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</p:sldIdLst>
  <p:sldSz cx="10058400" cy="7772400"/>
  <p:notesSz cx="10058400" cy="7772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 panose="020B0604030504040204"/>
                <a:cs typeface="Tahoma" panose="020B0604030504040204"/>
              </a:defRPr>
            </a:lvl1pPr>
          </a:lstStyle>
          <a:p>
            <a:pPr marL="38100">
              <a:lnSpc>
                <a:spcPct val="100000"/>
              </a:lnSpc>
              <a:spcBef>
                <a:spcPts val="700"/>
              </a:spcBef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323299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 panose="020B0604030504040204"/>
                <a:cs typeface="Tahoma" panose="020B0604030504040204"/>
              </a:defRPr>
            </a:lvl1pPr>
          </a:lstStyle>
          <a:p>
            <a:pPr marL="38100">
              <a:lnSpc>
                <a:spcPct val="100000"/>
              </a:lnSpc>
              <a:spcBef>
                <a:spcPts val="700"/>
              </a:spcBef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323299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 panose="020B0604030504040204"/>
                <a:cs typeface="Tahoma" panose="020B0604030504040204"/>
              </a:defRPr>
            </a:lvl1pPr>
          </a:lstStyle>
          <a:p>
            <a:pPr marL="38100">
              <a:lnSpc>
                <a:spcPct val="100000"/>
              </a:lnSpc>
              <a:spcBef>
                <a:spcPts val="700"/>
              </a:spcBef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323299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 panose="020B0604030504040204"/>
                <a:cs typeface="Tahoma" panose="020B0604030504040204"/>
              </a:defRPr>
            </a:lvl1pPr>
          </a:lstStyle>
          <a:p>
            <a:pPr marL="38100">
              <a:lnSpc>
                <a:spcPct val="100000"/>
              </a:lnSpc>
              <a:spcBef>
                <a:spcPts val="700"/>
              </a:spcBef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 panose="020B0604030504040204"/>
                <a:cs typeface="Tahoma" panose="020B0604030504040204"/>
              </a:defRPr>
            </a:lvl1pPr>
          </a:lstStyle>
          <a:p>
            <a:pPr marL="38100">
              <a:lnSpc>
                <a:spcPct val="100000"/>
              </a:lnSpc>
              <a:spcBef>
                <a:spcPts val="700"/>
              </a:spcBef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image" Target="../media/image3.png"/><Relationship Id="rId7" Type="http://schemas.openxmlformats.org/officeDocument/2006/relationships/image" Target="../media/image2.png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57198" y="1351026"/>
            <a:ext cx="560454" cy="422144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747890" y="1001661"/>
            <a:ext cx="438150" cy="474980"/>
          </a:xfrm>
          <a:custGeom>
            <a:avLst/>
            <a:gdLst/>
            <a:ahLst/>
            <a:cxnLst/>
            <a:rect l="l" t="t" r="r" b="b"/>
            <a:pathLst>
              <a:path w="438150" h="474980">
                <a:moveTo>
                  <a:pt x="438150" y="0"/>
                </a:moveTo>
                <a:lnTo>
                  <a:pt x="0" y="0"/>
                </a:lnTo>
                <a:lnTo>
                  <a:pt x="0" y="422529"/>
                </a:lnTo>
                <a:lnTo>
                  <a:pt x="0" y="474726"/>
                </a:lnTo>
                <a:lnTo>
                  <a:pt x="438150" y="474726"/>
                </a:lnTo>
                <a:lnTo>
                  <a:pt x="438150" y="422529"/>
                </a:lnTo>
                <a:lnTo>
                  <a:pt x="438150" y="0"/>
                </a:lnTo>
                <a:close/>
              </a:path>
            </a:pathLst>
          </a:custGeom>
          <a:solidFill>
            <a:srgbClr val="FFCF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8" name="bg object 1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130427" y="1001650"/>
            <a:ext cx="328423" cy="474726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871727" y="1424178"/>
            <a:ext cx="422275" cy="474345"/>
          </a:xfrm>
          <a:custGeom>
            <a:avLst/>
            <a:gdLst/>
            <a:ahLst/>
            <a:cxnLst/>
            <a:rect l="l" t="t" r="r" b="b"/>
            <a:pathLst>
              <a:path w="422275" h="474344">
                <a:moveTo>
                  <a:pt x="422147" y="474342"/>
                </a:moveTo>
                <a:lnTo>
                  <a:pt x="422147" y="0"/>
                </a:lnTo>
                <a:lnTo>
                  <a:pt x="0" y="0"/>
                </a:lnTo>
                <a:lnTo>
                  <a:pt x="0" y="474342"/>
                </a:lnTo>
                <a:lnTo>
                  <a:pt x="422147" y="474342"/>
                </a:lnTo>
                <a:close/>
              </a:path>
            </a:pathLst>
          </a:custGeom>
          <a:solidFill>
            <a:srgbClr val="3298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1092326" y="893825"/>
            <a:ext cx="31750" cy="1052830"/>
          </a:xfrm>
          <a:custGeom>
            <a:avLst/>
            <a:gdLst/>
            <a:ahLst/>
            <a:cxnLst/>
            <a:rect l="l" t="t" r="r" b="b"/>
            <a:pathLst>
              <a:path w="31750" h="1052830">
                <a:moveTo>
                  <a:pt x="31622" y="1052319"/>
                </a:moveTo>
                <a:lnTo>
                  <a:pt x="31622" y="0"/>
                </a:lnTo>
                <a:lnTo>
                  <a:pt x="0" y="0"/>
                </a:lnTo>
                <a:lnTo>
                  <a:pt x="0" y="1052319"/>
                </a:lnTo>
                <a:lnTo>
                  <a:pt x="31622" y="10523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1" name="bg object 2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60474" y="1424178"/>
            <a:ext cx="8226532" cy="47434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421895" y="506219"/>
            <a:ext cx="7214609" cy="1000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323299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09546" y="1939920"/>
            <a:ext cx="7608570" cy="3479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820132" y="6889394"/>
            <a:ext cx="346709" cy="316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Tahoma" panose="020B0604030504040204"/>
                <a:cs typeface="Tahoma" panose="020B0604030504040204"/>
              </a:defRPr>
            </a:lvl1pPr>
          </a:lstStyle>
          <a:p>
            <a:pPr marL="38100">
              <a:lnSpc>
                <a:spcPct val="100000"/>
              </a:lnSpc>
              <a:spcBef>
                <a:spcPts val="700"/>
              </a:spcBef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7198" y="2895597"/>
            <a:ext cx="9009380" cy="1052830"/>
            <a:chOff x="457198" y="2895597"/>
            <a:chExt cx="9009380" cy="1052830"/>
          </a:xfrm>
        </p:grpSpPr>
        <p:sp>
          <p:nvSpPr>
            <p:cNvPr id="3" name="object 3"/>
            <p:cNvSpPr/>
            <p:nvPr/>
          </p:nvSpPr>
          <p:spPr>
            <a:xfrm>
              <a:off x="747890" y="3003422"/>
              <a:ext cx="438150" cy="474980"/>
            </a:xfrm>
            <a:custGeom>
              <a:avLst/>
              <a:gdLst/>
              <a:ahLst/>
              <a:cxnLst/>
              <a:rect l="l" t="t" r="r" b="b"/>
              <a:pathLst>
                <a:path w="438150" h="474979">
                  <a:moveTo>
                    <a:pt x="438150" y="0"/>
                  </a:moveTo>
                  <a:lnTo>
                    <a:pt x="0" y="0"/>
                  </a:lnTo>
                  <a:lnTo>
                    <a:pt x="0" y="422529"/>
                  </a:lnTo>
                  <a:lnTo>
                    <a:pt x="0" y="474726"/>
                  </a:lnTo>
                  <a:lnTo>
                    <a:pt x="438150" y="474726"/>
                  </a:lnTo>
                  <a:lnTo>
                    <a:pt x="438150" y="422529"/>
                  </a:lnTo>
                  <a:lnTo>
                    <a:pt x="438150" y="0"/>
                  </a:lnTo>
                  <a:close/>
                </a:path>
              </a:pathLst>
            </a:custGeom>
            <a:solidFill>
              <a:srgbClr val="FFCF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130427" y="3003421"/>
              <a:ext cx="328423" cy="47472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871727" y="3425949"/>
              <a:ext cx="422275" cy="474980"/>
            </a:xfrm>
            <a:custGeom>
              <a:avLst/>
              <a:gdLst/>
              <a:ahLst/>
              <a:cxnLst/>
              <a:rect l="l" t="t" r="r" b="b"/>
              <a:pathLst>
                <a:path w="422275" h="474979">
                  <a:moveTo>
                    <a:pt x="422147" y="474725"/>
                  </a:moveTo>
                  <a:lnTo>
                    <a:pt x="422147" y="0"/>
                  </a:lnTo>
                  <a:lnTo>
                    <a:pt x="0" y="0"/>
                  </a:lnTo>
                  <a:lnTo>
                    <a:pt x="0" y="474725"/>
                  </a:lnTo>
                  <a:lnTo>
                    <a:pt x="422147" y="474725"/>
                  </a:lnTo>
                  <a:close/>
                </a:path>
              </a:pathLst>
            </a:custGeom>
            <a:solidFill>
              <a:srgbClr val="3298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7198" y="3352798"/>
              <a:ext cx="9009142" cy="547877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092326" y="2895597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29">
                  <a:moveTo>
                    <a:pt x="31622" y="1052703"/>
                  </a:moveTo>
                  <a:lnTo>
                    <a:pt x="31622" y="0"/>
                  </a:lnTo>
                  <a:lnTo>
                    <a:pt x="0" y="0"/>
                  </a:lnTo>
                  <a:lnTo>
                    <a:pt x="0" y="1052703"/>
                  </a:lnTo>
                  <a:lnTo>
                    <a:pt x="31622" y="105270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0"/>
              </a:spcBef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12" name="Title 11"/>
          <p:cNvSpPr/>
          <p:nvPr>
            <p:ph type="title"/>
          </p:nvPr>
        </p:nvSpPr>
        <p:spPr>
          <a:xfrm>
            <a:off x="1524130" y="2438524"/>
            <a:ext cx="7214609" cy="1169035"/>
          </a:xfrm>
        </p:spPr>
        <p:txBody>
          <a:bodyPr/>
          <a:p>
            <a:pPr algn="ctr"/>
            <a:r>
              <a:rPr sz="4400" spc="-5" dirty="0">
                <a:sym typeface="+mn-ea"/>
              </a:rPr>
              <a:t>Stable</a:t>
            </a:r>
            <a:r>
              <a:rPr sz="4400" spc="-60" dirty="0">
                <a:sym typeface="+mn-ea"/>
              </a:rPr>
              <a:t> </a:t>
            </a:r>
            <a:r>
              <a:rPr sz="4400" spc="-10" dirty="0">
                <a:sym typeface="+mn-ea"/>
              </a:rPr>
              <a:t>Matching</a:t>
            </a:r>
            <a:br>
              <a:rPr>
                <a:latin typeface="Arial" panose="020B0604020202020204"/>
                <a:cs typeface="Arial" panose="020B0604020202020204"/>
              </a:rPr>
            </a:b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6274" y="993519"/>
            <a:ext cx="674687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410075" algn="l"/>
              </a:tabLst>
            </a:pPr>
            <a:r>
              <a:rPr dirty="0"/>
              <a:t>P</a:t>
            </a:r>
            <a:r>
              <a:rPr spc="5" dirty="0"/>
              <a:t>r</a:t>
            </a:r>
            <a:r>
              <a:rPr spc="-10" dirty="0"/>
              <a:t>o</a:t>
            </a:r>
            <a:r>
              <a:rPr spc="-5" dirty="0"/>
              <a:t>o</a:t>
            </a:r>
            <a:r>
              <a:rPr dirty="0"/>
              <a:t>f</a:t>
            </a:r>
            <a:r>
              <a:rPr spc="-15" dirty="0"/>
              <a:t> </a:t>
            </a:r>
            <a:r>
              <a:rPr spc="-5" dirty="0"/>
              <a:t>o</a:t>
            </a:r>
            <a:r>
              <a:rPr dirty="0"/>
              <a:t>f</a:t>
            </a:r>
            <a:r>
              <a:rPr spc="-10" dirty="0"/>
              <a:t> </a:t>
            </a:r>
            <a:r>
              <a:rPr dirty="0"/>
              <a:t>C</a:t>
            </a:r>
            <a:r>
              <a:rPr spc="-10" dirty="0"/>
              <a:t>o</a:t>
            </a:r>
            <a:r>
              <a:rPr dirty="0"/>
              <a:t>r</a:t>
            </a:r>
            <a:r>
              <a:rPr spc="5" dirty="0"/>
              <a:t>r</a:t>
            </a:r>
            <a:r>
              <a:rPr spc="-5" dirty="0"/>
              <a:t>ect</a:t>
            </a:r>
            <a:r>
              <a:rPr spc="-10" dirty="0"/>
              <a:t>n</a:t>
            </a:r>
            <a:r>
              <a:rPr spc="-5" dirty="0"/>
              <a:t>ess</a:t>
            </a:r>
            <a:r>
              <a:rPr dirty="0"/>
              <a:t>:	</a:t>
            </a:r>
            <a:r>
              <a:rPr spc="-10" dirty="0"/>
              <a:t>T</a:t>
            </a:r>
            <a:r>
              <a:rPr spc="-5" dirty="0"/>
              <a:t>er</a:t>
            </a:r>
            <a:r>
              <a:rPr dirty="0"/>
              <a:t>m</a:t>
            </a:r>
            <a:r>
              <a:rPr spc="-5" dirty="0"/>
              <a:t>inatio</a:t>
            </a:r>
            <a:r>
              <a:rPr dirty="0"/>
              <a:t>n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051049" y="2040123"/>
            <a:ext cx="7988934" cy="2111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700" indent="-342900">
              <a:lnSpc>
                <a:spcPct val="100000"/>
              </a:lnSpc>
              <a:spcBef>
                <a:spcPts val="100"/>
              </a:spcBef>
              <a:buClr>
                <a:srgbClr val="3299FF"/>
              </a:buClr>
              <a:buSzPct val="61000"/>
              <a:buFont typeface="Wingdings" panose="05000000000000000000"/>
              <a:buChar char=""/>
              <a:tabLst>
                <a:tab pos="393065" algn="l"/>
                <a:tab pos="393700" algn="l"/>
              </a:tabLst>
            </a:pPr>
            <a:r>
              <a:rPr sz="1800" spc="-5" dirty="0">
                <a:solidFill>
                  <a:srgbClr val="FF0000"/>
                </a:solidFill>
                <a:latin typeface="Arial MT"/>
                <a:cs typeface="Arial MT"/>
              </a:rPr>
              <a:t>Observation</a:t>
            </a:r>
            <a:r>
              <a:rPr sz="1800" dirty="0">
                <a:solidFill>
                  <a:srgbClr val="FF0000"/>
                </a:solidFill>
                <a:latin typeface="Arial MT"/>
                <a:cs typeface="Arial MT"/>
              </a:rPr>
              <a:t> 1.</a:t>
            </a:r>
            <a:r>
              <a:rPr sz="1800" spc="50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Men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propose</a:t>
            </a:r>
            <a:r>
              <a:rPr sz="1800" dirty="0">
                <a:latin typeface="Arial MT"/>
                <a:cs typeface="Arial MT"/>
              </a:rPr>
              <a:t> to </a:t>
            </a:r>
            <a:r>
              <a:rPr sz="1800" spc="-5" dirty="0">
                <a:latin typeface="Arial MT"/>
                <a:cs typeface="Arial MT"/>
              </a:rPr>
              <a:t>women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decreasing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order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 </a:t>
            </a:r>
            <a:r>
              <a:rPr sz="1800" spc="-5" dirty="0">
                <a:latin typeface="Arial MT"/>
                <a:cs typeface="Arial MT"/>
              </a:rPr>
              <a:t>preference.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3299FF"/>
              </a:buClr>
              <a:buFont typeface="Wingdings" panose="05000000000000000000"/>
              <a:buChar char=""/>
            </a:pPr>
            <a:endParaRPr sz="2250">
              <a:latin typeface="Arial MT"/>
              <a:cs typeface="Arial MT"/>
            </a:endParaRPr>
          </a:p>
          <a:p>
            <a:pPr marL="393065" marR="1148080" indent="-342900">
              <a:lnSpc>
                <a:spcPct val="80000"/>
              </a:lnSpc>
              <a:buClr>
                <a:srgbClr val="3299FF"/>
              </a:buClr>
              <a:buSzPct val="61000"/>
              <a:buFont typeface="Wingdings" panose="05000000000000000000"/>
              <a:buChar char=""/>
              <a:tabLst>
                <a:tab pos="393065" algn="l"/>
                <a:tab pos="393700" algn="l"/>
              </a:tabLst>
            </a:pPr>
            <a:r>
              <a:rPr sz="1800" spc="-5" dirty="0">
                <a:solidFill>
                  <a:srgbClr val="FF0000"/>
                </a:solidFill>
                <a:latin typeface="Arial MT"/>
                <a:cs typeface="Arial MT"/>
              </a:rPr>
              <a:t>Observation </a:t>
            </a:r>
            <a:r>
              <a:rPr sz="1800" dirty="0">
                <a:solidFill>
                  <a:srgbClr val="FF0000"/>
                </a:solidFill>
                <a:latin typeface="Arial MT"/>
                <a:cs typeface="Arial MT"/>
              </a:rPr>
              <a:t>2.</a:t>
            </a:r>
            <a:r>
              <a:rPr sz="1800" spc="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Once</a:t>
            </a:r>
            <a:r>
              <a:rPr sz="1800" dirty="0">
                <a:latin typeface="Arial MT"/>
                <a:cs typeface="Arial MT"/>
              </a:rPr>
              <a:t> a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woman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is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matched,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she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never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becomes </a:t>
            </a:r>
            <a:r>
              <a:rPr sz="1800" spc="-49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unmatched; she only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"trades up."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3299FF"/>
              </a:buClr>
              <a:buFont typeface="Wingdings" panose="05000000000000000000"/>
              <a:buChar char=""/>
            </a:pPr>
            <a:endParaRPr sz="1850">
              <a:latin typeface="Arial MT"/>
              <a:cs typeface="Arial MT"/>
            </a:endParaRPr>
          </a:p>
          <a:p>
            <a:pPr marL="393700" indent="-342900">
              <a:lnSpc>
                <a:spcPct val="100000"/>
              </a:lnSpc>
              <a:buClr>
                <a:srgbClr val="3299FF"/>
              </a:buClr>
              <a:buSzPct val="61000"/>
              <a:buFont typeface="Wingdings" panose="05000000000000000000"/>
              <a:buChar char=""/>
              <a:tabLst>
                <a:tab pos="393065" algn="l"/>
                <a:tab pos="393700" algn="l"/>
                <a:tab pos="1168400" algn="l"/>
              </a:tabLst>
            </a:pPr>
            <a:r>
              <a:rPr sz="1800" spc="-5" dirty="0">
                <a:solidFill>
                  <a:srgbClr val="FF0000"/>
                </a:solidFill>
                <a:latin typeface="Arial MT"/>
                <a:cs typeface="Arial MT"/>
              </a:rPr>
              <a:t>Claim.	</a:t>
            </a:r>
            <a:r>
              <a:rPr sz="1800" spc="-5" dirty="0">
                <a:latin typeface="Arial MT"/>
                <a:cs typeface="Arial MT"/>
              </a:rPr>
              <a:t>Algorithm terminates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after</a:t>
            </a:r>
            <a:r>
              <a:rPr sz="1800" dirty="0">
                <a:latin typeface="Arial MT"/>
                <a:cs typeface="Arial MT"/>
              </a:rPr>
              <a:t> at </a:t>
            </a:r>
            <a:r>
              <a:rPr sz="1800" spc="-5" dirty="0">
                <a:latin typeface="Arial MT"/>
                <a:cs typeface="Arial MT"/>
              </a:rPr>
              <a:t>most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b="1" spc="-5" dirty="0">
                <a:solidFill>
                  <a:srgbClr val="0032CC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1950" b="1" spc="-7" baseline="26000" dirty="0">
                <a:solidFill>
                  <a:srgbClr val="0032CC"/>
                </a:solidFill>
                <a:latin typeface="Arial" panose="020B0604020202020204"/>
                <a:cs typeface="Arial" panose="020B0604020202020204"/>
              </a:rPr>
              <a:t>2</a:t>
            </a:r>
            <a:r>
              <a:rPr sz="1950" b="1" spc="217" baseline="26000" dirty="0">
                <a:solidFill>
                  <a:srgbClr val="0032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spc="-5" dirty="0">
                <a:latin typeface="Arial MT"/>
                <a:cs typeface="Arial MT"/>
              </a:rPr>
              <a:t>iterations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-5" dirty="0">
                <a:latin typeface="Arial MT"/>
                <a:cs typeface="Arial MT"/>
              </a:rPr>
              <a:t> while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loop.</a:t>
            </a:r>
            <a:endParaRPr sz="1800">
              <a:latin typeface="Arial MT"/>
              <a:cs typeface="Arial MT"/>
            </a:endParaRPr>
          </a:p>
          <a:p>
            <a:pPr marL="393065" marR="43180" indent="-342900">
              <a:lnSpc>
                <a:spcPct val="80000"/>
              </a:lnSpc>
              <a:spcBef>
                <a:spcPts val="440"/>
              </a:spcBef>
              <a:buClr>
                <a:srgbClr val="3299FF"/>
              </a:buClr>
              <a:buSzPct val="61000"/>
              <a:buFont typeface="Wingdings" panose="05000000000000000000"/>
              <a:buChar char=""/>
              <a:tabLst>
                <a:tab pos="393065" algn="l"/>
                <a:tab pos="393700" algn="l"/>
              </a:tabLst>
            </a:pPr>
            <a:r>
              <a:rPr sz="1800" spc="-5" dirty="0">
                <a:solidFill>
                  <a:srgbClr val="006500"/>
                </a:solidFill>
                <a:latin typeface="Arial MT"/>
                <a:cs typeface="Arial MT"/>
              </a:rPr>
              <a:t>Proof.</a:t>
            </a:r>
            <a:r>
              <a:rPr sz="1800" spc="10" dirty="0">
                <a:solidFill>
                  <a:srgbClr val="00650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Each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time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through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while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loop </a:t>
            </a:r>
            <a:r>
              <a:rPr sz="1800" dirty="0">
                <a:latin typeface="Arial MT"/>
                <a:cs typeface="Arial MT"/>
              </a:rPr>
              <a:t>a </a:t>
            </a:r>
            <a:r>
              <a:rPr sz="1800" spc="-5" dirty="0">
                <a:latin typeface="Arial MT"/>
                <a:cs typeface="Arial MT"/>
              </a:rPr>
              <a:t>man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proposes</a:t>
            </a:r>
            <a:r>
              <a:rPr sz="1800" dirty="0">
                <a:latin typeface="Arial MT"/>
                <a:cs typeface="Arial MT"/>
              </a:rPr>
              <a:t> to a</a:t>
            </a:r>
            <a:r>
              <a:rPr sz="1800" spc="-5" dirty="0">
                <a:latin typeface="Arial MT"/>
                <a:cs typeface="Arial MT"/>
              </a:rPr>
              <a:t> new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woman. </a:t>
            </a:r>
            <a:r>
              <a:rPr sz="1800" spc="-49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There are only </a:t>
            </a:r>
            <a:r>
              <a:rPr sz="1800" b="1" spc="-5" dirty="0">
                <a:solidFill>
                  <a:srgbClr val="0032CC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1800" b="1" spc="-7" baseline="23000" dirty="0">
                <a:solidFill>
                  <a:srgbClr val="0032CC"/>
                </a:solidFill>
                <a:latin typeface="Arial" panose="020B0604020202020204"/>
                <a:cs typeface="Arial" panose="020B0604020202020204"/>
              </a:rPr>
              <a:t>2</a:t>
            </a:r>
            <a:r>
              <a:rPr sz="1800" b="1" spc="240" baseline="23000" dirty="0">
                <a:solidFill>
                  <a:srgbClr val="0032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spc="-5" dirty="0">
                <a:latin typeface="Arial MT"/>
                <a:cs typeface="Arial MT"/>
              </a:rPr>
              <a:t>possible proposals.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Microsoft Sans Serif" panose="020B0604020202020204"/>
                <a:cs typeface="Microsoft Sans Serif" panose="020B0604020202020204"/>
              </a:rPr>
              <a:t>▪</a:t>
            </a:r>
            <a:endParaRPr sz="1800">
              <a:latin typeface="Microsoft Sans Serif" panose="020B0604020202020204"/>
              <a:cs typeface="Microsoft Sans Serif" panose="020B0604020202020204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747839" y="4443413"/>
            <a:ext cx="3251200" cy="2159635"/>
            <a:chOff x="1747839" y="4443413"/>
            <a:chExt cx="3251200" cy="2159635"/>
          </a:xfrm>
        </p:grpSpPr>
        <p:sp>
          <p:nvSpPr>
            <p:cNvPr id="5" name="object 5"/>
            <p:cNvSpPr/>
            <p:nvPr/>
          </p:nvSpPr>
          <p:spPr>
            <a:xfrm>
              <a:off x="1752601" y="4807076"/>
              <a:ext cx="795655" cy="357505"/>
            </a:xfrm>
            <a:custGeom>
              <a:avLst/>
              <a:gdLst/>
              <a:ahLst/>
              <a:cxnLst/>
              <a:rect l="l" t="t" r="r" b="b"/>
              <a:pathLst>
                <a:path w="795655" h="357504">
                  <a:moveTo>
                    <a:pt x="795525" y="356995"/>
                  </a:moveTo>
                  <a:lnTo>
                    <a:pt x="795525" y="0"/>
                  </a:lnTo>
                  <a:lnTo>
                    <a:pt x="0" y="0"/>
                  </a:lnTo>
                  <a:lnTo>
                    <a:pt x="0" y="356995"/>
                  </a:lnTo>
                  <a:lnTo>
                    <a:pt x="795525" y="356995"/>
                  </a:lnTo>
                  <a:close/>
                </a:path>
              </a:pathLst>
            </a:custGeom>
            <a:solidFill>
              <a:srgbClr val="0065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752601" y="4448175"/>
              <a:ext cx="1285875" cy="1075055"/>
            </a:xfrm>
            <a:custGeom>
              <a:avLst/>
              <a:gdLst/>
              <a:ahLst/>
              <a:cxnLst/>
              <a:rect l="l" t="t" r="r" b="b"/>
              <a:pathLst>
                <a:path w="1285875" h="1075054">
                  <a:moveTo>
                    <a:pt x="0" y="358900"/>
                  </a:moveTo>
                  <a:lnTo>
                    <a:pt x="0" y="715895"/>
                  </a:lnTo>
                  <a:lnTo>
                    <a:pt x="795147" y="715895"/>
                  </a:lnTo>
                  <a:lnTo>
                    <a:pt x="795147" y="358900"/>
                  </a:lnTo>
                  <a:lnTo>
                    <a:pt x="0" y="358900"/>
                  </a:lnTo>
                  <a:close/>
                </a:path>
                <a:path w="1285875" h="1075054">
                  <a:moveTo>
                    <a:pt x="795141" y="0"/>
                  </a:moveTo>
                  <a:lnTo>
                    <a:pt x="795141" y="358902"/>
                  </a:lnTo>
                  <a:lnTo>
                    <a:pt x="1285869" y="358902"/>
                  </a:lnTo>
                  <a:lnTo>
                    <a:pt x="1285869" y="0"/>
                  </a:lnTo>
                  <a:lnTo>
                    <a:pt x="795141" y="0"/>
                  </a:lnTo>
                  <a:close/>
                </a:path>
                <a:path w="1285875" h="1075054">
                  <a:moveTo>
                    <a:pt x="795141" y="358900"/>
                  </a:moveTo>
                  <a:lnTo>
                    <a:pt x="795141" y="715895"/>
                  </a:lnTo>
                  <a:lnTo>
                    <a:pt x="1285869" y="715895"/>
                  </a:lnTo>
                  <a:lnTo>
                    <a:pt x="1285869" y="358900"/>
                  </a:lnTo>
                  <a:lnTo>
                    <a:pt x="795141" y="358900"/>
                  </a:lnTo>
                  <a:close/>
                </a:path>
                <a:path w="1285875" h="1075054">
                  <a:moveTo>
                    <a:pt x="795141" y="715894"/>
                  </a:moveTo>
                  <a:lnTo>
                    <a:pt x="795141" y="1074796"/>
                  </a:lnTo>
                  <a:lnTo>
                    <a:pt x="1285869" y="1074796"/>
                  </a:lnTo>
                  <a:lnTo>
                    <a:pt x="1285869" y="715894"/>
                  </a:lnTo>
                  <a:lnTo>
                    <a:pt x="795141" y="715894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3038471" y="4448175"/>
              <a:ext cx="487680" cy="359410"/>
            </a:xfrm>
            <a:custGeom>
              <a:avLst/>
              <a:gdLst/>
              <a:ahLst/>
              <a:cxnLst/>
              <a:rect l="l" t="t" r="r" b="b"/>
              <a:pathLst>
                <a:path w="487679" h="359410">
                  <a:moveTo>
                    <a:pt x="487300" y="358902"/>
                  </a:moveTo>
                  <a:lnTo>
                    <a:pt x="487300" y="0"/>
                  </a:lnTo>
                  <a:lnTo>
                    <a:pt x="0" y="0"/>
                  </a:lnTo>
                  <a:lnTo>
                    <a:pt x="0" y="358902"/>
                  </a:lnTo>
                  <a:lnTo>
                    <a:pt x="487300" y="358902"/>
                  </a:lnTo>
                  <a:close/>
                </a:path>
              </a:pathLst>
            </a:custGeom>
            <a:solidFill>
              <a:srgbClr val="0065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3038471" y="4448175"/>
              <a:ext cx="487680" cy="359410"/>
            </a:xfrm>
            <a:custGeom>
              <a:avLst/>
              <a:gdLst/>
              <a:ahLst/>
              <a:cxnLst/>
              <a:rect l="l" t="t" r="r" b="b"/>
              <a:pathLst>
                <a:path w="487679" h="359410">
                  <a:moveTo>
                    <a:pt x="0" y="0"/>
                  </a:moveTo>
                  <a:lnTo>
                    <a:pt x="0" y="358902"/>
                  </a:lnTo>
                  <a:lnTo>
                    <a:pt x="487300" y="358902"/>
                  </a:lnTo>
                  <a:lnTo>
                    <a:pt x="487300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3525772" y="4807076"/>
              <a:ext cx="490855" cy="357505"/>
            </a:xfrm>
            <a:custGeom>
              <a:avLst/>
              <a:gdLst/>
              <a:ahLst/>
              <a:cxnLst/>
              <a:rect l="l" t="t" r="r" b="b"/>
              <a:pathLst>
                <a:path w="490854" h="357504">
                  <a:moveTo>
                    <a:pt x="490725" y="356995"/>
                  </a:moveTo>
                  <a:lnTo>
                    <a:pt x="490725" y="0"/>
                  </a:lnTo>
                  <a:lnTo>
                    <a:pt x="0" y="0"/>
                  </a:lnTo>
                  <a:lnTo>
                    <a:pt x="0" y="356995"/>
                  </a:lnTo>
                  <a:lnTo>
                    <a:pt x="490725" y="356995"/>
                  </a:lnTo>
                  <a:close/>
                </a:path>
              </a:pathLst>
            </a:custGeom>
            <a:solidFill>
              <a:srgbClr val="FFC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3525772" y="4807076"/>
              <a:ext cx="490855" cy="716280"/>
            </a:xfrm>
            <a:custGeom>
              <a:avLst/>
              <a:gdLst/>
              <a:ahLst/>
              <a:cxnLst/>
              <a:rect l="l" t="t" r="r" b="b"/>
              <a:pathLst>
                <a:path w="490854" h="716279">
                  <a:moveTo>
                    <a:pt x="0" y="0"/>
                  </a:moveTo>
                  <a:lnTo>
                    <a:pt x="0" y="356995"/>
                  </a:lnTo>
                  <a:lnTo>
                    <a:pt x="490725" y="356995"/>
                  </a:lnTo>
                  <a:lnTo>
                    <a:pt x="490725" y="0"/>
                  </a:lnTo>
                  <a:lnTo>
                    <a:pt x="0" y="0"/>
                  </a:lnTo>
                  <a:close/>
                </a:path>
                <a:path w="490854" h="716279">
                  <a:moveTo>
                    <a:pt x="0" y="356994"/>
                  </a:moveTo>
                  <a:lnTo>
                    <a:pt x="0" y="715896"/>
                  </a:lnTo>
                  <a:lnTo>
                    <a:pt x="490725" y="715896"/>
                  </a:lnTo>
                  <a:lnTo>
                    <a:pt x="490725" y="356994"/>
                  </a:lnTo>
                  <a:lnTo>
                    <a:pt x="0" y="356994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3525772" y="4448175"/>
              <a:ext cx="490855" cy="359410"/>
            </a:xfrm>
            <a:custGeom>
              <a:avLst/>
              <a:gdLst/>
              <a:ahLst/>
              <a:cxnLst/>
              <a:rect l="l" t="t" r="r" b="b"/>
              <a:pathLst>
                <a:path w="490854" h="359410">
                  <a:moveTo>
                    <a:pt x="490725" y="358902"/>
                  </a:moveTo>
                  <a:lnTo>
                    <a:pt x="490725" y="0"/>
                  </a:lnTo>
                  <a:lnTo>
                    <a:pt x="0" y="0"/>
                  </a:lnTo>
                  <a:lnTo>
                    <a:pt x="0" y="358902"/>
                  </a:lnTo>
                  <a:lnTo>
                    <a:pt x="490725" y="358902"/>
                  </a:lnTo>
                  <a:close/>
                </a:path>
              </a:pathLst>
            </a:custGeom>
            <a:solidFill>
              <a:srgbClr val="0065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3038471" y="4448175"/>
              <a:ext cx="978535" cy="1075055"/>
            </a:xfrm>
            <a:custGeom>
              <a:avLst/>
              <a:gdLst/>
              <a:ahLst/>
              <a:cxnLst/>
              <a:rect l="l" t="t" r="r" b="b"/>
              <a:pathLst>
                <a:path w="978535" h="1075054">
                  <a:moveTo>
                    <a:pt x="487300" y="0"/>
                  </a:moveTo>
                  <a:lnTo>
                    <a:pt x="487300" y="358902"/>
                  </a:lnTo>
                  <a:lnTo>
                    <a:pt x="978026" y="358902"/>
                  </a:lnTo>
                  <a:lnTo>
                    <a:pt x="978026" y="0"/>
                  </a:lnTo>
                  <a:lnTo>
                    <a:pt x="487300" y="0"/>
                  </a:lnTo>
                  <a:close/>
                </a:path>
                <a:path w="978535" h="1075054">
                  <a:moveTo>
                    <a:pt x="0" y="715894"/>
                  </a:moveTo>
                  <a:lnTo>
                    <a:pt x="0" y="1074796"/>
                  </a:lnTo>
                  <a:lnTo>
                    <a:pt x="487300" y="1074796"/>
                  </a:lnTo>
                  <a:lnTo>
                    <a:pt x="487300" y="715894"/>
                  </a:lnTo>
                  <a:lnTo>
                    <a:pt x="0" y="715894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3038471" y="4807076"/>
              <a:ext cx="487680" cy="357505"/>
            </a:xfrm>
            <a:custGeom>
              <a:avLst/>
              <a:gdLst/>
              <a:ahLst/>
              <a:cxnLst/>
              <a:rect l="l" t="t" r="r" b="b"/>
              <a:pathLst>
                <a:path w="487679" h="357504">
                  <a:moveTo>
                    <a:pt x="487300" y="356995"/>
                  </a:moveTo>
                  <a:lnTo>
                    <a:pt x="487300" y="0"/>
                  </a:lnTo>
                  <a:lnTo>
                    <a:pt x="0" y="0"/>
                  </a:lnTo>
                  <a:lnTo>
                    <a:pt x="0" y="356995"/>
                  </a:lnTo>
                  <a:lnTo>
                    <a:pt x="487300" y="356995"/>
                  </a:lnTo>
                  <a:close/>
                </a:path>
              </a:pathLst>
            </a:custGeom>
            <a:solidFill>
              <a:srgbClr val="FFC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3038471" y="4807076"/>
              <a:ext cx="487680" cy="357505"/>
            </a:xfrm>
            <a:custGeom>
              <a:avLst/>
              <a:gdLst/>
              <a:ahLst/>
              <a:cxnLst/>
              <a:rect l="l" t="t" r="r" b="b"/>
              <a:pathLst>
                <a:path w="487679" h="357504">
                  <a:moveTo>
                    <a:pt x="0" y="0"/>
                  </a:moveTo>
                  <a:lnTo>
                    <a:pt x="0" y="356995"/>
                  </a:lnTo>
                  <a:lnTo>
                    <a:pt x="487300" y="356995"/>
                  </a:lnTo>
                  <a:lnTo>
                    <a:pt x="487300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1752601" y="6238871"/>
              <a:ext cx="795655" cy="359410"/>
            </a:xfrm>
            <a:custGeom>
              <a:avLst/>
              <a:gdLst/>
              <a:ahLst/>
              <a:cxnLst/>
              <a:rect l="l" t="t" r="r" b="b"/>
              <a:pathLst>
                <a:path w="795655" h="359409">
                  <a:moveTo>
                    <a:pt x="795525" y="358902"/>
                  </a:moveTo>
                  <a:lnTo>
                    <a:pt x="795525" y="0"/>
                  </a:lnTo>
                  <a:lnTo>
                    <a:pt x="0" y="0"/>
                  </a:lnTo>
                  <a:lnTo>
                    <a:pt x="0" y="358902"/>
                  </a:lnTo>
                  <a:lnTo>
                    <a:pt x="795525" y="358902"/>
                  </a:lnTo>
                  <a:close/>
                </a:path>
              </a:pathLst>
            </a:custGeom>
            <a:solidFill>
              <a:srgbClr val="0065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1752601" y="5522970"/>
              <a:ext cx="2264410" cy="1075055"/>
            </a:xfrm>
            <a:custGeom>
              <a:avLst/>
              <a:gdLst/>
              <a:ahLst/>
              <a:cxnLst/>
              <a:rect l="l" t="t" r="r" b="b"/>
              <a:pathLst>
                <a:path w="2264410" h="1075054">
                  <a:moveTo>
                    <a:pt x="0" y="715901"/>
                  </a:moveTo>
                  <a:lnTo>
                    <a:pt x="0" y="1074803"/>
                  </a:lnTo>
                  <a:lnTo>
                    <a:pt x="795147" y="1074803"/>
                  </a:lnTo>
                  <a:lnTo>
                    <a:pt x="795147" y="715901"/>
                  </a:lnTo>
                  <a:lnTo>
                    <a:pt x="0" y="715901"/>
                  </a:lnTo>
                  <a:close/>
                </a:path>
                <a:path w="2264410" h="1075054">
                  <a:moveTo>
                    <a:pt x="0" y="358523"/>
                  </a:moveTo>
                  <a:lnTo>
                    <a:pt x="0" y="715899"/>
                  </a:lnTo>
                  <a:lnTo>
                    <a:pt x="795147" y="715899"/>
                  </a:lnTo>
                  <a:lnTo>
                    <a:pt x="795147" y="358523"/>
                  </a:lnTo>
                  <a:lnTo>
                    <a:pt x="0" y="358523"/>
                  </a:lnTo>
                  <a:close/>
                </a:path>
                <a:path w="2264410" h="1075054">
                  <a:moveTo>
                    <a:pt x="0" y="0"/>
                  </a:moveTo>
                  <a:lnTo>
                    <a:pt x="0" y="358521"/>
                  </a:lnTo>
                  <a:lnTo>
                    <a:pt x="795147" y="358521"/>
                  </a:lnTo>
                  <a:lnTo>
                    <a:pt x="795147" y="0"/>
                  </a:lnTo>
                  <a:lnTo>
                    <a:pt x="0" y="0"/>
                  </a:lnTo>
                  <a:close/>
                </a:path>
                <a:path w="2264410" h="1075054">
                  <a:moveTo>
                    <a:pt x="795141" y="0"/>
                  </a:moveTo>
                  <a:lnTo>
                    <a:pt x="795141" y="358521"/>
                  </a:lnTo>
                  <a:lnTo>
                    <a:pt x="1285869" y="358521"/>
                  </a:lnTo>
                  <a:lnTo>
                    <a:pt x="1285869" y="0"/>
                  </a:lnTo>
                  <a:lnTo>
                    <a:pt x="795141" y="0"/>
                  </a:lnTo>
                  <a:close/>
                </a:path>
                <a:path w="2264410" h="1075054">
                  <a:moveTo>
                    <a:pt x="795141" y="358523"/>
                  </a:moveTo>
                  <a:lnTo>
                    <a:pt x="795141" y="715899"/>
                  </a:lnTo>
                  <a:lnTo>
                    <a:pt x="1285869" y="715899"/>
                  </a:lnTo>
                  <a:lnTo>
                    <a:pt x="1285869" y="358523"/>
                  </a:lnTo>
                  <a:lnTo>
                    <a:pt x="795141" y="358523"/>
                  </a:lnTo>
                  <a:close/>
                </a:path>
                <a:path w="2264410" h="1075054">
                  <a:moveTo>
                    <a:pt x="1773170" y="0"/>
                  </a:moveTo>
                  <a:lnTo>
                    <a:pt x="1773170" y="358521"/>
                  </a:lnTo>
                  <a:lnTo>
                    <a:pt x="2263896" y="358521"/>
                  </a:lnTo>
                  <a:lnTo>
                    <a:pt x="2263896" y="0"/>
                  </a:lnTo>
                  <a:lnTo>
                    <a:pt x="1773170" y="0"/>
                  </a:lnTo>
                  <a:close/>
                </a:path>
                <a:path w="2264410" h="1075054">
                  <a:moveTo>
                    <a:pt x="1773170" y="358523"/>
                  </a:moveTo>
                  <a:lnTo>
                    <a:pt x="1773170" y="715899"/>
                  </a:lnTo>
                  <a:lnTo>
                    <a:pt x="2263896" y="715899"/>
                  </a:lnTo>
                  <a:lnTo>
                    <a:pt x="2263896" y="358523"/>
                  </a:lnTo>
                  <a:lnTo>
                    <a:pt x="1773170" y="358523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3038471" y="6238871"/>
              <a:ext cx="487680" cy="359410"/>
            </a:xfrm>
            <a:custGeom>
              <a:avLst/>
              <a:gdLst/>
              <a:ahLst/>
              <a:cxnLst/>
              <a:rect l="l" t="t" r="r" b="b"/>
              <a:pathLst>
                <a:path w="487679" h="359409">
                  <a:moveTo>
                    <a:pt x="487300" y="358902"/>
                  </a:moveTo>
                  <a:lnTo>
                    <a:pt x="487300" y="0"/>
                  </a:lnTo>
                  <a:lnTo>
                    <a:pt x="0" y="0"/>
                  </a:lnTo>
                  <a:lnTo>
                    <a:pt x="0" y="358902"/>
                  </a:lnTo>
                  <a:lnTo>
                    <a:pt x="487300" y="358902"/>
                  </a:lnTo>
                  <a:close/>
                </a:path>
              </a:pathLst>
            </a:custGeom>
            <a:solidFill>
              <a:srgbClr val="FFC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3038471" y="5522970"/>
              <a:ext cx="487680" cy="1075055"/>
            </a:xfrm>
            <a:custGeom>
              <a:avLst/>
              <a:gdLst/>
              <a:ahLst/>
              <a:cxnLst/>
              <a:rect l="l" t="t" r="r" b="b"/>
              <a:pathLst>
                <a:path w="487679" h="1075054">
                  <a:moveTo>
                    <a:pt x="0" y="715901"/>
                  </a:moveTo>
                  <a:lnTo>
                    <a:pt x="0" y="1074803"/>
                  </a:lnTo>
                  <a:lnTo>
                    <a:pt x="487300" y="1074803"/>
                  </a:lnTo>
                  <a:lnTo>
                    <a:pt x="487300" y="715901"/>
                  </a:lnTo>
                  <a:lnTo>
                    <a:pt x="0" y="715901"/>
                  </a:lnTo>
                  <a:close/>
                </a:path>
                <a:path w="487679" h="1075054">
                  <a:moveTo>
                    <a:pt x="0" y="358523"/>
                  </a:moveTo>
                  <a:lnTo>
                    <a:pt x="0" y="715899"/>
                  </a:lnTo>
                  <a:lnTo>
                    <a:pt x="487300" y="715899"/>
                  </a:lnTo>
                  <a:lnTo>
                    <a:pt x="487300" y="358523"/>
                  </a:lnTo>
                  <a:lnTo>
                    <a:pt x="0" y="358523"/>
                  </a:lnTo>
                  <a:close/>
                </a:path>
                <a:path w="487679" h="1075054">
                  <a:moveTo>
                    <a:pt x="0" y="0"/>
                  </a:moveTo>
                  <a:lnTo>
                    <a:pt x="0" y="358521"/>
                  </a:lnTo>
                  <a:lnTo>
                    <a:pt x="487300" y="358521"/>
                  </a:lnTo>
                  <a:lnTo>
                    <a:pt x="487300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3525772" y="6238871"/>
              <a:ext cx="490855" cy="359410"/>
            </a:xfrm>
            <a:custGeom>
              <a:avLst/>
              <a:gdLst/>
              <a:ahLst/>
              <a:cxnLst/>
              <a:rect l="l" t="t" r="r" b="b"/>
              <a:pathLst>
                <a:path w="490854" h="359409">
                  <a:moveTo>
                    <a:pt x="490725" y="358902"/>
                  </a:moveTo>
                  <a:lnTo>
                    <a:pt x="490725" y="0"/>
                  </a:lnTo>
                  <a:lnTo>
                    <a:pt x="0" y="0"/>
                  </a:lnTo>
                  <a:lnTo>
                    <a:pt x="0" y="358902"/>
                  </a:lnTo>
                  <a:lnTo>
                    <a:pt x="490725" y="358902"/>
                  </a:lnTo>
                  <a:close/>
                </a:path>
              </a:pathLst>
            </a:custGeom>
            <a:solidFill>
              <a:srgbClr val="FFC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3525772" y="6238871"/>
              <a:ext cx="490855" cy="359410"/>
            </a:xfrm>
            <a:custGeom>
              <a:avLst/>
              <a:gdLst/>
              <a:ahLst/>
              <a:cxnLst/>
              <a:rect l="l" t="t" r="r" b="b"/>
              <a:pathLst>
                <a:path w="490854" h="359409">
                  <a:moveTo>
                    <a:pt x="0" y="0"/>
                  </a:moveTo>
                  <a:lnTo>
                    <a:pt x="0" y="358902"/>
                  </a:lnTo>
                  <a:lnTo>
                    <a:pt x="490725" y="358902"/>
                  </a:lnTo>
                  <a:lnTo>
                    <a:pt x="490725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4016501" y="4448175"/>
              <a:ext cx="490855" cy="359410"/>
            </a:xfrm>
            <a:custGeom>
              <a:avLst/>
              <a:gdLst/>
              <a:ahLst/>
              <a:cxnLst/>
              <a:rect l="l" t="t" r="r" b="b"/>
              <a:pathLst>
                <a:path w="490854" h="359410">
                  <a:moveTo>
                    <a:pt x="490347" y="358902"/>
                  </a:moveTo>
                  <a:lnTo>
                    <a:pt x="490347" y="0"/>
                  </a:lnTo>
                  <a:lnTo>
                    <a:pt x="0" y="0"/>
                  </a:lnTo>
                  <a:lnTo>
                    <a:pt x="0" y="358902"/>
                  </a:lnTo>
                  <a:lnTo>
                    <a:pt x="490347" y="358902"/>
                  </a:lnTo>
                  <a:close/>
                </a:path>
              </a:pathLst>
            </a:custGeom>
            <a:solidFill>
              <a:srgbClr val="0065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4016501" y="4448175"/>
              <a:ext cx="490855" cy="359410"/>
            </a:xfrm>
            <a:custGeom>
              <a:avLst/>
              <a:gdLst/>
              <a:ahLst/>
              <a:cxnLst/>
              <a:rect l="l" t="t" r="r" b="b"/>
              <a:pathLst>
                <a:path w="490854" h="359410">
                  <a:moveTo>
                    <a:pt x="0" y="0"/>
                  </a:moveTo>
                  <a:lnTo>
                    <a:pt x="0" y="358902"/>
                  </a:lnTo>
                  <a:lnTo>
                    <a:pt x="490347" y="358902"/>
                  </a:lnTo>
                  <a:lnTo>
                    <a:pt x="490347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4506846" y="4807076"/>
              <a:ext cx="487680" cy="357505"/>
            </a:xfrm>
            <a:custGeom>
              <a:avLst/>
              <a:gdLst/>
              <a:ahLst/>
              <a:cxnLst/>
              <a:rect l="l" t="t" r="r" b="b"/>
              <a:pathLst>
                <a:path w="487679" h="357504">
                  <a:moveTo>
                    <a:pt x="487300" y="356995"/>
                  </a:moveTo>
                  <a:lnTo>
                    <a:pt x="487300" y="0"/>
                  </a:lnTo>
                  <a:lnTo>
                    <a:pt x="0" y="0"/>
                  </a:lnTo>
                  <a:lnTo>
                    <a:pt x="0" y="356995"/>
                  </a:lnTo>
                  <a:lnTo>
                    <a:pt x="487300" y="356995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4506846" y="4807076"/>
              <a:ext cx="487680" cy="716280"/>
            </a:xfrm>
            <a:custGeom>
              <a:avLst/>
              <a:gdLst/>
              <a:ahLst/>
              <a:cxnLst/>
              <a:rect l="l" t="t" r="r" b="b"/>
              <a:pathLst>
                <a:path w="487679" h="716279">
                  <a:moveTo>
                    <a:pt x="0" y="0"/>
                  </a:moveTo>
                  <a:lnTo>
                    <a:pt x="0" y="356995"/>
                  </a:lnTo>
                  <a:lnTo>
                    <a:pt x="487300" y="356995"/>
                  </a:lnTo>
                  <a:lnTo>
                    <a:pt x="487300" y="0"/>
                  </a:lnTo>
                  <a:lnTo>
                    <a:pt x="0" y="0"/>
                  </a:lnTo>
                  <a:close/>
                </a:path>
                <a:path w="487679" h="716279">
                  <a:moveTo>
                    <a:pt x="0" y="356994"/>
                  </a:moveTo>
                  <a:lnTo>
                    <a:pt x="0" y="715896"/>
                  </a:lnTo>
                  <a:lnTo>
                    <a:pt x="487300" y="715896"/>
                  </a:lnTo>
                  <a:lnTo>
                    <a:pt x="487300" y="356994"/>
                  </a:lnTo>
                  <a:lnTo>
                    <a:pt x="0" y="356994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4506846" y="4448175"/>
              <a:ext cx="487680" cy="359410"/>
            </a:xfrm>
            <a:custGeom>
              <a:avLst/>
              <a:gdLst/>
              <a:ahLst/>
              <a:cxnLst/>
              <a:rect l="l" t="t" r="r" b="b"/>
              <a:pathLst>
                <a:path w="487679" h="359410">
                  <a:moveTo>
                    <a:pt x="487300" y="358902"/>
                  </a:moveTo>
                  <a:lnTo>
                    <a:pt x="487300" y="0"/>
                  </a:lnTo>
                  <a:lnTo>
                    <a:pt x="0" y="0"/>
                  </a:lnTo>
                  <a:lnTo>
                    <a:pt x="0" y="358902"/>
                  </a:lnTo>
                  <a:lnTo>
                    <a:pt x="487300" y="358902"/>
                  </a:lnTo>
                  <a:close/>
                </a:path>
              </a:pathLst>
            </a:custGeom>
            <a:solidFill>
              <a:srgbClr val="0065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4016501" y="4448175"/>
              <a:ext cx="977900" cy="1075055"/>
            </a:xfrm>
            <a:custGeom>
              <a:avLst/>
              <a:gdLst/>
              <a:ahLst/>
              <a:cxnLst/>
              <a:rect l="l" t="t" r="r" b="b"/>
              <a:pathLst>
                <a:path w="977900" h="1075054">
                  <a:moveTo>
                    <a:pt x="490345" y="0"/>
                  </a:moveTo>
                  <a:lnTo>
                    <a:pt x="490345" y="358902"/>
                  </a:lnTo>
                  <a:lnTo>
                    <a:pt x="977645" y="358902"/>
                  </a:lnTo>
                  <a:lnTo>
                    <a:pt x="977645" y="0"/>
                  </a:lnTo>
                  <a:lnTo>
                    <a:pt x="490345" y="0"/>
                  </a:lnTo>
                  <a:close/>
                </a:path>
                <a:path w="977900" h="1075054">
                  <a:moveTo>
                    <a:pt x="0" y="715894"/>
                  </a:moveTo>
                  <a:lnTo>
                    <a:pt x="0" y="1074796"/>
                  </a:lnTo>
                  <a:lnTo>
                    <a:pt x="490347" y="1074796"/>
                  </a:lnTo>
                  <a:lnTo>
                    <a:pt x="490347" y="715894"/>
                  </a:lnTo>
                  <a:lnTo>
                    <a:pt x="0" y="715894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4016501" y="4807076"/>
              <a:ext cx="490855" cy="357505"/>
            </a:xfrm>
            <a:custGeom>
              <a:avLst/>
              <a:gdLst/>
              <a:ahLst/>
              <a:cxnLst/>
              <a:rect l="l" t="t" r="r" b="b"/>
              <a:pathLst>
                <a:path w="490854" h="357504">
                  <a:moveTo>
                    <a:pt x="490347" y="356995"/>
                  </a:moveTo>
                  <a:lnTo>
                    <a:pt x="490347" y="0"/>
                  </a:lnTo>
                  <a:lnTo>
                    <a:pt x="0" y="0"/>
                  </a:lnTo>
                  <a:lnTo>
                    <a:pt x="0" y="356995"/>
                  </a:lnTo>
                  <a:lnTo>
                    <a:pt x="490347" y="356995"/>
                  </a:lnTo>
                  <a:close/>
                </a:path>
              </a:pathLst>
            </a:custGeom>
            <a:solidFill>
              <a:srgbClr val="FFC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4016501" y="4807076"/>
              <a:ext cx="977900" cy="1431925"/>
            </a:xfrm>
            <a:custGeom>
              <a:avLst/>
              <a:gdLst/>
              <a:ahLst/>
              <a:cxnLst/>
              <a:rect l="l" t="t" r="r" b="b"/>
              <a:pathLst>
                <a:path w="977900" h="1431925">
                  <a:moveTo>
                    <a:pt x="0" y="0"/>
                  </a:moveTo>
                  <a:lnTo>
                    <a:pt x="0" y="356995"/>
                  </a:lnTo>
                  <a:lnTo>
                    <a:pt x="490347" y="356995"/>
                  </a:lnTo>
                  <a:lnTo>
                    <a:pt x="490347" y="0"/>
                  </a:lnTo>
                  <a:lnTo>
                    <a:pt x="0" y="0"/>
                  </a:lnTo>
                  <a:close/>
                </a:path>
                <a:path w="977900" h="1431925">
                  <a:moveTo>
                    <a:pt x="490345" y="715894"/>
                  </a:moveTo>
                  <a:lnTo>
                    <a:pt x="490345" y="1074416"/>
                  </a:lnTo>
                  <a:lnTo>
                    <a:pt x="977645" y="1074416"/>
                  </a:lnTo>
                  <a:lnTo>
                    <a:pt x="977645" y="715894"/>
                  </a:lnTo>
                  <a:lnTo>
                    <a:pt x="490345" y="715894"/>
                  </a:lnTo>
                  <a:close/>
                </a:path>
                <a:path w="977900" h="1431925">
                  <a:moveTo>
                    <a:pt x="490345" y="1074417"/>
                  </a:moveTo>
                  <a:lnTo>
                    <a:pt x="490345" y="1431793"/>
                  </a:lnTo>
                  <a:lnTo>
                    <a:pt x="977645" y="1431793"/>
                  </a:lnTo>
                  <a:lnTo>
                    <a:pt x="977645" y="1074417"/>
                  </a:lnTo>
                  <a:lnTo>
                    <a:pt x="490345" y="1074417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4016501" y="6238871"/>
              <a:ext cx="490855" cy="359410"/>
            </a:xfrm>
            <a:custGeom>
              <a:avLst/>
              <a:gdLst/>
              <a:ahLst/>
              <a:cxnLst/>
              <a:rect l="l" t="t" r="r" b="b"/>
              <a:pathLst>
                <a:path w="490854" h="359409">
                  <a:moveTo>
                    <a:pt x="490347" y="358902"/>
                  </a:moveTo>
                  <a:lnTo>
                    <a:pt x="490347" y="0"/>
                  </a:lnTo>
                  <a:lnTo>
                    <a:pt x="0" y="0"/>
                  </a:lnTo>
                  <a:lnTo>
                    <a:pt x="0" y="358902"/>
                  </a:lnTo>
                  <a:lnTo>
                    <a:pt x="490347" y="358902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4016501" y="5522970"/>
              <a:ext cx="490855" cy="1075055"/>
            </a:xfrm>
            <a:custGeom>
              <a:avLst/>
              <a:gdLst/>
              <a:ahLst/>
              <a:cxnLst/>
              <a:rect l="l" t="t" r="r" b="b"/>
              <a:pathLst>
                <a:path w="490854" h="1075054">
                  <a:moveTo>
                    <a:pt x="0" y="715901"/>
                  </a:moveTo>
                  <a:lnTo>
                    <a:pt x="0" y="1074803"/>
                  </a:lnTo>
                  <a:lnTo>
                    <a:pt x="490347" y="1074803"/>
                  </a:lnTo>
                  <a:lnTo>
                    <a:pt x="490347" y="715901"/>
                  </a:lnTo>
                  <a:lnTo>
                    <a:pt x="0" y="715901"/>
                  </a:lnTo>
                  <a:close/>
                </a:path>
                <a:path w="490854" h="1075054">
                  <a:moveTo>
                    <a:pt x="0" y="358523"/>
                  </a:moveTo>
                  <a:lnTo>
                    <a:pt x="0" y="715899"/>
                  </a:lnTo>
                  <a:lnTo>
                    <a:pt x="490347" y="715899"/>
                  </a:lnTo>
                  <a:lnTo>
                    <a:pt x="490347" y="358523"/>
                  </a:lnTo>
                  <a:lnTo>
                    <a:pt x="0" y="358523"/>
                  </a:lnTo>
                  <a:close/>
                </a:path>
                <a:path w="490854" h="1075054">
                  <a:moveTo>
                    <a:pt x="0" y="0"/>
                  </a:moveTo>
                  <a:lnTo>
                    <a:pt x="0" y="358521"/>
                  </a:lnTo>
                  <a:lnTo>
                    <a:pt x="490347" y="358521"/>
                  </a:lnTo>
                  <a:lnTo>
                    <a:pt x="490347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4506846" y="6238871"/>
              <a:ext cx="487680" cy="359410"/>
            </a:xfrm>
            <a:custGeom>
              <a:avLst/>
              <a:gdLst/>
              <a:ahLst/>
              <a:cxnLst/>
              <a:rect l="l" t="t" r="r" b="b"/>
              <a:pathLst>
                <a:path w="487679" h="359409">
                  <a:moveTo>
                    <a:pt x="487300" y="358902"/>
                  </a:moveTo>
                  <a:lnTo>
                    <a:pt x="487300" y="0"/>
                  </a:lnTo>
                  <a:lnTo>
                    <a:pt x="0" y="0"/>
                  </a:lnTo>
                  <a:lnTo>
                    <a:pt x="0" y="358902"/>
                  </a:lnTo>
                  <a:lnTo>
                    <a:pt x="487300" y="358902"/>
                  </a:lnTo>
                  <a:close/>
                </a:path>
              </a:pathLst>
            </a:custGeom>
            <a:solidFill>
              <a:srgbClr val="FFC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4506846" y="6238871"/>
              <a:ext cx="487680" cy="359410"/>
            </a:xfrm>
            <a:custGeom>
              <a:avLst/>
              <a:gdLst/>
              <a:ahLst/>
              <a:cxnLst/>
              <a:rect l="l" t="t" r="r" b="b"/>
              <a:pathLst>
                <a:path w="487679" h="359409">
                  <a:moveTo>
                    <a:pt x="0" y="0"/>
                  </a:moveTo>
                  <a:lnTo>
                    <a:pt x="0" y="358902"/>
                  </a:lnTo>
                  <a:lnTo>
                    <a:pt x="487300" y="358902"/>
                  </a:lnTo>
                  <a:lnTo>
                    <a:pt x="487300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3" name="object 33"/>
          <p:cNvGrpSpPr/>
          <p:nvPr/>
        </p:nvGrpSpPr>
        <p:grpSpPr>
          <a:xfrm>
            <a:off x="5297615" y="4443413"/>
            <a:ext cx="3251200" cy="2159635"/>
            <a:chOff x="5297615" y="4443413"/>
            <a:chExt cx="3251200" cy="2159635"/>
          </a:xfrm>
        </p:grpSpPr>
        <p:sp>
          <p:nvSpPr>
            <p:cNvPr id="34" name="object 34"/>
            <p:cNvSpPr/>
            <p:nvPr/>
          </p:nvSpPr>
          <p:spPr>
            <a:xfrm>
              <a:off x="5302378" y="4807076"/>
              <a:ext cx="793750" cy="357505"/>
            </a:xfrm>
            <a:custGeom>
              <a:avLst/>
              <a:gdLst/>
              <a:ahLst/>
              <a:cxnLst/>
              <a:rect l="l" t="t" r="r" b="b"/>
              <a:pathLst>
                <a:path w="793750" h="357504">
                  <a:moveTo>
                    <a:pt x="793618" y="356995"/>
                  </a:moveTo>
                  <a:lnTo>
                    <a:pt x="793618" y="0"/>
                  </a:lnTo>
                  <a:lnTo>
                    <a:pt x="0" y="0"/>
                  </a:lnTo>
                  <a:lnTo>
                    <a:pt x="0" y="356995"/>
                  </a:lnTo>
                  <a:lnTo>
                    <a:pt x="793618" y="356995"/>
                  </a:lnTo>
                  <a:close/>
                </a:path>
              </a:pathLst>
            </a:custGeom>
            <a:solidFill>
              <a:srgbClr val="0065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5302378" y="4807076"/>
              <a:ext cx="793750" cy="357505"/>
            </a:xfrm>
            <a:custGeom>
              <a:avLst/>
              <a:gdLst/>
              <a:ahLst/>
              <a:cxnLst/>
              <a:rect l="l" t="t" r="r" b="b"/>
              <a:pathLst>
                <a:path w="793750" h="357504">
                  <a:moveTo>
                    <a:pt x="0" y="0"/>
                  </a:moveTo>
                  <a:lnTo>
                    <a:pt x="0" y="356995"/>
                  </a:lnTo>
                  <a:lnTo>
                    <a:pt x="793618" y="356995"/>
                  </a:lnTo>
                  <a:lnTo>
                    <a:pt x="793618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6095997" y="4448175"/>
              <a:ext cx="490855" cy="359410"/>
            </a:xfrm>
            <a:custGeom>
              <a:avLst/>
              <a:gdLst/>
              <a:ahLst/>
              <a:cxnLst/>
              <a:rect l="l" t="t" r="r" b="b"/>
              <a:pathLst>
                <a:path w="490854" h="359410">
                  <a:moveTo>
                    <a:pt x="490728" y="358902"/>
                  </a:moveTo>
                  <a:lnTo>
                    <a:pt x="490728" y="0"/>
                  </a:lnTo>
                  <a:lnTo>
                    <a:pt x="0" y="0"/>
                  </a:lnTo>
                  <a:lnTo>
                    <a:pt x="0" y="358902"/>
                  </a:lnTo>
                  <a:lnTo>
                    <a:pt x="490728" y="358902"/>
                  </a:lnTo>
                  <a:close/>
                </a:path>
              </a:pathLst>
            </a:custGeom>
            <a:solidFill>
              <a:srgbClr val="0065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6095997" y="4448175"/>
              <a:ext cx="490855" cy="359410"/>
            </a:xfrm>
            <a:custGeom>
              <a:avLst/>
              <a:gdLst/>
              <a:ahLst/>
              <a:cxnLst/>
              <a:rect l="l" t="t" r="r" b="b"/>
              <a:pathLst>
                <a:path w="490854" h="359410">
                  <a:moveTo>
                    <a:pt x="0" y="0"/>
                  </a:moveTo>
                  <a:lnTo>
                    <a:pt x="0" y="358902"/>
                  </a:lnTo>
                  <a:lnTo>
                    <a:pt x="490345" y="358902"/>
                  </a:lnTo>
                  <a:lnTo>
                    <a:pt x="490345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6095997" y="4807076"/>
              <a:ext cx="490855" cy="357505"/>
            </a:xfrm>
            <a:custGeom>
              <a:avLst/>
              <a:gdLst/>
              <a:ahLst/>
              <a:cxnLst/>
              <a:rect l="l" t="t" r="r" b="b"/>
              <a:pathLst>
                <a:path w="490854" h="357504">
                  <a:moveTo>
                    <a:pt x="490728" y="356995"/>
                  </a:moveTo>
                  <a:lnTo>
                    <a:pt x="490728" y="0"/>
                  </a:lnTo>
                  <a:lnTo>
                    <a:pt x="0" y="0"/>
                  </a:lnTo>
                  <a:lnTo>
                    <a:pt x="0" y="356995"/>
                  </a:lnTo>
                  <a:lnTo>
                    <a:pt x="490728" y="356995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6095997" y="4807076"/>
              <a:ext cx="490855" cy="716280"/>
            </a:xfrm>
            <a:custGeom>
              <a:avLst/>
              <a:gdLst/>
              <a:ahLst/>
              <a:cxnLst/>
              <a:rect l="l" t="t" r="r" b="b"/>
              <a:pathLst>
                <a:path w="490854" h="716279">
                  <a:moveTo>
                    <a:pt x="0" y="0"/>
                  </a:moveTo>
                  <a:lnTo>
                    <a:pt x="0" y="356995"/>
                  </a:lnTo>
                  <a:lnTo>
                    <a:pt x="490345" y="356995"/>
                  </a:lnTo>
                  <a:lnTo>
                    <a:pt x="490345" y="0"/>
                  </a:lnTo>
                  <a:lnTo>
                    <a:pt x="0" y="0"/>
                  </a:lnTo>
                  <a:close/>
                </a:path>
                <a:path w="490854" h="716279">
                  <a:moveTo>
                    <a:pt x="0" y="356994"/>
                  </a:moveTo>
                  <a:lnTo>
                    <a:pt x="0" y="715896"/>
                  </a:lnTo>
                  <a:lnTo>
                    <a:pt x="490345" y="715896"/>
                  </a:lnTo>
                  <a:lnTo>
                    <a:pt x="490345" y="356994"/>
                  </a:lnTo>
                  <a:lnTo>
                    <a:pt x="0" y="356994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6586726" y="4448175"/>
              <a:ext cx="488950" cy="359410"/>
            </a:xfrm>
            <a:custGeom>
              <a:avLst/>
              <a:gdLst/>
              <a:ahLst/>
              <a:cxnLst/>
              <a:rect l="l" t="t" r="r" b="b"/>
              <a:pathLst>
                <a:path w="488950" h="359410">
                  <a:moveTo>
                    <a:pt x="488821" y="358902"/>
                  </a:moveTo>
                  <a:lnTo>
                    <a:pt x="488821" y="0"/>
                  </a:lnTo>
                  <a:lnTo>
                    <a:pt x="0" y="0"/>
                  </a:lnTo>
                  <a:lnTo>
                    <a:pt x="0" y="358902"/>
                  </a:lnTo>
                  <a:lnTo>
                    <a:pt x="488821" y="358902"/>
                  </a:lnTo>
                  <a:close/>
                </a:path>
              </a:pathLst>
            </a:custGeom>
            <a:solidFill>
              <a:srgbClr val="0065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6586342" y="4448175"/>
              <a:ext cx="489584" cy="359410"/>
            </a:xfrm>
            <a:custGeom>
              <a:avLst/>
              <a:gdLst/>
              <a:ahLst/>
              <a:cxnLst/>
              <a:rect l="l" t="t" r="r" b="b"/>
              <a:pathLst>
                <a:path w="489584" h="359410">
                  <a:moveTo>
                    <a:pt x="0" y="0"/>
                  </a:moveTo>
                  <a:lnTo>
                    <a:pt x="0" y="358902"/>
                  </a:lnTo>
                  <a:lnTo>
                    <a:pt x="489204" y="358902"/>
                  </a:lnTo>
                  <a:lnTo>
                    <a:pt x="489204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7075569" y="4807076"/>
              <a:ext cx="490855" cy="357505"/>
            </a:xfrm>
            <a:custGeom>
              <a:avLst/>
              <a:gdLst/>
              <a:ahLst/>
              <a:cxnLst/>
              <a:rect l="l" t="t" r="r" b="b"/>
              <a:pathLst>
                <a:path w="490854" h="357504">
                  <a:moveTo>
                    <a:pt x="490347" y="356995"/>
                  </a:moveTo>
                  <a:lnTo>
                    <a:pt x="490347" y="0"/>
                  </a:lnTo>
                  <a:lnTo>
                    <a:pt x="0" y="0"/>
                  </a:lnTo>
                  <a:lnTo>
                    <a:pt x="0" y="356995"/>
                  </a:lnTo>
                  <a:lnTo>
                    <a:pt x="490347" y="356995"/>
                  </a:lnTo>
                  <a:close/>
                </a:path>
              </a:pathLst>
            </a:custGeom>
            <a:solidFill>
              <a:srgbClr val="FFC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7075569" y="4807076"/>
              <a:ext cx="490855" cy="716280"/>
            </a:xfrm>
            <a:custGeom>
              <a:avLst/>
              <a:gdLst/>
              <a:ahLst/>
              <a:cxnLst/>
              <a:rect l="l" t="t" r="r" b="b"/>
              <a:pathLst>
                <a:path w="490854" h="716279">
                  <a:moveTo>
                    <a:pt x="0" y="0"/>
                  </a:moveTo>
                  <a:lnTo>
                    <a:pt x="0" y="356995"/>
                  </a:lnTo>
                  <a:lnTo>
                    <a:pt x="490347" y="356995"/>
                  </a:lnTo>
                  <a:lnTo>
                    <a:pt x="490347" y="0"/>
                  </a:lnTo>
                  <a:lnTo>
                    <a:pt x="0" y="0"/>
                  </a:lnTo>
                  <a:close/>
                </a:path>
                <a:path w="490854" h="716279">
                  <a:moveTo>
                    <a:pt x="0" y="356994"/>
                  </a:moveTo>
                  <a:lnTo>
                    <a:pt x="0" y="715896"/>
                  </a:lnTo>
                  <a:lnTo>
                    <a:pt x="490347" y="715896"/>
                  </a:lnTo>
                  <a:lnTo>
                    <a:pt x="490347" y="356994"/>
                  </a:lnTo>
                  <a:lnTo>
                    <a:pt x="0" y="356994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7075569" y="4448175"/>
              <a:ext cx="490855" cy="359410"/>
            </a:xfrm>
            <a:custGeom>
              <a:avLst/>
              <a:gdLst/>
              <a:ahLst/>
              <a:cxnLst/>
              <a:rect l="l" t="t" r="r" b="b"/>
              <a:pathLst>
                <a:path w="490854" h="359410">
                  <a:moveTo>
                    <a:pt x="490347" y="358902"/>
                  </a:moveTo>
                  <a:lnTo>
                    <a:pt x="490347" y="0"/>
                  </a:lnTo>
                  <a:lnTo>
                    <a:pt x="0" y="0"/>
                  </a:lnTo>
                  <a:lnTo>
                    <a:pt x="0" y="358902"/>
                  </a:lnTo>
                  <a:lnTo>
                    <a:pt x="490347" y="358902"/>
                  </a:lnTo>
                  <a:close/>
                </a:path>
              </a:pathLst>
            </a:custGeom>
            <a:solidFill>
              <a:srgbClr val="0065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6586342" y="4448175"/>
              <a:ext cx="979805" cy="1075055"/>
            </a:xfrm>
            <a:custGeom>
              <a:avLst/>
              <a:gdLst/>
              <a:ahLst/>
              <a:cxnLst/>
              <a:rect l="l" t="t" r="r" b="b"/>
              <a:pathLst>
                <a:path w="979804" h="1075054">
                  <a:moveTo>
                    <a:pt x="489227" y="0"/>
                  </a:moveTo>
                  <a:lnTo>
                    <a:pt x="489227" y="358902"/>
                  </a:lnTo>
                  <a:lnTo>
                    <a:pt x="979575" y="358902"/>
                  </a:lnTo>
                  <a:lnTo>
                    <a:pt x="979575" y="0"/>
                  </a:lnTo>
                  <a:lnTo>
                    <a:pt x="489227" y="0"/>
                  </a:lnTo>
                  <a:close/>
                </a:path>
                <a:path w="979804" h="1075054">
                  <a:moveTo>
                    <a:pt x="0" y="715894"/>
                  </a:moveTo>
                  <a:lnTo>
                    <a:pt x="0" y="1074796"/>
                  </a:lnTo>
                  <a:lnTo>
                    <a:pt x="489204" y="1074796"/>
                  </a:lnTo>
                  <a:lnTo>
                    <a:pt x="489204" y="715894"/>
                  </a:lnTo>
                  <a:lnTo>
                    <a:pt x="0" y="715894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6586726" y="4807076"/>
              <a:ext cx="488950" cy="357505"/>
            </a:xfrm>
            <a:custGeom>
              <a:avLst/>
              <a:gdLst/>
              <a:ahLst/>
              <a:cxnLst/>
              <a:rect l="l" t="t" r="r" b="b"/>
              <a:pathLst>
                <a:path w="488950" h="357504">
                  <a:moveTo>
                    <a:pt x="488821" y="356995"/>
                  </a:moveTo>
                  <a:lnTo>
                    <a:pt x="488821" y="0"/>
                  </a:lnTo>
                  <a:lnTo>
                    <a:pt x="0" y="0"/>
                  </a:lnTo>
                  <a:lnTo>
                    <a:pt x="0" y="356995"/>
                  </a:lnTo>
                  <a:lnTo>
                    <a:pt x="488821" y="356995"/>
                  </a:lnTo>
                  <a:close/>
                </a:path>
              </a:pathLst>
            </a:custGeom>
            <a:solidFill>
              <a:srgbClr val="FFC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6586342" y="4807076"/>
              <a:ext cx="489584" cy="357505"/>
            </a:xfrm>
            <a:custGeom>
              <a:avLst/>
              <a:gdLst/>
              <a:ahLst/>
              <a:cxnLst/>
              <a:rect l="l" t="t" r="r" b="b"/>
              <a:pathLst>
                <a:path w="489584" h="357504">
                  <a:moveTo>
                    <a:pt x="0" y="0"/>
                  </a:moveTo>
                  <a:lnTo>
                    <a:pt x="0" y="356995"/>
                  </a:lnTo>
                  <a:lnTo>
                    <a:pt x="489204" y="356995"/>
                  </a:lnTo>
                  <a:lnTo>
                    <a:pt x="489204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/>
            <p:cNvSpPr/>
            <p:nvPr/>
          </p:nvSpPr>
          <p:spPr>
            <a:xfrm>
              <a:off x="5302378" y="6238871"/>
              <a:ext cx="793750" cy="359410"/>
            </a:xfrm>
            <a:custGeom>
              <a:avLst/>
              <a:gdLst/>
              <a:ahLst/>
              <a:cxnLst/>
              <a:rect l="l" t="t" r="r" b="b"/>
              <a:pathLst>
                <a:path w="793750" h="359409">
                  <a:moveTo>
                    <a:pt x="793618" y="358902"/>
                  </a:moveTo>
                  <a:lnTo>
                    <a:pt x="793618" y="0"/>
                  </a:lnTo>
                  <a:lnTo>
                    <a:pt x="0" y="0"/>
                  </a:lnTo>
                  <a:lnTo>
                    <a:pt x="0" y="358902"/>
                  </a:lnTo>
                  <a:lnTo>
                    <a:pt x="793618" y="358902"/>
                  </a:lnTo>
                  <a:close/>
                </a:path>
              </a:pathLst>
            </a:custGeom>
            <a:solidFill>
              <a:srgbClr val="0065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/>
            <p:cNvSpPr/>
            <p:nvPr/>
          </p:nvSpPr>
          <p:spPr>
            <a:xfrm>
              <a:off x="5302378" y="5522970"/>
              <a:ext cx="2263775" cy="1075055"/>
            </a:xfrm>
            <a:custGeom>
              <a:avLst/>
              <a:gdLst/>
              <a:ahLst/>
              <a:cxnLst/>
              <a:rect l="l" t="t" r="r" b="b"/>
              <a:pathLst>
                <a:path w="2263775" h="1075054">
                  <a:moveTo>
                    <a:pt x="0" y="715901"/>
                  </a:moveTo>
                  <a:lnTo>
                    <a:pt x="0" y="1074803"/>
                  </a:lnTo>
                  <a:lnTo>
                    <a:pt x="793618" y="1074803"/>
                  </a:lnTo>
                  <a:lnTo>
                    <a:pt x="793618" y="715901"/>
                  </a:lnTo>
                  <a:lnTo>
                    <a:pt x="0" y="715901"/>
                  </a:lnTo>
                  <a:close/>
                </a:path>
                <a:path w="2263775" h="1075054">
                  <a:moveTo>
                    <a:pt x="0" y="358523"/>
                  </a:moveTo>
                  <a:lnTo>
                    <a:pt x="0" y="715899"/>
                  </a:lnTo>
                  <a:lnTo>
                    <a:pt x="793618" y="715899"/>
                  </a:lnTo>
                  <a:lnTo>
                    <a:pt x="793618" y="358523"/>
                  </a:lnTo>
                  <a:lnTo>
                    <a:pt x="0" y="358523"/>
                  </a:lnTo>
                  <a:close/>
                </a:path>
                <a:path w="2263775" h="1075054">
                  <a:moveTo>
                    <a:pt x="0" y="0"/>
                  </a:moveTo>
                  <a:lnTo>
                    <a:pt x="0" y="358521"/>
                  </a:lnTo>
                  <a:lnTo>
                    <a:pt x="793618" y="358521"/>
                  </a:lnTo>
                  <a:lnTo>
                    <a:pt x="793618" y="0"/>
                  </a:lnTo>
                  <a:lnTo>
                    <a:pt x="0" y="0"/>
                  </a:lnTo>
                  <a:close/>
                </a:path>
                <a:path w="2263775" h="1075054">
                  <a:moveTo>
                    <a:pt x="793618" y="0"/>
                  </a:moveTo>
                  <a:lnTo>
                    <a:pt x="793618" y="358521"/>
                  </a:lnTo>
                  <a:lnTo>
                    <a:pt x="1283963" y="358521"/>
                  </a:lnTo>
                  <a:lnTo>
                    <a:pt x="1283963" y="0"/>
                  </a:lnTo>
                  <a:lnTo>
                    <a:pt x="793618" y="0"/>
                  </a:lnTo>
                  <a:close/>
                </a:path>
                <a:path w="2263775" h="1075054">
                  <a:moveTo>
                    <a:pt x="793618" y="358523"/>
                  </a:moveTo>
                  <a:lnTo>
                    <a:pt x="793618" y="715899"/>
                  </a:lnTo>
                  <a:lnTo>
                    <a:pt x="1283963" y="715899"/>
                  </a:lnTo>
                  <a:lnTo>
                    <a:pt x="1283963" y="358523"/>
                  </a:lnTo>
                  <a:lnTo>
                    <a:pt x="793618" y="358523"/>
                  </a:lnTo>
                  <a:close/>
                </a:path>
                <a:path w="2263775" h="1075054">
                  <a:moveTo>
                    <a:pt x="1773191" y="0"/>
                  </a:moveTo>
                  <a:lnTo>
                    <a:pt x="1773191" y="358521"/>
                  </a:lnTo>
                  <a:lnTo>
                    <a:pt x="2263539" y="358521"/>
                  </a:lnTo>
                  <a:lnTo>
                    <a:pt x="2263539" y="0"/>
                  </a:lnTo>
                  <a:lnTo>
                    <a:pt x="1773191" y="0"/>
                  </a:lnTo>
                  <a:close/>
                </a:path>
                <a:path w="2263775" h="1075054">
                  <a:moveTo>
                    <a:pt x="1773191" y="358523"/>
                  </a:moveTo>
                  <a:lnTo>
                    <a:pt x="1773191" y="715899"/>
                  </a:lnTo>
                  <a:lnTo>
                    <a:pt x="2263539" y="715899"/>
                  </a:lnTo>
                  <a:lnTo>
                    <a:pt x="2263539" y="358523"/>
                  </a:lnTo>
                  <a:lnTo>
                    <a:pt x="1773191" y="358523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/>
            <p:cNvSpPr/>
            <p:nvPr/>
          </p:nvSpPr>
          <p:spPr>
            <a:xfrm>
              <a:off x="6586726" y="6238871"/>
              <a:ext cx="488950" cy="359410"/>
            </a:xfrm>
            <a:custGeom>
              <a:avLst/>
              <a:gdLst/>
              <a:ahLst/>
              <a:cxnLst/>
              <a:rect l="l" t="t" r="r" b="b"/>
              <a:pathLst>
                <a:path w="488950" h="359409">
                  <a:moveTo>
                    <a:pt x="488821" y="358902"/>
                  </a:moveTo>
                  <a:lnTo>
                    <a:pt x="488821" y="0"/>
                  </a:lnTo>
                  <a:lnTo>
                    <a:pt x="0" y="0"/>
                  </a:lnTo>
                  <a:lnTo>
                    <a:pt x="0" y="358902"/>
                  </a:lnTo>
                  <a:lnTo>
                    <a:pt x="488821" y="358902"/>
                  </a:lnTo>
                  <a:close/>
                </a:path>
              </a:pathLst>
            </a:custGeom>
            <a:solidFill>
              <a:srgbClr val="FFC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/>
            <p:cNvSpPr/>
            <p:nvPr/>
          </p:nvSpPr>
          <p:spPr>
            <a:xfrm>
              <a:off x="6586342" y="5522970"/>
              <a:ext cx="489584" cy="1075055"/>
            </a:xfrm>
            <a:custGeom>
              <a:avLst/>
              <a:gdLst/>
              <a:ahLst/>
              <a:cxnLst/>
              <a:rect l="l" t="t" r="r" b="b"/>
              <a:pathLst>
                <a:path w="489584" h="1075054">
                  <a:moveTo>
                    <a:pt x="0" y="715901"/>
                  </a:moveTo>
                  <a:lnTo>
                    <a:pt x="0" y="1074803"/>
                  </a:lnTo>
                  <a:lnTo>
                    <a:pt x="489204" y="1074803"/>
                  </a:lnTo>
                  <a:lnTo>
                    <a:pt x="489204" y="715901"/>
                  </a:lnTo>
                  <a:lnTo>
                    <a:pt x="0" y="715901"/>
                  </a:lnTo>
                  <a:close/>
                </a:path>
                <a:path w="489584" h="1075054">
                  <a:moveTo>
                    <a:pt x="0" y="358523"/>
                  </a:moveTo>
                  <a:lnTo>
                    <a:pt x="0" y="715899"/>
                  </a:lnTo>
                  <a:lnTo>
                    <a:pt x="489204" y="715899"/>
                  </a:lnTo>
                  <a:lnTo>
                    <a:pt x="489204" y="358523"/>
                  </a:lnTo>
                  <a:lnTo>
                    <a:pt x="0" y="358523"/>
                  </a:lnTo>
                  <a:close/>
                </a:path>
                <a:path w="489584" h="1075054">
                  <a:moveTo>
                    <a:pt x="0" y="0"/>
                  </a:moveTo>
                  <a:lnTo>
                    <a:pt x="0" y="358521"/>
                  </a:lnTo>
                  <a:lnTo>
                    <a:pt x="489204" y="358521"/>
                  </a:lnTo>
                  <a:lnTo>
                    <a:pt x="489204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/>
            <p:cNvSpPr/>
            <p:nvPr/>
          </p:nvSpPr>
          <p:spPr>
            <a:xfrm>
              <a:off x="7075569" y="6238871"/>
              <a:ext cx="490855" cy="359410"/>
            </a:xfrm>
            <a:custGeom>
              <a:avLst/>
              <a:gdLst/>
              <a:ahLst/>
              <a:cxnLst/>
              <a:rect l="l" t="t" r="r" b="b"/>
              <a:pathLst>
                <a:path w="490854" h="359409">
                  <a:moveTo>
                    <a:pt x="490347" y="358902"/>
                  </a:moveTo>
                  <a:lnTo>
                    <a:pt x="490347" y="0"/>
                  </a:lnTo>
                  <a:lnTo>
                    <a:pt x="0" y="0"/>
                  </a:lnTo>
                  <a:lnTo>
                    <a:pt x="0" y="358902"/>
                  </a:lnTo>
                  <a:lnTo>
                    <a:pt x="490347" y="358902"/>
                  </a:lnTo>
                  <a:close/>
                </a:path>
              </a:pathLst>
            </a:custGeom>
            <a:solidFill>
              <a:srgbClr val="FFC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/>
            <p:cNvSpPr/>
            <p:nvPr/>
          </p:nvSpPr>
          <p:spPr>
            <a:xfrm>
              <a:off x="7075569" y="6238871"/>
              <a:ext cx="490855" cy="359410"/>
            </a:xfrm>
            <a:custGeom>
              <a:avLst/>
              <a:gdLst/>
              <a:ahLst/>
              <a:cxnLst/>
              <a:rect l="l" t="t" r="r" b="b"/>
              <a:pathLst>
                <a:path w="490854" h="359409">
                  <a:moveTo>
                    <a:pt x="0" y="0"/>
                  </a:moveTo>
                  <a:lnTo>
                    <a:pt x="0" y="358902"/>
                  </a:lnTo>
                  <a:lnTo>
                    <a:pt x="490347" y="358902"/>
                  </a:lnTo>
                  <a:lnTo>
                    <a:pt x="490347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/>
            <p:cNvSpPr/>
            <p:nvPr/>
          </p:nvSpPr>
          <p:spPr>
            <a:xfrm>
              <a:off x="7565873" y="4448175"/>
              <a:ext cx="487680" cy="359410"/>
            </a:xfrm>
            <a:custGeom>
              <a:avLst/>
              <a:gdLst/>
              <a:ahLst/>
              <a:cxnLst/>
              <a:rect l="l" t="t" r="r" b="b"/>
              <a:pathLst>
                <a:path w="487679" h="359410">
                  <a:moveTo>
                    <a:pt x="487679" y="358902"/>
                  </a:moveTo>
                  <a:lnTo>
                    <a:pt x="487679" y="0"/>
                  </a:lnTo>
                  <a:lnTo>
                    <a:pt x="0" y="0"/>
                  </a:lnTo>
                  <a:lnTo>
                    <a:pt x="0" y="358902"/>
                  </a:lnTo>
                  <a:lnTo>
                    <a:pt x="487679" y="358902"/>
                  </a:lnTo>
                  <a:close/>
                </a:path>
              </a:pathLst>
            </a:custGeom>
            <a:solidFill>
              <a:srgbClr val="0065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/>
            <p:cNvSpPr/>
            <p:nvPr/>
          </p:nvSpPr>
          <p:spPr>
            <a:xfrm>
              <a:off x="7565873" y="4448175"/>
              <a:ext cx="487680" cy="359410"/>
            </a:xfrm>
            <a:custGeom>
              <a:avLst/>
              <a:gdLst/>
              <a:ahLst/>
              <a:cxnLst/>
              <a:rect l="l" t="t" r="r" b="b"/>
              <a:pathLst>
                <a:path w="487679" h="359410">
                  <a:moveTo>
                    <a:pt x="0" y="0"/>
                  </a:moveTo>
                  <a:lnTo>
                    <a:pt x="0" y="358902"/>
                  </a:lnTo>
                  <a:lnTo>
                    <a:pt x="487297" y="358902"/>
                  </a:lnTo>
                  <a:lnTo>
                    <a:pt x="487297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/>
            <p:cNvSpPr/>
            <p:nvPr/>
          </p:nvSpPr>
          <p:spPr>
            <a:xfrm>
              <a:off x="8053571" y="4807076"/>
              <a:ext cx="490855" cy="357505"/>
            </a:xfrm>
            <a:custGeom>
              <a:avLst/>
              <a:gdLst/>
              <a:ahLst/>
              <a:cxnLst/>
              <a:rect l="l" t="t" r="r" b="b"/>
              <a:pathLst>
                <a:path w="490854" h="357504">
                  <a:moveTo>
                    <a:pt x="490345" y="356995"/>
                  </a:moveTo>
                  <a:lnTo>
                    <a:pt x="490345" y="0"/>
                  </a:lnTo>
                  <a:lnTo>
                    <a:pt x="0" y="0"/>
                  </a:lnTo>
                  <a:lnTo>
                    <a:pt x="0" y="356995"/>
                  </a:lnTo>
                  <a:lnTo>
                    <a:pt x="490345" y="356995"/>
                  </a:lnTo>
                  <a:close/>
                </a:path>
              </a:pathLst>
            </a:custGeom>
            <a:solidFill>
              <a:srgbClr val="FFC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/>
            <p:cNvSpPr/>
            <p:nvPr/>
          </p:nvSpPr>
          <p:spPr>
            <a:xfrm>
              <a:off x="8053160" y="4807076"/>
              <a:ext cx="490855" cy="716280"/>
            </a:xfrm>
            <a:custGeom>
              <a:avLst/>
              <a:gdLst/>
              <a:ahLst/>
              <a:cxnLst/>
              <a:rect l="l" t="t" r="r" b="b"/>
              <a:pathLst>
                <a:path w="490854" h="716279">
                  <a:moveTo>
                    <a:pt x="0" y="0"/>
                  </a:moveTo>
                  <a:lnTo>
                    <a:pt x="0" y="356995"/>
                  </a:lnTo>
                  <a:lnTo>
                    <a:pt x="490728" y="356995"/>
                  </a:lnTo>
                  <a:lnTo>
                    <a:pt x="490728" y="0"/>
                  </a:lnTo>
                  <a:lnTo>
                    <a:pt x="0" y="0"/>
                  </a:lnTo>
                  <a:close/>
                </a:path>
                <a:path w="490854" h="716279">
                  <a:moveTo>
                    <a:pt x="0" y="356994"/>
                  </a:moveTo>
                  <a:lnTo>
                    <a:pt x="0" y="715896"/>
                  </a:lnTo>
                  <a:lnTo>
                    <a:pt x="490728" y="715896"/>
                  </a:lnTo>
                  <a:lnTo>
                    <a:pt x="490728" y="356994"/>
                  </a:lnTo>
                  <a:lnTo>
                    <a:pt x="0" y="356994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/>
            <p:cNvSpPr/>
            <p:nvPr/>
          </p:nvSpPr>
          <p:spPr>
            <a:xfrm>
              <a:off x="8053571" y="4448175"/>
              <a:ext cx="490855" cy="359410"/>
            </a:xfrm>
            <a:custGeom>
              <a:avLst/>
              <a:gdLst/>
              <a:ahLst/>
              <a:cxnLst/>
              <a:rect l="l" t="t" r="r" b="b"/>
              <a:pathLst>
                <a:path w="490854" h="359410">
                  <a:moveTo>
                    <a:pt x="490345" y="358902"/>
                  </a:moveTo>
                  <a:lnTo>
                    <a:pt x="490345" y="0"/>
                  </a:lnTo>
                  <a:lnTo>
                    <a:pt x="0" y="0"/>
                  </a:lnTo>
                  <a:lnTo>
                    <a:pt x="0" y="358902"/>
                  </a:lnTo>
                  <a:lnTo>
                    <a:pt x="490345" y="358902"/>
                  </a:lnTo>
                  <a:close/>
                </a:path>
              </a:pathLst>
            </a:custGeom>
            <a:solidFill>
              <a:srgbClr val="0065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/>
            <p:cNvSpPr/>
            <p:nvPr/>
          </p:nvSpPr>
          <p:spPr>
            <a:xfrm>
              <a:off x="7565873" y="4448175"/>
              <a:ext cx="978535" cy="1075055"/>
            </a:xfrm>
            <a:custGeom>
              <a:avLst/>
              <a:gdLst/>
              <a:ahLst/>
              <a:cxnLst/>
              <a:rect l="l" t="t" r="r" b="b"/>
              <a:pathLst>
                <a:path w="978534" h="1075054">
                  <a:moveTo>
                    <a:pt x="487287" y="0"/>
                  </a:moveTo>
                  <a:lnTo>
                    <a:pt x="487287" y="358902"/>
                  </a:lnTo>
                  <a:lnTo>
                    <a:pt x="978015" y="358902"/>
                  </a:lnTo>
                  <a:lnTo>
                    <a:pt x="978015" y="0"/>
                  </a:lnTo>
                  <a:lnTo>
                    <a:pt x="487287" y="0"/>
                  </a:lnTo>
                  <a:close/>
                </a:path>
                <a:path w="978534" h="1075054">
                  <a:moveTo>
                    <a:pt x="0" y="715894"/>
                  </a:moveTo>
                  <a:lnTo>
                    <a:pt x="0" y="1074796"/>
                  </a:lnTo>
                  <a:lnTo>
                    <a:pt x="487297" y="1074796"/>
                  </a:lnTo>
                  <a:lnTo>
                    <a:pt x="487297" y="715894"/>
                  </a:lnTo>
                  <a:lnTo>
                    <a:pt x="0" y="715894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/>
            <p:cNvSpPr/>
            <p:nvPr/>
          </p:nvSpPr>
          <p:spPr>
            <a:xfrm>
              <a:off x="7565873" y="4807076"/>
              <a:ext cx="487680" cy="357505"/>
            </a:xfrm>
            <a:custGeom>
              <a:avLst/>
              <a:gdLst/>
              <a:ahLst/>
              <a:cxnLst/>
              <a:rect l="l" t="t" r="r" b="b"/>
              <a:pathLst>
                <a:path w="487679" h="357504">
                  <a:moveTo>
                    <a:pt x="487679" y="356995"/>
                  </a:moveTo>
                  <a:lnTo>
                    <a:pt x="487679" y="0"/>
                  </a:lnTo>
                  <a:lnTo>
                    <a:pt x="0" y="0"/>
                  </a:lnTo>
                  <a:lnTo>
                    <a:pt x="0" y="356995"/>
                  </a:lnTo>
                  <a:lnTo>
                    <a:pt x="487679" y="356995"/>
                  </a:lnTo>
                  <a:close/>
                </a:path>
              </a:pathLst>
            </a:custGeom>
            <a:solidFill>
              <a:srgbClr val="FFC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/>
            <p:cNvSpPr/>
            <p:nvPr/>
          </p:nvSpPr>
          <p:spPr>
            <a:xfrm>
              <a:off x="7565873" y="4807076"/>
              <a:ext cx="978535" cy="1431925"/>
            </a:xfrm>
            <a:custGeom>
              <a:avLst/>
              <a:gdLst/>
              <a:ahLst/>
              <a:cxnLst/>
              <a:rect l="l" t="t" r="r" b="b"/>
              <a:pathLst>
                <a:path w="978534" h="1431925">
                  <a:moveTo>
                    <a:pt x="0" y="0"/>
                  </a:moveTo>
                  <a:lnTo>
                    <a:pt x="0" y="356995"/>
                  </a:lnTo>
                  <a:lnTo>
                    <a:pt x="487297" y="356995"/>
                  </a:lnTo>
                  <a:lnTo>
                    <a:pt x="487297" y="0"/>
                  </a:lnTo>
                  <a:lnTo>
                    <a:pt x="0" y="0"/>
                  </a:lnTo>
                  <a:close/>
                </a:path>
                <a:path w="978534" h="1431925">
                  <a:moveTo>
                    <a:pt x="487287" y="715894"/>
                  </a:moveTo>
                  <a:lnTo>
                    <a:pt x="487287" y="1074416"/>
                  </a:lnTo>
                  <a:lnTo>
                    <a:pt x="978015" y="1074416"/>
                  </a:lnTo>
                  <a:lnTo>
                    <a:pt x="978015" y="715894"/>
                  </a:lnTo>
                  <a:lnTo>
                    <a:pt x="487287" y="715894"/>
                  </a:lnTo>
                  <a:close/>
                </a:path>
                <a:path w="978534" h="1431925">
                  <a:moveTo>
                    <a:pt x="487287" y="1074417"/>
                  </a:moveTo>
                  <a:lnTo>
                    <a:pt x="487287" y="1431793"/>
                  </a:lnTo>
                  <a:lnTo>
                    <a:pt x="978015" y="1431793"/>
                  </a:lnTo>
                  <a:lnTo>
                    <a:pt x="978015" y="1074417"/>
                  </a:lnTo>
                  <a:lnTo>
                    <a:pt x="487287" y="1074417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2" name="object 62"/>
            <p:cNvSpPr/>
            <p:nvPr/>
          </p:nvSpPr>
          <p:spPr>
            <a:xfrm>
              <a:off x="7565873" y="6238871"/>
              <a:ext cx="487680" cy="359410"/>
            </a:xfrm>
            <a:custGeom>
              <a:avLst/>
              <a:gdLst/>
              <a:ahLst/>
              <a:cxnLst/>
              <a:rect l="l" t="t" r="r" b="b"/>
              <a:pathLst>
                <a:path w="487679" h="359409">
                  <a:moveTo>
                    <a:pt x="487679" y="358902"/>
                  </a:moveTo>
                  <a:lnTo>
                    <a:pt x="487679" y="0"/>
                  </a:lnTo>
                  <a:lnTo>
                    <a:pt x="0" y="0"/>
                  </a:lnTo>
                  <a:lnTo>
                    <a:pt x="0" y="358902"/>
                  </a:lnTo>
                  <a:lnTo>
                    <a:pt x="487679" y="358902"/>
                  </a:lnTo>
                  <a:close/>
                </a:path>
              </a:pathLst>
            </a:custGeom>
            <a:solidFill>
              <a:srgbClr val="FFC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3" name="object 63"/>
            <p:cNvSpPr/>
            <p:nvPr/>
          </p:nvSpPr>
          <p:spPr>
            <a:xfrm>
              <a:off x="7565873" y="5522970"/>
              <a:ext cx="487680" cy="1075055"/>
            </a:xfrm>
            <a:custGeom>
              <a:avLst/>
              <a:gdLst/>
              <a:ahLst/>
              <a:cxnLst/>
              <a:rect l="l" t="t" r="r" b="b"/>
              <a:pathLst>
                <a:path w="487679" h="1075054">
                  <a:moveTo>
                    <a:pt x="0" y="715901"/>
                  </a:moveTo>
                  <a:lnTo>
                    <a:pt x="0" y="1074803"/>
                  </a:lnTo>
                  <a:lnTo>
                    <a:pt x="487297" y="1074803"/>
                  </a:lnTo>
                  <a:lnTo>
                    <a:pt x="487297" y="715901"/>
                  </a:lnTo>
                  <a:lnTo>
                    <a:pt x="0" y="715901"/>
                  </a:lnTo>
                  <a:close/>
                </a:path>
                <a:path w="487679" h="1075054">
                  <a:moveTo>
                    <a:pt x="0" y="358523"/>
                  </a:moveTo>
                  <a:lnTo>
                    <a:pt x="0" y="715899"/>
                  </a:lnTo>
                  <a:lnTo>
                    <a:pt x="487297" y="715899"/>
                  </a:lnTo>
                  <a:lnTo>
                    <a:pt x="487297" y="358523"/>
                  </a:lnTo>
                  <a:lnTo>
                    <a:pt x="0" y="358523"/>
                  </a:lnTo>
                  <a:close/>
                </a:path>
                <a:path w="487679" h="1075054">
                  <a:moveTo>
                    <a:pt x="0" y="0"/>
                  </a:moveTo>
                  <a:lnTo>
                    <a:pt x="0" y="358521"/>
                  </a:lnTo>
                  <a:lnTo>
                    <a:pt x="487297" y="358521"/>
                  </a:lnTo>
                  <a:lnTo>
                    <a:pt x="487297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4" name="object 64"/>
            <p:cNvSpPr/>
            <p:nvPr/>
          </p:nvSpPr>
          <p:spPr>
            <a:xfrm>
              <a:off x="8053571" y="6238871"/>
              <a:ext cx="490855" cy="359410"/>
            </a:xfrm>
            <a:custGeom>
              <a:avLst/>
              <a:gdLst/>
              <a:ahLst/>
              <a:cxnLst/>
              <a:rect l="l" t="t" r="r" b="b"/>
              <a:pathLst>
                <a:path w="490854" h="359409">
                  <a:moveTo>
                    <a:pt x="490345" y="358902"/>
                  </a:moveTo>
                  <a:lnTo>
                    <a:pt x="490345" y="0"/>
                  </a:lnTo>
                  <a:lnTo>
                    <a:pt x="0" y="0"/>
                  </a:lnTo>
                  <a:lnTo>
                    <a:pt x="0" y="358902"/>
                  </a:lnTo>
                  <a:lnTo>
                    <a:pt x="490345" y="358902"/>
                  </a:lnTo>
                  <a:close/>
                </a:path>
              </a:pathLst>
            </a:custGeom>
            <a:solidFill>
              <a:srgbClr val="FFC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5" name="object 65"/>
            <p:cNvSpPr/>
            <p:nvPr/>
          </p:nvSpPr>
          <p:spPr>
            <a:xfrm>
              <a:off x="8053160" y="6238871"/>
              <a:ext cx="490855" cy="359410"/>
            </a:xfrm>
            <a:custGeom>
              <a:avLst/>
              <a:gdLst/>
              <a:ahLst/>
              <a:cxnLst/>
              <a:rect l="l" t="t" r="r" b="b"/>
              <a:pathLst>
                <a:path w="490854" h="359409">
                  <a:moveTo>
                    <a:pt x="0" y="0"/>
                  </a:moveTo>
                  <a:lnTo>
                    <a:pt x="0" y="358902"/>
                  </a:lnTo>
                  <a:lnTo>
                    <a:pt x="490728" y="358902"/>
                  </a:lnTo>
                  <a:lnTo>
                    <a:pt x="490728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aphicFrame>
        <p:nvGraphicFramePr>
          <p:cNvPr id="66" name="object 66"/>
          <p:cNvGraphicFramePr>
            <a:graphicFrameLocks noGrp="1"/>
          </p:cNvGraphicFramePr>
          <p:nvPr/>
        </p:nvGraphicFramePr>
        <p:xfrm>
          <a:off x="1752601" y="4448175"/>
          <a:ext cx="6793863" cy="21501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5655"/>
                <a:gridCol w="481330"/>
                <a:gridCol w="498475"/>
                <a:gridCol w="489585"/>
                <a:gridCol w="490855"/>
                <a:gridCol w="487680"/>
                <a:gridCol w="308610"/>
                <a:gridCol w="793750"/>
                <a:gridCol w="490854"/>
                <a:gridCol w="489585"/>
                <a:gridCol w="489585"/>
                <a:gridCol w="488314"/>
                <a:gridCol w="489585"/>
              </a:tblGrid>
              <a:tr h="3589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460"/>
                        </a:spcBef>
                      </a:pPr>
                      <a:r>
                        <a:rPr sz="1500" spc="-7" baseline="-17000" dirty="0">
                          <a:solidFill>
                            <a:srgbClr val="FFFFFF"/>
                          </a:solidFill>
                          <a:latin typeface="Comic Sans MS" panose="030F0702030302020204"/>
                          <a:cs typeface="Comic Sans MS" panose="030F0702030302020204"/>
                        </a:rPr>
                        <a:t>1</a:t>
                      </a:r>
                      <a:r>
                        <a:rPr sz="700" spc="-5" dirty="0">
                          <a:solidFill>
                            <a:srgbClr val="FFFFFF"/>
                          </a:solidFill>
                          <a:latin typeface="Comic Sans MS" panose="030F0702030302020204"/>
                          <a:cs typeface="Comic Sans MS" panose="030F0702030302020204"/>
                        </a:rPr>
                        <a:t>st</a:t>
                      </a:r>
                      <a:endParaRPr sz="700">
                        <a:latin typeface="Comic Sans MS" panose="030F0702030302020204"/>
                        <a:cs typeface="Comic Sans MS" panose="030F0702030302020204"/>
                      </a:endParaRPr>
                    </a:p>
                  </a:txBody>
                  <a:tcPr marL="0" marR="0" marT="58419" marB="0">
                    <a:solidFill>
                      <a:srgbClr val="006500"/>
                    </a:solidFill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460"/>
                        </a:spcBef>
                      </a:pPr>
                      <a:r>
                        <a:rPr sz="1500" spc="-7" baseline="-17000" dirty="0">
                          <a:solidFill>
                            <a:srgbClr val="FFFFFF"/>
                          </a:solidFill>
                          <a:latin typeface="Comic Sans MS" panose="030F0702030302020204"/>
                          <a:cs typeface="Comic Sans MS" panose="030F0702030302020204"/>
                        </a:rPr>
                        <a:t>2</a:t>
                      </a:r>
                      <a:r>
                        <a:rPr sz="700" spc="-5" dirty="0">
                          <a:solidFill>
                            <a:srgbClr val="FFFFFF"/>
                          </a:solidFill>
                          <a:latin typeface="Comic Sans MS" panose="030F0702030302020204"/>
                          <a:cs typeface="Comic Sans MS" panose="030F0702030302020204"/>
                        </a:rPr>
                        <a:t>nd</a:t>
                      </a:r>
                      <a:endParaRPr sz="700">
                        <a:latin typeface="Comic Sans MS" panose="030F0702030302020204"/>
                        <a:cs typeface="Comic Sans MS" panose="030F0702030302020204"/>
                      </a:endParaRPr>
                    </a:p>
                  </a:txBody>
                  <a:tcPr marL="0" marR="0" marT="58419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60"/>
                        </a:spcBef>
                      </a:pPr>
                      <a:r>
                        <a:rPr sz="1500" spc="-7" baseline="-17000" dirty="0">
                          <a:solidFill>
                            <a:srgbClr val="FFFFFF"/>
                          </a:solidFill>
                          <a:latin typeface="Comic Sans MS" panose="030F0702030302020204"/>
                          <a:cs typeface="Comic Sans MS" panose="030F0702030302020204"/>
                        </a:rPr>
                        <a:t>3</a:t>
                      </a:r>
                      <a:r>
                        <a:rPr sz="700" spc="-5" dirty="0">
                          <a:solidFill>
                            <a:srgbClr val="FFFFFF"/>
                          </a:solidFill>
                          <a:latin typeface="Comic Sans MS" panose="030F0702030302020204"/>
                          <a:cs typeface="Comic Sans MS" panose="030F0702030302020204"/>
                        </a:rPr>
                        <a:t>rd</a:t>
                      </a:r>
                      <a:endParaRPr sz="700">
                        <a:latin typeface="Comic Sans MS" panose="030F0702030302020204"/>
                        <a:cs typeface="Comic Sans MS" panose="030F0702030302020204"/>
                      </a:endParaRPr>
                    </a:p>
                  </a:txBody>
                  <a:tcPr marL="0" marR="0" marT="58419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60"/>
                        </a:spcBef>
                      </a:pPr>
                      <a:r>
                        <a:rPr sz="1500" spc="-7" baseline="-17000" dirty="0">
                          <a:solidFill>
                            <a:srgbClr val="FFFFFF"/>
                          </a:solidFill>
                          <a:latin typeface="Comic Sans MS" panose="030F0702030302020204"/>
                          <a:cs typeface="Comic Sans MS" panose="030F0702030302020204"/>
                        </a:rPr>
                        <a:t>4</a:t>
                      </a:r>
                      <a:r>
                        <a:rPr sz="700" spc="-5" dirty="0">
                          <a:solidFill>
                            <a:srgbClr val="FFFFFF"/>
                          </a:solidFill>
                          <a:latin typeface="Comic Sans MS" panose="030F0702030302020204"/>
                          <a:cs typeface="Comic Sans MS" panose="030F0702030302020204"/>
                        </a:rPr>
                        <a:t>th</a:t>
                      </a:r>
                      <a:endParaRPr sz="700">
                        <a:latin typeface="Comic Sans MS" panose="030F0702030302020204"/>
                        <a:cs typeface="Comic Sans MS" panose="030F0702030302020204"/>
                      </a:endParaRPr>
                    </a:p>
                  </a:txBody>
                  <a:tcPr marL="0" marR="0" marT="58419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60"/>
                        </a:spcBef>
                      </a:pPr>
                      <a:r>
                        <a:rPr sz="1500" spc="-7" baseline="-17000" dirty="0">
                          <a:solidFill>
                            <a:srgbClr val="FFFFFF"/>
                          </a:solidFill>
                          <a:latin typeface="Comic Sans MS" panose="030F0702030302020204"/>
                          <a:cs typeface="Comic Sans MS" panose="030F0702030302020204"/>
                        </a:rPr>
                        <a:t>5</a:t>
                      </a:r>
                      <a:r>
                        <a:rPr sz="700" spc="-5" dirty="0">
                          <a:solidFill>
                            <a:srgbClr val="FFFFFF"/>
                          </a:solidFill>
                          <a:latin typeface="Comic Sans MS" panose="030F0702030302020204"/>
                          <a:cs typeface="Comic Sans MS" panose="030F0702030302020204"/>
                        </a:rPr>
                        <a:t>th</a:t>
                      </a:r>
                      <a:endParaRPr sz="700">
                        <a:latin typeface="Comic Sans MS" panose="030F0702030302020204"/>
                        <a:cs typeface="Comic Sans MS" panose="030F0702030302020204"/>
                      </a:endParaRPr>
                    </a:p>
                  </a:txBody>
                  <a:tcPr marL="0" marR="0" marT="58419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66370" algn="r">
                        <a:lnSpc>
                          <a:spcPct val="100000"/>
                        </a:lnSpc>
                        <a:spcBef>
                          <a:spcPts val="460"/>
                        </a:spcBef>
                      </a:pPr>
                      <a:r>
                        <a:rPr sz="1500" spc="-7" baseline="-17000" dirty="0">
                          <a:solidFill>
                            <a:srgbClr val="FFFFFF"/>
                          </a:solidFill>
                          <a:latin typeface="Comic Sans MS" panose="030F0702030302020204"/>
                          <a:cs typeface="Comic Sans MS" panose="030F0702030302020204"/>
                        </a:rPr>
                        <a:t>1</a:t>
                      </a:r>
                      <a:r>
                        <a:rPr sz="700" spc="-5" dirty="0">
                          <a:solidFill>
                            <a:srgbClr val="FFFFFF"/>
                          </a:solidFill>
                          <a:latin typeface="Comic Sans MS" panose="030F0702030302020204"/>
                          <a:cs typeface="Comic Sans MS" panose="030F0702030302020204"/>
                        </a:rPr>
                        <a:t>st</a:t>
                      </a:r>
                      <a:endParaRPr sz="700">
                        <a:latin typeface="Comic Sans MS" panose="030F0702030302020204"/>
                        <a:cs typeface="Comic Sans MS" panose="030F0702030302020204"/>
                      </a:endParaRPr>
                    </a:p>
                  </a:txBody>
                  <a:tcPr marL="0" marR="0" marT="58419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60"/>
                        </a:spcBef>
                      </a:pPr>
                      <a:r>
                        <a:rPr sz="1500" spc="-7" baseline="-17000" dirty="0">
                          <a:solidFill>
                            <a:srgbClr val="FFFFFF"/>
                          </a:solidFill>
                          <a:latin typeface="Comic Sans MS" panose="030F0702030302020204"/>
                          <a:cs typeface="Comic Sans MS" panose="030F0702030302020204"/>
                        </a:rPr>
                        <a:t>2</a:t>
                      </a:r>
                      <a:r>
                        <a:rPr sz="700" spc="-5" dirty="0">
                          <a:solidFill>
                            <a:srgbClr val="FFFFFF"/>
                          </a:solidFill>
                          <a:latin typeface="Comic Sans MS" panose="030F0702030302020204"/>
                          <a:cs typeface="Comic Sans MS" panose="030F0702030302020204"/>
                        </a:rPr>
                        <a:t>nd</a:t>
                      </a:r>
                      <a:endParaRPr sz="700">
                        <a:latin typeface="Comic Sans MS" panose="030F0702030302020204"/>
                        <a:cs typeface="Comic Sans MS" panose="030F0702030302020204"/>
                      </a:endParaRPr>
                    </a:p>
                  </a:txBody>
                  <a:tcPr marL="0" marR="0" marT="58419" marB="0"/>
                </a:tc>
                <a:tc>
                  <a:txBody>
                    <a:bodyPr/>
                    <a:lstStyle/>
                    <a:p>
                      <a:pPr marR="151130" algn="r">
                        <a:lnSpc>
                          <a:spcPct val="100000"/>
                        </a:lnSpc>
                        <a:spcBef>
                          <a:spcPts val="460"/>
                        </a:spcBef>
                      </a:pPr>
                      <a:r>
                        <a:rPr sz="1500" spc="-7" baseline="-17000" dirty="0">
                          <a:solidFill>
                            <a:srgbClr val="FFFFFF"/>
                          </a:solidFill>
                          <a:latin typeface="Comic Sans MS" panose="030F0702030302020204"/>
                          <a:cs typeface="Comic Sans MS" panose="030F0702030302020204"/>
                        </a:rPr>
                        <a:t>3</a:t>
                      </a:r>
                      <a:r>
                        <a:rPr sz="700" spc="-5" dirty="0">
                          <a:solidFill>
                            <a:srgbClr val="FFFFFF"/>
                          </a:solidFill>
                          <a:latin typeface="Comic Sans MS" panose="030F0702030302020204"/>
                          <a:cs typeface="Comic Sans MS" panose="030F0702030302020204"/>
                        </a:rPr>
                        <a:t>rd</a:t>
                      </a:r>
                      <a:endParaRPr sz="700">
                        <a:latin typeface="Comic Sans MS" panose="030F0702030302020204"/>
                        <a:cs typeface="Comic Sans MS" panose="030F0702030302020204"/>
                      </a:endParaRPr>
                    </a:p>
                  </a:txBody>
                  <a:tcPr marL="0" marR="0" marT="58419" marB="0"/>
                </a:tc>
                <a:tc>
                  <a:txBody>
                    <a:bodyPr/>
                    <a:lstStyle/>
                    <a:p>
                      <a:pPr marL="158750">
                        <a:lnSpc>
                          <a:spcPct val="100000"/>
                        </a:lnSpc>
                        <a:spcBef>
                          <a:spcPts val="460"/>
                        </a:spcBef>
                      </a:pPr>
                      <a:r>
                        <a:rPr sz="1500" spc="-7" baseline="-17000" dirty="0">
                          <a:solidFill>
                            <a:srgbClr val="FFFFFF"/>
                          </a:solidFill>
                          <a:latin typeface="Comic Sans MS" panose="030F0702030302020204"/>
                          <a:cs typeface="Comic Sans MS" panose="030F0702030302020204"/>
                        </a:rPr>
                        <a:t>4</a:t>
                      </a:r>
                      <a:r>
                        <a:rPr sz="700" spc="-5" dirty="0">
                          <a:solidFill>
                            <a:srgbClr val="FFFFFF"/>
                          </a:solidFill>
                          <a:latin typeface="Comic Sans MS" panose="030F0702030302020204"/>
                          <a:cs typeface="Comic Sans MS" panose="030F0702030302020204"/>
                        </a:rPr>
                        <a:t>th</a:t>
                      </a:r>
                      <a:endParaRPr sz="700">
                        <a:latin typeface="Comic Sans MS" panose="030F0702030302020204"/>
                        <a:cs typeface="Comic Sans MS" panose="030F0702030302020204"/>
                      </a:endParaRPr>
                    </a:p>
                  </a:txBody>
                  <a:tcPr marL="0" marR="0" marT="58419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60"/>
                        </a:spcBef>
                      </a:pPr>
                      <a:r>
                        <a:rPr sz="1500" spc="-7" baseline="-17000" dirty="0">
                          <a:solidFill>
                            <a:srgbClr val="FFFFFF"/>
                          </a:solidFill>
                          <a:latin typeface="Comic Sans MS" panose="030F0702030302020204"/>
                          <a:cs typeface="Comic Sans MS" panose="030F0702030302020204"/>
                        </a:rPr>
                        <a:t>5</a:t>
                      </a:r>
                      <a:r>
                        <a:rPr sz="700" spc="-5" dirty="0">
                          <a:solidFill>
                            <a:srgbClr val="FFFFFF"/>
                          </a:solidFill>
                          <a:latin typeface="Comic Sans MS" panose="030F0702030302020204"/>
                          <a:cs typeface="Comic Sans MS" panose="030F0702030302020204"/>
                        </a:rPr>
                        <a:t>th</a:t>
                      </a:r>
                      <a:endParaRPr sz="700">
                        <a:latin typeface="Comic Sans MS" panose="030F0702030302020204"/>
                        <a:cs typeface="Comic Sans MS" panose="030F0702030302020204"/>
                      </a:endParaRPr>
                    </a:p>
                  </a:txBody>
                  <a:tcPr marL="0" marR="0" marT="58419" marB="0"/>
                </a:tc>
              </a:tr>
              <a:tr h="3569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1000" spc="-5" dirty="0">
                          <a:solidFill>
                            <a:srgbClr val="FFFFFF"/>
                          </a:solidFill>
                          <a:latin typeface="Comic Sans MS" panose="030F0702030302020204"/>
                          <a:cs typeface="Comic Sans MS" panose="030F0702030302020204"/>
                        </a:rPr>
                        <a:t>Victor</a:t>
                      </a:r>
                      <a:endParaRPr sz="1000">
                        <a:latin typeface="Comic Sans MS" panose="030F0702030302020204"/>
                        <a:cs typeface="Comic Sans MS" panose="030F0702030302020204"/>
                      </a:endParaRPr>
                    </a:p>
                  </a:txBody>
                  <a:tcPr marL="0" marR="0" marT="94615" marB="0"/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1000" dirty="0">
                          <a:latin typeface="Comic Sans MS" panose="030F0702030302020204"/>
                          <a:cs typeface="Comic Sans MS" panose="030F0702030302020204"/>
                        </a:rPr>
                        <a:t>A</a:t>
                      </a:r>
                      <a:endParaRPr sz="1000">
                        <a:latin typeface="Comic Sans MS" panose="030F0702030302020204"/>
                        <a:cs typeface="Comic Sans MS" panose="030F0702030302020204"/>
                      </a:endParaRPr>
                    </a:p>
                  </a:txBody>
                  <a:tcPr marL="0" marR="0" marT="94615" marB="0">
                    <a:solidFill>
                      <a:srgbClr val="FFCF00"/>
                    </a:solidFill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1000" dirty="0">
                          <a:latin typeface="Comic Sans MS" panose="030F0702030302020204"/>
                          <a:cs typeface="Comic Sans MS" panose="030F0702030302020204"/>
                        </a:rPr>
                        <a:t>B</a:t>
                      </a:r>
                      <a:endParaRPr sz="1000">
                        <a:latin typeface="Comic Sans MS" panose="030F0702030302020204"/>
                        <a:cs typeface="Comic Sans MS" panose="030F0702030302020204"/>
                      </a:endParaRPr>
                    </a:p>
                  </a:txBody>
                  <a:tcPr marL="0" marR="0" marT="9461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1000" dirty="0">
                          <a:latin typeface="Comic Sans MS" panose="030F0702030302020204"/>
                          <a:cs typeface="Comic Sans MS" panose="030F0702030302020204"/>
                        </a:rPr>
                        <a:t>C</a:t>
                      </a:r>
                      <a:endParaRPr sz="1000">
                        <a:latin typeface="Comic Sans MS" panose="030F0702030302020204"/>
                        <a:cs typeface="Comic Sans MS" panose="030F0702030302020204"/>
                      </a:endParaRPr>
                    </a:p>
                  </a:txBody>
                  <a:tcPr marL="0" marR="0" marT="9461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1000" dirty="0">
                          <a:latin typeface="Comic Sans MS" panose="030F0702030302020204"/>
                          <a:cs typeface="Comic Sans MS" panose="030F0702030302020204"/>
                        </a:rPr>
                        <a:t>D</a:t>
                      </a:r>
                      <a:endParaRPr sz="1000">
                        <a:latin typeface="Comic Sans MS" panose="030F0702030302020204"/>
                        <a:cs typeface="Comic Sans MS" panose="030F0702030302020204"/>
                      </a:endParaRPr>
                    </a:p>
                  </a:txBody>
                  <a:tcPr marL="0" marR="0" marT="9461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1000" dirty="0">
                          <a:solidFill>
                            <a:srgbClr val="FFFFFF"/>
                          </a:solidFill>
                          <a:latin typeface="Comic Sans MS" panose="030F0702030302020204"/>
                          <a:cs typeface="Comic Sans MS" panose="030F0702030302020204"/>
                        </a:rPr>
                        <a:t>E</a:t>
                      </a:r>
                      <a:endParaRPr sz="1000">
                        <a:latin typeface="Comic Sans MS" panose="030F0702030302020204"/>
                        <a:cs typeface="Comic Sans MS" panose="030F0702030302020204"/>
                      </a:endParaRPr>
                    </a:p>
                  </a:txBody>
                  <a:tcPr marL="0" marR="0" marT="9461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1000" spc="-5" dirty="0">
                          <a:solidFill>
                            <a:srgbClr val="FFFFFF"/>
                          </a:solidFill>
                          <a:latin typeface="Comic Sans MS" panose="030F0702030302020204"/>
                          <a:cs typeface="Comic Sans MS" panose="030F0702030302020204"/>
                        </a:rPr>
                        <a:t>Amy</a:t>
                      </a:r>
                      <a:endParaRPr sz="1000">
                        <a:latin typeface="Comic Sans MS" panose="030F0702030302020204"/>
                        <a:cs typeface="Comic Sans MS" panose="030F0702030302020204"/>
                      </a:endParaRPr>
                    </a:p>
                  </a:txBody>
                  <a:tcPr marL="0" marR="0" marT="94615" marB="0"/>
                </a:tc>
                <a:tc>
                  <a:txBody>
                    <a:bodyPr/>
                    <a:lstStyle/>
                    <a:p>
                      <a:pPr marR="171450" algn="r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1000" dirty="0">
                          <a:solidFill>
                            <a:srgbClr val="FFFFFF"/>
                          </a:solidFill>
                          <a:latin typeface="Comic Sans MS" panose="030F0702030302020204"/>
                          <a:cs typeface="Comic Sans MS" panose="030F0702030302020204"/>
                        </a:rPr>
                        <a:t>W</a:t>
                      </a:r>
                      <a:endParaRPr sz="1000">
                        <a:latin typeface="Comic Sans MS" panose="030F0702030302020204"/>
                        <a:cs typeface="Comic Sans MS" panose="030F0702030302020204"/>
                      </a:endParaRPr>
                    </a:p>
                  </a:txBody>
                  <a:tcPr marL="0" marR="0" marT="9461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1000" dirty="0">
                          <a:latin typeface="Comic Sans MS" panose="030F0702030302020204"/>
                          <a:cs typeface="Comic Sans MS" panose="030F0702030302020204"/>
                        </a:rPr>
                        <a:t>X</a:t>
                      </a:r>
                      <a:endParaRPr sz="1000">
                        <a:latin typeface="Comic Sans MS" panose="030F0702030302020204"/>
                        <a:cs typeface="Comic Sans MS" panose="030F0702030302020204"/>
                      </a:endParaRPr>
                    </a:p>
                  </a:txBody>
                  <a:tcPr marL="0" marR="0" marT="94615" marB="0"/>
                </a:tc>
                <a:tc>
                  <a:txBody>
                    <a:bodyPr/>
                    <a:lstStyle/>
                    <a:p>
                      <a:pPr marR="197485" algn="r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1000" dirty="0">
                          <a:latin typeface="Comic Sans MS" panose="030F0702030302020204"/>
                          <a:cs typeface="Comic Sans MS" panose="030F0702030302020204"/>
                        </a:rPr>
                        <a:t>Y</a:t>
                      </a:r>
                      <a:endParaRPr sz="1000">
                        <a:latin typeface="Comic Sans MS" panose="030F0702030302020204"/>
                        <a:cs typeface="Comic Sans MS" panose="030F0702030302020204"/>
                      </a:endParaRPr>
                    </a:p>
                  </a:txBody>
                  <a:tcPr marL="0" marR="0" marT="94615" marB="0"/>
                </a:tc>
                <a:tc>
                  <a:txBody>
                    <a:bodyPr/>
                    <a:lstStyle/>
                    <a:p>
                      <a:pPr marL="200025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1000" dirty="0">
                          <a:latin typeface="Comic Sans MS" panose="030F0702030302020204"/>
                          <a:cs typeface="Comic Sans MS" panose="030F0702030302020204"/>
                        </a:rPr>
                        <a:t>Z</a:t>
                      </a:r>
                      <a:endParaRPr sz="1000">
                        <a:latin typeface="Comic Sans MS" panose="030F0702030302020204"/>
                        <a:cs typeface="Comic Sans MS" panose="030F0702030302020204"/>
                      </a:endParaRPr>
                    </a:p>
                  </a:txBody>
                  <a:tcPr marL="0" marR="0" marT="9461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1000" dirty="0">
                          <a:latin typeface="Comic Sans MS" panose="030F0702030302020204"/>
                          <a:cs typeface="Comic Sans MS" panose="030F0702030302020204"/>
                        </a:rPr>
                        <a:t>V</a:t>
                      </a:r>
                      <a:endParaRPr sz="1000">
                        <a:latin typeface="Comic Sans MS" panose="030F0702030302020204"/>
                        <a:cs typeface="Comic Sans MS" panose="030F0702030302020204"/>
                      </a:endParaRPr>
                    </a:p>
                  </a:txBody>
                  <a:tcPr marL="0" marR="0" marT="94615" marB="0"/>
                </a:tc>
              </a:tr>
              <a:tr h="35205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1000" spc="-5" dirty="0">
                          <a:solidFill>
                            <a:srgbClr val="FFFFFF"/>
                          </a:solidFill>
                          <a:latin typeface="Comic Sans MS" panose="030F0702030302020204"/>
                          <a:cs typeface="Comic Sans MS" panose="030F0702030302020204"/>
                        </a:rPr>
                        <a:t>Walter</a:t>
                      </a:r>
                      <a:endParaRPr sz="1000">
                        <a:latin typeface="Comic Sans MS" panose="030F0702030302020204"/>
                        <a:cs typeface="Comic Sans MS" panose="030F0702030302020204"/>
                      </a:endParaRPr>
                    </a:p>
                  </a:txBody>
                  <a:tcPr marL="0" marR="0" marT="96520" marB="0">
                    <a:solidFill>
                      <a:srgbClr val="006500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1000" dirty="0">
                          <a:latin typeface="Comic Sans MS" panose="030F0702030302020204"/>
                          <a:cs typeface="Comic Sans MS" panose="030F0702030302020204"/>
                        </a:rPr>
                        <a:t>B</a:t>
                      </a:r>
                      <a:endParaRPr sz="1000">
                        <a:latin typeface="Comic Sans MS" panose="030F0702030302020204"/>
                        <a:cs typeface="Comic Sans MS" panose="030F0702030302020204"/>
                      </a:endParaRPr>
                    </a:p>
                  </a:txBody>
                  <a:tcPr marL="0" marR="0" marT="96520" marB="0">
                    <a:solidFill>
                      <a:srgbClr val="FFCF00"/>
                    </a:solidFill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1000" dirty="0">
                          <a:latin typeface="Comic Sans MS" panose="030F0702030302020204"/>
                          <a:cs typeface="Comic Sans MS" panose="030F0702030302020204"/>
                        </a:rPr>
                        <a:t>C</a:t>
                      </a:r>
                      <a:endParaRPr sz="1000">
                        <a:latin typeface="Comic Sans MS" panose="030F0702030302020204"/>
                        <a:cs typeface="Comic Sans MS" panose="030F0702030302020204"/>
                      </a:endParaRPr>
                    </a:p>
                  </a:txBody>
                  <a:tcPr marL="0" marR="0" marT="96520" marB="0">
                    <a:solidFill>
                      <a:srgbClr val="FFC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1000" dirty="0">
                          <a:latin typeface="Comic Sans MS" panose="030F0702030302020204"/>
                          <a:cs typeface="Comic Sans MS" panose="030F0702030302020204"/>
                        </a:rPr>
                        <a:t>D</a:t>
                      </a:r>
                      <a:endParaRPr sz="1000">
                        <a:latin typeface="Comic Sans MS" panose="030F0702030302020204"/>
                        <a:cs typeface="Comic Sans MS" panose="030F0702030302020204"/>
                      </a:endParaRPr>
                    </a:p>
                  </a:txBody>
                  <a:tcPr marL="0" marR="0" marT="96520" marB="0">
                    <a:solidFill>
                      <a:srgbClr val="FFC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1000" dirty="0">
                          <a:solidFill>
                            <a:srgbClr val="FFFFFF"/>
                          </a:solidFill>
                          <a:latin typeface="Comic Sans MS" panose="030F0702030302020204"/>
                          <a:cs typeface="Comic Sans MS" panose="030F0702030302020204"/>
                        </a:rPr>
                        <a:t>A</a:t>
                      </a:r>
                      <a:endParaRPr sz="1000">
                        <a:latin typeface="Comic Sans MS" panose="030F0702030302020204"/>
                        <a:cs typeface="Comic Sans MS" panose="030F0702030302020204"/>
                      </a:endParaRPr>
                    </a:p>
                  </a:txBody>
                  <a:tcPr marL="0" marR="0" marT="9652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1000" dirty="0">
                          <a:latin typeface="Comic Sans MS" panose="030F0702030302020204"/>
                          <a:cs typeface="Comic Sans MS" panose="030F0702030302020204"/>
                        </a:rPr>
                        <a:t>E</a:t>
                      </a:r>
                      <a:endParaRPr sz="1000">
                        <a:latin typeface="Comic Sans MS" panose="030F0702030302020204"/>
                        <a:cs typeface="Comic Sans MS" panose="030F0702030302020204"/>
                      </a:endParaRPr>
                    </a:p>
                  </a:txBody>
                  <a:tcPr marL="0" marR="0" marT="96520" marB="0">
                    <a:solidFill>
                      <a:srgbClr val="FFC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1000" spc="-5" dirty="0">
                          <a:solidFill>
                            <a:srgbClr val="FFFFFF"/>
                          </a:solidFill>
                          <a:latin typeface="Comic Sans MS" panose="030F0702030302020204"/>
                          <a:cs typeface="Comic Sans MS" panose="030F0702030302020204"/>
                        </a:rPr>
                        <a:t>Brenda</a:t>
                      </a:r>
                      <a:endParaRPr sz="1000">
                        <a:latin typeface="Comic Sans MS" panose="030F0702030302020204"/>
                        <a:cs typeface="Comic Sans MS" panose="030F0702030302020204"/>
                      </a:endParaRPr>
                    </a:p>
                  </a:txBody>
                  <a:tcPr marL="0" marR="0" marT="96520" marB="0">
                    <a:solidFill>
                      <a:srgbClr val="006500"/>
                    </a:solidFill>
                  </a:tcPr>
                </a:tc>
                <a:tc>
                  <a:txBody>
                    <a:bodyPr/>
                    <a:lstStyle/>
                    <a:p>
                      <a:pPr marR="192405" algn="r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1000" dirty="0">
                          <a:solidFill>
                            <a:srgbClr val="FFFFFF"/>
                          </a:solidFill>
                          <a:latin typeface="Comic Sans MS" panose="030F0702030302020204"/>
                          <a:cs typeface="Comic Sans MS" panose="030F0702030302020204"/>
                        </a:rPr>
                        <a:t>X</a:t>
                      </a:r>
                      <a:endParaRPr sz="1000">
                        <a:latin typeface="Comic Sans MS" panose="030F0702030302020204"/>
                        <a:cs typeface="Comic Sans MS" panose="030F0702030302020204"/>
                      </a:endParaRPr>
                    </a:p>
                  </a:txBody>
                  <a:tcPr marL="0" marR="0" marT="9652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1000" dirty="0">
                          <a:latin typeface="Comic Sans MS" panose="030F0702030302020204"/>
                          <a:cs typeface="Comic Sans MS" panose="030F0702030302020204"/>
                        </a:rPr>
                        <a:t>Y</a:t>
                      </a:r>
                      <a:endParaRPr sz="1000">
                        <a:latin typeface="Comic Sans MS" panose="030F0702030302020204"/>
                        <a:cs typeface="Comic Sans MS" panose="030F0702030302020204"/>
                      </a:endParaRPr>
                    </a:p>
                  </a:txBody>
                  <a:tcPr marL="0" marR="0" marT="96520" marB="0">
                    <a:solidFill>
                      <a:srgbClr val="FFCF00"/>
                    </a:solidFill>
                  </a:tcPr>
                </a:tc>
                <a:tc>
                  <a:txBody>
                    <a:bodyPr/>
                    <a:lstStyle/>
                    <a:p>
                      <a:pPr marR="193040" algn="r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1000" dirty="0">
                          <a:latin typeface="Comic Sans MS" panose="030F0702030302020204"/>
                          <a:cs typeface="Comic Sans MS" panose="030F0702030302020204"/>
                        </a:rPr>
                        <a:t>Z</a:t>
                      </a:r>
                      <a:endParaRPr sz="1000">
                        <a:latin typeface="Comic Sans MS" panose="030F0702030302020204"/>
                        <a:cs typeface="Comic Sans MS" panose="030F0702030302020204"/>
                      </a:endParaRPr>
                    </a:p>
                  </a:txBody>
                  <a:tcPr marL="0" marR="0" marT="96520" marB="0">
                    <a:solidFill>
                      <a:srgbClr val="FFCF00"/>
                    </a:solidFill>
                  </a:tcPr>
                </a:tc>
                <a:tc>
                  <a:txBody>
                    <a:bodyPr/>
                    <a:lstStyle/>
                    <a:p>
                      <a:pPr marL="201930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1000" dirty="0">
                          <a:latin typeface="Comic Sans MS" panose="030F0702030302020204"/>
                          <a:cs typeface="Comic Sans MS" panose="030F0702030302020204"/>
                        </a:rPr>
                        <a:t>V</a:t>
                      </a:r>
                      <a:endParaRPr sz="1000">
                        <a:latin typeface="Comic Sans MS" panose="030F0702030302020204"/>
                        <a:cs typeface="Comic Sans MS" panose="030F0702030302020204"/>
                      </a:endParaRPr>
                    </a:p>
                  </a:txBody>
                  <a:tcPr marL="0" marR="0" marT="96520" marB="0">
                    <a:solidFill>
                      <a:srgbClr val="FFC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1000" dirty="0">
                          <a:latin typeface="Comic Sans MS" panose="030F0702030302020204"/>
                          <a:cs typeface="Comic Sans MS" panose="030F0702030302020204"/>
                        </a:rPr>
                        <a:t>W</a:t>
                      </a:r>
                      <a:endParaRPr sz="1000">
                        <a:latin typeface="Comic Sans MS" panose="030F0702030302020204"/>
                        <a:cs typeface="Comic Sans MS" panose="030F0702030302020204"/>
                      </a:endParaRPr>
                    </a:p>
                  </a:txBody>
                  <a:tcPr marL="0" marR="0" marT="96520" marB="0">
                    <a:solidFill>
                      <a:srgbClr val="FFCF00"/>
                    </a:solidFill>
                  </a:tcPr>
                </a:tc>
              </a:tr>
              <a:tr h="35794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15"/>
                        </a:spcBef>
                      </a:pPr>
                      <a:r>
                        <a:rPr sz="1000" spc="-5" dirty="0">
                          <a:solidFill>
                            <a:srgbClr val="FFFFFF"/>
                          </a:solidFill>
                          <a:latin typeface="Comic Sans MS" panose="030F0702030302020204"/>
                          <a:cs typeface="Comic Sans MS" panose="030F0702030302020204"/>
                        </a:rPr>
                        <a:t>Xavier</a:t>
                      </a:r>
                      <a:endParaRPr sz="1000">
                        <a:latin typeface="Comic Sans MS" panose="030F0702030302020204"/>
                        <a:cs typeface="Comic Sans MS" panose="030F0702030302020204"/>
                      </a:endParaRPr>
                    </a:p>
                  </a:txBody>
                  <a:tcPr marL="0" marR="0" marT="103505" marB="0">
                    <a:solidFill>
                      <a:srgbClr val="006500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815"/>
                        </a:spcBef>
                      </a:pPr>
                      <a:r>
                        <a:rPr sz="1000" dirty="0">
                          <a:latin typeface="Comic Sans MS" panose="030F0702030302020204"/>
                          <a:cs typeface="Comic Sans MS" panose="030F0702030302020204"/>
                        </a:rPr>
                        <a:t>C</a:t>
                      </a:r>
                      <a:endParaRPr sz="1000">
                        <a:latin typeface="Comic Sans MS" panose="030F0702030302020204"/>
                        <a:cs typeface="Comic Sans MS" panose="030F0702030302020204"/>
                      </a:endParaRPr>
                    </a:p>
                  </a:txBody>
                  <a:tcPr marL="0" marR="0" marT="103505" marB="0">
                    <a:solidFill>
                      <a:srgbClr val="FFCF00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815"/>
                        </a:spcBef>
                      </a:pPr>
                      <a:r>
                        <a:rPr sz="1000" dirty="0">
                          <a:latin typeface="Comic Sans MS" panose="030F0702030302020204"/>
                          <a:cs typeface="Comic Sans MS" panose="030F0702030302020204"/>
                        </a:rPr>
                        <a:t>D</a:t>
                      </a:r>
                      <a:endParaRPr sz="1000">
                        <a:latin typeface="Comic Sans MS" panose="030F0702030302020204"/>
                        <a:cs typeface="Comic Sans MS" panose="030F0702030302020204"/>
                      </a:endParaRPr>
                    </a:p>
                  </a:txBody>
                  <a:tcPr marL="0" marR="0" marT="103505" marB="0">
                    <a:solidFill>
                      <a:srgbClr val="FFC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15"/>
                        </a:spcBef>
                      </a:pPr>
                      <a:r>
                        <a:rPr sz="1000" dirty="0">
                          <a:latin typeface="Comic Sans MS" panose="030F0702030302020204"/>
                          <a:cs typeface="Comic Sans MS" panose="030F0702030302020204"/>
                        </a:rPr>
                        <a:t>A</a:t>
                      </a:r>
                      <a:endParaRPr sz="1000">
                        <a:latin typeface="Comic Sans MS" panose="030F0702030302020204"/>
                        <a:cs typeface="Comic Sans MS" panose="030F0702030302020204"/>
                      </a:endParaRPr>
                    </a:p>
                  </a:txBody>
                  <a:tcPr marL="0" marR="0" marT="103505" marB="0">
                    <a:solidFill>
                      <a:srgbClr val="FFC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15"/>
                        </a:spcBef>
                      </a:pPr>
                      <a:r>
                        <a:rPr sz="1000" dirty="0">
                          <a:solidFill>
                            <a:srgbClr val="FFFFFF"/>
                          </a:solidFill>
                          <a:latin typeface="Comic Sans MS" panose="030F0702030302020204"/>
                          <a:cs typeface="Comic Sans MS" panose="030F0702030302020204"/>
                        </a:rPr>
                        <a:t>B</a:t>
                      </a:r>
                      <a:endParaRPr sz="1000">
                        <a:latin typeface="Comic Sans MS" panose="030F0702030302020204"/>
                        <a:cs typeface="Comic Sans MS" panose="030F0702030302020204"/>
                      </a:endParaRPr>
                    </a:p>
                  </a:txBody>
                  <a:tcPr marL="0" marR="0" marT="103505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15"/>
                        </a:spcBef>
                      </a:pPr>
                      <a:r>
                        <a:rPr sz="1000" dirty="0">
                          <a:latin typeface="Comic Sans MS" panose="030F0702030302020204"/>
                          <a:cs typeface="Comic Sans MS" panose="030F0702030302020204"/>
                        </a:rPr>
                        <a:t>E</a:t>
                      </a:r>
                      <a:endParaRPr sz="1000">
                        <a:latin typeface="Comic Sans MS" panose="030F0702030302020204"/>
                        <a:cs typeface="Comic Sans MS" panose="030F0702030302020204"/>
                      </a:endParaRPr>
                    </a:p>
                  </a:txBody>
                  <a:tcPr marL="0" marR="0" marT="103505" marB="0">
                    <a:solidFill>
                      <a:srgbClr val="FFC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15"/>
                        </a:spcBef>
                      </a:pPr>
                      <a:r>
                        <a:rPr sz="1000" spc="-5" dirty="0">
                          <a:solidFill>
                            <a:srgbClr val="FFFFFF"/>
                          </a:solidFill>
                          <a:latin typeface="Comic Sans MS" panose="030F0702030302020204"/>
                          <a:cs typeface="Comic Sans MS" panose="030F0702030302020204"/>
                        </a:rPr>
                        <a:t>Claire</a:t>
                      </a:r>
                      <a:endParaRPr sz="1000">
                        <a:latin typeface="Comic Sans MS" panose="030F0702030302020204"/>
                        <a:cs typeface="Comic Sans MS" panose="030F0702030302020204"/>
                      </a:endParaRPr>
                    </a:p>
                  </a:txBody>
                  <a:tcPr marL="0" marR="0" marT="103505" marB="0">
                    <a:solidFill>
                      <a:srgbClr val="006500"/>
                    </a:solidFill>
                  </a:tcPr>
                </a:tc>
                <a:tc>
                  <a:txBody>
                    <a:bodyPr/>
                    <a:lstStyle/>
                    <a:p>
                      <a:pPr marR="197485" algn="r">
                        <a:lnSpc>
                          <a:spcPct val="100000"/>
                        </a:lnSpc>
                        <a:spcBef>
                          <a:spcPts val="815"/>
                        </a:spcBef>
                      </a:pPr>
                      <a:r>
                        <a:rPr sz="1000" dirty="0">
                          <a:solidFill>
                            <a:srgbClr val="FFFFFF"/>
                          </a:solidFill>
                          <a:latin typeface="Comic Sans MS" panose="030F0702030302020204"/>
                          <a:cs typeface="Comic Sans MS" panose="030F0702030302020204"/>
                        </a:rPr>
                        <a:t>Y</a:t>
                      </a:r>
                      <a:endParaRPr sz="1000">
                        <a:latin typeface="Comic Sans MS" panose="030F0702030302020204"/>
                        <a:cs typeface="Comic Sans MS" panose="030F0702030302020204"/>
                      </a:endParaRPr>
                    </a:p>
                  </a:txBody>
                  <a:tcPr marL="0" marR="0" marT="103505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15"/>
                        </a:spcBef>
                      </a:pPr>
                      <a:r>
                        <a:rPr sz="1000" dirty="0">
                          <a:latin typeface="Comic Sans MS" panose="030F0702030302020204"/>
                          <a:cs typeface="Comic Sans MS" panose="030F0702030302020204"/>
                        </a:rPr>
                        <a:t>Z</a:t>
                      </a:r>
                      <a:endParaRPr sz="1000">
                        <a:latin typeface="Comic Sans MS" panose="030F0702030302020204"/>
                        <a:cs typeface="Comic Sans MS" panose="030F0702030302020204"/>
                      </a:endParaRPr>
                    </a:p>
                  </a:txBody>
                  <a:tcPr marL="0" marR="0" marT="103505" marB="0">
                    <a:solidFill>
                      <a:srgbClr val="FFCF00"/>
                    </a:solidFill>
                  </a:tcPr>
                </a:tc>
                <a:tc>
                  <a:txBody>
                    <a:bodyPr/>
                    <a:lstStyle/>
                    <a:p>
                      <a:pPr marR="196850" algn="r">
                        <a:lnSpc>
                          <a:spcPct val="100000"/>
                        </a:lnSpc>
                        <a:spcBef>
                          <a:spcPts val="815"/>
                        </a:spcBef>
                      </a:pPr>
                      <a:r>
                        <a:rPr sz="1000" dirty="0">
                          <a:latin typeface="Comic Sans MS" panose="030F0702030302020204"/>
                          <a:cs typeface="Comic Sans MS" panose="030F0702030302020204"/>
                        </a:rPr>
                        <a:t>V</a:t>
                      </a:r>
                      <a:endParaRPr sz="1000">
                        <a:latin typeface="Comic Sans MS" panose="030F0702030302020204"/>
                        <a:cs typeface="Comic Sans MS" panose="030F0702030302020204"/>
                      </a:endParaRPr>
                    </a:p>
                  </a:txBody>
                  <a:tcPr marL="0" marR="0" marT="103505" marB="0">
                    <a:solidFill>
                      <a:srgbClr val="FFCF00"/>
                    </a:solidFill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815"/>
                        </a:spcBef>
                      </a:pPr>
                      <a:r>
                        <a:rPr sz="1000" dirty="0">
                          <a:latin typeface="Comic Sans MS" panose="030F0702030302020204"/>
                          <a:cs typeface="Comic Sans MS" panose="030F0702030302020204"/>
                        </a:rPr>
                        <a:t>W</a:t>
                      </a:r>
                      <a:endParaRPr sz="1000">
                        <a:latin typeface="Comic Sans MS" panose="030F0702030302020204"/>
                        <a:cs typeface="Comic Sans MS" panose="030F0702030302020204"/>
                      </a:endParaRPr>
                    </a:p>
                  </a:txBody>
                  <a:tcPr marL="0" marR="0" marT="103505" marB="0">
                    <a:solidFill>
                      <a:srgbClr val="FFC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15"/>
                        </a:spcBef>
                      </a:pPr>
                      <a:r>
                        <a:rPr sz="1000" dirty="0">
                          <a:latin typeface="Comic Sans MS" panose="030F0702030302020204"/>
                          <a:cs typeface="Comic Sans MS" panose="030F0702030302020204"/>
                        </a:rPr>
                        <a:t>X</a:t>
                      </a:r>
                      <a:endParaRPr sz="1000">
                        <a:latin typeface="Comic Sans MS" panose="030F0702030302020204"/>
                        <a:cs typeface="Comic Sans MS" panose="030F0702030302020204"/>
                      </a:endParaRPr>
                    </a:p>
                  </a:txBody>
                  <a:tcPr marL="0" marR="0" marT="103505" marB="0">
                    <a:solidFill>
                      <a:srgbClr val="FFCF00"/>
                    </a:solidFill>
                  </a:tcPr>
                </a:tc>
              </a:tr>
              <a:tr h="35794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sz="1000" spc="-5" dirty="0">
                          <a:solidFill>
                            <a:srgbClr val="FFFFFF"/>
                          </a:solidFill>
                          <a:latin typeface="Comic Sans MS" panose="030F0702030302020204"/>
                          <a:cs typeface="Comic Sans MS" panose="030F0702030302020204"/>
                        </a:rPr>
                        <a:t>Yuri</a:t>
                      </a:r>
                      <a:endParaRPr sz="1000">
                        <a:latin typeface="Comic Sans MS" panose="030F0702030302020204"/>
                        <a:cs typeface="Comic Sans MS" panose="030F0702030302020204"/>
                      </a:endParaRPr>
                    </a:p>
                  </a:txBody>
                  <a:tcPr marL="0" marR="0" marT="102870" marB="0">
                    <a:solidFill>
                      <a:srgbClr val="006500"/>
                    </a:solidFill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sz="1000" dirty="0">
                          <a:latin typeface="Comic Sans MS" panose="030F0702030302020204"/>
                          <a:cs typeface="Comic Sans MS" panose="030F0702030302020204"/>
                        </a:rPr>
                        <a:t>D</a:t>
                      </a:r>
                      <a:endParaRPr sz="1000">
                        <a:latin typeface="Comic Sans MS" panose="030F0702030302020204"/>
                        <a:cs typeface="Comic Sans MS" panose="030F0702030302020204"/>
                      </a:endParaRPr>
                    </a:p>
                  </a:txBody>
                  <a:tcPr marL="0" marR="0" marT="102870" marB="0">
                    <a:solidFill>
                      <a:srgbClr val="FFCF00"/>
                    </a:solidFill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sz="1000" dirty="0">
                          <a:latin typeface="Comic Sans MS" panose="030F0702030302020204"/>
                          <a:cs typeface="Comic Sans MS" panose="030F0702030302020204"/>
                        </a:rPr>
                        <a:t>A</a:t>
                      </a:r>
                      <a:endParaRPr sz="1000">
                        <a:latin typeface="Comic Sans MS" panose="030F0702030302020204"/>
                        <a:cs typeface="Comic Sans MS" panose="030F0702030302020204"/>
                      </a:endParaRPr>
                    </a:p>
                  </a:txBody>
                  <a:tcPr marL="0" marR="0" marT="102870" marB="0">
                    <a:solidFill>
                      <a:srgbClr val="FFC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sz="1000" dirty="0">
                          <a:latin typeface="Comic Sans MS" panose="030F0702030302020204"/>
                          <a:cs typeface="Comic Sans MS" panose="030F0702030302020204"/>
                        </a:rPr>
                        <a:t>B</a:t>
                      </a:r>
                      <a:endParaRPr sz="1000">
                        <a:latin typeface="Comic Sans MS" panose="030F0702030302020204"/>
                        <a:cs typeface="Comic Sans MS" panose="030F0702030302020204"/>
                      </a:endParaRPr>
                    </a:p>
                  </a:txBody>
                  <a:tcPr marL="0" marR="0" marT="102870" marB="0">
                    <a:solidFill>
                      <a:srgbClr val="FFC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sz="1000" dirty="0">
                          <a:solidFill>
                            <a:srgbClr val="FFFFFF"/>
                          </a:solidFill>
                          <a:latin typeface="Comic Sans MS" panose="030F0702030302020204"/>
                          <a:cs typeface="Comic Sans MS" panose="030F0702030302020204"/>
                        </a:rPr>
                        <a:t>C</a:t>
                      </a:r>
                      <a:endParaRPr sz="1000">
                        <a:latin typeface="Comic Sans MS" panose="030F0702030302020204"/>
                        <a:cs typeface="Comic Sans MS" panose="030F0702030302020204"/>
                      </a:endParaRPr>
                    </a:p>
                  </a:txBody>
                  <a:tcPr marL="0" marR="0" marT="10287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sz="1000" dirty="0">
                          <a:latin typeface="Comic Sans MS" panose="030F0702030302020204"/>
                          <a:cs typeface="Comic Sans MS" panose="030F0702030302020204"/>
                        </a:rPr>
                        <a:t>E</a:t>
                      </a:r>
                      <a:endParaRPr sz="1000">
                        <a:latin typeface="Comic Sans MS" panose="030F0702030302020204"/>
                        <a:cs typeface="Comic Sans MS" panose="030F0702030302020204"/>
                      </a:endParaRPr>
                    </a:p>
                  </a:txBody>
                  <a:tcPr marL="0" marR="0" marT="102870" marB="0">
                    <a:solidFill>
                      <a:srgbClr val="FFC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sz="1000" spc="-5" dirty="0">
                          <a:solidFill>
                            <a:srgbClr val="FFFFFF"/>
                          </a:solidFill>
                          <a:latin typeface="Comic Sans MS" panose="030F0702030302020204"/>
                          <a:cs typeface="Comic Sans MS" panose="030F0702030302020204"/>
                        </a:rPr>
                        <a:t>Diane</a:t>
                      </a:r>
                      <a:endParaRPr sz="1000">
                        <a:latin typeface="Comic Sans MS" panose="030F0702030302020204"/>
                        <a:cs typeface="Comic Sans MS" panose="030F0702030302020204"/>
                      </a:endParaRPr>
                    </a:p>
                  </a:txBody>
                  <a:tcPr marL="0" marR="0" marT="102870" marB="0">
                    <a:solidFill>
                      <a:srgbClr val="006500"/>
                    </a:solidFill>
                  </a:tcPr>
                </a:tc>
                <a:tc>
                  <a:txBody>
                    <a:bodyPr/>
                    <a:lstStyle/>
                    <a:p>
                      <a:pPr marR="193040" algn="r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sz="1000" dirty="0">
                          <a:solidFill>
                            <a:srgbClr val="FFFFFF"/>
                          </a:solidFill>
                          <a:latin typeface="Comic Sans MS" panose="030F0702030302020204"/>
                          <a:cs typeface="Comic Sans MS" panose="030F0702030302020204"/>
                        </a:rPr>
                        <a:t>Z</a:t>
                      </a:r>
                      <a:endParaRPr sz="1000">
                        <a:latin typeface="Comic Sans MS" panose="030F0702030302020204"/>
                        <a:cs typeface="Comic Sans MS" panose="030F0702030302020204"/>
                      </a:endParaRPr>
                    </a:p>
                  </a:txBody>
                  <a:tcPr marL="0" marR="0" marT="10287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sz="1000" dirty="0">
                          <a:latin typeface="Comic Sans MS" panose="030F0702030302020204"/>
                          <a:cs typeface="Comic Sans MS" panose="030F0702030302020204"/>
                        </a:rPr>
                        <a:t>V</a:t>
                      </a:r>
                      <a:endParaRPr sz="1000">
                        <a:latin typeface="Comic Sans MS" panose="030F0702030302020204"/>
                        <a:cs typeface="Comic Sans MS" panose="030F0702030302020204"/>
                      </a:endParaRPr>
                    </a:p>
                  </a:txBody>
                  <a:tcPr marL="0" marR="0" marT="102870" marB="0">
                    <a:solidFill>
                      <a:srgbClr val="FFCF00"/>
                    </a:solidFill>
                  </a:tcPr>
                </a:tc>
                <a:tc>
                  <a:txBody>
                    <a:bodyPr/>
                    <a:lstStyle/>
                    <a:p>
                      <a:pPr marR="170815" algn="r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sz="1000" dirty="0">
                          <a:latin typeface="Comic Sans MS" panose="030F0702030302020204"/>
                          <a:cs typeface="Comic Sans MS" panose="030F0702030302020204"/>
                        </a:rPr>
                        <a:t>W</a:t>
                      </a:r>
                      <a:endParaRPr sz="1000">
                        <a:latin typeface="Comic Sans MS" panose="030F0702030302020204"/>
                        <a:cs typeface="Comic Sans MS" panose="030F0702030302020204"/>
                      </a:endParaRPr>
                    </a:p>
                  </a:txBody>
                  <a:tcPr marL="0" marR="0" marT="102870" marB="0">
                    <a:solidFill>
                      <a:srgbClr val="FFCF00"/>
                    </a:solidFill>
                  </a:tcPr>
                </a:tc>
                <a:tc>
                  <a:txBody>
                    <a:bodyPr/>
                    <a:lstStyle/>
                    <a:p>
                      <a:pPr marL="196850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sz="1000" dirty="0">
                          <a:latin typeface="Comic Sans MS" panose="030F0702030302020204"/>
                          <a:cs typeface="Comic Sans MS" panose="030F0702030302020204"/>
                        </a:rPr>
                        <a:t>X</a:t>
                      </a:r>
                      <a:endParaRPr sz="1000">
                        <a:latin typeface="Comic Sans MS" panose="030F0702030302020204"/>
                        <a:cs typeface="Comic Sans MS" panose="030F0702030302020204"/>
                      </a:endParaRPr>
                    </a:p>
                  </a:txBody>
                  <a:tcPr marL="0" marR="0" marT="102870" marB="0">
                    <a:solidFill>
                      <a:srgbClr val="FFC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sz="1000" dirty="0">
                          <a:latin typeface="Comic Sans MS" panose="030F0702030302020204"/>
                          <a:cs typeface="Comic Sans MS" panose="030F0702030302020204"/>
                        </a:rPr>
                        <a:t>Y</a:t>
                      </a:r>
                      <a:endParaRPr sz="1000">
                        <a:latin typeface="Comic Sans MS" panose="030F0702030302020204"/>
                        <a:cs typeface="Comic Sans MS" panose="030F0702030302020204"/>
                      </a:endParaRPr>
                    </a:p>
                  </a:txBody>
                  <a:tcPr marL="0" marR="0" marT="102870" marB="0">
                    <a:solidFill>
                      <a:srgbClr val="FFCF00"/>
                    </a:solidFill>
                  </a:tcPr>
                </a:tc>
              </a:tr>
              <a:tr h="36575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15"/>
                        </a:spcBef>
                      </a:pPr>
                      <a:r>
                        <a:rPr sz="1000" spc="-5" dirty="0">
                          <a:solidFill>
                            <a:srgbClr val="FFFFFF"/>
                          </a:solidFill>
                          <a:latin typeface="Comic Sans MS" panose="030F0702030302020204"/>
                          <a:cs typeface="Comic Sans MS" panose="030F0702030302020204"/>
                        </a:rPr>
                        <a:t>Zoran</a:t>
                      </a:r>
                      <a:endParaRPr sz="1000">
                        <a:latin typeface="Comic Sans MS" panose="030F0702030302020204"/>
                        <a:cs typeface="Comic Sans MS" panose="030F0702030302020204"/>
                      </a:endParaRPr>
                    </a:p>
                  </a:txBody>
                  <a:tcPr marL="0" marR="0" marT="103505" marB="0"/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815"/>
                        </a:spcBef>
                      </a:pPr>
                      <a:r>
                        <a:rPr sz="1000" dirty="0">
                          <a:latin typeface="Comic Sans MS" panose="030F0702030302020204"/>
                          <a:cs typeface="Comic Sans MS" panose="030F0702030302020204"/>
                        </a:rPr>
                        <a:t>A</a:t>
                      </a:r>
                      <a:endParaRPr sz="1000">
                        <a:latin typeface="Comic Sans MS" panose="030F0702030302020204"/>
                        <a:cs typeface="Comic Sans MS" panose="030F0702030302020204"/>
                      </a:endParaRPr>
                    </a:p>
                  </a:txBody>
                  <a:tcPr marL="0" marR="0" marT="103505" marB="0">
                    <a:solidFill>
                      <a:srgbClr val="FFCF00"/>
                    </a:solidFill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815"/>
                        </a:spcBef>
                      </a:pPr>
                      <a:r>
                        <a:rPr sz="1000" dirty="0">
                          <a:latin typeface="Comic Sans MS" panose="030F0702030302020204"/>
                          <a:cs typeface="Comic Sans MS" panose="030F0702030302020204"/>
                        </a:rPr>
                        <a:t>B</a:t>
                      </a:r>
                      <a:endParaRPr sz="1000">
                        <a:latin typeface="Comic Sans MS" panose="030F0702030302020204"/>
                        <a:cs typeface="Comic Sans MS" panose="030F0702030302020204"/>
                      </a:endParaRPr>
                    </a:p>
                  </a:txBody>
                  <a:tcPr marL="0" marR="0" marT="10350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15"/>
                        </a:spcBef>
                      </a:pPr>
                      <a:r>
                        <a:rPr sz="1000" dirty="0">
                          <a:latin typeface="Comic Sans MS" panose="030F0702030302020204"/>
                          <a:cs typeface="Comic Sans MS" panose="030F0702030302020204"/>
                        </a:rPr>
                        <a:t>C</a:t>
                      </a:r>
                      <a:endParaRPr sz="1000">
                        <a:latin typeface="Comic Sans MS" panose="030F0702030302020204"/>
                        <a:cs typeface="Comic Sans MS" panose="030F0702030302020204"/>
                      </a:endParaRPr>
                    </a:p>
                  </a:txBody>
                  <a:tcPr marL="0" marR="0" marT="10350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15"/>
                        </a:spcBef>
                      </a:pPr>
                      <a:r>
                        <a:rPr sz="1000" dirty="0">
                          <a:solidFill>
                            <a:srgbClr val="FFFFFF"/>
                          </a:solidFill>
                          <a:latin typeface="Comic Sans MS" panose="030F0702030302020204"/>
                          <a:cs typeface="Comic Sans MS" panose="030F0702030302020204"/>
                        </a:rPr>
                        <a:t>D</a:t>
                      </a:r>
                      <a:endParaRPr sz="1000">
                        <a:latin typeface="Comic Sans MS" panose="030F0702030302020204"/>
                        <a:cs typeface="Comic Sans MS" panose="030F0702030302020204"/>
                      </a:endParaRPr>
                    </a:p>
                  </a:txBody>
                  <a:tcPr marL="0" marR="0" marT="10350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15"/>
                        </a:spcBef>
                      </a:pPr>
                      <a:r>
                        <a:rPr sz="1000" dirty="0">
                          <a:latin typeface="Comic Sans MS" panose="030F0702030302020204"/>
                          <a:cs typeface="Comic Sans MS" panose="030F0702030302020204"/>
                        </a:rPr>
                        <a:t>E</a:t>
                      </a:r>
                      <a:endParaRPr sz="1000">
                        <a:latin typeface="Comic Sans MS" panose="030F0702030302020204"/>
                        <a:cs typeface="Comic Sans MS" panose="030F0702030302020204"/>
                      </a:endParaRPr>
                    </a:p>
                  </a:txBody>
                  <a:tcPr marL="0" marR="0" marT="10350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15"/>
                        </a:spcBef>
                      </a:pPr>
                      <a:r>
                        <a:rPr sz="1000" spc="-5" dirty="0">
                          <a:solidFill>
                            <a:srgbClr val="FFFFFF"/>
                          </a:solidFill>
                          <a:latin typeface="Comic Sans MS" panose="030F0702030302020204"/>
                          <a:cs typeface="Comic Sans MS" panose="030F0702030302020204"/>
                        </a:rPr>
                        <a:t>Erika</a:t>
                      </a:r>
                      <a:endParaRPr sz="1000">
                        <a:latin typeface="Comic Sans MS" panose="030F0702030302020204"/>
                        <a:cs typeface="Comic Sans MS" panose="030F0702030302020204"/>
                      </a:endParaRPr>
                    </a:p>
                  </a:txBody>
                  <a:tcPr marL="0" marR="0" marT="103505" marB="0"/>
                </a:tc>
                <a:tc>
                  <a:txBody>
                    <a:bodyPr/>
                    <a:lstStyle/>
                    <a:p>
                      <a:pPr marR="197485" algn="r">
                        <a:lnSpc>
                          <a:spcPct val="100000"/>
                        </a:lnSpc>
                        <a:spcBef>
                          <a:spcPts val="815"/>
                        </a:spcBef>
                      </a:pPr>
                      <a:r>
                        <a:rPr sz="1000" dirty="0">
                          <a:solidFill>
                            <a:srgbClr val="FFFFFF"/>
                          </a:solidFill>
                          <a:latin typeface="Comic Sans MS" panose="030F0702030302020204"/>
                          <a:cs typeface="Comic Sans MS" panose="030F0702030302020204"/>
                        </a:rPr>
                        <a:t>V</a:t>
                      </a:r>
                      <a:endParaRPr sz="1000">
                        <a:latin typeface="Comic Sans MS" panose="030F0702030302020204"/>
                        <a:cs typeface="Comic Sans MS" panose="030F0702030302020204"/>
                      </a:endParaRPr>
                    </a:p>
                  </a:txBody>
                  <a:tcPr marL="0" marR="0" marT="103505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15"/>
                        </a:spcBef>
                      </a:pPr>
                      <a:r>
                        <a:rPr sz="1000" dirty="0">
                          <a:latin typeface="Comic Sans MS" panose="030F0702030302020204"/>
                          <a:cs typeface="Comic Sans MS" panose="030F0702030302020204"/>
                        </a:rPr>
                        <a:t>W</a:t>
                      </a:r>
                      <a:endParaRPr sz="1000">
                        <a:latin typeface="Comic Sans MS" panose="030F0702030302020204"/>
                        <a:cs typeface="Comic Sans MS" panose="030F0702030302020204"/>
                      </a:endParaRPr>
                    </a:p>
                  </a:txBody>
                  <a:tcPr marL="0" marR="0" marT="103505" marB="0"/>
                </a:tc>
                <a:tc>
                  <a:txBody>
                    <a:bodyPr/>
                    <a:lstStyle/>
                    <a:p>
                      <a:pPr marR="191770" algn="r">
                        <a:lnSpc>
                          <a:spcPct val="100000"/>
                        </a:lnSpc>
                        <a:spcBef>
                          <a:spcPts val="815"/>
                        </a:spcBef>
                      </a:pPr>
                      <a:r>
                        <a:rPr sz="1000" dirty="0">
                          <a:latin typeface="Comic Sans MS" panose="030F0702030302020204"/>
                          <a:cs typeface="Comic Sans MS" panose="030F0702030302020204"/>
                        </a:rPr>
                        <a:t>X</a:t>
                      </a:r>
                      <a:endParaRPr sz="1000">
                        <a:latin typeface="Comic Sans MS" panose="030F0702030302020204"/>
                        <a:cs typeface="Comic Sans MS" panose="030F0702030302020204"/>
                      </a:endParaRPr>
                    </a:p>
                  </a:txBody>
                  <a:tcPr marL="0" marR="0" marT="103505" marB="0"/>
                </a:tc>
                <a:tc>
                  <a:txBody>
                    <a:bodyPr/>
                    <a:lstStyle/>
                    <a:p>
                      <a:pPr marL="203200">
                        <a:lnSpc>
                          <a:spcPct val="100000"/>
                        </a:lnSpc>
                        <a:spcBef>
                          <a:spcPts val="815"/>
                        </a:spcBef>
                      </a:pPr>
                      <a:r>
                        <a:rPr sz="1000" dirty="0">
                          <a:latin typeface="Comic Sans MS" panose="030F0702030302020204"/>
                          <a:cs typeface="Comic Sans MS" panose="030F0702030302020204"/>
                        </a:rPr>
                        <a:t>Y</a:t>
                      </a:r>
                      <a:endParaRPr sz="1000">
                        <a:latin typeface="Comic Sans MS" panose="030F0702030302020204"/>
                        <a:cs typeface="Comic Sans MS" panose="030F0702030302020204"/>
                      </a:endParaRPr>
                    </a:p>
                  </a:txBody>
                  <a:tcPr marL="0" marR="0" marT="10350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15"/>
                        </a:spcBef>
                      </a:pPr>
                      <a:r>
                        <a:rPr sz="1000" dirty="0">
                          <a:latin typeface="Comic Sans MS" panose="030F0702030302020204"/>
                          <a:cs typeface="Comic Sans MS" panose="030F0702030302020204"/>
                        </a:rPr>
                        <a:t>Z</a:t>
                      </a:r>
                      <a:endParaRPr sz="1000">
                        <a:latin typeface="Comic Sans MS" panose="030F0702030302020204"/>
                        <a:cs typeface="Comic Sans MS" panose="030F0702030302020204"/>
                      </a:endParaRPr>
                    </a:p>
                  </a:txBody>
                  <a:tcPr marL="0" marR="0" marT="103505" marB="0"/>
                </a:tc>
              </a:tr>
            </a:tbl>
          </a:graphicData>
        </a:graphic>
      </p:graphicFrame>
      <p:sp>
        <p:nvSpPr>
          <p:cNvPr id="68" name="object 6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0"/>
              </a:spcBef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67" name="object 67"/>
          <p:cNvSpPr txBox="1"/>
          <p:nvPr/>
        </p:nvSpPr>
        <p:spPr>
          <a:xfrm>
            <a:off x="4194293" y="6705459"/>
            <a:ext cx="24028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10" dirty="0">
                <a:solidFill>
                  <a:srgbClr val="0032CC"/>
                </a:solidFill>
                <a:latin typeface="Arial" panose="020B0604020202020204"/>
                <a:cs typeface="Arial" panose="020B0604020202020204"/>
              </a:rPr>
              <a:t>n(n-1)</a:t>
            </a:r>
            <a:r>
              <a:rPr sz="1400" b="1" spc="-20" dirty="0">
                <a:solidFill>
                  <a:srgbClr val="0032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b="1" dirty="0">
                <a:solidFill>
                  <a:srgbClr val="0032CC"/>
                </a:solidFill>
                <a:latin typeface="Arial" panose="020B0604020202020204"/>
                <a:cs typeface="Arial" panose="020B0604020202020204"/>
              </a:rPr>
              <a:t>+</a:t>
            </a:r>
            <a:r>
              <a:rPr sz="1400" b="1" spc="-15" dirty="0">
                <a:solidFill>
                  <a:srgbClr val="0032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b="1" dirty="0">
                <a:solidFill>
                  <a:srgbClr val="0032CC"/>
                </a:solidFill>
                <a:latin typeface="Arial" panose="020B0604020202020204"/>
                <a:cs typeface="Arial" panose="020B0604020202020204"/>
              </a:rPr>
              <a:t>1</a:t>
            </a:r>
            <a:r>
              <a:rPr sz="1400" b="1" spc="15" dirty="0">
                <a:solidFill>
                  <a:srgbClr val="0032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400" spc="-5" dirty="0">
                <a:latin typeface="Comic Sans MS" panose="030F0702030302020204"/>
                <a:cs typeface="Comic Sans MS" panose="030F0702030302020204"/>
              </a:rPr>
              <a:t>proposals</a:t>
            </a:r>
            <a:r>
              <a:rPr sz="1400" spc="-1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1400" spc="-5" dirty="0">
                <a:latin typeface="Comic Sans MS" panose="030F0702030302020204"/>
                <a:cs typeface="Comic Sans MS" panose="030F0702030302020204"/>
              </a:rPr>
              <a:t>required</a:t>
            </a:r>
            <a:endParaRPr sz="1400">
              <a:latin typeface="Comic Sans MS" panose="030F0702030302020204"/>
              <a:cs typeface="Comic Sans MS" panose="030F0702030302020204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6274" y="930273"/>
            <a:ext cx="7213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965065" algn="l"/>
              </a:tabLst>
            </a:pPr>
            <a:r>
              <a:rPr sz="3600" spc="-5" dirty="0"/>
              <a:t>Proof</a:t>
            </a:r>
            <a:r>
              <a:rPr sz="3600" dirty="0"/>
              <a:t> </a:t>
            </a:r>
            <a:r>
              <a:rPr sz="3600" spc="-5" dirty="0"/>
              <a:t>of</a:t>
            </a:r>
            <a:r>
              <a:rPr sz="3600" spc="5" dirty="0"/>
              <a:t> </a:t>
            </a:r>
            <a:r>
              <a:rPr sz="3600" spc="-5" dirty="0"/>
              <a:t>Correctness:	Perfection</a:t>
            </a:r>
            <a:endParaRPr sz="36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0"/>
              </a:spcBef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209546" y="1883761"/>
            <a:ext cx="7614920" cy="4631055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75"/>
              </a:spcBef>
              <a:buClr>
                <a:srgbClr val="3299FF"/>
              </a:buClr>
              <a:buSzPct val="61000"/>
              <a:buFont typeface="Wingdings" panose="05000000000000000000"/>
              <a:buChar char=""/>
              <a:tabLst>
                <a:tab pos="354965" algn="l"/>
                <a:tab pos="355600" algn="l"/>
                <a:tab pos="1561465" algn="l"/>
              </a:tabLst>
            </a:pPr>
            <a:r>
              <a:rPr sz="2800" dirty="0">
                <a:solidFill>
                  <a:srgbClr val="FF0000"/>
                </a:solidFill>
                <a:latin typeface="Arial MT"/>
                <a:cs typeface="Arial MT"/>
              </a:rPr>
              <a:t>Claim.	</a:t>
            </a:r>
            <a:r>
              <a:rPr sz="2800" spc="-5" dirty="0">
                <a:latin typeface="Arial MT"/>
                <a:cs typeface="Arial MT"/>
              </a:rPr>
              <a:t>All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men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and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women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get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matched.</a:t>
            </a:r>
            <a:endParaRPr sz="28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680"/>
              </a:spcBef>
              <a:buClr>
                <a:srgbClr val="3299FF"/>
              </a:buClr>
              <a:buSzPct val="61000"/>
              <a:buFont typeface="Wingdings" panose="05000000000000000000"/>
              <a:buChar char=""/>
              <a:tabLst>
                <a:tab pos="354965" algn="l"/>
                <a:tab pos="355600" algn="l"/>
                <a:tab pos="1501140" algn="l"/>
              </a:tabLst>
            </a:pPr>
            <a:r>
              <a:rPr sz="2800" spc="-5" dirty="0">
                <a:solidFill>
                  <a:srgbClr val="006500"/>
                </a:solidFill>
                <a:latin typeface="Arial MT"/>
                <a:cs typeface="Arial MT"/>
              </a:rPr>
              <a:t>Proof.	</a:t>
            </a:r>
            <a:r>
              <a:rPr sz="2800" dirty="0">
                <a:solidFill>
                  <a:srgbClr val="006500"/>
                </a:solidFill>
                <a:latin typeface="Arial MT"/>
                <a:cs typeface="Arial MT"/>
              </a:rPr>
              <a:t>(by</a:t>
            </a:r>
            <a:r>
              <a:rPr sz="2800" spc="-20" dirty="0">
                <a:solidFill>
                  <a:srgbClr val="006500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006500"/>
                </a:solidFill>
                <a:latin typeface="Arial MT"/>
                <a:cs typeface="Arial MT"/>
              </a:rPr>
              <a:t>contradiction)</a:t>
            </a:r>
            <a:endParaRPr sz="2800">
              <a:latin typeface="Arial MT"/>
              <a:cs typeface="Arial MT"/>
            </a:endParaRPr>
          </a:p>
          <a:p>
            <a:pPr marL="755015" marR="378460" lvl="1" indent="-285750">
              <a:lnSpc>
                <a:spcPct val="100000"/>
              </a:lnSpc>
              <a:spcBef>
                <a:spcPts val="580"/>
              </a:spcBef>
              <a:buClr>
                <a:srgbClr val="006500"/>
              </a:buClr>
              <a:buSzPct val="54000"/>
              <a:buFont typeface="Wingdings" panose="05000000000000000000"/>
              <a:buChar char=""/>
              <a:tabLst>
                <a:tab pos="755015" algn="l"/>
                <a:tab pos="755650" algn="l"/>
              </a:tabLst>
            </a:pPr>
            <a:r>
              <a:rPr sz="2400" dirty="0">
                <a:latin typeface="Arial MT"/>
                <a:cs typeface="Arial MT"/>
              </a:rPr>
              <a:t>Suppose, </a:t>
            </a:r>
            <a:r>
              <a:rPr sz="2400" spc="-5" dirty="0">
                <a:latin typeface="Arial MT"/>
                <a:cs typeface="Arial MT"/>
              </a:rPr>
              <a:t>for sake </a:t>
            </a:r>
            <a:r>
              <a:rPr sz="2400" dirty="0">
                <a:latin typeface="Arial MT"/>
                <a:cs typeface="Arial MT"/>
              </a:rPr>
              <a:t>of </a:t>
            </a:r>
            <a:r>
              <a:rPr sz="2400" spc="-5" dirty="0">
                <a:latin typeface="Arial MT"/>
                <a:cs typeface="Arial MT"/>
              </a:rPr>
              <a:t>contradiction, that Zoran </a:t>
            </a:r>
            <a:r>
              <a:rPr sz="2400" dirty="0">
                <a:latin typeface="Arial MT"/>
                <a:cs typeface="Arial MT"/>
              </a:rPr>
              <a:t>is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not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matched</a:t>
            </a:r>
            <a:r>
              <a:rPr sz="2400" dirty="0">
                <a:latin typeface="Arial MT"/>
                <a:cs typeface="Arial MT"/>
              </a:rPr>
              <a:t> upon</a:t>
            </a:r>
            <a:r>
              <a:rPr sz="2400" spc="-5" dirty="0">
                <a:latin typeface="Arial MT"/>
                <a:cs typeface="Arial MT"/>
              </a:rPr>
              <a:t> termination </a:t>
            </a:r>
            <a:r>
              <a:rPr sz="2400" dirty="0">
                <a:latin typeface="Arial MT"/>
                <a:cs typeface="Arial MT"/>
              </a:rPr>
              <a:t>of</a:t>
            </a:r>
            <a:r>
              <a:rPr sz="2400" spc="-5" dirty="0">
                <a:latin typeface="Arial MT"/>
                <a:cs typeface="Arial MT"/>
              </a:rPr>
              <a:t> algorithm.</a:t>
            </a:r>
            <a:endParaRPr sz="2400">
              <a:latin typeface="Arial MT"/>
              <a:cs typeface="Arial MT"/>
            </a:endParaRPr>
          </a:p>
          <a:p>
            <a:pPr marL="755015" marR="5080" lvl="1" indent="-285750">
              <a:lnSpc>
                <a:spcPct val="100000"/>
              </a:lnSpc>
              <a:spcBef>
                <a:spcPts val="565"/>
              </a:spcBef>
              <a:buClr>
                <a:srgbClr val="006500"/>
              </a:buClr>
              <a:buSzPct val="54000"/>
              <a:buFont typeface="Wingdings" panose="05000000000000000000"/>
              <a:buChar char=""/>
              <a:tabLst>
                <a:tab pos="755015" algn="l"/>
                <a:tab pos="755650" algn="l"/>
              </a:tabLst>
            </a:pPr>
            <a:r>
              <a:rPr sz="2400" spc="-5" dirty="0">
                <a:latin typeface="Arial MT"/>
                <a:cs typeface="Arial MT"/>
              </a:rPr>
              <a:t>Then some </a:t>
            </a:r>
            <a:r>
              <a:rPr sz="2400" dirty="0">
                <a:latin typeface="Arial MT"/>
                <a:cs typeface="Arial MT"/>
              </a:rPr>
              <a:t>woman, </a:t>
            </a:r>
            <a:r>
              <a:rPr sz="2400" spc="-5" dirty="0">
                <a:latin typeface="Arial MT"/>
                <a:cs typeface="Arial MT"/>
              </a:rPr>
              <a:t>say Amy, </a:t>
            </a:r>
            <a:r>
              <a:rPr sz="2400" dirty="0">
                <a:latin typeface="Arial MT"/>
                <a:cs typeface="Arial MT"/>
              </a:rPr>
              <a:t>is not </a:t>
            </a:r>
            <a:r>
              <a:rPr sz="2400" spc="-5" dirty="0">
                <a:latin typeface="Arial MT"/>
                <a:cs typeface="Arial MT"/>
              </a:rPr>
              <a:t>matched upon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termination.</a:t>
            </a:r>
            <a:endParaRPr sz="2400">
              <a:latin typeface="Arial MT"/>
              <a:cs typeface="Arial MT"/>
            </a:endParaRPr>
          </a:p>
          <a:p>
            <a:pPr marL="755015" marR="219710" lvl="1" indent="-285750">
              <a:lnSpc>
                <a:spcPct val="100000"/>
              </a:lnSpc>
              <a:spcBef>
                <a:spcPts val="565"/>
              </a:spcBef>
              <a:buClr>
                <a:srgbClr val="006500"/>
              </a:buClr>
              <a:buSzPct val="54000"/>
              <a:buFont typeface="Wingdings" panose="05000000000000000000"/>
              <a:buChar char=""/>
              <a:tabLst>
                <a:tab pos="755015" algn="l"/>
                <a:tab pos="755650" algn="l"/>
              </a:tabLst>
            </a:pPr>
            <a:r>
              <a:rPr sz="2400" dirty="0">
                <a:latin typeface="Arial MT"/>
                <a:cs typeface="Arial MT"/>
              </a:rPr>
              <a:t>By </a:t>
            </a:r>
            <a:r>
              <a:rPr sz="2400" spc="-5" dirty="0">
                <a:latin typeface="Arial MT"/>
                <a:cs typeface="Arial MT"/>
              </a:rPr>
              <a:t>Observation </a:t>
            </a:r>
            <a:r>
              <a:rPr sz="2400" dirty="0">
                <a:latin typeface="Arial MT"/>
                <a:cs typeface="Arial MT"/>
              </a:rPr>
              <a:t>2 </a:t>
            </a:r>
            <a:r>
              <a:rPr sz="2400" spc="-5" dirty="0">
                <a:latin typeface="Arial MT"/>
                <a:cs typeface="Arial MT"/>
              </a:rPr>
              <a:t>(only trading </a:t>
            </a:r>
            <a:r>
              <a:rPr sz="2400" dirty="0">
                <a:latin typeface="Arial MT"/>
                <a:cs typeface="Arial MT"/>
              </a:rPr>
              <a:t>up, never 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becoming </a:t>
            </a:r>
            <a:r>
              <a:rPr sz="2400" spc="-5" dirty="0">
                <a:latin typeface="Arial MT"/>
                <a:cs typeface="Arial MT"/>
              </a:rPr>
              <a:t>unmatched), Amy </a:t>
            </a:r>
            <a:r>
              <a:rPr sz="2400" dirty="0">
                <a:latin typeface="Arial MT"/>
                <a:cs typeface="Arial MT"/>
              </a:rPr>
              <a:t>was never proposed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to.</a:t>
            </a:r>
            <a:endParaRPr sz="2400">
              <a:latin typeface="Arial MT"/>
              <a:cs typeface="Arial MT"/>
            </a:endParaRPr>
          </a:p>
          <a:p>
            <a:pPr marL="755015" marR="358775" lvl="1" indent="-285750">
              <a:lnSpc>
                <a:spcPct val="100000"/>
              </a:lnSpc>
              <a:spcBef>
                <a:spcPts val="560"/>
              </a:spcBef>
              <a:buClr>
                <a:srgbClr val="006500"/>
              </a:buClr>
              <a:buSzPct val="54000"/>
              <a:buFont typeface="Wingdings" panose="05000000000000000000"/>
              <a:buChar char=""/>
              <a:tabLst>
                <a:tab pos="755015" algn="l"/>
                <a:tab pos="755650" algn="l"/>
                <a:tab pos="2941955" algn="l"/>
              </a:tabLst>
            </a:pPr>
            <a:r>
              <a:rPr sz="2400" spc="-5" dirty="0">
                <a:latin typeface="Arial MT"/>
                <a:cs typeface="Arial MT"/>
              </a:rPr>
              <a:t>But, Zoran </a:t>
            </a:r>
            <a:r>
              <a:rPr sz="2400" dirty="0">
                <a:latin typeface="Arial MT"/>
                <a:cs typeface="Arial MT"/>
              </a:rPr>
              <a:t>proposes </a:t>
            </a:r>
            <a:r>
              <a:rPr sz="2400" spc="-5" dirty="0">
                <a:latin typeface="Arial MT"/>
                <a:cs typeface="Arial MT"/>
              </a:rPr>
              <a:t>to everyone, </a:t>
            </a:r>
            <a:r>
              <a:rPr sz="2400" dirty="0">
                <a:latin typeface="Arial MT"/>
                <a:cs typeface="Arial MT"/>
              </a:rPr>
              <a:t>since he ends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up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unmatched.	</a:t>
            </a:r>
            <a:r>
              <a:rPr sz="2400" dirty="0">
                <a:latin typeface="Microsoft Sans Serif" panose="020B0604020202020204"/>
                <a:cs typeface="Microsoft Sans Serif" panose="020B0604020202020204"/>
              </a:rPr>
              <a:t>▪</a:t>
            </a:r>
            <a:endParaRPr sz="2400">
              <a:latin typeface="Microsoft Sans Serif" panose="020B0604020202020204"/>
              <a:cs typeface="Microsoft Sans Serif" panose="020B0604020202020204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6274" y="930273"/>
            <a:ext cx="67564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965065" algn="l"/>
              </a:tabLst>
            </a:pPr>
            <a:r>
              <a:rPr sz="3600" spc="-5" dirty="0"/>
              <a:t>Proof</a:t>
            </a:r>
            <a:r>
              <a:rPr sz="3600" dirty="0"/>
              <a:t> </a:t>
            </a:r>
            <a:r>
              <a:rPr sz="3600" spc="-5" dirty="0"/>
              <a:t>of</a:t>
            </a:r>
            <a:r>
              <a:rPr sz="3600" spc="5" dirty="0"/>
              <a:t> </a:t>
            </a:r>
            <a:r>
              <a:rPr sz="3600" spc="-5" dirty="0"/>
              <a:t>Correctness:	Stability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666744" y="3495540"/>
            <a:ext cx="4159250" cy="9417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Clr>
                <a:srgbClr val="006500"/>
              </a:buClr>
              <a:buSzPct val="55000"/>
              <a:buFont typeface="Wingdings" panose="05000000000000000000"/>
              <a:buChar char=""/>
              <a:tabLst>
                <a:tab pos="297815" algn="l"/>
                <a:tab pos="298450" algn="l"/>
                <a:tab pos="1312545" algn="l"/>
              </a:tabLst>
            </a:pPr>
            <a:r>
              <a:rPr sz="2000" dirty="0">
                <a:solidFill>
                  <a:srgbClr val="FF0000"/>
                </a:solidFill>
                <a:latin typeface="Arial MT"/>
                <a:cs typeface="Arial MT"/>
              </a:rPr>
              <a:t>Case</a:t>
            </a:r>
            <a:r>
              <a:rPr sz="2000" spc="-1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Arial MT"/>
                <a:cs typeface="Arial MT"/>
              </a:rPr>
              <a:t>1:	</a:t>
            </a:r>
            <a:r>
              <a:rPr sz="2000" b="1" dirty="0">
                <a:solidFill>
                  <a:srgbClr val="0032CC"/>
                </a:solidFill>
                <a:latin typeface="Arial" panose="020B0604020202020204"/>
                <a:cs typeface="Arial" panose="020B0604020202020204"/>
              </a:rPr>
              <a:t>Z</a:t>
            </a:r>
            <a:r>
              <a:rPr sz="2000" b="1" spc="-15" dirty="0">
                <a:solidFill>
                  <a:srgbClr val="0032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-5" dirty="0">
                <a:latin typeface="Arial MT"/>
                <a:cs typeface="Arial MT"/>
              </a:rPr>
              <a:t>never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proposed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to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b="1" dirty="0">
                <a:solidFill>
                  <a:srgbClr val="0032CC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2000" dirty="0">
                <a:latin typeface="Arial MT"/>
                <a:cs typeface="Arial MT"/>
              </a:rPr>
              <a:t>.</a:t>
            </a:r>
            <a:endParaRPr sz="2000">
              <a:latin typeface="Arial MT"/>
              <a:cs typeface="Arial MT"/>
            </a:endParaRPr>
          </a:p>
          <a:p>
            <a:pPr marL="432435">
              <a:lnSpc>
                <a:spcPct val="100000"/>
              </a:lnSpc>
              <a:spcBef>
                <a:spcPts val="10"/>
              </a:spcBef>
              <a:tabLst>
                <a:tab pos="822960" algn="l"/>
              </a:tabLst>
            </a:pPr>
            <a:r>
              <a:rPr sz="2000" dirty="0">
                <a:latin typeface="Symbol" panose="05050102010706020507"/>
                <a:cs typeface="Symbol" panose="05050102010706020507"/>
              </a:rPr>
              <a:t>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000" b="1" dirty="0">
                <a:solidFill>
                  <a:srgbClr val="0032CC"/>
                </a:solidFill>
                <a:latin typeface="Arial" panose="020B0604020202020204"/>
                <a:cs typeface="Arial" panose="020B0604020202020204"/>
              </a:rPr>
              <a:t>Z</a:t>
            </a:r>
            <a:r>
              <a:rPr sz="2000" b="1" spc="-30" dirty="0">
                <a:solidFill>
                  <a:srgbClr val="0032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-5" dirty="0">
                <a:latin typeface="Arial MT"/>
                <a:cs typeface="Arial MT"/>
              </a:rPr>
              <a:t>prefers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his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GS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partner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to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b="1" dirty="0">
                <a:solidFill>
                  <a:srgbClr val="0032CC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2000" dirty="0">
                <a:latin typeface="Arial MT"/>
                <a:cs typeface="Arial MT"/>
              </a:rPr>
              <a:t>.</a:t>
            </a:r>
            <a:endParaRPr sz="2000">
              <a:latin typeface="Arial MT"/>
              <a:cs typeface="Arial MT"/>
            </a:endParaRPr>
          </a:p>
          <a:p>
            <a:pPr marL="432435">
              <a:lnSpc>
                <a:spcPct val="100000"/>
              </a:lnSpc>
              <a:tabLst>
                <a:tab pos="822960" algn="l"/>
              </a:tabLst>
            </a:pPr>
            <a:r>
              <a:rPr sz="2000" dirty="0">
                <a:latin typeface="Symbol" panose="05050102010706020507"/>
                <a:cs typeface="Symbol" panose="05050102010706020507"/>
              </a:rPr>
              <a:t>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000" b="1" spc="-5" dirty="0">
                <a:solidFill>
                  <a:srgbClr val="0032CC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2000" spc="-5" dirty="0">
                <a:solidFill>
                  <a:srgbClr val="0032CC"/>
                </a:solidFill>
                <a:latin typeface="Arial MT"/>
                <a:cs typeface="Arial MT"/>
              </a:rPr>
              <a:t>-</a:t>
            </a:r>
            <a:r>
              <a:rPr sz="2000" b="1" spc="-5" dirty="0">
                <a:solidFill>
                  <a:srgbClr val="0032CC"/>
                </a:solidFill>
                <a:latin typeface="Arial" panose="020B0604020202020204"/>
                <a:cs typeface="Arial" panose="020B0604020202020204"/>
              </a:rPr>
              <a:t>Z</a:t>
            </a:r>
            <a:r>
              <a:rPr sz="2000" b="1" spc="-30" dirty="0">
                <a:solidFill>
                  <a:srgbClr val="0032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dirty="0">
                <a:latin typeface="Arial MT"/>
                <a:cs typeface="Arial MT"/>
              </a:rPr>
              <a:t>is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stable.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09546" y="1911345"/>
            <a:ext cx="7564755" cy="16694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ts val="2875"/>
              </a:lnSpc>
              <a:spcBef>
                <a:spcPts val="100"/>
              </a:spcBef>
              <a:buClr>
                <a:srgbClr val="3299FF"/>
              </a:buClr>
              <a:buSzPct val="58000"/>
              <a:buFont typeface="Wingdings" panose="05000000000000000000"/>
              <a:buChar char=""/>
              <a:tabLst>
                <a:tab pos="354965" algn="l"/>
                <a:tab pos="355600" algn="l"/>
                <a:tab pos="1388745" algn="l"/>
              </a:tabLst>
            </a:pPr>
            <a:r>
              <a:rPr sz="2400" spc="-5" dirty="0">
                <a:solidFill>
                  <a:srgbClr val="FF0000"/>
                </a:solidFill>
                <a:latin typeface="Arial MT"/>
                <a:cs typeface="Arial MT"/>
              </a:rPr>
              <a:t>Claim.	</a:t>
            </a:r>
            <a:r>
              <a:rPr sz="2400" dirty="0">
                <a:latin typeface="Arial MT"/>
                <a:cs typeface="Arial MT"/>
              </a:rPr>
              <a:t>No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unstable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pairs.</a:t>
            </a:r>
            <a:endParaRPr sz="2400">
              <a:latin typeface="Arial MT"/>
              <a:cs typeface="Arial MT"/>
            </a:endParaRPr>
          </a:p>
          <a:p>
            <a:pPr marL="355600" indent="-342900">
              <a:lnSpc>
                <a:spcPts val="2875"/>
              </a:lnSpc>
              <a:buClr>
                <a:srgbClr val="3299FF"/>
              </a:buClr>
              <a:buSzPct val="58000"/>
              <a:buFont typeface="Wingdings" panose="05000000000000000000"/>
              <a:buChar char=""/>
              <a:tabLst>
                <a:tab pos="354965" algn="l"/>
                <a:tab pos="355600" algn="l"/>
                <a:tab pos="1336040" algn="l"/>
              </a:tabLst>
            </a:pPr>
            <a:r>
              <a:rPr sz="2400" spc="-5" dirty="0">
                <a:solidFill>
                  <a:srgbClr val="006500"/>
                </a:solidFill>
                <a:latin typeface="Arial MT"/>
                <a:cs typeface="Arial MT"/>
              </a:rPr>
              <a:t>Proof.	(by</a:t>
            </a:r>
            <a:r>
              <a:rPr sz="2400" spc="-25" dirty="0">
                <a:solidFill>
                  <a:srgbClr val="00650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6500"/>
                </a:solidFill>
                <a:latin typeface="Arial MT"/>
                <a:cs typeface="Arial MT"/>
              </a:rPr>
              <a:t>contradiction)</a:t>
            </a:r>
            <a:endParaRPr sz="2400">
              <a:latin typeface="Arial MT"/>
              <a:cs typeface="Arial MT"/>
            </a:endParaRPr>
          </a:p>
          <a:p>
            <a:pPr marL="755015" marR="5080" lvl="1" indent="-285750">
              <a:lnSpc>
                <a:spcPts val="1930"/>
              </a:lnSpc>
              <a:spcBef>
                <a:spcPts val="450"/>
              </a:spcBef>
              <a:buClr>
                <a:srgbClr val="006500"/>
              </a:buClr>
              <a:buSzPct val="55000"/>
              <a:buFont typeface="Wingdings" panose="05000000000000000000"/>
              <a:buChar char=""/>
              <a:tabLst>
                <a:tab pos="755015" algn="l"/>
                <a:tab pos="755650" algn="l"/>
                <a:tab pos="4592955" algn="l"/>
              </a:tabLst>
            </a:pPr>
            <a:r>
              <a:rPr sz="2000" spc="-5" dirty="0">
                <a:latin typeface="Arial MT"/>
                <a:cs typeface="Arial MT"/>
              </a:rPr>
              <a:t>Suppose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b="1" spc="-5" dirty="0">
                <a:solidFill>
                  <a:srgbClr val="0032CC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2000" spc="-5" dirty="0">
                <a:solidFill>
                  <a:srgbClr val="0032CC"/>
                </a:solidFill>
                <a:latin typeface="Arial MT"/>
                <a:cs typeface="Arial MT"/>
              </a:rPr>
              <a:t>-</a:t>
            </a:r>
            <a:r>
              <a:rPr sz="2000" b="1" spc="-5" dirty="0">
                <a:solidFill>
                  <a:srgbClr val="0032CC"/>
                </a:solidFill>
                <a:latin typeface="Arial" panose="020B0604020202020204"/>
                <a:cs typeface="Arial" panose="020B0604020202020204"/>
              </a:rPr>
              <a:t>Z</a:t>
            </a:r>
            <a:r>
              <a:rPr sz="2000" b="1" spc="10" dirty="0">
                <a:solidFill>
                  <a:srgbClr val="0032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dirty="0">
                <a:latin typeface="Arial MT"/>
                <a:cs typeface="Arial MT"/>
              </a:rPr>
              <a:t>is </a:t>
            </a:r>
            <a:r>
              <a:rPr sz="2000" spc="-5" dirty="0">
                <a:latin typeface="Arial MT"/>
                <a:cs typeface="Arial MT"/>
              </a:rPr>
              <a:t>an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unstable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pair:	each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prefers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each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other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to </a:t>
            </a:r>
            <a:r>
              <a:rPr sz="2000" spc="-54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partner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in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Gale-Shapley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matching </a:t>
            </a:r>
            <a:r>
              <a:rPr sz="2000" b="1" spc="-5" dirty="0">
                <a:solidFill>
                  <a:srgbClr val="0032CC"/>
                </a:solidFill>
                <a:latin typeface="Arial" panose="020B0604020202020204"/>
                <a:cs typeface="Arial" panose="020B0604020202020204"/>
              </a:rPr>
              <a:t>S*</a:t>
            </a:r>
            <a:r>
              <a:rPr sz="2000" spc="-5" dirty="0">
                <a:latin typeface="Arial MT"/>
                <a:cs typeface="Arial MT"/>
              </a:rPr>
              <a:t>.</a:t>
            </a:r>
            <a:endParaRPr sz="2000">
              <a:latin typeface="Arial MT"/>
              <a:cs typeface="Arial MT"/>
            </a:endParaRPr>
          </a:p>
          <a:p>
            <a:pPr marL="4888865">
              <a:lnSpc>
                <a:spcPct val="100000"/>
              </a:lnSpc>
              <a:spcBef>
                <a:spcPts val="1200"/>
              </a:spcBef>
            </a:pPr>
            <a:r>
              <a:rPr sz="1400" spc="-5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men</a:t>
            </a:r>
            <a:r>
              <a:rPr sz="1400" spc="-25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 </a:t>
            </a:r>
            <a:r>
              <a:rPr sz="1400" spc="-5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propose</a:t>
            </a:r>
            <a:r>
              <a:rPr sz="1400" spc="-20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 </a:t>
            </a:r>
            <a:r>
              <a:rPr sz="1400" spc="-5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in</a:t>
            </a:r>
            <a:r>
              <a:rPr sz="1400" spc="-20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 </a:t>
            </a:r>
            <a:r>
              <a:rPr sz="1400" spc="-5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decreasing</a:t>
            </a:r>
            <a:endParaRPr sz="1400">
              <a:latin typeface="Comic Sans MS" panose="030F0702030302020204"/>
              <a:cs typeface="Comic Sans MS" panose="030F07020303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66744" y="4714738"/>
            <a:ext cx="4472305" cy="1246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Clr>
                <a:srgbClr val="006500"/>
              </a:buClr>
              <a:buSzPct val="55000"/>
              <a:buFont typeface="Wingdings" panose="05000000000000000000"/>
              <a:buChar char=""/>
              <a:tabLst>
                <a:tab pos="297815" algn="l"/>
                <a:tab pos="298450" algn="l"/>
                <a:tab pos="1312545" algn="l"/>
              </a:tabLst>
            </a:pPr>
            <a:r>
              <a:rPr sz="2000" dirty="0">
                <a:solidFill>
                  <a:srgbClr val="FF0000"/>
                </a:solidFill>
                <a:latin typeface="Arial MT"/>
                <a:cs typeface="Arial MT"/>
              </a:rPr>
              <a:t>Case</a:t>
            </a:r>
            <a:r>
              <a:rPr sz="2000" spc="-1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Arial MT"/>
                <a:cs typeface="Arial MT"/>
              </a:rPr>
              <a:t>2:	</a:t>
            </a:r>
            <a:r>
              <a:rPr sz="2000" b="1" dirty="0">
                <a:solidFill>
                  <a:srgbClr val="0032CC"/>
                </a:solidFill>
                <a:latin typeface="Arial" panose="020B0604020202020204"/>
                <a:cs typeface="Arial" panose="020B0604020202020204"/>
              </a:rPr>
              <a:t>Z</a:t>
            </a:r>
            <a:r>
              <a:rPr sz="2000" b="1" spc="-25" dirty="0">
                <a:solidFill>
                  <a:srgbClr val="0032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-5" dirty="0">
                <a:latin typeface="Arial MT"/>
                <a:cs typeface="Arial MT"/>
              </a:rPr>
              <a:t>proposed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to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b="1" dirty="0">
                <a:solidFill>
                  <a:srgbClr val="0032CC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2000" dirty="0">
                <a:latin typeface="Arial MT"/>
                <a:cs typeface="Arial MT"/>
              </a:rPr>
              <a:t>.</a:t>
            </a:r>
            <a:endParaRPr sz="2000">
              <a:latin typeface="Arial MT"/>
              <a:cs typeface="Arial MT"/>
            </a:endParaRPr>
          </a:p>
          <a:p>
            <a:pPr marL="432435">
              <a:lnSpc>
                <a:spcPct val="100000"/>
              </a:lnSpc>
              <a:spcBef>
                <a:spcPts val="10"/>
              </a:spcBef>
              <a:tabLst>
                <a:tab pos="822960" algn="l"/>
              </a:tabLst>
            </a:pPr>
            <a:r>
              <a:rPr sz="2000" dirty="0">
                <a:latin typeface="Symbol" panose="05050102010706020507"/>
                <a:cs typeface="Symbol" panose="05050102010706020507"/>
              </a:rPr>
              <a:t>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000" b="1" dirty="0">
                <a:solidFill>
                  <a:srgbClr val="0032CC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2000" b="1" spc="-25" dirty="0">
                <a:solidFill>
                  <a:srgbClr val="0032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-5" dirty="0">
                <a:latin typeface="Arial MT"/>
                <a:cs typeface="Arial MT"/>
              </a:rPr>
              <a:t>rejected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b="1" dirty="0">
                <a:solidFill>
                  <a:srgbClr val="0032CC"/>
                </a:solidFill>
                <a:latin typeface="Arial" panose="020B0604020202020204"/>
                <a:cs typeface="Arial" panose="020B0604020202020204"/>
              </a:rPr>
              <a:t>Z</a:t>
            </a:r>
            <a:r>
              <a:rPr sz="2000" b="1" spc="-15" dirty="0">
                <a:solidFill>
                  <a:srgbClr val="0032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-5" dirty="0">
                <a:latin typeface="Arial MT"/>
                <a:cs typeface="Arial MT"/>
              </a:rPr>
              <a:t>(right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away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or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later)</a:t>
            </a:r>
            <a:endParaRPr sz="2000">
              <a:latin typeface="Arial MT"/>
              <a:cs typeface="Arial MT"/>
            </a:endParaRPr>
          </a:p>
          <a:p>
            <a:pPr marL="438150">
              <a:lnSpc>
                <a:spcPct val="100000"/>
              </a:lnSpc>
              <a:tabLst>
                <a:tab pos="829310" algn="l"/>
              </a:tabLst>
            </a:pPr>
            <a:r>
              <a:rPr sz="2000" dirty="0">
                <a:latin typeface="Symbol" panose="05050102010706020507"/>
                <a:cs typeface="Symbol" panose="05050102010706020507"/>
              </a:rPr>
              <a:t>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000" b="1" dirty="0">
                <a:solidFill>
                  <a:srgbClr val="0032CC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2000" b="1" spc="-20" dirty="0">
                <a:solidFill>
                  <a:srgbClr val="0032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-5" dirty="0">
                <a:latin typeface="Arial MT"/>
                <a:cs typeface="Arial MT"/>
              </a:rPr>
              <a:t>prefers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her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GS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partner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to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b="1" spc="-5" dirty="0">
                <a:solidFill>
                  <a:srgbClr val="0032CC"/>
                </a:solidFill>
                <a:latin typeface="Arial" panose="020B0604020202020204"/>
                <a:cs typeface="Arial" panose="020B0604020202020204"/>
              </a:rPr>
              <a:t>Z</a:t>
            </a:r>
            <a:r>
              <a:rPr sz="2000" spc="-5" dirty="0">
                <a:latin typeface="Arial MT"/>
                <a:cs typeface="Arial MT"/>
              </a:rPr>
              <a:t>.</a:t>
            </a:r>
            <a:endParaRPr sz="2000">
              <a:latin typeface="Arial MT"/>
              <a:cs typeface="Arial MT"/>
            </a:endParaRPr>
          </a:p>
          <a:p>
            <a:pPr marL="432435">
              <a:lnSpc>
                <a:spcPct val="100000"/>
              </a:lnSpc>
              <a:tabLst>
                <a:tab pos="822960" algn="l"/>
              </a:tabLst>
            </a:pPr>
            <a:r>
              <a:rPr sz="2000" dirty="0">
                <a:latin typeface="Symbol" panose="05050102010706020507"/>
                <a:cs typeface="Symbol" panose="05050102010706020507"/>
              </a:rPr>
              <a:t>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000" b="1" spc="-5" dirty="0">
                <a:solidFill>
                  <a:srgbClr val="0032CC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2000" spc="-5" dirty="0">
                <a:solidFill>
                  <a:srgbClr val="0032CC"/>
                </a:solidFill>
                <a:latin typeface="Arial MT"/>
                <a:cs typeface="Arial MT"/>
              </a:rPr>
              <a:t>-</a:t>
            </a:r>
            <a:r>
              <a:rPr sz="2000" b="1" spc="-5" dirty="0">
                <a:solidFill>
                  <a:srgbClr val="0032CC"/>
                </a:solidFill>
                <a:latin typeface="Arial" panose="020B0604020202020204"/>
                <a:cs typeface="Arial" panose="020B0604020202020204"/>
              </a:rPr>
              <a:t>Z</a:t>
            </a:r>
            <a:r>
              <a:rPr sz="2000" b="1" spc="-30" dirty="0">
                <a:solidFill>
                  <a:srgbClr val="0032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dirty="0">
                <a:latin typeface="Arial MT"/>
                <a:cs typeface="Arial MT"/>
              </a:rPr>
              <a:t>is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stable.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66744" y="6238735"/>
            <a:ext cx="541909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Clr>
                <a:srgbClr val="006500"/>
              </a:buClr>
              <a:buSzPct val="55000"/>
              <a:buFont typeface="Wingdings" panose="05000000000000000000"/>
              <a:buChar char=""/>
              <a:tabLst>
                <a:tab pos="297815" algn="l"/>
                <a:tab pos="298450" algn="l"/>
                <a:tab pos="5315585" algn="l"/>
              </a:tabLst>
            </a:pPr>
            <a:r>
              <a:rPr sz="2000" spc="-5" dirty="0">
                <a:latin typeface="Arial MT"/>
                <a:cs typeface="Arial MT"/>
              </a:rPr>
              <a:t>I</a:t>
            </a:r>
            <a:r>
              <a:rPr sz="2000" dirty="0">
                <a:latin typeface="Arial MT"/>
                <a:cs typeface="Arial MT"/>
              </a:rPr>
              <a:t>n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</a:t>
            </a:r>
            <a:r>
              <a:rPr sz="2000" spc="-5" dirty="0">
                <a:latin typeface="Arial MT"/>
                <a:cs typeface="Arial MT"/>
              </a:rPr>
              <a:t>it</a:t>
            </a:r>
            <a:r>
              <a:rPr sz="2000" dirty="0">
                <a:latin typeface="Arial MT"/>
                <a:cs typeface="Arial MT"/>
              </a:rPr>
              <a:t>h</a:t>
            </a:r>
            <a:r>
              <a:rPr sz="2000" spc="-5" dirty="0">
                <a:latin typeface="Arial MT"/>
                <a:cs typeface="Arial MT"/>
              </a:rPr>
              <a:t>e</a:t>
            </a:r>
            <a:r>
              <a:rPr sz="2000" dirty="0">
                <a:latin typeface="Arial MT"/>
                <a:cs typeface="Arial MT"/>
              </a:rPr>
              <a:t>r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ca</a:t>
            </a:r>
            <a:r>
              <a:rPr sz="2000" dirty="0">
                <a:latin typeface="Arial MT"/>
                <a:cs typeface="Arial MT"/>
              </a:rPr>
              <a:t>se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b="1" dirty="0">
                <a:solidFill>
                  <a:srgbClr val="0032CC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2000" spc="-5" dirty="0">
                <a:solidFill>
                  <a:srgbClr val="0032CC"/>
                </a:solidFill>
                <a:latin typeface="Arial MT"/>
                <a:cs typeface="Arial MT"/>
              </a:rPr>
              <a:t>-</a:t>
            </a:r>
            <a:r>
              <a:rPr sz="2000" b="1" dirty="0">
                <a:solidFill>
                  <a:srgbClr val="0032CC"/>
                </a:solidFill>
                <a:latin typeface="Arial" panose="020B0604020202020204"/>
                <a:cs typeface="Arial" panose="020B0604020202020204"/>
              </a:rPr>
              <a:t>Z </a:t>
            </a:r>
            <a:r>
              <a:rPr sz="2000" dirty="0">
                <a:latin typeface="Arial MT"/>
                <a:cs typeface="Arial MT"/>
              </a:rPr>
              <a:t>is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st</a:t>
            </a:r>
            <a:r>
              <a:rPr sz="2000" dirty="0">
                <a:latin typeface="Arial MT"/>
                <a:cs typeface="Arial MT"/>
              </a:rPr>
              <a:t>a</a:t>
            </a:r>
            <a:r>
              <a:rPr sz="2000" spc="-5" dirty="0">
                <a:latin typeface="Arial MT"/>
                <a:cs typeface="Arial MT"/>
              </a:rPr>
              <a:t>b</a:t>
            </a:r>
            <a:r>
              <a:rPr sz="2000" dirty="0">
                <a:latin typeface="Arial MT"/>
                <a:cs typeface="Arial MT"/>
              </a:rPr>
              <a:t>le,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c</a:t>
            </a:r>
            <a:r>
              <a:rPr sz="2000" dirty="0">
                <a:latin typeface="Arial MT"/>
                <a:cs typeface="Arial MT"/>
              </a:rPr>
              <a:t>o</a:t>
            </a:r>
            <a:r>
              <a:rPr sz="2000" spc="-5" dirty="0">
                <a:latin typeface="Arial MT"/>
                <a:cs typeface="Arial MT"/>
              </a:rPr>
              <a:t>ntradi</a:t>
            </a:r>
            <a:r>
              <a:rPr sz="2000" dirty="0">
                <a:latin typeface="Arial MT"/>
                <a:cs typeface="Arial MT"/>
              </a:rPr>
              <a:t>ctio</a:t>
            </a:r>
            <a:r>
              <a:rPr sz="2000" spc="-5" dirty="0">
                <a:latin typeface="Arial MT"/>
                <a:cs typeface="Arial MT"/>
              </a:rPr>
              <a:t>n</a:t>
            </a:r>
            <a:r>
              <a:rPr sz="2000" dirty="0">
                <a:latin typeface="Arial MT"/>
                <a:cs typeface="Arial MT"/>
              </a:rPr>
              <a:t>.	</a:t>
            </a:r>
            <a:r>
              <a:rPr sz="2000" dirty="0">
                <a:latin typeface="Microsoft Sans Serif" panose="020B0604020202020204"/>
                <a:cs typeface="Microsoft Sans Serif" panose="020B0604020202020204"/>
              </a:rPr>
              <a:t>▪</a:t>
            </a:r>
            <a:endParaRPr sz="2000">
              <a:latin typeface="Microsoft Sans Serif" panose="020B0604020202020204"/>
              <a:cs typeface="Microsoft Sans Serif" panose="020B0604020202020204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7742121" y="4154613"/>
            <a:ext cx="1609725" cy="1152525"/>
            <a:chOff x="7742121" y="4154613"/>
            <a:chExt cx="1609725" cy="1152525"/>
          </a:xfrm>
        </p:grpSpPr>
        <p:sp>
          <p:nvSpPr>
            <p:cNvPr id="8" name="object 8"/>
            <p:cNvSpPr/>
            <p:nvPr/>
          </p:nvSpPr>
          <p:spPr>
            <a:xfrm>
              <a:off x="7746883" y="4540374"/>
              <a:ext cx="1600200" cy="381000"/>
            </a:xfrm>
            <a:custGeom>
              <a:avLst/>
              <a:gdLst/>
              <a:ahLst/>
              <a:cxnLst/>
              <a:rect l="l" t="t" r="r" b="b"/>
              <a:pathLst>
                <a:path w="1600200" h="381000">
                  <a:moveTo>
                    <a:pt x="1600196" y="380998"/>
                  </a:moveTo>
                  <a:lnTo>
                    <a:pt x="1600196" y="0"/>
                  </a:lnTo>
                  <a:lnTo>
                    <a:pt x="0" y="0"/>
                  </a:lnTo>
                  <a:lnTo>
                    <a:pt x="0" y="380998"/>
                  </a:lnTo>
                  <a:lnTo>
                    <a:pt x="1600196" y="380998"/>
                  </a:lnTo>
                  <a:close/>
                </a:path>
              </a:pathLst>
            </a:custGeom>
            <a:solidFill>
              <a:srgbClr val="FFC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7746883" y="4159375"/>
              <a:ext cx="1600200" cy="381000"/>
            </a:xfrm>
            <a:custGeom>
              <a:avLst/>
              <a:gdLst/>
              <a:ahLst/>
              <a:cxnLst/>
              <a:rect l="l" t="t" r="r" b="b"/>
              <a:pathLst>
                <a:path w="1600200" h="381000">
                  <a:moveTo>
                    <a:pt x="1600196" y="381001"/>
                  </a:moveTo>
                  <a:lnTo>
                    <a:pt x="1600196" y="0"/>
                  </a:lnTo>
                  <a:lnTo>
                    <a:pt x="0" y="0"/>
                  </a:lnTo>
                  <a:lnTo>
                    <a:pt x="0" y="381001"/>
                  </a:lnTo>
                  <a:lnTo>
                    <a:pt x="1600196" y="381001"/>
                  </a:lnTo>
                  <a:close/>
                </a:path>
              </a:pathLst>
            </a:custGeom>
            <a:solidFill>
              <a:srgbClr val="FFC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7746883" y="4159375"/>
              <a:ext cx="1600200" cy="381000"/>
            </a:xfrm>
            <a:custGeom>
              <a:avLst/>
              <a:gdLst/>
              <a:ahLst/>
              <a:cxnLst/>
              <a:rect l="l" t="t" r="r" b="b"/>
              <a:pathLst>
                <a:path w="1600200" h="381000">
                  <a:moveTo>
                    <a:pt x="0" y="0"/>
                  </a:moveTo>
                  <a:lnTo>
                    <a:pt x="0" y="381001"/>
                  </a:lnTo>
                  <a:lnTo>
                    <a:pt x="1600196" y="381001"/>
                  </a:lnTo>
                  <a:lnTo>
                    <a:pt x="1600196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7746883" y="4921373"/>
              <a:ext cx="1600200" cy="381000"/>
            </a:xfrm>
            <a:custGeom>
              <a:avLst/>
              <a:gdLst/>
              <a:ahLst/>
              <a:cxnLst/>
              <a:rect l="l" t="t" r="r" b="b"/>
              <a:pathLst>
                <a:path w="1600200" h="381000">
                  <a:moveTo>
                    <a:pt x="1600196" y="381001"/>
                  </a:moveTo>
                  <a:lnTo>
                    <a:pt x="1600196" y="0"/>
                  </a:lnTo>
                  <a:lnTo>
                    <a:pt x="0" y="0"/>
                  </a:lnTo>
                  <a:lnTo>
                    <a:pt x="0" y="381001"/>
                  </a:lnTo>
                  <a:lnTo>
                    <a:pt x="1600196" y="381001"/>
                  </a:lnTo>
                  <a:close/>
                </a:path>
              </a:pathLst>
            </a:custGeom>
            <a:solidFill>
              <a:srgbClr val="FFC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7746883" y="4921373"/>
              <a:ext cx="1600200" cy="381000"/>
            </a:xfrm>
            <a:custGeom>
              <a:avLst/>
              <a:gdLst/>
              <a:ahLst/>
              <a:cxnLst/>
              <a:rect l="l" t="t" r="r" b="b"/>
              <a:pathLst>
                <a:path w="1600200" h="381000">
                  <a:moveTo>
                    <a:pt x="0" y="0"/>
                  </a:moveTo>
                  <a:lnTo>
                    <a:pt x="0" y="381001"/>
                  </a:lnTo>
                  <a:lnTo>
                    <a:pt x="1600196" y="381001"/>
                  </a:lnTo>
                  <a:lnTo>
                    <a:pt x="1600196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7746883" y="4159375"/>
            <a:ext cx="1600200" cy="114300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60"/>
              </a:spcBef>
            </a:pPr>
            <a:r>
              <a:rPr sz="1600" spc="-5" dirty="0">
                <a:latin typeface="Comic Sans MS" panose="030F0702030302020204"/>
                <a:cs typeface="Comic Sans MS" panose="030F0702030302020204"/>
              </a:rPr>
              <a:t>Amy-Yuri</a:t>
            </a:r>
            <a:endParaRPr sz="1600">
              <a:latin typeface="Comic Sans MS" panose="030F0702030302020204"/>
              <a:cs typeface="Comic Sans MS" panose="030F0702030302020204"/>
            </a:endParaRPr>
          </a:p>
          <a:p>
            <a:pPr algn="ctr">
              <a:lnSpc>
                <a:spcPct val="100000"/>
              </a:lnSpc>
              <a:spcBef>
                <a:spcPts val="1080"/>
              </a:spcBef>
            </a:pPr>
            <a:r>
              <a:rPr sz="1600" spc="-5" dirty="0">
                <a:latin typeface="Comic Sans MS" panose="030F0702030302020204"/>
                <a:cs typeface="Comic Sans MS" panose="030F0702030302020204"/>
              </a:rPr>
              <a:t>Brenda-Zoran</a:t>
            </a:r>
            <a:endParaRPr sz="1600">
              <a:latin typeface="Comic Sans MS" panose="030F0702030302020204"/>
              <a:cs typeface="Comic Sans MS" panose="030F0702030302020204"/>
            </a:endParaRPr>
          </a:p>
          <a:p>
            <a:pPr algn="ctr">
              <a:lnSpc>
                <a:spcPct val="100000"/>
              </a:lnSpc>
              <a:spcBef>
                <a:spcPts val="1080"/>
              </a:spcBef>
            </a:pPr>
            <a:r>
              <a:rPr sz="1600" spc="-5" dirty="0">
                <a:latin typeface="Comic Sans MS" panose="030F0702030302020204"/>
                <a:cs typeface="Comic Sans MS" panose="030F0702030302020204"/>
              </a:rPr>
              <a:t>.</a:t>
            </a:r>
            <a:r>
              <a:rPr sz="1600" spc="-3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1600" spc="-5" dirty="0">
                <a:latin typeface="Comic Sans MS" panose="030F0702030302020204"/>
                <a:cs typeface="Comic Sans MS" panose="030F0702030302020204"/>
              </a:rPr>
              <a:t>.</a:t>
            </a:r>
            <a:r>
              <a:rPr sz="1600" spc="-3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1600" spc="-5" dirty="0">
                <a:latin typeface="Comic Sans MS" panose="030F0702030302020204"/>
                <a:cs typeface="Comic Sans MS" panose="030F0702030302020204"/>
              </a:rPr>
              <a:t>.</a:t>
            </a:r>
            <a:endParaRPr sz="1600">
              <a:latin typeface="Comic Sans MS" panose="030F0702030302020204"/>
              <a:cs typeface="Comic Sans MS" panose="030F07020303020202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408906" y="3824724"/>
            <a:ext cx="274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0032CC"/>
                </a:solidFill>
                <a:latin typeface="Comic Sans MS" panose="030F0702030302020204"/>
                <a:cs typeface="Comic Sans MS" panose="030F0702030302020204"/>
              </a:rPr>
              <a:t>S*</a:t>
            </a:r>
            <a:endParaRPr sz="1600">
              <a:latin typeface="Comic Sans MS" panose="030F0702030302020204"/>
              <a:cs typeface="Comic Sans MS" panose="030F07020303020202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086335" y="3554214"/>
            <a:ext cx="171132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order</a:t>
            </a:r>
            <a:r>
              <a:rPr sz="1400" spc="-30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 </a:t>
            </a:r>
            <a:r>
              <a:rPr sz="1400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of</a:t>
            </a:r>
            <a:r>
              <a:rPr sz="1400" spc="-35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 </a:t>
            </a:r>
            <a:r>
              <a:rPr sz="1400" spc="-5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preference</a:t>
            </a:r>
            <a:endParaRPr sz="1400">
              <a:latin typeface="Comic Sans MS" panose="030F0702030302020204"/>
              <a:cs typeface="Comic Sans MS" panose="030F0702030302020204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735568" y="3633596"/>
            <a:ext cx="307975" cy="152400"/>
          </a:xfrm>
          <a:custGeom>
            <a:avLst/>
            <a:gdLst/>
            <a:ahLst/>
            <a:cxnLst/>
            <a:rect l="l" t="t" r="r" b="b"/>
            <a:pathLst>
              <a:path w="307975" h="152400">
                <a:moveTo>
                  <a:pt x="43740" y="124833"/>
                </a:moveTo>
                <a:lnTo>
                  <a:pt x="34673" y="105918"/>
                </a:lnTo>
                <a:lnTo>
                  <a:pt x="0" y="150875"/>
                </a:lnTo>
                <a:lnTo>
                  <a:pt x="29722" y="151471"/>
                </a:lnTo>
                <a:lnTo>
                  <a:pt x="29722" y="132966"/>
                </a:lnTo>
                <a:lnTo>
                  <a:pt x="30867" y="131444"/>
                </a:lnTo>
                <a:lnTo>
                  <a:pt x="32389" y="130299"/>
                </a:lnTo>
                <a:lnTo>
                  <a:pt x="43740" y="124833"/>
                </a:lnTo>
                <a:close/>
              </a:path>
              <a:path w="307975" h="152400">
                <a:moveTo>
                  <a:pt x="47787" y="133273"/>
                </a:moveTo>
                <a:lnTo>
                  <a:pt x="43740" y="124833"/>
                </a:lnTo>
                <a:lnTo>
                  <a:pt x="32389" y="130299"/>
                </a:lnTo>
                <a:lnTo>
                  <a:pt x="30867" y="131444"/>
                </a:lnTo>
                <a:lnTo>
                  <a:pt x="29722" y="132966"/>
                </a:lnTo>
                <a:lnTo>
                  <a:pt x="29722" y="134872"/>
                </a:lnTo>
                <a:lnTo>
                  <a:pt x="30099" y="136395"/>
                </a:lnTo>
                <a:lnTo>
                  <a:pt x="31244" y="137924"/>
                </a:lnTo>
                <a:lnTo>
                  <a:pt x="32766" y="139062"/>
                </a:lnTo>
                <a:lnTo>
                  <a:pt x="34673" y="139062"/>
                </a:lnTo>
                <a:lnTo>
                  <a:pt x="36579" y="138678"/>
                </a:lnTo>
                <a:lnTo>
                  <a:pt x="47787" y="133273"/>
                </a:lnTo>
                <a:close/>
              </a:path>
              <a:path w="307975" h="152400">
                <a:moveTo>
                  <a:pt x="56771" y="152014"/>
                </a:moveTo>
                <a:lnTo>
                  <a:pt x="47787" y="133273"/>
                </a:lnTo>
                <a:lnTo>
                  <a:pt x="36579" y="138678"/>
                </a:lnTo>
                <a:lnTo>
                  <a:pt x="34673" y="139062"/>
                </a:lnTo>
                <a:lnTo>
                  <a:pt x="32766" y="139062"/>
                </a:lnTo>
                <a:lnTo>
                  <a:pt x="31244" y="137924"/>
                </a:lnTo>
                <a:lnTo>
                  <a:pt x="30099" y="136395"/>
                </a:lnTo>
                <a:lnTo>
                  <a:pt x="29722" y="134872"/>
                </a:lnTo>
                <a:lnTo>
                  <a:pt x="29722" y="151471"/>
                </a:lnTo>
                <a:lnTo>
                  <a:pt x="56771" y="152014"/>
                </a:lnTo>
                <a:close/>
              </a:path>
              <a:path w="307975" h="152400">
                <a:moveTo>
                  <a:pt x="307854" y="6472"/>
                </a:moveTo>
                <a:lnTo>
                  <a:pt x="307854" y="4573"/>
                </a:lnTo>
                <a:lnTo>
                  <a:pt x="307470" y="3044"/>
                </a:lnTo>
                <a:lnTo>
                  <a:pt x="306325" y="1522"/>
                </a:lnTo>
                <a:lnTo>
                  <a:pt x="304802" y="377"/>
                </a:lnTo>
                <a:lnTo>
                  <a:pt x="302896" y="0"/>
                </a:lnTo>
                <a:lnTo>
                  <a:pt x="301374" y="761"/>
                </a:lnTo>
                <a:lnTo>
                  <a:pt x="43740" y="124833"/>
                </a:lnTo>
                <a:lnTo>
                  <a:pt x="47787" y="133273"/>
                </a:lnTo>
                <a:lnTo>
                  <a:pt x="305186" y="9146"/>
                </a:lnTo>
                <a:lnTo>
                  <a:pt x="306709" y="8001"/>
                </a:lnTo>
                <a:lnTo>
                  <a:pt x="307854" y="647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6165964" y="5505311"/>
            <a:ext cx="170561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women</a:t>
            </a:r>
            <a:r>
              <a:rPr sz="1400" spc="-35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 </a:t>
            </a:r>
            <a:r>
              <a:rPr sz="1400" spc="-5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only</a:t>
            </a:r>
            <a:r>
              <a:rPr sz="1400" spc="-20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 </a:t>
            </a:r>
            <a:r>
              <a:rPr sz="1400" spc="-5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trade</a:t>
            </a:r>
            <a:r>
              <a:rPr sz="1400" spc="-35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 </a:t>
            </a:r>
            <a:r>
              <a:rPr sz="1400" spc="-5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up</a:t>
            </a:r>
            <a:endParaRPr sz="1400">
              <a:latin typeface="Comic Sans MS" panose="030F0702030302020204"/>
              <a:cs typeface="Comic Sans MS" panose="030F0702030302020204"/>
            </a:endParaRPr>
          </a:p>
        </p:txBody>
      </p:sp>
      <p:pic>
        <p:nvPicPr>
          <p:cNvPr id="18" name="object 18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911977" y="5427721"/>
            <a:ext cx="226687" cy="179453"/>
          </a:xfrm>
          <a:prstGeom prst="rect">
            <a:avLst/>
          </a:prstGeom>
        </p:spPr>
      </p:pic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0"/>
              </a:spcBef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6274" y="930273"/>
            <a:ext cx="21094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Su</a:t>
            </a:r>
            <a:r>
              <a:rPr sz="3600" dirty="0"/>
              <a:t>mm</a:t>
            </a:r>
            <a:r>
              <a:rPr sz="3600" spc="-5" dirty="0"/>
              <a:t>a</a:t>
            </a:r>
            <a:r>
              <a:rPr sz="3600" dirty="0"/>
              <a:t>ry</a:t>
            </a:r>
            <a:endParaRPr sz="36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0"/>
              </a:spcBef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209546" y="1900296"/>
            <a:ext cx="7515859" cy="472122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54965" marR="5080" indent="-342900">
              <a:lnSpc>
                <a:spcPct val="80000"/>
              </a:lnSpc>
              <a:spcBef>
                <a:spcPts val="770"/>
              </a:spcBef>
              <a:buClr>
                <a:srgbClr val="3299FF"/>
              </a:buClr>
              <a:buSzPct val="61000"/>
              <a:buFont typeface="Wingdings" panose="05000000000000000000"/>
              <a:buChar char=""/>
              <a:tabLst>
                <a:tab pos="354965" algn="l"/>
                <a:tab pos="355600" algn="l"/>
                <a:tab pos="4591685" algn="l"/>
              </a:tabLst>
            </a:pPr>
            <a:r>
              <a:rPr sz="2800" spc="-5" dirty="0">
                <a:solidFill>
                  <a:srgbClr val="FF0000"/>
                </a:solidFill>
                <a:latin typeface="Arial MT"/>
                <a:cs typeface="Arial MT"/>
              </a:rPr>
              <a:t>Stable</a:t>
            </a:r>
            <a:r>
              <a:rPr sz="2800" spc="1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FF0000"/>
                </a:solidFill>
                <a:latin typeface="Arial MT"/>
                <a:cs typeface="Arial MT"/>
              </a:rPr>
              <a:t>matching</a:t>
            </a:r>
            <a:r>
              <a:rPr sz="2800" spc="1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FF0000"/>
                </a:solidFill>
                <a:latin typeface="Arial MT"/>
                <a:cs typeface="Arial MT"/>
              </a:rPr>
              <a:t>problem.	</a:t>
            </a:r>
            <a:r>
              <a:rPr sz="2800" spc="-5" dirty="0">
                <a:latin typeface="Arial MT"/>
                <a:cs typeface="Arial MT"/>
              </a:rPr>
              <a:t>Given </a:t>
            </a:r>
            <a:r>
              <a:rPr sz="2800" b="1" spc="-5" dirty="0">
                <a:solidFill>
                  <a:srgbClr val="0032CC"/>
                </a:solidFill>
                <a:latin typeface="Arial" panose="020B0604020202020204"/>
                <a:cs typeface="Arial" panose="020B0604020202020204"/>
              </a:rPr>
              <a:t>n </a:t>
            </a:r>
            <a:r>
              <a:rPr sz="2800" dirty="0">
                <a:latin typeface="Arial MT"/>
                <a:cs typeface="Arial MT"/>
              </a:rPr>
              <a:t>men and 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b="1" spc="-5" dirty="0">
                <a:solidFill>
                  <a:srgbClr val="0032CC"/>
                </a:solidFill>
                <a:latin typeface="Arial" panose="020B0604020202020204"/>
                <a:cs typeface="Arial" panose="020B0604020202020204"/>
              </a:rPr>
              <a:t>n </a:t>
            </a:r>
            <a:r>
              <a:rPr sz="2800" dirty="0">
                <a:latin typeface="Arial MT"/>
                <a:cs typeface="Arial MT"/>
              </a:rPr>
              <a:t>women, and </a:t>
            </a:r>
            <a:r>
              <a:rPr sz="2800" spc="-5" dirty="0">
                <a:latin typeface="Arial MT"/>
                <a:cs typeface="Arial MT"/>
              </a:rPr>
              <a:t>their </a:t>
            </a:r>
            <a:r>
              <a:rPr sz="2800" dirty="0">
                <a:latin typeface="Arial MT"/>
                <a:cs typeface="Arial MT"/>
              </a:rPr>
              <a:t>preferences, </a:t>
            </a:r>
            <a:r>
              <a:rPr sz="2800" spc="-5" dirty="0">
                <a:latin typeface="Arial MT"/>
                <a:cs typeface="Arial MT"/>
              </a:rPr>
              <a:t>find a </a:t>
            </a:r>
            <a:r>
              <a:rPr sz="2800" dirty="0">
                <a:latin typeface="Arial MT"/>
                <a:cs typeface="Arial MT"/>
              </a:rPr>
              <a:t>stable </a:t>
            </a:r>
            <a:r>
              <a:rPr sz="2800" spc="-76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matching</a:t>
            </a:r>
            <a:r>
              <a:rPr sz="2800" spc="-5" dirty="0">
                <a:latin typeface="Arial MT"/>
                <a:cs typeface="Arial MT"/>
              </a:rPr>
              <a:t> if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one </a:t>
            </a:r>
            <a:r>
              <a:rPr sz="2800" spc="-5" dirty="0">
                <a:latin typeface="Arial MT"/>
                <a:cs typeface="Arial MT"/>
              </a:rPr>
              <a:t>exists.</a:t>
            </a:r>
            <a:endParaRPr sz="2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3299FF"/>
              </a:buClr>
              <a:buFont typeface="Wingdings" panose="05000000000000000000"/>
              <a:buChar char=""/>
            </a:pPr>
            <a:endParaRPr sz="3500">
              <a:latin typeface="Arial MT"/>
              <a:cs typeface="Arial MT"/>
            </a:endParaRPr>
          </a:p>
          <a:p>
            <a:pPr marL="354965" marR="203835" indent="-342900">
              <a:lnSpc>
                <a:spcPct val="80000"/>
              </a:lnSpc>
              <a:buClr>
                <a:srgbClr val="3299FF"/>
              </a:buClr>
              <a:buSzPct val="61000"/>
              <a:buFont typeface="Wingdings" panose="05000000000000000000"/>
              <a:buChar char=""/>
              <a:tabLst>
                <a:tab pos="354965" algn="l"/>
                <a:tab pos="355600" algn="l"/>
                <a:tab pos="4373880" algn="l"/>
              </a:tabLst>
            </a:pPr>
            <a:r>
              <a:rPr sz="2800" dirty="0">
                <a:solidFill>
                  <a:srgbClr val="FF0000"/>
                </a:solidFill>
                <a:latin typeface="Arial MT"/>
                <a:cs typeface="Arial MT"/>
              </a:rPr>
              <a:t>Gale-Shapley algorithm.	</a:t>
            </a:r>
            <a:r>
              <a:rPr sz="2800" dirty="0">
                <a:latin typeface="Arial MT"/>
                <a:cs typeface="Arial MT"/>
              </a:rPr>
              <a:t>Guarantees</a:t>
            </a:r>
            <a:r>
              <a:rPr sz="2800" spc="-3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to</a:t>
            </a:r>
            <a:r>
              <a:rPr sz="2800" spc="-3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find </a:t>
            </a:r>
            <a:r>
              <a:rPr sz="2800" spc="-76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 </a:t>
            </a:r>
            <a:r>
              <a:rPr sz="2800" dirty="0">
                <a:latin typeface="Arial MT"/>
                <a:cs typeface="Arial MT"/>
              </a:rPr>
              <a:t>stable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matching</a:t>
            </a:r>
            <a:r>
              <a:rPr sz="2800" spc="-5" dirty="0">
                <a:latin typeface="Arial MT"/>
                <a:cs typeface="Arial MT"/>
              </a:rPr>
              <a:t> for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006500"/>
                </a:solidFill>
                <a:latin typeface="Arial MT"/>
                <a:cs typeface="Arial MT"/>
              </a:rPr>
              <a:t>any</a:t>
            </a:r>
            <a:r>
              <a:rPr sz="2800" spc="-5" dirty="0">
                <a:solidFill>
                  <a:srgbClr val="006500"/>
                </a:solidFill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problem</a:t>
            </a:r>
            <a:r>
              <a:rPr sz="2800" spc="-5" dirty="0">
                <a:latin typeface="Arial MT"/>
                <a:cs typeface="Arial MT"/>
              </a:rPr>
              <a:t> instance.</a:t>
            </a:r>
            <a:endParaRPr sz="2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3299FF"/>
              </a:buClr>
              <a:buFont typeface="Wingdings" panose="05000000000000000000"/>
              <a:buChar char=""/>
            </a:pPr>
            <a:endParaRPr sz="3500">
              <a:latin typeface="Arial MT"/>
              <a:cs typeface="Arial MT"/>
            </a:endParaRPr>
          </a:p>
          <a:p>
            <a:pPr marL="354965" marR="1455420" indent="-342900">
              <a:lnSpc>
                <a:spcPct val="80000"/>
              </a:lnSpc>
              <a:spcBef>
                <a:spcPts val="5"/>
              </a:spcBef>
              <a:buClr>
                <a:srgbClr val="3299FF"/>
              </a:buClr>
              <a:buSzPct val="61000"/>
              <a:buFont typeface="Wingdings" panose="05000000000000000000"/>
              <a:buChar char=""/>
              <a:tabLst>
                <a:tab pos="354965" algn="l"/>
                <a:tab pos="355600" algn="l"/>
                <a:tab pos="1024890" algn="l"/>
              </a:tabLst>
            </a:pPr>
            <a:r>
              <a:rPr sz="2800" spc="-5" dirty="0">
                <a:solidFill>
                  <a:srgbClr val="FF0000"/>
                </a:solidFill>
                <a:latin typeface="Arial MT"/>
                <a:cs typeface="Arial MT"/>
              </a:rPr>
              <a:t>Q.	</a:t>
            </a:r>
            <a:r>
              <a:rPr sz="2800" dirty="0">
                <a:latin typeface="Arial MT"/>
                <a:cs typeface="Arial MT"/>
              </a:rPr>
              <a:t>How</a:t>
            </a:r>
            <a:r>
              <a:rPr sz="2800" spc="-2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to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implement</a:t>
            </a:r>
            <a:r>
              <a:rPr sz="2800" spc="-2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GS</a:t>
            </a:r>
            <a:r>
              <a:rPr sz="2800" spc="-2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algorithm </a:t>
            </a:r>
            <a:r>
              <a:rPr sz="2800" spc="-76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efficiently?</a:t>
            </a:r>
            <a:endParaRPr sz="2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3299FF"/>
              </a:buClr>
              <a:buFont typeface="Wingdings" panose="05000000000000000000"/>
              <a:buChar char=""/>
            </a:pPr>
            <a:endParaRPr sz="3500">
              <a:latin typeface="Arial MT"/>
              <a:cs typeface="Arial MT"/>
            </a:endParaRPr>
          </a:p>
          <a:p>
            <a:pPr marL="354965" marR="563245" indent="-342900">
              <a:lnSpc>
                <a:spcPct val="80000"/>
              </a:lnSpc>
              <a:buClr>
                <a:srgbClr val="3299FF"/>
              </a:buClr>
              <a:buSzPct val="61000"/>
              <a:buFont typeface="Wingdings" panose="05000000000000000000"/>
              <a:buChar char=""/>
              <a:tabLst>
                <a:tab pos="354965" algn="l"/>
                <a:tab pos="355600" algn="l"/>
                <a:tab pos="1024890" algn="l"/>
              </a:tabLst>
            </a:pPr>
            <a:r>
              <a:rPr sz="2800" spc="-5" dirty="0">
                <a:solidFill>
                  <a:srgbClr val="FF0000"/>
                </a:solidFill>
                <a:latin typeface="Arial MT"/>
                <a:cs typeface="Arial MT"/>
              </a:rPr>
              <a:t>Q.	</a:t>
            </a:r>
            <a:r>
              <a:rPr sz="2800" spc="-5" dirty="0">
                <a:latin typeface="Arial MT"/>
                <a:cs typeface="Arial MT"/>
              </a:rPr>
              <a:t>If there </a:t>
            </a:r>
            <a:r>
              <a:rPr sz="2800" dirty="0">
                <a:latin typeface="Arial MT"/>
                <a:cs typeface="Arial MT"/>
              </a:rPr>
              <a:t>are multiple stable matchings, </a:t>
            </a:r>
            <a:r>
              <a:rPr sz="2800" spc="-76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which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one does</a:t>
            </a:r>
            <a:r>
              <a:rPr sz="2800" spc="-5" dirty="0">
                <a:latin typeface="Arial MT"/>
                <a:cs typeface="Arial MT"/>
              </a:rPr>
              <a:t> GS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find?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6705" marR="508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Implementation for Stable </a:t>
            </a:r>
            <a:r>
              <a:rPr spc="-10" dirty="0"/>
              <a:t>Matching </a:t>
            </a:r>
            <a:r>
              <a:rPr spc="-875" dirty="0"/>
              <a:t> </a:t>
            </a:r>
            <a:r>
              <a:rPr spc="-5" dirty="0"/>
              <a:t>Algorithms</a:t>
            </a:r>
            <a:endParaRPr spc="-5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0"/>
              </a:spcBef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58746" y="1902906"/>
            <a:ext cx="7080250" cy="4391660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406400" indent="-342900">
              <a:lnSpc>
                <a:spcPct val="100000"/>
              </a:lnSpc>
              <a:spcBef>
                <a:spcPts val="390"/>
              </a:spcBef>
              <a:buClr>
                <a:srgbClr val="3299FF"/>
              </a:buClr>
              <a:buSzPct val="58000"/>
              <a:buFont typeface="Wingdings" panose="05000000000000000000"/>
              <a:buChar char=""/>
              <a:tabLst>
                <a:tab pos="405765" algn="l"/>
                <a:tab pos="406400" algn="l"/>
              </a:tabLst>
            </a:pPr>
            <a:r>
              <a:rPr sz="2400" spc="-5" dirty="0">
                <a:latin typeface="Arial MT"/>
                <a:cs typeface="Arial MT"/>
              </a:rPr>
              <a:t>Problem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size</a:t>
            </a:r>
            <a:endParaRPr sz="2400">
              <a:latin typeface="Arial MT"/>
              <a:cs typeface="Arial MT"/>
            </a:endParaRPr>
          </a:p>
          <a:p>
            <a:pPr marL="806450" lvl="1" indent="-286385">
              <a:lnSpc>
                <a:spcPct val="100000"/>
              </a:lnSpc>
              <a:spcBef>
                <a:spcPts val="245"/>
              </a:spcBef>
              <a:buClr>
                <a:srgbClr val="006500"/>
              </a:buClr>
              <a:buSzPct val="55000"/>
              <a:buFont typeface="Wingdings" panose="05000000000000000000"/>
              <a:buChar char=""/>
              <a:tabLst>
                <a:tab pos="805815" algn="l"/>
                <a:tab pos="806450" algn="l"/>
              </a:tabLst>
            </a:pPr>
            <a:r>
              <a:rPr sz="2000" b="1" spc="-5" dirty="0">
                <a:solidFill>
                  <a:srgbClr val="0032CC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2000" spc="-5" dirty="0">
                <a:solidFill>
                  <a:srgbClr val="0032CC"/>
                </a:solidFill>
                <a:latin typeface="Arial MT"/>
                <a:cs typeface="Arial MT"/>
              </a:rPr>
              <a:t>=</a:t>
            </a:r>
            <a:r>
              <a:rPr sz="2000" b="1" spc="-5" dirty="0">
                <a:solidFill>
                  <a:srgbClr val="0032CC"/>
                </a:solidFill>
                <a:latin typeface="Arial" panose="020B0604020202020204"/>
                <a:cs typeface="Arial" panose="020B0604020202020204"/>
              </a:rPr>
              <a:t>2n</a:t>
            </a:r>
            <a:r>
              <a:rPr sz="1950" b="1" spc="-7" baseline="26000" dirty="0">
                <a:solidFill>
                  <a:srgbClr val="0032CC"/>
                </a:solidFill>
                <a:latin typeface="Arial" panose="020B0604020202020204"/>
                <a:cs typeface="Arial" panose="020B0604020202020204"/>
              </a:rPr>
              <a:t>2</a:t>
            </a:r>
            <a:r>
              <a:rPr sz="1950" b="1" spc="-30" baseline="26000" dirty="0">
                <a:solidFill>
                  <a:srgbClr val="0032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-5" dirty="0">
                <a:latin typeface="Arial MT"/>
                <a:cs typeface="Arial MT"/>
              </a:rPr>
              <a:t>words</a:t>
            </a:r>
            <a:endParaRPr sz="2000">
              <a:latin typeface="Arial MT"/>
              <a:cs typeface="Arial MT"/>
            </a:endParaRPr>
          </a:p>
          <a:p>
            <a:pPr marL="1206500" lvl="2" indent="-229235">
              <a:lnSpc>
                <a:spcPct val="100000"/>
              </a:lnSpc>
              <a:spcBef>
                <a:spcPts val="235"/>
              </a:spcBef>
              <a:buClr>
                <a:srgbClr val="3299FF"/>
              </a:buClr>
              <a:buSzPct val="50000"/>
              <a:buFont typeface="Wingdings" panose="05000000000000000000"/>
              <a:buChar char=""/>
              <a:tabLst>
                <a:tab pos="1205865" algn="l"/>
                <a:tab pos="1206500" algn="l"/>
              </a:tabLst>
            </a:pPr>
            <a:r>
              <a:rPr sz="2000" b="1" dirty="0">
                <a:solidFill>
                  <a:srgbClr val="0032CC"/>
                </a:solidFill>
                <a:latin typeface="Arial" panose="020B0604020202020204"/>
                <a:cs typeface="Arial" panose="020B0604020202020204"/>
              </a:rPr>
              <a:t>2n</a:t>
            </a:r>
            <a:r>
              <a:rPr sz="2000" b="1" spc="-15" dirty="0">
                <a:solidFill>
                  <a:srgbClr val="0032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dirty="0">
                <a:latin typeface="Arial MT"/>
                <a:cs typeface="Arial MT"/>
              </a:rPr>
              <a:t>people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each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with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preference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list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of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length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b="1" dirty="0">
                <a:solidFill>
                  <a:srgbClr val="0032CC"/>
                </a:solidFill>
                <a:latin typeface="Arial" panose="020B0604020202020204"/>
                <a:cs typeface="Arial" panose="020B0604020202020204"/>
              </a:rPr>
              <a:t>n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806450" lvl="1" indent="-286385">
              <a:lnSpc>
                <a:spcPct val="100000"/>
              </a:lnSpc>
              <a:spcBef>
                <a:spcPts val="240"/>
              </a:spcBef>
              <a:buClr>
                <a:srgbClr val="006500"/>
              </a:buClr>
              <a:buSzPct val="55000"/>
              <a:buFont typeface="Wingdings" panose="05000000000000000000"/>
              <a:buChar char=""/>
              <a:tabLst>
                <a:tab pos="805815" algn="l"/>
                <a:tab pos="806450" algn="l"/>
              </a:tabLst>
            </a:pPr>
            <a:r>
              <a:rPr sz="2000" b="1" spc="-5" dirty="0">
                <a:solidFill>
                  <a:srgbClr val="0032CC"/>
                </a:solidFill>
                <a:latin typeface="Arial" panose="020B0604020202020204"/>
                <a:cs typeface="Arial" panose="020B0604020202020204"/>
              </a:rPr>
              <a:t>2n</a:t>
            </a:r>
            <a:r>
              <a:rPr sz="1950" b="1" spc="-7" baseline="26000" dirty="0">
                <a:solidFill>
                  <a:srgbClr val="0032CC"/>
                </a:solidFill>
                <a:latin typeface="Arial" panose="020B0604020202020204"/>
                <a:cs typeface="Arial" panose="020B0604020202020204"/>
              </a:rPr>
              <a:t>2</a:t>
            </a:r>
            <a:r>
              <a:rPr sz="2000" spc="-5" dirty="0">
                <a:solidFill>
                  <a:srgbClr val="0032CC"/>
                </a:solidFill>
                <a:latin typeface="Arial MT"/>
                <a:cs typeface="Arial MT"/>
              </a:rPr>
              <a:t>log</a:t>
            </a:r>
            <a:r>
              <a:rPr sz="2000" spc="-20" dirty="0">
                <a:solidFill>
                  <a:srgbClr val="0032CC"/>
                </a:solidFill>
                <a:latin typeface="Arial MT"/>
                <a:cs typeface="Arial MT"/>
              </a:rPr>
              <a:t> </a:t>
            </a:r>
            <a:r>
              <a:rPr sz="2000" b="1" dirty="0">
                <a:solidFill>
                  <a:srgbClr val="0032CC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2000" b="1" spc="-30" dirty="0">
                <a:solidFill>
                  <a:srgbClr val="0032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-5" dirty="0">
                <a:latin typeface="Arial MT"/>
                <a:cs typeface="Arial MT"/>
              </a:rPr>
              <a:t>bits</a:t>
            </a:r>
            <a:endParaRPr sz="2000">
              <a:latin typeface="Arial MT"/>
              <a:cs typeface="Arial MT"/>
            </a:endParaRPr>
          </a:p>
          <a:p>
            <a:pPr marL="1206500" lvl="2" indent="-229235">
              <a:lnSpc>
                <a:spcPts val="2280"/>
              </a:lnSpc>
              <a:spcBef>
                <a:spcPts val="235"/>
              </a:spcBef>
              <a:buClr>
                <a:srgbClr val="3299FF"/>
              </a:buClr>
              <a:buSzPct val="50000"/>
              <a:buFont typeface="Wingdings" panose="05000000000000000000"/>
              <a:buChar char=""/>
              <a:tabLst>
                <a:tab pos="1205865" algn="l"/>
                <a:tab pos="1206500" algn="l"/>
              </a:tabLst>
            </a:pPr>
            <a:r>
              <a:rPr sz="2000" spc="-5" dirty="0">
                <a:latin typeface="Arial MT"/>
                <a:cs typeface="Arial MT"/>
              </a:rPr>
              <a:t>specifying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an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ordering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for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each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preference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list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takes</a:t>
            </a:r>
            <a:endParaRPr sz="2000">
              <a:latin typeface="Arial MT"/>
              <a:cs typeface="Arial MT"/>
            </a:endParaRPr>
          </a:p>
          <a:p>
            <a:pPr marL="1205865">
              <a:lnSpc>
                <a:spcPts val="2280"/>
              </a:lnSpc>
            </a:pPr>
            <a:r>
              <a:rPr sz="2000" b="1" dirty="0">
                <a:solidFill>
                  <a:srgbClr val="0032CC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2000" dirty="0">
                <a:solidFill>
                  <a:srgbClr val="0032CC"/>
                </a:solidFill>
                <a:latin typeface="Arial MT"/>
                <a:cs typeface="Arial MT"/>
              </a:rPr>
              <a:t>log</a:t>
            </a:r>
            <a:r>
              <a:rPr sz="2000" spc="-35" dirty="0">
                <a:solidFill>
                  <a:srgbClr val="0032CC"/>
                </a:solidFill>
                <a:latin typeface="Arial MT"/>
                <a:cs typeface="Arial MT"/>
              </a:rPr>
              <a:t> </a:t>
            </a:r>
            <a:r>
              <a:rPr sz="2000" b="1" dirty="0">
                <a:solidFill>
                  <a:srgbClr val="0032CC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2000" b="1" spc="-35" dirty="0">
                <a:solidFill>
                  <a:srgbClr val="0032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-5" dirty="0">
                <a:latin typeface="Arial MT"/>
                <a:cs typeface="Arial MT"/>
              </a:rPr>
              <a:t>bits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Arial MT"/>
              <a:cs typeface="Arial MT"/>
            </a:endParaRPr>
          </a:p>
          <a:p>
            <a:pPr marL="406400" indent="-342900">
              <a:lnSpc>
                <a:spcPct val="100000"/>
              </a:lnSpc>
              <a:buClr>
                <a:srgbClr val="3299FF"/>
              </a:buClr>
              <a:buSzPct val="58000"/>
              <a:buFont typeface="Wingdings" panose="05000000000000000000"/>
              <a:buChar char=""/>
              <a:tabLst>
                <a:tab pos="405765" algn="l"/>
                <a:tab pos="406400" algn="l"/>
              </a:tabLst>
            </a:pPr>
            <a:r>
              <a:rPr sz="2400" spc="-5" dirty="0">
                <a:latin typeface="Arial MT"/>
                <a:cs typeface="Arial MT"/>
              </a:rPr>
              <a:t>Brute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force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algorithm</a:t>
            </a:r>
            <a:endParaRPr sz="2400">
              <a:latin typeface="Arial MT"/>
              <a:cs typeface="Arial MT"/>
            </a:endParaRPr>
          </a:p>
          <a:p>
            <a:pPr marL="806450" lvl="1" indent="-286385">
              <a:lnSpc>
                <a:spcPct val="100000"/>
              </a:lnSpc>
              <a:spcBef>
                <a:spcPts val="245"/>
              </a:spcBef>
              <a:buClr>
                <a:srgbClr val="006500"/>
              </a:buClr>
              <a:buSzPct val="55000"/>
              <a:buFont typeface="Wingdings" panose="05000000000000000000"/>
              <a:buChar char=""/>
              <a:tabLst>
                <a:tab pos="805815" algn="l"/>
                <a:tab pos="806450" algn="l"/>
              </a:tabLst>
            </a:pPr>
            <a:r>
              <a:rPr sz="2000" spc="-5" dirty="0">
                <a:latin typeface="Arial MT"/>
                <a:cs typeface="Arial MT"/>
              </a:rPr>
              <a:t>Try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all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b="1" spc="-5" dirty="0">
                <a:solidFill>
                  <a:srgbClr val="0032CC"/>
                </a:solidFill>
                <a:latin typeface="Arial" panose="020B0604020202020204"/>
                <a:cs typeface="Arial" panose="020B0604020202020204"/>
              </a:rPr>
              <a:t>n!</a:t>
            </a:r>
            <a:r>
              <a:rPr sz="2000" b="1" spc="-20" dirty="0">
                <a:solidFill>
                  <a:srgbClr val="0032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-5" dirty="0">
                <a:latin typeface="Arial MT"/>
                <a:cs typeface="Arial MT"/>
              </a:rPr>
              <a:t>possible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matchings</a:t>
            </a:r>
            <a:endParaRPr sz="2000">
              <a:latin typeface="Arial MT"/>
              <a:cs typeface="Arial MT"/>
            </a:endParaRPr>
          </a:p>
          <a:p>
            <a:pPr marL="806450" lvl="1" indent="-286385">
              <a:lnSpc>
                <a:spcPct val="100000"/>
              </a:lnSpc>
              <a:spcBef>
                <a:spcPts val="235"/>
              </a:spcBef>
              <a:buClr>
                <a:srgbClr val="006500"/>
              </a:buClr>
              <a:buSzPct val="55000"/>
              <a:buFont typeface="Wingdings" panose="05000000000000000000"/>
              <a:buChar char=""/>
              <a:tabLst>
                <a:tab pos="805815" algn="l"/>
                <a:tab pos="806450" algn="l"/>
              </a:tabLst>
            </a:pPr>
            <a:r>
              <a:rPr sz="2000" dirty="0">
                <a:latin typeface="Arial MT"/>
                <a:cs typeface="Arial MT"/>
              </a:rPr>
              <a:t>Do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any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of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them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work?</a:t>
            </a:r>
            <a:endParaRPr sz="20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Clr>
                <a:srgbClr val="006500"/>
              </a:buClr>
              <a:buFont typeface="Wingdings" panose="05000000000000000000"/>
              <a:buChar char=""/>
            </a:pPr>
            <a:endParaRPr sz="2050">
              <a:latin typeface="Arial MT"/>
              <a:cs typeface="Arial MT"/>
            </a:endParaRPr>
          </a:p>
          <a:p>
            <a:pPr marL="406400" indent="-342900">
              <a:lnSpc>
                <a:spcPct val="100000"/>
              </a:lnSpc>
              <a:buClr>
                <a:srgbClr val="3299FF"/>
              </a:buClr>
              <a:buSzPct val="58000"/>
              <a:buFont typeface="Wingdings" panose="05000000000000000000"/>
              <a:buChar char=""/>
              <a:tabLst>
                <a:tab pos="405765" algn="l"/>
                <a:tab pos="406400" algn="l"/>
              </a:tabLst>
            </a:pPr>
            <a:r>
              <a:rPr sz="2400" spc="-5" dirty="0">
                <a:latin typeface="Arial MT"/>
                <a:cs typeface="Arial MT"/>
              </a:rPr>
              <a:t>Gale-Shapley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Algorithm</a:t>
            </a:r>
            <a:endParaRPr sz="2400">
              <a:latin typeface="Arial MT"/>
              <a:cs typeface="Arial MT"/>
            </a:endParaRPr>
          </a:p>
          <a:p>
            <a:pPr marL="806450" lvl="1" indent="-286385">
              <a:lnSpc>
                <a:spcPct val="100000"/>
              </a:lnSpc>
              <a:spcBef>
                <a:spcPts val="245"/>
              </a:spcBef>
              <a:buClr>
                <a:srgbClr val="006500"/>
              </a:buClr>
              <a:buSzPct val="55000"/>
              <a:buFont typeface="Wingdings" panose="05000000000000000000"/>
              <a:buChar char=""/>
              <a:tabLst>
                <a:tab pos="805815" algn="l"/>
                <a:tab pos="806450" algn="l"/>
              </a:tabLst>
            </a:pPr>
            <a:r>
              <a:rPr sz="2000" b="1" spc="-5" dirty="0">
                <a:solidFill>
                  <a:srgbClr val="0032CC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1950" b="1" spc="-7" baseline="26000" dirty="0">
                <a:solidFill>
                  <a:srgbClr val="0032CC"/>
                </a:solidFill>
                <a:latin typeface="Arial" panose="020B0604020202020204"/>
                <a:cs typeface="Arial" panose="020B0604020202020204"/>
              </a:rPr>
              <a:t>2</a:t>
            </a:r>
            <a:r>
              <a:rPr sz="1950" b="1" spc="284" baseline="26000" dirty="0">
                <a:solidFill>
                  <a:srgbClr val="0032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-5" dirty="0">
                <a:latin typeface="Arial MT"/>
                <a:cs typeface="Arial MT"/>
              </a:rPr>
              <a:t>iterations,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each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costing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constant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time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as follows: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6274" y="930273"/>
            <a:ext cx="53333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Efficient</a:t>
            </a:r>
            <a:r>
              <a:rPr sz="3600" spc="-60" dirty="0"/>
              <a:t> </a:t>
            </a:r>
            <a:r>
              <a:rPr sz="3600" spc="-5" dirty="0"/>
              <a:t>Implementation</a:t>
            </a:r>
            <a:endParaRPr sz="36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0"/>
              </a:spcBef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46046" y="1923919"/>
            <a:ext cx="7272020" cy="4819650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418465" marR="1296670" indent="-342900">
              <a:lnSpc>
                <a:spcPts val="1930"/>
              </a:lnSpc>
              <a:spcBef>
                <a:spcPts val="555"/>
              </a:spcBef>
              <a:buClr>
                <a:srgbClr val="3299FF"/>
              </a:buClr>
              <a:buSzPct val="60000"/>
              <a:buFont typeface="Wingdings" panose="05000000000000000000"/>
              <a:buChar char=""/>
              <a:tabLst>
                <a:tab pos="418465" algn="l"/>
                <a:tab pos="419100" algn="l"/>
                <a:tab pos="3323590" algn="l"/>
              </a:tabLst>
            </a:pPr>
            <a:r>
              <a:rPr sz="2000" spc="-5" dirty="0">
                <a:solidFill>
                  <a:srgbClr val="FF0000"/>
                </a:solidFill>
                <a:latin typeface="Arial MT"/>
                <a:cs typeface="Arial MT"/>
              </a:rPr>
              <a:t>Efficient</a:t>
            </a:r>
            <a:r>
              <a:rPr sz="200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Arial MT"/>
                <a:cs typeface="Arial MT"/>
              </a:rPr>
              <a:t>implementation.	</a:t>
            </a:r>
            <a:r>
              <a:rPr sz="2000" dirty="0">
                <a:latin typeface="Arial MT"/>
                <a:cs typeface="Arial MT"/>
              </a:rPr>
              <a:t>We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describe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b="1" spc="-5" dirty="0">
                <a:solidFill>
                  <a:srgbClr val="0032CC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2000" spc="-5" dirty="0">
                <a:solidFill>
                  <a:srgbClr val="0032CC"/>
                </a:solidFill>
                <a:latin typeface="Arial MT"/>
                <a:cs typeface="Arial MT"/>
              </a:rPr>
              <a:t>(</a:t>
            </a:r>
            <a:r>
              <a:rPr sz="2000" b="1" spc="-5" dirty="0">
                <a:solidFill>
                  <a:srgbClr val="0032CC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1950" b="1" spc="-7" baseline="26000" dirty="0">
                <a:solidFill>
                  <a:srgbClr val="0032CC"/>
                </a:solidFill>
                <a:latin typeface="Arial" panose="020B0604020202020204"/>
                <a:cs typeface="Arial" panose="020B0604020202020204"/>
              </a:rPr>
              <a:t>2</a:t>
            </a:r>
            <a:r>
              <a:rPr sz="2000" spc="-5" dirty="0">
                <a:solidFill>
                  <a:srgbClr val="0032CC"/>
                </a:solidFill>
                <a:latin typeface="Arial MT"/>
                <a:cs typeface="Arial MT"/>
              </a:rPr>
              <a:t>)</a:t>
            </a:r>
            <a:r>
              <a:rPr sz="2000" spc="-30" dirty="0">
                <a:solidFill>
                  <a:srgbClr val="0032CC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time </a:t>
            </a:r>
            <a:r>
              <a:rPr sz="2000" spc="-54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implementation.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3299FF"/>
              </a:buClr>
              <a:buFont typeface="Wingdings" panose="05000000000000000000"/>
              <a:buChar char=""/>
            </a:pPr>
            <a:endParaRPr sz="2050">
              <a:latin typeface="Arial MT"/>
              <a:cs typeface="Arial MT"/>
            </a:endParaRPr>
          </a:p>
          <a:p>
            <a:pPr marL="419100" indent="-342900">
              <a:lnSpc>
                <a:spcPts val="2400"/>
              </a:lnSpc>
              <a:spcBef>
                <a:spcPts val="5"/>
              </a:spcBef>
              <a:buClr>
                <a:srgbClr val="3299FF"/>
              </a:buClr>
              <a:buSzPct val="60000"/>
              <a:buFont typeface="Wingdings" panose="05000000000000000000"/>
              <a:buChar char=""/>
              <a:tabLst>
                <a:tab pos="418465" algn="l"/>
                <a:tab pos="419100" algn="l"/>
              </a:tabLst>
            </a:pPr>
            <a:r>
              <a:rPr sz="2000" spc="-5" dirty="0">
                <a:solidFill>
                  <a:srgbClr val="FF0000"/>
                </a:solidFill>
                <a:latin typeface="Arial MT"/>
                <a:cs typeface="Arial MT"/>
              </a:rPr>
              <a:t>Representing</a:t>
            </a:r>
            <a:r>
              <a:rPr sz="2000" spc="-2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Arial MT"/>
                <a:cs typeface="Arial MT"/>
              </a:rPr>
              <a:t>men</a:t>
            </a:r>
            <a:r>
              <a:rPr sz="2000" spc="-1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Arial MT"/>
                <a:cs typeface="Arial MT"/>
              </a:rPr>
              <a:t>and</a:t>
            </a:r>
            <a:r>
              <a:rPr sz="2000" spc="-1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Arial MT"/>
                <a:cs typeface="Arial MT"/>
              </a:rPr>
              <a:t>women.</a:t>
            </a:r>
            <a:endParaRPr sz="2000">
              <a:latin typeface="Arial MT"/>
              <a:cs typeface="Arial MT"/>
            </a:endParaRPr>
          </a:p>
          <a:p>
            <a:pPr marL="819150" lvl="1" indent="-286385">
              <a:lnSpc>
                <a:spcPct val="100000"/>
              </a:lnSpc>
              <a:buClr>
                <a:srgbClr val="006500"/>
              </a:buClr>
              <a:buSzPct val="56000"/>
              <a:buFont typeface="Wingdings" panose="05000000000000000000"/>
              <a:buChar char=""/>
              <a:tabLst>
                <a:tab pos="818515" algn="l"/>
                <a:tab pos="819150" algn="l"/>
              </a:tabLst>
            </a:pPr>
            <a:r>
              <a:rPr sz="1800" spc="-5" dirty="0">
                <a:latin typeface="Arial MT"/>
                <a:cs typeface="Arial MT"/>
              </a:rPr>
              <a:t>Assume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men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are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named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b="1" dirty="0">
                <a:solidFill>
                  <a:srgbClr val="0032CC"/>
                </a:solidFill>
                <a:latin typeface="Arial" panose="020B0604020202020204"/>
                <a:cs typeface="Arial" panose="020B0604020202020204"/>
              </a:rPr>
              <a:t>1</a:t>
            </a:r>
            <a:r>
              <a:rPr sz="1800" dirty="0">
                <a:solidFill>
                  <a:srgbClr val="0032CC"/>
                </a:solidFill>
                <a:latin typeface="Arial MT"/>
                <a:cs typeface="Arial MT"/>
              </a:rPr>
              <a:t>,</a:t>
            </a:r>
            <a:r>
              <a:rPr sz="1800" spc="-15" dirty="0">
                <a:solidFill>
                  <a:srgbClr val="0032CC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32CC"/>
                </a:solidFill>
                <a:latin typeface="Arial MT"/>
                <a:cs typeface="Arial MT"/>
              </a:rPr>
              <a:t>…,</a:t>
            </a:r>
            <a:r>
              <a:rPr sz="1800" spc="-10" dirty="0">
                <a:solidFill>
                  <a:srgbClr val="0032CC"/>
                </a:solidFill>
                <a:latin typeface="Arial MT"/>
                <a:cs typeface="Arial MT"/>
              </a:rPr>
              <a:t> </a:t>
            </a:r>
            <a:r>
              <a:rPr sz="1800" b="1" dirty="0">
                <a:solidFill>
                  <a:srgbClr val="0032CC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1800" dirty="0">
                <a:latin typeface="Arial MT"/>
                <a:cs typeface="Arial MT"/>
              </a:rPr>
              <a:t>.</a:t>
            </a:r>
            <a:endParaRPr sz="1800">
              <a:latin typeface="Arial MT"/>
              <a:cs typeface="Arial MT"/>
            </a:endParaRPr>
          </a:p>
          <a:p>
            <a:pPr marL="819150" lvl="1" indent="-286385">
              <a:lnSpc>
                <a:spcPct val="100000"/>
              </a:lnSpc>
              <a:buClr>
                <a:srgbClr val="006500"/>
              </a:buClr>
              <a:buSzPct val="56000"/>
              <a:buFont typeface="Wingdings" panose="05000000000000000000"/>
              <a:buChar char=""/>
              <a:tabLst>
                <a:tab pos="818515" algn="l"/>
                <a:tab pos="819150" algn="l"/>
              </a:tabLst>
            </a:pPr>
            <a:r>
              <a:rPr sz="1800" spc="-5" dirty="0">
                <a:latin typeface="Arial MT"/>
                <a:cs typeface="Arial MT"/>
              </a:rPr>
              <a:t>Assume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women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are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named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b="1" spc="-5" dirty="0">
                <a:solidFill>
                  <a:srgbClr val="0032CC"/>
                </a:solidFill>
                <a:latin typeface="Arial" panose="020B0604020202020204"/>
                <a:cs typeface="Arial" panose="020B0604020202020204"/>
              </a:rPr>
              <a:t>1'</a:t>
            </a:r>
            <a:r>
              <a:rPr sz="1800" spc="-5" dirty="0">
                <a:solidFill>
                  <a:srgbClr val="0032CC"/>
                </a:solidFill>
                <a:latin typeface="Arial MT"/>
                <a:cs typeface="Arial MT"/>
              </a:rPr>
              <a:t>, …, </a:t>
            </a:r>
            <a:r>
              <a:rPr sz="1800" b="1" spc="-5" dirty="0">
                <a:solidFill>
                  <a:srgbClr val="0032CC"/>
                </a:solidFill>
                <a:latin typeface="Arial" panose="020B0604020202020204"/>
                <a:cs typeface="Arial" panose="020B0604020202020204"/>
              </a:rPr>
              <a:t>n'</a:t>
            </a:r>
            <a:r>
              <a:rPr sz="1800" spc="-5" dirty="0">
                <a:solidFill>
                  <a:srgbClr val="0032CC"/>
                </a:solidFill>
                <a:latin typeface="Arial MT"/>
                <a:cs typeface="Arial MT"/>
              </a:rPr>
              <a:t>.</a:t>
            </a:r>
            <a:endParaRPr sz="18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Clr>
                <a:srgbClr val="006500"/>
              </a:buClr>
              <a:buFont typeface="Wingdings" panose="05000000000000000000"/>
              <a:buChar char=""/>
            </a:pPr>
            <a:endParaRPr sz="2050">
              <a:latin typeface="Arial MT"/>
              <a:cs typeface="Arial MT"/>
            </a:endParaRPr>
          </a:p>
          <a:p>
            <a:pPr marL="419100" indent="-342900">
              <a:lnSpc>
                <a:spcPct val="100000"/>
              </a:lnSpc>
              <a:buClr>
                <a:srgbClr val="3299FF"/>
              </a:buClr>
              <a:buSzPct val="60000"/>
              <a:buFont typeface="Wingdings" panose="05000000000000000000"/>
              <a:buChar char=""/>
              <a:tabLst>
                <a:tab pos="418465" algn="l"/>
                <a:tab pos="419100" algn="l"/>
              </a:tabLst>
            </a:pPr>
            <a:r>
              <a:rPr sz="2000" spc="-5" dirty="0">
                <a:solidFill>
                  <a:srgbClr val="FF0000"/>
                </a:solidFill>
                <a:latin typeface="Arial MT"/>
                <a:cs typeface="Arial MT"/>
              </a:rPr>
              <a:t>Engagements.</a:t>
            </a:r>
            <a:endParaRPr sz="2000">
              <a:latin typeface="Arial MT"/>
              <a:cs typeface="Arial MT"/>
            </a:endParaRPr>
          </a:p>
          <a:p>
            <a:pPr marL="819150" lvl="1" indent="-286385">
              <a:lnSpc>
                <a:spcPct val="100000"/>
              </a:lnSpc>
              <a:buClr>
                <a:srgbClr val="006500"/>
              </a:buClr>
              <a:buSzPct val="56000"/>
              <a:buFont typeface="Wingdings" panose="05000000000000000000"/>
              <a:buChar char=""/>
              <a:tabLst>
                <a:tab pos="818515" algn="l"/>
                <a:tab pos="819150" algn="l"/>
              </a:tabLst>
            </a:pPr>
            <a:r>
              <a:rPr sz="1800" spc="-5" dirty="0">
                <a:latin typeface="Arial MT"/>
                <a:cs typeface="Arial MT"/>
              </a:rPr>
              <a:t>Maintain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</a:t>
            </a:r>
            <a:r>
              <a:rPr sz="1800" spc="-5" dirty="0">
                <a:latin typeface="Arial MT"/>
                <a:cs typeface="Arial MT"/>
              </a:rPr>
              <a:t> list</a:t>
            </a:r>
            <a:r>
              <a:rPr sz="1800" dirty="0">
                <a:latin typeface="Arial MT"/>
                <a:cs typeface="Arial MT"/>
              </a:rPr>
              <a:t> of</a:t>
            </a:r>
            <a:r>
              <a:rPr sz="1800" spc="-5" dirty="0">
                <a:latin typeface="Arial MT"/>
                <a:cs typeface="Arial MT"/>
              </a:rPr>
              <a:t> free men, e.g., in</a:t>
            </a:r>
            <a:r>
              <a:rPr sz="1800" dirty="0">
                <a:latin typeface="Arial MT"/>
                <a:cs typeface="Arial MT"/>
              </a:rPr>
              <a:t> a</a:t>
            </a:r>
            <a:r>
              <a:rPr sz="1800" spc="-5" dirty="0">
                <a:latin typeface="Arial MT"/>
                <a:cs typeface="Arial MT"/>
              </a:rPr>
              <a:t> queue.</a:t>
            </a:r>
            <a:endParaRPr sz="1800">
              <a:latin typeface="Arial MT"/>
              <a:cs typeface="Arial MT"/>
            </a:endParaRPr>
          </a:p>
          <a:p>
            <a:pPr marL="819150" lvl="1" indent="-286385">
              <a:lnSpc>
                <a:spcPct val="100000"/>
              </a:lnSpc>
              <a:spcBef>
                <a:spcPts val="5"/>
              </a:spcBef>
              <a:buClr>
                <a:srgbClr val="006500"/>
              </a:buClr>
              <a:buSzPct val="56000"/>
              <a:buFont typeface="Wingdings" panose="05000000000000000000"/>
              <a:buChar char=""/>
              <a:tabLst>
                <a:tab pos="818515" algn="l"/>
                <a:tab pos="819150" algn="l"/>
              </a:tabLst>
            </a:pPr>
            <a:r>
              <a:rPr sz="1800" spc="-5" dirty="0">
                <a:latin typeface="Arial MT"/>
                <a:cs typeface="Arial MT"/>
              </a:rPr>
              <a:t>Maintain two arrays </a:t>
            </a:r>
            <a:r>
              <a:rPr sz="1600" b="1" dirty="0">
                <a:solidFill>
                  <a:srgbClr val="0032CC"/>
                </a:solidFill>
                <a:latin typeface="Arial" panose="020B0604020202020204"/>
                <a:cs typeface="Arial" panose="020B0604020202020204"/>
              </a:rPr>
              <a:t>wife</a:t>
            </a:r>
            <a:r>
              <a:rPr sz="1600" dirty="0">
                <a:solidFill>
                  <a:srgbClr val="0032CC"/>
                </a:solidFill>
                <a:latin typeface="Arial MT"/>
                <a:cs typeface="Arial MT"/>
              </a:rPr>
              <a:t>[</a:t>
            </a:r>
            <a:r>
              <a:rPr sz="1600" b="1" dirty="0">
                <a:solidFill>
                  <a:srgbClr val="0032CC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1600" dirty="0">
                <a:solidFill>
                  <a:srgbClr val="0032CC"/>
                </a:solidFill>
                <a:latin typeface="Arial MT"/>
                <a:cs typeface="Arial MT"/>
              </a:rPr>
              <a:t>]</a:t>
            </a:r>
            <a:r>
              <a:rPr sz="1800" dirty="0">
                <a:latin typeface="Arial MT"/>
                <a:cs typeface="Arial MT"/>
              </a:rPr>
              <a:t>,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and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600" b="1" spc="-5" dirty="0">
                <a:solidFill>
                  <a:srgbClr val="0032CC"/>
                </a:solidFill>
                <a:latin typeface="Arial" panose="020B0604020202020204"/>
                <a:cs typeface="Arial" panose="020B0604020202020204"/>
              </a:rPr>
              <a:t>husband</a:t>
            </a:r>
            <a:r>
              <a:rPr sz="1600" spc="-5" dirty="0">
                <a:solidFill>
                  <a:srgbClr val="0032CC"/>
                </a:solidFill>
                <a:latin typeface="Arial MT"/>
                <a:cs typeface="Arial MT"/>
              </a:rPr>
              <a:t>[</a:t>
            </a:r>
            <a:r>
              <a:rPr sz="1600" b="1" spc="-5" dirty="0">
                <a:solidFill>
                  <a:srgbClr val="0032CC"/>
                </a:solidFill>
                <a:latin typeface="Arial" panose="020B0604020202020204"/>
                <a:cs typeface="Arial" panose="020B0604020202020204"/>
              </a:rPr>
              <a:t>w</a:t>
            </a:r>
            <a:r>
              <a:rPr sz="1600" spc="-5" dirty="0">
                <a:solidFill>
                  <a:srgbClr val="0032CC"/>
                </a:solidFill>
                <a:latin typeface="Arial MT"/>
                <a:cs typeface="Arial MT"/>
              </a:rPr>
              <a:t>]</a:t>
            </a:r>
            <a:r>
              <a:rPr sz="1800" spc="-5" dirty="0">
                <a:latin typeface="Arial MT"/>
                <a:cs typeface="Arial MT"/>
              </a:rPr>
              <a:t>.</a:t>
            </a:r>
            <a:endParaRPr sz="1800">
              <a:latin typeface="Arial MT"/>
              <a:cs typeface="Arial MT"/>
            </a:endParaRPr>
          </a:p>
          <a:p>
            <a:pPr marL="1219200" lvl="2" indent="-229235">
              <a:lnSpc>
                <a:spcPts val="2130"/>
              </a:lnSpc>
              <a:buClr>
                <a:srgbClr val="3299FF"/>
              </a:buClr>
              <a:buSzPct val="50000"/>
              <a:buFont typeface="Wingdings" panose="05000000000000000000"/>
              <a:buChar char=""/>
              <a:tabLst>
                <a:tab pos="1218565" algn="l"/>
                <a:tab pos="1219200" algn="l"/>
              </a:tabLst>
            </a:pPr>
            <a:r>
              <a:rPr sz="1800" dirty="0">
                <a:latin typeface="Arial MT"/>
                <a:cs typeface="Arial MT"/>
              </a:rPr>
              <a:t>set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entry to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600" b="1" spc="-5" dirty="0">
                <a:solidFill>
                  <a:srgbClr val="0032CC"/>
                </a:solidFill>
                <a:latin typeface="Arial" panose="020B0604020202020204"/>
                <a:cs typeface="Arial" panose="020B0604020202020204"/>
              </a:rPr>
              <a:t>0</a:t>
            </a:r>
            <a:r>
              <a:rPr sz="1600" b="1" spc="40" dirty="0">
                <a:solidFill>
                  <a:srgbClr val="0032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spc="-5" dirty="0">
                <a:latin typeface="Arial MT"/>
                <a:cs typeface="Arial MT"/>
              </a:rPr>
              <a:t>if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unmatched</a:t>
            </a:r>
            <a:endParaRPr sz="1800">
              <a:latin typeface="Arial MT"/>
              <a:cs typeface="Arial MT"/>
            </a:endParaRPr>
          </a:p>
          <a:p>
            <a:pPr marL="1219200" lvl="2" indent="-229235">
              <a:lnSpc>
                <a:spcPts val="2130"/>
              </a:lnSpc>
              <a:buClr>
                <a:srgbClr val="3299FF"/>
              </a:buClr>
              <a:buSzPct val="50000"/>
              <a:buFont typeface="Wingdings" panose="05000000000000000000"/>
              <a:buChar char=""/>
              <a:tabLst>
                <a:tab pos="1218565" algn="l"/>
                <a:tab pos="1219200" algn="l"/>
              </a:tabLst>
            </a:pPr>
            <a:r>
              <a:rPr sz="1800" spc="-5" dirty="0">
                <a:latin typeface="Arial MT"/>
                <a:cs typeface="Arial MT"/>
              </a:rPr>
              <a:t>if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b="1" dirty="0">
                <a:solidFill>
                  <a:srgbClr val="0032CC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1800" b="1" spc="-5" dirty="0">
                <a:solidFill>
                  <a:srgbClr val="0032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spc="-5" dirty="0">
                <a:latin typeface="Arial MT"/>
                <a:cs typeface="Arial MT"/>
              </a:rPr>
              <a:t>matched to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b="1" dirty="0">
                <a:solidFill>
                  <a:srgbClr val="0032CC"/>
                </a:solidFill>
                <a:latin typeface="Arial" panose="020B0604020202020204"/>
                <a:cs typeface="Arial" panose="020B0604020202020204"/>
              </a:rPr>
              <a:t>w</a:t>
            </a:r>
            <a:r>
              <a:rPr sz="1800" b="1" spc="-5" dirty="0">
                <a:solidFill>
                  <a:srgbClr val="0032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spc="-5" dirty="0">
                <a:latin typeface="Arial MT"/>
                <a:cs typeface="Arial MT"/>
              </a:rPr>
              <a:t>then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600" b="1" dirty="0">
                <a:solidFill>
                  <a:srgbClr val="0032CC"/>
                </a:solidFill>
                <a:latin typeface="Arial" panose="020B0604020202020204"/>
                <a:cs typeface="Arial" panose="020B0604020202020204"/>
              </a:rPr>
              <a:t>wife</a:t>
            </a:r>
            <a:r>
              <a:rPr sz="1600" dirty="0">
                <a:solidFill>
                  <a:srgbClr val="0032CC"/>
                </a:solidFill>
                <a:latin typeface="Arial MT"/>
                <a:cs typeface="Arial MT"/>
              </a:rPr>
              <a:t>[</a:t>
            </a:r>
            <a:r>
              <a:rPr sz="1600" b="1" dirty="0">
                <a:solidFill>
                  <a:srgbClr val="0032CC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1600" dirty="0">
                <a:solidFill>
                  <a:srgbClr val="0032CC"/>
                </a:solidFill>
                <a:latin typeface="Arial MT"/>
                <a:cs typeface="Arial MT"/>
              </a:rPr>
              <a:t>]=</a:t>
            </a:r>
            <a:r>
              <a:rPr sz="1600" b="1" dirty="0">
                <a:solidFill>
                  <a:srgbClr val="0032CC"/>
                </a:solidFill>
                <a:latin typeface="Arial" panose="020B0604020202020204"/>
                <a:cs typeface="Arial" panose="020B0604020202020204"/>
              </a:rPr>
              <a:t>w</a:t>
            </a:r>
            <a:r>
              <a:rPr sz="1600" b="1" spc="80" dirty="0">
                <a:solidFill>
                  <a:srgbClr val="0032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spc="-5" dirty="0">
                <a:latin typeface="Arial MT"/>
                <a:cs typeface="Arial MT"/>
              </a:rPr>
              <a:t>and </a:t>
            </a:r>
            <a:r>
              <a:rPr sz="1600" b="1" spc="-5" dirty="0">
                <a:solidFill>
                  <a:srgbClr val="0032CC"/>
                </a:solidFill>
                <a:latin typeface="Arial" panose="020B0604020202020204"/>
                <a:cs typeface="Arial" panose="020B0604020202020204"/>
              </a:rPr>
              <a:t>husband</a:t>
            </a:r>
            <a:r>
              <a:rPr sz="1600" spc="-5" dirty="0">
                <a:solidFill>
                  <a:srgbClr val="0032CC"/>
                </a:solidFill>
                <a:latin typeface="Arial MT"/>
                <a:cs typeface="Arial MT"/>
              </a:rPr>
              <a:t>[</a:t>
            </a:r>
            <a:r>
              <a:rPr sz="1600" b="1" spc="-5" dirty="0">
                <a:solidFill>
                  <a:srgbClr val="0032CC"/>
                </a:solidFill>
                <a:latin typeface="Arial" panose="020B0604020202020204"/>
                <a:cs typeface="Arial" panose="020B0604020202020204"/>
              </a:rPr>
              <a:t>w</a:t>
            </a:r>
            <a:r>
              <a:rPr sz="1600" spc="-5" dirty="0">
                <a:solidFill>
                  <a:srgbClr val="0032CC"/>
                </a:solidFill>
                <a:latin typeface="Arial MT"/>
                <a:cs typeface="Arial MT"/>
              </a:rPr>
              <a:t>]=</a:t>
            </a:r>
            <a:r>
              <a:rPr sz="1600" b="1" spc="-5" dirty="0">
                <a:solidFill>
                  <a:srgbClr val="0032CC"/>
                </a:solidFill>
                <a:latin typeface="Arial" panose="020B0604020202020204"/>
                <a:cs typeface="Arial" panose="020B0604020202020204"/>
              </a:rPr>
              <a:t>m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 lvl="2">
              <a:lnSpc>
                <a:spcPct val="100000"/>
              </a:lnSpc>
              <a:spcBef>
                <a:spcPts val="50"/>
              </a:spcBef>
              <a:buClr>
                <a:srgbClr val="3299FF"/>
              </a:buClr>
              <a:buFont typeface="Wingdings" panose="05000000000000000000"/>
              <a:buChar char=""/>
            </a:pPr>
            <a:endParaRPr sz="2100">
              <a:latin typeface="Arial" panose="020B0604020202020204"/>
              <a:cs typeface="Arial" panose="020B0604020202020204"/>
            </a:endParaRPr>
          </a:p>
          <a:p>
            <a:pPr marL="419100" indent="-342900">
              <a:lnSpc>
                <a:spcPts val="2400"/>
              </a:lnSpc>
              <a:buClr>
                <a:srgbClr val="3299FF"/>
              </a:buClr>
              <a:buSzPct val="60000"/>
              <a:buFont typeface="Wingdings" panose="05000000000000000000"/>
              <a:buChar char=""/>
              <a:tabLst>
                <a:tab pos="418465" algn="l"/>
                <a:tab pos="419100" algn="l"/>
              </a:tabLst>
            </a:pPr>
            <a:r>
              <a:rPr sz="2000" spc="-5" dirty="0">
                <a:solidFill>
                  <a:srgbClr val="FF0000"/>
                </a:solidFill>
                <a:latin typeface="Arial MT"/>
                <a:cs typeface="Arial MT"/>
              </a:rPr>
              <a:t>Men</a:t>
            </a:r>
            <a:r>
              <a:rPr sz="2000" spc="-4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Arial MT"/>
                <a:cs typeface="Arial MT"/>
              </a:rPr>
              <a:t>proposing.</a:t>
            </a:r>
            <a:endParaRPr sz="2000">
              <a:latin typeface="Arial MT"/>
              <a:cs typeface="Arial MT"/>
            </a:endParaRPr>
          </a:p>
          <a:p>
            <a:pPr marL="819150" lvl="1" indent="-286385">
              <a:lnSpc>
                <a:spcPct val="100000"/>
              </a:lnSpc>
              <a:buClr>
                <a:srgbClr val="006500"/>
              </a:buClr>
              <a:buSzPct val="56000"/>
              <a:buFont typeface="Wingdings" panose="05000000000000000000"/>
              <a:buChar char=""/>
              <a:tabLst>
                <a:tab pos="818515" algn="l"/>
                <a:tab pos="819150" algn="l"/>
              </a:tabLst>
            </a:pPr>
            <a:r>
              <a:rPr sz="1800" dirty="0">
                <a:latin typeface="Arial MT"/>
                <a:cs typeface="Arial MT"/>
              </a:rPr>
              <a:t>For</a:t>
            </a:r>
            <a:r>
              <a:rPr sz="1800" spc="-5" dirty="0">
                <a:latin typeface="Arial MT"/>
                <a:cs typeface="Arial MT"/>
              </a:rPr>
              <a:t> each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man,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maintain</a:t>
            </a:r>
            <a:r>
              <a:rPr sz="1800" dirty="0">
                <a:latin typeface="Arial MT"/>
                <a:cs typeface="Arial MT"/>
              </a:rPr>
              <a:t> a </a:t>
            </a:r>
            <a:r>
              <a:rPr sz="1800" spc="-5" dirty="0">
                <a:latin typeface="Arial MT"/>
                <a:cs typeface="Arial MT"/>
              </a:rPr>
              <a:t>list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-5" dirty="0">
                <a:latin typeface="Arial MT"/>
                <a:cs typeface="Arial MT"/>
              </a:rPr>
              <a:t> women,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ordered</a:t>
            </a:r>
            <a:r>
              <a:rPr sz="1800" dirty="0">
                <a:latin typeface="Arial MT"/>
                <a:cs typeface="Arial MT"/>
              </a:rPr>
              <a:t> by </a:t>
            </a:r>
            <a:r>
              <a:rPr sz="1800" spc="-5" dirty="0">
                <a:latin typeface="Arial MT"/>
                <a:cs typeface="Arial MT"/>
              </a:rPr>
              <a:t>preference.</a:t>
            </a:r>
            <a:endParaRPr sz="1800">
              <a:latin typeface="Arial MT"/>
              <a:cs typeface="Arial MT"/>
            </a:endParaRPr>
          </a:p>
          <a:p>
            <a:pPr marL="818515" marR="59690" lvl="1" indent="-285750">
              <a:lnSpc>
                <a:spcPct val="80000"/>
              </a:lnSpc>
              <a:spcBef>
                <a:spcPts val="440"/>
              </a:spcBef>
              <a:buClr>
                <a:srgbClr val="006500"/>
              </a:buClr>
              <a:buSzPct val="56000"/>
              <a:buFont typeface="Wingdings" panose="05000000000000000000"/>
              <a:buChar char=""/>
              <a:tabLst>
                <a:tab pos="818515" algn="l"/>
                <a:tab pos="819150" algn="l"/>
              </a:tabLst>
            </a:pPr>
            <a:r>
              <a:rPr sz="1800" spc="-5" dirty="0">
                <a:latin typeface="Arial MT"/>
                <a:cs typeface="Arial MT"/>
              </a:rPr>
              <a:t>Maintain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an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array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600" b="1" spc="-5" dirty="0">
                <a:solidFill>
                  <a:srgbClr val="0032CC"/>
                </a:solidFill>
                <a:latin typeface="Arial" panose="020B0604020202020204"/>
                <a:cs typeface="Arial" panose="020B0604020202020204"/>
              </a:rPr>
              <a:t>count</a:t>
            </a:r>
            <a:r>
              <a:rPr sz="1600" spc="-5" dirty="0">
                <a:solidFill>
                  <a:srgbClr val="0032CC"/>
                </a:solidFill>
                <a:latin typeface="Arial MT"/>
                <a:cs typeface="Arial MT"/>
              </a:rPr>
              <a:t>[</a:t>
            </a:r>
            <a:r>
              <a:rPr sz="1600" b="1" spc="-5" dirty="0">
                <a:solidFill>
                  <a:srgbClr val="0032CC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1600" spc="-5" dirty="0">
                <a:solidFill>
                  <a:srgbClr val="0032CC"/>
                </a:solidFill>
                <a:latin typeface="Arial MT"/>
                <a:cs typeface="Arial MT"/>
              </a:rPr>
              <a:t>]</a:t>
            </a:r>
            <a:r>
              <a:rPr sz="1600" spc="65" dirty="0">
                <a:solidFill>
                  <a:srgbClr val="0032C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that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counts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number</a:t>
            </a:r>
            <a:r>
              <a:rPr sz="1800" dirty="0">
                <a:latin typeface="Arial MT"/>
                <a:cs typeface="Arial MT"/>
              </a:rPr>
              <a:t> of </a:t>
            </a:r>
            <a:r>
              <a:rPr sz="1800" spc="-5" dirty="0">
                <a:latin typeface="Arial MT"/>
                <a:cs typeface="Arial MT"/>
              </a:rPr>
              <a:t>proposals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made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by</a:t>
            </a:r>
            <a:r>
              <a:rPr sz="1800" spc="-5" dirty="0">
                <a:latin typeface="Arial MT"/>
                <a:cs typeface="Arial MT"/>
              </a:rPr>
              <a:t> man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600" b="1" spc="-5" dirty="0">
                <a:solidFill>
                  <a:srgbClr val="0032CC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1800" spc="-5" dirty="0">
                <a:latin typeface="Arial MT"/>
                <a:cs typeface="Arial MT"/>
              </a:rPr>
              <a:t>.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6274" y="930273"/>
            <a:ext cx="53333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Efficient</a:t>
            </a:r>
            <a:r>
              <a:rPr sz="3600" spc="-60" dirty="0"/>
              <a:t> </a:t>
            </a:r>
            <a:r>
              <a:rPr sz="3600" spc="-5" dirty="0"/>
              <a:t>Implementation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209546" y="1911399"/>
            <a:ext cx="7094220" cy="138239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5"/>
              </a:spcBef>
              <a:buClr>
                <a:srgbClr val="3299FF"/>
              </a:buClr>
              <a:buSzPct val="60000"/>
              <a:buFont typeface="Wingdings" panose="05000000000000000000"/>
              <a:buChar char=""/>
              <a:tabLst>
                <a:tab pos="354965" algn="l"/>
                <a:tab pos="355600" algn="l"/>
              </a:tabLst>
            </a:pPr>
            <a:r>
              <a:rPr sz="2000" spc="-5" dirty="0">
                <a:solidFill>
                  <a:srgbClr val="FF0000"/>
                </a:solidFill>
                <a:latin typeface="Arial MT"/>
                <a:cs typeface="Arial MT"/>
              </a:rPr>
              <a:t>Women</a:t>
            </a:r>
            <a:r>
              <a:rPr sz="2000" spc="-3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Arial MT"/>
                <a:cs typeface="Arial MT"/>
              </a:rPr>
              <a:t>rejecting/accepting.</a:t>
            </a:r>
            <a:endParaRPr sz="2000">
              <a:latin typeface="Arial MT"/>
              <a:cs typeface="Arial MT"/>
            </a:endParaRPr>
          </a:p>
          <a:p>
            <a:pPr marL="755650" lvl="1" indent="-286385">
              <a:lnSpc>
                <a:spcPct val="100000"/>
              </a:lnSpc>
              <a:spcBef>
                <a:spcPts val="435"/>
              </a:spcBef>
              <a:buClr>
                <a:srgbClr val="006500"/>
              </a:buClr>
              <a:buSzPct val="56000"/>
              <a:buFont typeface="Wingdings" panose="05000000000000000000"/>
              <a:buChar char=""/>
              <a:tabLst>
                <a:tab pos="755015" algn="l"/>
                <a:tab pos="755650" algn="l"/>
              </a:tabLst>
            </a:pPr>
            <a:r>
              <a:rPr sz="1800" spc="-5" dirty="0">
                <a:latin typeface="Arial MT"/>
                <a:cs typeface="Arial MT"/>
              </a:rPr>
              <a:t>Does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woman </a:t>
            </a:r>
            <a:r>
              <a:rPr sz="1600" b="1" spc="-5" dirty="0">
                <a:solidFill>
                  <a:srgbClr val="0032CC"/>
                </a:solidFill>
                <a:latin typeface="Arial" panose="020B0604020202020204"/>
                <a:cs typeface="Arial" panose="020B0604020202020204"/>
              </a:rPr>
              <a:t>w</a:t>
            </a:r>
            <a:r>
              <a:rPr sz="1600" b="1" spc="60" dirty="0">
                <a:solidFill>
                  <a:srgbClr val="0032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spc="-5" dirty="0">
                <a:latin typeface="Arial MT"/>
                <a:cs typeface="Arial MT"/>
              </a:rPr>
              <a:t>prefer </a:t>
            </a:r>
            <a:r>
              <a:rPr sz="1800" dirty="0">
                <a:latin typeface="Arial MT"/>
                <a:cs typeface="Arial MT"/>
              </a:rPr>
              <a:t>man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600" b="1" spc="-5" dirty="0">
                <a:solidFill>
                  <a:srgbClr val="0032CC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1600" b="1" spc="55" dirty="0">
                <a:solidFill>
                  <a:srgbClr val="0032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-5" dirty="0">
                <a:latin typeface="Arial MT"/>
                <a:cs typeface="Arial MT"/>
              </a:rPr>
              <a:t> man </a:t>
            </a:r>
            <a:r>
              <a:rPr sz="1600" b="1" spc="-5" dirty="0">
                <a:solidFill>
                  <a:srgbClr val="0032CC"/>
                </a:solidFill>
                <a:latin typeface="Arial" panose="020B0604020202020204"/>
                <a:cs typeface="Arial" panose="020B0604020202020204"/>
              </a:rPr>
              <a:t>m'</a:t>
            </a:r>
            <a:r>
              <a:rPr sz="1800" spc="-5" dirty="0">
                <a:latin typeface="Arial MT"/>
                <a:cs typeface="Arial MT"/>
              </a:rPr>
              <a:t>?</a:t>
            </a:r>
            <a:endParaRPr sz="1800">
              <a:latin typeface="Arial MT"/>
              <a:cs typeface="Arial MT"/>
            </a:endParaRPr>
          </a:p>
          <a:p>
            <a:pPr marL="755650" lvl="1" indent="-286385">
              <a:lnSpc>
                <a:spcPct val="100000"/>
              </a:lnSpc>
              <a:spcBef>
                <a:spcPts val="445"/>
              </a:spcBef>
              <a:buClr>
                <a:srgbClr val="006500"/>
              </a:buClr>
              <a:buSzPct val="56000"/>
              <a:buFont typeface="Wingdings" panose="05000000000000000000"/>
              <a:buChar char=""/>
              <a:tabLst>
                <a:tab pos="755015" algn="l"/>
                <a:tab pos="755650" algn="l"/>
              </a:tabLst>
            </a:pPr>
            <a:r>
              <a:rPr sz="1800" dirty="0">
                <a:latin typeface="Arial MT"/>
                <a:cs typeface="Arial MT"/>
              </a:rPr>
              <a:t>For</a:t>
            </a:r>
            <a:r>
              <a:rPr sz="1800" spc="-5" dirty="0">
                <a:latin typeface="Arial MT"/>
                <a:cs typeface="Arial MT"/>
              </a:rPr>
              <a:t> each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woman,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create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 MT"/>
                <a:cs typeface="Arial MT"/>
              </a:rPr>
              <a:t>inverse</a:t>
            </a:r>
            <a:r>
              <a:rPr sz="180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 </a:t>
            </a:r>
            <a:r>
              <a:rPr sz="1800" spc="-5" dirty="0">
                <a:latin typeface="Arial MT"/>
                <a:cs typeface="Arial MT"/>
              </a:rPr>
              <a:t>preference list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 </a:t>
            </a:r>
            <a:r>
              <a:rPr sz="1800" spc="-5" dirty="0">
                <a:latin typeface="Arial MT"/>
                <a:cs typeface="Arial MT"/>
              </a:rPr>
              <a:t>men.</a:t>
            </a:r>
            <a:endParaRPr sz="1800">
              <a:latin typeface="Arial MT"/>
              <a:cs typeface="Arial MT"/>
            </a:endParaRPr>
          </a:p>
          <a:p>
            <a:pPr marL="755650" lvl="1" indent="-286385">
              <a:lnSpc>
                <a:spcPct val="100000"/>
              </a:lnSpc>
              <a:spcBef>
                <a:spcPts val="435"/>
              </a:spcBef>
              <a:buClr>
                <a:srgbClr val="006500"/>
              </a:buClr>
              <a:buSzPct val="56000"/>
              <a:buFont typeface="Wingdings" panose="05000000000000000000"/>
              <a:buChar char=""/>
              <a:tabLst>
                <a:tab pos="755015" algn="l"/>
                <a:tab pos="755650" algn="l"/>
              </a:tabLst>
            </a:pPr>
            <a:r>
              <a:rPr sz="1800" spc="-5" dirty="0">
                <a:latin typeface="Arial MT"/>
                <a:cs typeface="Arial MT"/>
              </a:rPr>
              <a:t>Constant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time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access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for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each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query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after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b="1" dirty="0">
                <a:solidFill>
                  <a:srgbClr val="0032CC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1800" dirty="0">
                <a:solidFill>
                  <a:srgbClr val="0032CC"/>
                </a:solidFill>
                <a:latin typeface="Arial MT"/>
                <a:cs typeface="Arial MT"/>
              </a:rPr>
              <a:t>(</a:t>
            </a:r>
            <a:r>
              <a:rPr sz="1800" b="1" dirty="0">
                <a:solidFill>
                  <a:srgbClr val="0032CC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1800" dirty="0">
                <a:solidFill>
                  <a:srgbClr val="0032CC"/>
                </a:solidFill>
                <a:latin typeface="Arial MT"/>
                <a:cs typeface="Arial MT"/>
              </a:rPr>
              <a:t>)</a:t>
            </a:r>
            <a:r>
              <a:rPr sz="1800" spc="5" dirty="0">
                <a:solidFill>
                  <a:srgbClr val="0032C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preprocessing.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789173" y="5605268"/>
            <a:ext cx="3290699" cy="69228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958970" y="5669141"/>
            <a:ext cx="2835910" cy="52324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79095" marR="5080" indent="-367030">
              <a:lnSpc>
                <a:spcPct val="104000"/>
              </a:lnSpc>
              <a:spcBef>
                <a:spcPts val="15"/>
              </a:spcBef>
            </a:pPr>
            <a:r>
              <a:rPr sz="1600" b="1" spc="-5" dirty="0">
                <a:solidFill>
                  <a:srgbClr val="003299"/>
                </a:solidFill>
                <a:latin typeface="Courier New" panose="02070309020205020404"/>
                <a:cs typeface="Courier New" panose="02070309020205020404"/>
              </a:rPr>
              <a:t>for</a:t>
            </a:r>
            <a:r>
              <a:rPr sz="1600" b="1" dirty="0">
                <a:solidFill>
                  <a:srgbClr val="003299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b="1" spc="-5" dirty="0">
                <a:latin typeface="Courier New" panose="02070309020205020404"/>
                <a:cs typeface="Courier New" panose="02070309020205020404"/>
              </a:rPr>
              <a:t>i = 1</a:t>
            </a:r>
            <a:r>
              <a:rPr sz="1600" b="1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b="1" spc="-5" dirty="0">
                <a:latin typeface="Courier New" panose="02070309020205020404"/>
                <a:cs typeface="Courier New" panose="02070309020205020404"/>
              </a:rPr>
              <a:t>to</a:t>
            </a:r>
            <a:r>
              <a:rPr sz="1600" b="1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b="1" spc="-5" dirty="0">
                <a:latin typeface="Courier New" panose="02070309020205020404"/>
                <a:cs typeface="Courier New" panose="02070309020205020404"/>
              </a:rPr>
              <a:t>n </a:t>
            </a:r>
            <a:r>
              <a:rPr sz="1600" b="1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b="1" spc="-5" dirty="0">
                <a:latin typeface="Courier New" panose="02070309020205020404"/>
                <a:cs typeface="Courier New" panose="02070309020205020404"/>
              </a:rPr>
              <a:t>inverse[pref[i]]</a:t>
            </a:r>
            <a:r>
              <a:rPr sz="1600" b="1" spc="-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b="1" spc="-5" dirty="0">
                <a:latin typeface="Courier New" panose="02070309020205020404"/>
                <a:cs typeface="Courier New" panose="02070309020205020404"/>
              </a:rPr>
              <a:t>= i</a:t>
            </a:r>
            <a:endParaRPr sz="1600">
              <a:latin typeface="Courier New" panose="02070309020205020404"/>
              <a:cs typeface="Courier New" panose="02070309020205020404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587052" y="3355849"/>
          <a:ext cx="5233032" cy="1711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26160"/>
                <a:gridCol w="527685"/>
                <a:gridCol w="524509"/>
                <a:gridCol w="519430"/>
                <a:gridCol w="527684"/>
                <a:gridCol w="527050"/>
                <a:gridCol w="536575"/>
                <a:gridCol w="523875"/>
                <a:gridCol w="520064"/>
              </a:tblGrid>
              <a:tr h="328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400" spc="-5" dirty="0">
                          <a:latin typeface="Comic Sans MS" panose="030F0702030302020204"/>
                          <a:cs typeface="Comic Sans MS" panose="030F0702030302020204"/>
                        </a:rPr>
                        <a:t>Amy</a:t>
                      </a:r>
                      <a:endParaRPr sz="1400">
                        <a:latin typeface="Comic Sans MS" panose="030F0702030302020204"/>
                        <a:cs typeface="Comic Sans MS" panose="030F0702030302020204"/>
                      </a:endParaRPr>
                    </a:p>
                  </a:txBody>
                  <a:tcPr marL="0" marR="0" marT="48895" marB="0"/>
                </a:tc>
                <a:tc gridSpan="8">
                  <a:txBody>
                    <a:bodyPr/>
                    <a:lstStyle/>
                    <a:p>
                      <a:pPr marL="168275">
                        <a:lnSpc>
                          <a:spcPts val="1655"/>
                        </a:lnSpc>
                        <a:tabLst>
                          <a:tab pos="671195" algn="l"/>
                          <a:tab pos="1199515" algn="l"/>
                          <a:tab pos="1727200" algn="l"/>
                          <a:tab pos="2254250" algn="l"/>
                          <a:tab pos="2780665" algn="l"/>
                          <a:tab pos="3306445" algn="l"/>
                          <a:tab pos="3832225" algn="l"/>
                        </a:tabLst>
                      </a:pPr>
                      <a:r>
                        <a:rPr sz="2100" spc="-7" baseline="-16000" dirty="0">
                          <a:solidFill>
                            <a:srgbClr val="FFFFFF"/>
                          </a:solidFill>
                          <a:latin typeface="Comic Sans MS" panose="030F0702030302020204"/>
                          <a:cs typeface="Comic Sans MS" panose="030F0702030302020204"/>
                        </a:rPr>
                        <a:t>1</a:t>
                      </a:r>
                      <a:r>
                        <a:rPr sz="900" spc="-5" dirty="0">
                          <a:solidFill>
                            <a:srgbClr val="FFFFFF"/>
                          </a:solidFill>
                          <a:latin typeface="Comic Sans MS" panose="030F0702030302020204"/>
                          <a:cs typeface="Comic Sans MS" panose="030F0702030302020204"/>
                        </a:rPr>
                        <a:t>st	</a:t>
                      </a:r>
                      <a:r>
                        <a:rPr sz="2100" spc="-7" baseline="-16000" dirty="0">
                          <a:solidFill>
                            <a:srgbClr val="FFFFFF"/>
                          </a:solidFill>
                          <a:latin typeface="Comic Sans MS" panose="030F0702030302020204"/>
                          <a:cs typeface="Comic Sans MS" panose="030F0702030302020204"/>
                        </a:rPr>
                        <a:t>2</a:t>
                      </a:r>
                      <a:r>
                        <a:rPr sz="900" spc="-5" dirty="0">
                          <a:solidFill>
                            <a:srgbClr val="FFFFFF"/>
                          </a:solidFill>
                          <a:latin typeface="Comic Sans MS" panose="030F0702030302020204"/>
                          <a:cs typeface="Comic Sans MS" panose="030F0702030302020204"/>
                        </a:rPr>
                        <a:t>nd	</a:t>
                      </a:r>
                      <a:r>
                        <a:rPr sz="2100" spc="-7" baseline="-16000" dirty="0">
                          <a:solidFill>
                            <a:srgbClr val="FFFFFF"/>
                          </a:solidFill>
                          <a:latin typeface="Comic Sans MS" panose="030F0702030302020204"/>
                          <a:cs typeface="Comic Sans MS" panose="030F0702030302020204"/>
                        </a:rPr>
                        <a:t>3</a:t>
                      </a:r>
                      <a:r>
                        <a:rPr sz="900" spc="-5" dirty="0">
                          <a:solidFill>
                            <a:srgbClr val="FFFFFF"/>
                          </a:solidFill>
                          <a:latin typeface="Comic Sans MS" panose="030F0702030302020204"/>
                          <a:cs typeface="Comic Sans MS" panose="030F0702030302020204"/>
                        </a:rPr>
                        <a:t>rd	</a:t>
                      </a:r>
                      <a:r>
                        <a:rPr sz="2100" spc="-7" baseline="-16000" dirty="0">
                          <a:solidFill>
                            <a:srgbClr val="FFFFFF"/>
                          </a:solidFill>
                          <a:latin typeface="Comic Sans MS" panose="030F0702030302020204"/>
                          <a:cs typeface="Comic Sans MS" panose="030F0702030302020204"/>
                        </a:rPr>
                        <a:t>4</a:t>
                      </a:r>
                      <a:r>
                        <a:rPr sz="900" spc="-5" dirty="0">
                          <a:solidFill>
                            <a:srgbClr val="FFFFFF"/>
                          </a:solidFill>
                          <a:latin typeface="Comic Sans MS" panose="030F0702030302020204"/>
                          <a:cs typeface="Comic Sans MS" panose="030F0702030302020204"/>
                        </a:rPr>
                        <a:t>th	</a:t>
                      </a:r>
                      <a:r>
                        <a:rPr sz="2100" spc="-7" baseline="-16000" dirty="0">
                          <a:solidFill>
                            <a:srgbClr val="FFFFFF"/>
                          </a:solidFill>
                          <a:latin typeface="Comic Sans MS" panose="030F0702030302020204"/>
                          <a:cs typeface="Comic Sans MS" panose="030F0702030302020204"/>
                        </a:rPr>
                        <a:t>5</a:t>
                      </a:r>
                      <a:r>
                        <a:rPr sz="900" spc="-5" dirty="0">
                          <a:solidFill>
                            <a:srgbClr val="FFFFFF"/>
                          </a:solidFill>
                          <a:latin typeface="Comic Sans MS" panose="030F0702030302020204"/>
                          <a:cs typeface="Comic Sans MS" panose="030F0702030302020204"/>
                        </a:rPr>
                        <a:t>th	</a:t>
                      </a:r>
                      <a:r>
                        <a:rPr sz="2100" spc="-7" baseline="-16000" dirty="0">
                          <a:solidFill>
                            <a:srgbClr val="FFFFFF"/>
                          </a:solidFill>
                          <a:latin typeface="Comic Sans MS" panose="030F0702030302020204"/>
                          <a:cs typeface="Comic Sans MS" panose="030F0702030302020204"/>
                        </a:rPr>
                        <a:t>6</a:t>
                      </a:r>
                      <a:r>
                        <a:rPr sz="900" spc="-5" dirty="0">
                          <a:solidFill>
                            <a:srgbClr val="FFFFFF"/>
                          </a:solidFill>
                          <a:latin typeface="Comic Sans MS" panose="030F0702030302020204"/>
                          <a:cs typeface="Comic Sans MS" panose="030F0702030302020204"/>
                        </a:rPr>
                        <a:t>th	</a:t>
                      </a:r>
                      <a:r>
                        <a:rPr sz="2100" spc="-7" baseline="-16000" dirty="0">
                          <a:solidFill>
                            <a:srgbClr val="FFFFFF"/>
                          </a:solidFill>
                          <a:latin typeface="Comic Sans MS" panose="030F0702030302020204"/>
                          <a:cs typeface="Comic Sans MS" panose="030F0702030302020204"/>
                        </a:rPr>
                        <a:t>7</a:t>
                      </a:r>
                      <a:r>
                        <a:rPr sz="900" spc="-5" dirty="0">
                          <a:solidFill>
                            <a:srgbClr val="FFFFFF"/>
                          </a:solidFill>
                          <a:latin typeface="Comic Sans MS" panose="030F0702030302020204"/>
                          <a:cs typeface="Comic Sans MS" panose="030F0702030302020204"/>
                        </a:rPr>
                        <a:t>th	</a:t>
                      </a:r>
                      <a:r>
                        <a:rPr sz="2100" spc="-7" baseline="-16000" dirty="0">
                          <a:solidFill>
                            <a:srgbClr val="FFFFFF"/>
                          </a:solidFill>
                          <a:latin typeface="Comic Sans MS" panose="030F0702030302020204"/>
                          <a:cs typeface="Comic Sans MS" panose="030F0702030302020204"/>
                        </a:rPr>
                        <a:t>8</a:t>
                      </a:r>
                      <a:r>
                        <a:rPr sz="900" spc="-5" dirty="0">
                          <a:solidFill>
                            <a:srgbClr val="FFFFFF"/>
                          </a:solidFill>
                          <a:latin typeface="Comic Sans MS" panose="030F0702030302020204"/>
                          <a:cs typeface="Comic Sans MS" panose="030F0702030302020204"/>
                        </a:rPr>
                        <a:t>th</a:t>
                      </a:r>
                      <a:endParaRPr sz="900">
                        <a:latin typeface="Comic Sans MS" panose="030F0702030302020204"/>
                        <a:cs typeface="Comic Sans MS" panose="030F0702030302020204"/>
                      </a:endParaRPr>
                    </a:p>
                  </a:txBody>
                  <a:tcPr marL="0" marR="0" marT="0" marB="0">
                    <a:solidFill>
                      <a:srgbClr val="006500"/>
                    </a:solidFill>
                  </a:tcPr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</a:tr>
              <a:tr h="326896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400" spc="-5" dirty="0">
                          <a:solidFill>
                            <a:srgbClr val="FFFFFF"/>
                          </a:solidFill>
                          <a:latin typeface="Comic Sans MS" panose="030F0702030302020204"/>
                          <a:cs typeface="Comic Sans MS" panose="030F0702030302020204"/>
                        </a:rPr>
                        <a:t>Pref</a:t>
                      </a:r>
                      <a:endParaRPr sz="1400">
                        <a:latin typeface="Comic Sans MS" panose="030F0702030302020204"/>
                        <a:cs typeface="Comic Sans MS" panose="030F0702030302020204"/>
                      </a:endParaRPr>
                    </a:p>
                  </a:txBody>
                  <a:tcPr marL="0" marR="0" marT="46990" marB="0">
                    <a:solidFill>
                      <a:srgbClr val="0065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400" dirty="0">
                          <a:latin typeface="Comic Sans MS" panose="030F0702030302020204"/>
                          <a:cs typeface="Comic Sans MS" panose="030F0702030302020204"/>
                        </a:rPr>
                        <a:t>8</a:t>
                      </a:r>
                      <a:endParaRPr sz="1400">
                        <a:latin typeface="Comic Sans MS" panose="030F0702030302020204"/>
                        <a:cs typeface="Comic Sans MS" panose="030F0702030302020204"/>
                      </a:endParaRPr>
                    </a:p>
                  </a:txBody>
                  <a:tcPr marL="0" marR="0" marT="46990" marB="0">
                    <a:solidFill>
                      <a:srgbClr val="FFCF0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Comic Sans MS" panose="030F0702030302020204"/>
                          <a:cs typeface="Comic Sans MS" panose="030F0702030302020204"/>
                        </a:rPr>
                        <a:t>3</a:t>
                      </a:r>
                      <a:endParaRPr sz="1400">
                        <a:latin typeface="Comic Sans MS" panose="030F0702030302020204"/>
                        <a:cs typeface="Comic Sans MS" panose="030F0702030302020204"/>
                      </a:endParaRPr>
                    </a:p>
                  </a:txBody>
                  <a:tcPr marL="0" marR="0" marT="4699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400" dirty="0">
                          <a:latin typeface="Comic Sans MS" panose="030F0702030302020204"/>
                          <a:cs typeface="Comic Sans MS" panose="030F0702030302020204"/>
                        </a:rPr>
                        <a:t>7</a:t>
                      </a:r>
                      <a:endParaRPr sz="1400">
                        <a:latin typeface="Comic Sans MS" panose="030F0702030302020204"/>
                        <a:cs typeface="Comic Sans MS" panose="030F0702030302020204"/>
                      </a:endParaRPr>
                    </a:p>
                  </a:txBody>
                  <a:tcPr marL="0" marR="0" marT="46990" marB="0">
                    <a:solidFill>
                      <a:srgbClr val="FFCF00"/>
                    </a:solidFill>
                  </a:tcPr>
                </a:tc>
                <a:tc>
                  <a:txBody>
                    <a:bodyPr/>
                    <a:lstStyle/>
                    <a:p>
                      <a:pPr marL="231775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400" dirty="0">
                          <a:latin typeface="Comic Sans MS" panose="030F0702030302020204"/>
                          <a:cs typeface="Comic Sans MS" panose="030F0702030302020204"/>
                        </a:rPr>
                        <a:t>1</a:t>
                      </a:r>
                      <a:endParaRPr sz="1400">
                        <a:latin typeface="Comic Sans MS" panose="030F0702030302020204"/>
                        <a:cs typeface="Comic Sans MS" panose="030F0702030302020204"/>
                      </a:endParaRPr>
                    </a:p>
                  </a:txBody>
                  <a:tcPr marL="0" marR="0" marT="46990" marB="0">
                    <a:solidFill>
                      <a:srgbClr val="FFCF00"/>
                    </a:solidFill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400" dirty="0">
                          <a:latin typeface="Comic Sans MS" panose="030F0702030302020204"/>
                          <a:cs typeface="Comic Sans MS" panose="030F0702030302020204"/>
                        </a:rPr>
                        <a:t>4</a:t>
                      </a:r>
                      <a:endParaRPr sz="1400">
                        <a:latin typeface="Comic Sans MS" panose="030F0702030302020204"/>
                        <a:cs typeface="Comic Sans MS" panose="030F0702030302020204"/>
                      </a:endParaRPr>
                    </a:p>
                  </a:txBody>
                  <a:tcPr marL="0" marR="0" marT="46990" marB="0">
                    <a:solidFill>
                      <a:srgbClr val="FFCF00"/>
                    </a:solidFill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400" dirty="0">
                          <a:latin typeface="Comic Sans MS" panose="030F0702030302020204"/>
                          <a:cs typeface="Comic Sans MS" panose="030F0702030302020204"/>
                        </a:rPr>
                        <a:t>5</a:t>
                      </a:r>
                      <a:endParaRPr sz="1400">
                        <a:latin typeface="Comic Sans MS" panose="030F0702030302020204"/>
                        <a:cs typeface="Comic Sans MS" panose="030F0702030302020204"/>
                      </a:endParaRPr>
                    </a:p>
                  </a:txBody>
                  <a:tcPr marL="0" marR="0" marT="46990" marB="0">
                    <a:solidFill>
                      <a:srgbClr val="FFCF0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Comic Sans MS" panose="030F0702030302020204"/>
                          <a:cs typeface="Comic Sans MS" panose="030F0702030302020204"/>
                        </a:rPr>
                        <a:t>6</a:t>
                      </a:r>
                      <a:endParaRPr sz="1400">
                        <a:latin typeface="Comic Sans MS" panose="030F0702030302020204"/>
                        <a:cs typeface="Comic Sans MS" panose="030F0702030302020204"/>
                      </a:endParaRPr>
                    </a:p>
                  </a:txBody>
                  <a:tcPr marL="0" marR="0" marT="4699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400" dirty="0">
                          <a:latin typeface="Comic Sans MS" panose="030F0702030302020204"/>
                          <a:cs typeface="Comic Sans MS" panose="030F0702030302020204"/>
                        </a:rPr>
                        <a:t>2</a:t>
                      </a:r>
                      <a:endParaRPr sz="1400">
                        <a:latin typeface="Comic Sans MS" panose="030F0702030302020204"/>
                        <a:cs typeface="Comic Sans MS" panose="030F0702030302020204"/>
                      </a:endParaRPr>
                    </a:p>
                  </a:txBody>
                  <a:tcPr marL="0" marR="0" marT="46990" marB="0">
                    <a:solidFill>
                      <a:srgbClr val="FFCF00"/>
                    </a:solidFill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</a:tr>
              <a:tr h="327278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400" spc="-5" dirty="0">
                          <a:latin typeface="Comic Sans MS" panose="030F0702030302020204"/>
                          <a:cs typeface="Comic Sans MS" panose="030F0702030302020204"/>
                        </a:rPr>
                        <a:t>Amy</a:t>
                      </a:r>
                      <a:endParaRPr sz="1400">
                        <a:latin typeface="Comic Sans MS" panose="030F0702030302020204"/>
                        <a:cs typeface="Comic Sans MS" panose="030F0702030302020204"/>
                      </a:endParaRPr>
                    </a:p>
                  </a:txBody>
                  <a:tcPr marL="0" marR="0" marT="5080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Comic Sans MS" panose="030F0702030302020204"/>
                          <a:cs typeface="Comic Sans MS" panose="030F0702030302020204"/>
                        </a:rPr>
                        <a:t>1</a:t>
                      </a:r>
                      <a:endParaRPr sz="1400">
                        <a:latin typeface="Comic Sans MS" panose="030F0702030302020204"/>
                        <a:cs typeface="Comic Sans MS" panose="030F0702030302020204"/>
                      </a:endParaRPr>
                    </a:p>
                  </a:txBody>
                  <a:tcPr marL="0" marR="0" marT="47625" marB="0">
                    <a:solidFill>
                      <a:srgbClr val="006500"/>
                    </a:solidFill>
                  </a:tcPr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Comic Sans MS" panose="030F0702030302020204"/>
                          <a:cs typeface="Comic Sans MS" panose="030F0702030302020204"/>
                        </a:rPr>
                        <a:t>2</a:t>
                      </a:r>
                      <a:endParaRPr sz="1400">
                        <a:latin typeface="Comic Sans MS" panose="030F0702030302020204"/>
                        <a:cs typeface="Comic Sans MS" panose="030F0702030302020204"/>
                      </a:endParaRPr>
                    </a:p>
                  </a:txBody>
                  <a:tcPr marL="0" marR="0" marT="47625" marB="0">
                    <a:solidFill>
                      <a:srgbClr val="0065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Comic Sans MS" panose="030F0702030302020204"/>
                          <a:cs typeface="Comic Sans MS" panose="030F0702030302020204"/>
                        </a:rPr>
                        <a:t>3</a:t>
                      </a:r>
                      <a:endParaRPr sz="1400">
                        <a:latin typeface="Comic Sans MS" panose="030F0702030302020204"/>
                        <a:cs typeface="Comic Sans MS" panose="030F0702030302020204"/>
                      </a:endParaRPr>
                    </a:p>
                  </a:txBody>
                  <a:tcPr marL="0" marR="0" marT="47625" marB="0">
                    <a:solidFill>
                      <a:srgbClr val="006500"/>
                    </a:solidFill>
                  </a:tcPr>
                </a:tc>
                <a:tc>
                  <a:txBody>
                    <a:bodyPr/>
                    <a:lstStyle/>
                    <a:p>
                      <a:pPr marL="208915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Comic Sans MS" panose="030F0702030302020204"/>
                          <a:cs typeface="Comic Sans MS" panose="030F0702030302020204"/>
                        </a:rPr>
                        <a:t>4</a:t>
                      </a:r>
                      <a:endParaRPr sz="1400">
                        <a:latin typeface="Comic Sans MS" panose="030F0702030302020204"/>
                        <a:cs typeface="Comic Sans MS" panose="030F0702030302020204"/>
                      </a:endParaRPr>
                    </a:p>
                  </a:txBody>
                  <a:tcPr marL="0" marR="0" marT="47625" marB="0">
                    <a:solidFill>
                      <a:srgbClr val="0065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Comic Sans MS" panose="030F0702030302020204"/>
                          <a:cs typeface="Comic Sans MS" panose="030F0702030302020204"/>
                        </a:rPr>
                        <a:t>5</a:t>
                      </a:r>
                      <a:endParaRPr sz="1400">
                        <a:latin typeface="Comic Sans MS" panose="030F0702030302020204"/>
                        <a:cs typeface="Comic Sans MS" panose="030F0702030302020204"/>
                      </a:endParaRPr>
                    </a:p>
                  </a:txBody>
                  <a:tcPr marL="0" marR="0" marT="47625" marB="0">
                    <a:solidFill>
                      <a:srgbClr val="0065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Comic Sans MS" panose="030F0702030302020204"/>
                          <a:cs typeface="Comic Sans MS" panose="030F0702030302020204"/>
                        </a:rPr>
                        <a:t>6</a:t>
                      </a:r>
                      <a:endParaRPr sz="1400">
                        <a:latin typeface="Comic Sans MS" panose="030F0702030302020204"/>
                        <a:cs typeface="Comic Sans MS" panose="030F0702030302020204"/>
                      </a:endParaRPr>
                    </a:p>
                  </a:txBody>
                  <a:tcPr marL="0" marR="0" marB="0">
                    <a:solidFill>
                      <a:srgbClr val="006500"/>
                    </a:solidFill>
                  </a:tcPr>
                </a:tc>
                <a:tc>
                  <a:txBody>
                    <a:bodyPr/>
                    <a:lstStyle/>
                    <a:p>
                      <a:pPr marR="762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Comic Sans MS" panose="030F0702030302020204"/>
                          <a:cs typeface="Comic Sans MS" panose="030F0702030302020204"/>
                        </a:rPr>
                        <a:t>7</a:t>
                      </a:r>
                      <a:endParaRPr sz="1400">
                        <a:latin typeface="Comic Sans MS" panose="030F0702030302020204"/>
                        <a:cs typeface="Comic Sans MS" panose="030F0702030302020204"/>
                      </a:endParaRPr>
                    </a:p>
                  </a:txBody>
                  <a:tcPr marL="0" marR="0" marB="0">
                    <a:solidFill>
                      <a:srgbClr val="0065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Comic Sans MS" panose="030F0702030302020204"/>
                          <a:cs typeface="Comic Sans MS" panose="030F0702030302020204"/>
                        </a:rPr>
                        <a:t>8</a:t>
                      </a:r>
                      <a:endParaRPr sz="1400">
                        <a:latin typeface="Comic Sans MS" panose="030F0702030302020204"/>
                        <a:cs typeface="Comic Sans MS" panose="030F0702030302020204"/>
                      </a:endParaRPr>
                    </a:p>
                  </a:txBody>
                  <a:tcPr marL="0" marR="0" marB="0">
                    <a:solidFill>
                      <a:srgbClr val="006500"/>
                    </a:solidFill>
                  </a:tcPr>
                </a:tc>
              </a:tr>
              <a:tr h="32842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400" spc="-5" dirty="0">
                          <a:solidFill>
                            <a:srgbClr val="FFFFFF"/>
                          </a:solidFill>
                          <a:latin typeface="Comic Sans MS" panose="030F0702030302020204"/>
                          <a:cs typeface="Comic Sans MS" panose="030F0702030302020204"/>
                        </a:rPr>
                        <a:t>Inverse</a:t>
                      </a:r>
                      <a:endParaRPr sz="1400">
                        <a:latin typeface="Comic Sans MS" panose="030F0702030302020204"/>
                        <a:cs typeface="Comic Sans MS" panose="030F0702030302020204"/>
                      </a:endParaRPr>
                    </a:p>
                  </a:txBody>
                  <a:tcPr marL="0" marR="0" marT="48894" marB="0">
                    <a:solidFill>
                      <a:srgbClr val="00650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48590">
                        <a:lnSpc>
                          <a:spcPts val="1665"/>
                        </a:lnSpc>
                        <a:tabLst>
                          <a:tab pos="673735" algn="l"/>
                        </a:tabLst>
                      </a:pPr>
                      <a:r>
                        <a:rPr sz="2100" spc="-7" baseline="-16000" dirty="0">
                          <a:latin typeface="Comic Sans MS" panose="030F0702030302020204"/>
                          <a:cs typeface="Comic Sans MS" panose="030F0702030302020204"/>
                        </a:rPr>
                        <a:t>4</a:t>
                      </a:r>
                      <a:r>
                        <a:rPr sz="900" spc="-5" dirty="0">
                          <a:latin typeface="Comic Sans MS" panose="030F0702030302020204"/>
                          <a:cs typeface="Comic Sans MS" panose="030F0702030302020204"/>
                        </a:rPr>
                        <a:t>th	</a:t>
                      </a:r>
                      <a:r>
                        <a:rPr sz="2100" spc="-7" baseline="-16000" dirty="0">
                          <a:latin typeface="Comic Sans MS" panose="030F0702030302020204"/>
                          <a:cs typeface="Comic Sans MS" panose="030F0702030302020204"/>
                        </a:rPr>
                        <a:t>8</a:t>
                      </a:r>
                      <a:r>
                        <a:rPr sz="900" spc="-5" dirty="0">
                          <a:latin typeface="Comic Sans MS" panose="030F0702030302020204"/>
                          <a:cs typeface="Comic Sans MS" panose="030F0702030302020204"/>
                        </a:rPr>
                        <a:t>th</a:t>
                      </a:r>
                      <a:endParaRPr sz="900">
                        <a:latin typeface="Comic Sans MS" panose="030F0702030302020204"/>
                        <a:cs typeface="Comic Sans MS" panose="030F0702030302020204"/>
                      </a:endParaRPr>
                    </a:p>
                  </a:txBody>
                  <a:tcPr marL="0" marR="0" marT="0" marB="0">
                    <a:solidFill>
                      <a:srgbClr val="FFCF00"/>
                    </a:solidFill>
                  </a:tcPr>
                </a:tc>
                <a:tc hMerge="1"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65"/>
                        </a:lnSpc>
                      </a:pPr>
                      <a:r>
                        <a:rPr sz="2100" spc="-7" baseline="-16000" dirty="0">
                          <a:solidFill>
                            <a:srgbClr val="FFFFFF"/>
                          </a:solidFill>
                          <a:latin typeface="Comic Sans MS" panose="030F0702030302020204"/>
                          <a:cs typeface="Comic Sans MS" panose="030F0702030302020204"/>
                        </a:rPr>
                        <a:t>2</a:t>
                      </a:r>
                      <a:r>
                        <a:rPr sz="900" spc="-5" dirty="0">
                          <a:solidFill>
                            <a:srgbClr val="FFFFFF"/>
                          </a:solidFill>
                          <a:latin typeface="Comic Sans MS" panose="030F0702030302020204"/>
                          <a:cs typeface="Comic Sans MS" panose="030F0702030302020204"/>
                        </a:rPr>
                        <a:t>nd</a:t>
                      </a:r>
                      <a:endParaRPr sz="900">
                        <a:latin typeface="Comic Sans MS" panose="030F0702030302020204"/>
                        <a:cs typeface="Comic Sans MS" panose="030F0702030302020204"/>
                      </a:endParaRPr>
                    </a:p>
                  </a:txBody>
                  <a:tcPr marL="0" marR="0" marT="0" marB="0">
                    <a:solidFill>
                      <a:srgbClr val="FF000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49225">
                        <a:lnSpc>
                          <a:spcPts val="1665"/>
                        </a:lnSpc>
                        <a:tabLst>
                          <a:tab pos="675640" algn="l"/>
                        </a:tabLst>
                      </a:pPr>
                      <a:r>
                        <a:rPr sz="2100" spc="-7" baseline="-16000" dirty="0">
                          <a:latin typeface="Comic Sans MS" panose="030F0702030302020204"/>
                          <a:cs typeface="Comic Sans MS" panose="030F0702030302020204"/>
                        </a:rPr>
                        <a:t>5</a:t>
                      </a:r>
                      <a:r>
                        <a:rPr sz="900" spc="-5" dirty="0">
                          <a:latin typeface="Comic Sans MS" panose="030F0702030302020204"/>
                          <a:cs typeface="Comic Sans MS" panose="030F0702030302020204"/>
                        </a:rPr>
                        <a:t>th	</a:t>
                      </a:r>
                      <a:r>
                        <a:rPr sz="2100" spc="-7" baseline="-16000" dirty="0">
                          <a:latin typeface="Comic Sans MS" panose="030F0702030302020204"/>
                          <a:cs typeface="Comic Sans MS" panose="030F0702030302020204"/>
                        </a:rPr>
                        <a:t>6</a:t>
                      </a:r>
                      <a:r>
                        <a:rPr sz="900" spc="-5" dirty="0">
                          <a:latin typeface="Comic Sans MS" panose="030F0702030302020204"/>
                          <a:cs typeface="Comic Sans MS" panose="030F0702030302020204"/>
                        </a:rPr>
                        <a:t>th</a:t>
                      </a:r>
                      <a:endParaRPr sz="900">
                        <a:latin typeface="Comic Sans MS" panose="030F0702030302020204"/>
                        <a:cs typeface="Comic Sans MS" panose="030F0702030302020204"/>
                      </a:endParaRPr>
                    </a:p>
                  </a:txBody>
                  <a:tcPr marL="0" marR="0" marT="0" marB="0">
                    <a:solidFill>
                      <a:srgbClr val="FFCF00"/>
                    </a:solidFill>
                  </a:tcPr>
                </a:tc>
                <a:tc hMerge="1">
                  <a:tcPr marL="0" marR="0" marT="0" marB="0"/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655"/>
                        </a:lnSpc>
                      </a:pPr>
                      <a:r>
                        <a:rPr sz="2100" spc="-7" baseline="-16000" dirty="0">
                          <a:solidFill>
                            <a:srgbClr val="FFFFFF"/>
                          </a:solidFill>
                          <a:latin typeface="Comic Sans MS" panose="030F0702030302020204"/>
                          <a:cs typeface="Comic Sans MS" panose="030F0702030302020204"/>
                        </a:rPr>
                        <a:t>7</a:t>
                      </a:r>
                      <a:r>
                        <a:rPr sz="900" spc="-5" dirty="0">
                          <a:solidFill>
                            <a:srgbClr val="FFFFFF"/>
                          </a:solidFill>
                          <a:latin typeface="Comic Sans MS" panose="030F0702030302020204"/>
                          <a:cs typeface="Comic Sans MS" panose="030F0702030302020204"/>
                        </a:rPr>
                        <a:t>th</a:t>
                      </a:r>
                      <a:endParaRPr sz="900">
                        <a:latin typeface="Comic Sans MS" panose="030F0702030302020204"/>
                        <a:cs typeface="Comic Sans MS" panose="030F0702030302020204"/>
                      </a:endParaRPr>
                    </a:p>
                  </a:txBody>
                  <a:tcPr marL="0" marR="0" marT="0" marB="0">
                    <a:solidFill>
                      <a:srgbClr val="FF000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46050">
                        <a:lnSpc>
                          <a:spcPts val="1655"/>
                        </a:lnSpc>
                        <a:tabLst>
                          <a:tab pos="692150" algn="l"/>
                        </a:tabLst>
                      </a:pPr>
                      <a:r>
                        <a:rPr sz="2100" spc="-7" baseline="-16000" dirty="0">
                          <a:latin typeface="Comic Sans MS" panose="030F0702030302020204"/>
                          <a:cs typeface="Comic Sans MS" panose="030F0702030302020204"/>
                        </a:rPr>
                        <a:t>3</a:t>
                      </a:r>
                      <a:r>
                        <a:rPr sz="900" spc="-5" dirty="0">
                          <a:latin typeface="Comic Sans MS" panose="030F0702030302020204"/>
                          <a:cs typeface="Comic Sans MS" panose="030F0702030302020204"/>
                        </a:rPr>
                        <a:t>rd	</a:t>
                      </a:r>
                      <a:r>
                        <a:rPr sz="2100" spc="-7" baseline="-16000" dirty="0">
                          <a:latin typeface="Comic Sans MS" panose="030F0702030302020204"/>
                          <a:cs typeface="Comic Sans MS" panose="030F0702030302020204"/>
                        </a:rPr>
                        <a:t>1</a:t>
                      </a:r>
                      <a:r>
                        <a:rPr sz="900" spc="-5" dirty="0">
                          <a:latin typeface="Comic Sans MS" panose="030F0702030302020204"/>
                          <a:cs typeface="Comic Sans MS" panose="030F0702030302020204"/>
                        </a:rPr>
                        <a:t>st</a:t>
                      </a:r>
                      <a:endParaRPr sz="900">
                        <a:latin typeface="Comic Sans MS" panose="030F0702030302020204"/>
                        <a:cs typeface="Comic Sans MS" panose="030F0702030302020204"/>
                      </a:endParaRPr>
                    </a:p>
                  </a:txBody>
                  <a:tcPr marL="0" marR="0" marT="0" marB="0">
                    <a:solidFill>
                      <a:srgbClr val="FFCF00"/>
                    </a:solidFill>
                  </a:tcPr>
                </a:tc>
                <a:tc hMerge="1">
                  <a:tcPr marL="0" marR="0" marT="0" marB="0"/>
                </a:tc>
              </a:tr>
            </a:tbl>
          </a:graphicData>
        </a:graphic>
      </p:graphicFrame>
      <p:sp>
        <p:nvSpPr>
          <p:cNvPr id="7" name="object 7"/>
          <p:cNvSpPr/>
          <p:nvPr/>
        </p:nvSpPr>
        <p:spPr>
          <a:xfrm>
            <a:off x="2612899" y="3354320"/>
            <a:ext cx="4210050" cy="659130"/>
          </a:xfrm>
          <a:custGeom>
            <a:avLst/>
            <a:gdLst/>
            <a:ahLst/>
            <a:cxnLst/>
            <a:rect l="l" t="t" r="r" b="b"/>
            <a:pathLst>
              <a:path w="4210050" h="659129">
                <a:moveTo>
                  <a:pt x="0" y="1528"/>
                </a:moveTo>
                <a:lnTo>
                  <a:pt x="0" y="330332"/>
                </a:lnTo>
                <a:lnTo>
                  <a:pt x="527302" y="330332"/>
                </a:lnTo>
                <a:lnTo>
                  <a:pt x="527302" y="1528"/>
                </a:lnTo>
                <a:lnTo>
                  <a:pt x="0" y="1528"/>
                </a:lnTo>
                <a:close/>
              </a:path>
              <a:path w="4210050" h="659129">
                <a:moveTo>
                  <a:pt x="0" y="330329"/>
                </a:moveTo>
                <a:lnTo>
                  <a:pt x="0" y="658750"/>
                </a:lnTo>
                <a:lnTo>
                  <a:pt x="527302" y="658750"/>
                </a:lnTo>
                <a:lnTo>
                  <a:pt x="527302" y="330329"/>
                </a:lnTo>
                <a:lnTo>
                  <a:pt x="0" y="330329"/>
                </a:lnTo>
                <a:close/>
              </a:path>
              <a:path w="4210050" h="659129">
                <a:moveTo>
                  <a:pt x="527301" y="1528"/>
                </a:moveTo>
                <a:lnTo>
                  <a:pt x="527301" y="330332"/>
                </a:lnTo>
                <a:lnTo>
                  <a:pt x="1051175" y="330332"/>
                </a:lnTo>
                <a:lnTo>
                  <a:pt x="1051175" y="1528"/>
                </a:lnTo>
                <a:lnTo>
                  <a:pt x="527301" y="1528"/>
                </a:lnTo>
                <a:close/>
              </a:path>
              <a:path w="4210050" h="659129">
                <a:moveTo>
                  <a:pt x="1051174" y="330329"/>
                </a:moveTo>
                <a:lnTo>
                  <a:pt x="1051174" y="658750"/>
                </a:lnTo>
                <a:lnTo>
                  <a:pt x="1579620" y="658750"/>
                </a:lnTo>
                <a:lnTo>
                  <a:pt x="1579620" y="330329"/>
                </a:lnTo>
                <a:lnTo>
                  <a:pt x="1051174" y="330329"/>
                </a:lnTo>
                <a:close/>
              </a:path>
              <a:path w="4210050" h="659129">
                <a:moveTo>
                  <a:pt x="1051174" y="1528"/>
                </a:moveTo>
                <a:lnTo>
                  <a:pt x="1051174" y="330332"/>
                </a:lnTo>
                <a:lnTo>
                  <a:pt x="1579620" y="330332"/>
                </a:lnTo>
                <a:lnTo>
                  <a:pt x="1579620" y="1528"/>
                </a:lnTo>
                <a:lnTo>
                  <a:pt x="1051174" y="1528"/>
                </a:lnTo>
                <a:close/>
              </a:path>
              <a:path w="4210050" h="659129">
                <a:moveTo>
                  <a:pt x="527301" y="330329"/>
                </a:moveTo>
                <a:lnTo>
                  <a:pt x="527301" y="658750"/>
                </a:lnTo>
                <a:lnTo>
                  <a:pt x="1051175" y="658750"/>
                </a:lnTo>
                <a:lnTo>
                  <a:pt x="1051175" y="330329"/>
                </a:lnTo>
                <a:lnTo>
                  <a:pt x="527301" y="330329"/>
                </a:lnTo>
                <a:close/>
              </a:path>
              <a:path w="4210050" h="659129">
                <a:moveTo>
                  <a:pt x="1579620" y="1528"/>
                </a:moveTo>
                <a:lnTo>
                  <a:pt x="1579620" y="330332"/>
                </a:lnTo>
                <a:lnTo>
                  <a:pt x="2105019" y="330332"/>
                </a:lnTo>
                <a:lnTo>
                  <a:pt x="2105019" y="1528"/>
                </a:lnTo>
                <a:lnTo>
                  <a:pt x="1579620" y="1528"/>
                </a:lnTo>
                <a:close/>
              </a:path>
              <a:path w="4210050" h="659129">
                <a:moveTo>
                  <a:pt x="2105022" y="330329"/>
                </a:moveTo>
                <a:lnTo>
                  <a:pt x="2105022" y="658750"/>
                </a:lnTo>
                <a:lnTo>
                  <a:pt x="2632325" y="658750"/>
                </a:lnTo>
                <a:lnTo>
                  <a:pt x="2632325" y="330329"/>
                </a:lnTo>
                <a:lnTo>
                  <a:pt x="2105022" y="330329"/>
                </a:lnTo>
                <a:close/>
              </a:path>
              <a:path w="4210050" h="659129">
                <a:moveTo>
                  <a:pt x="2105022" y="1528"/>
                </a:moveTo>
                <a:lnTo>
                  <a:pt x="2105022" y="330332"/>
                </a:lnTo>
                <a:lnTo>
                  <a:pt x="2632325" y="330332"/>
                </a:lnTo>
                <a:lnTo>
                  <a:pt x="2632325" y="1528"/>
                </a:lnTo>
                <a:lnTo>
                  <a:pt x="2105022" y="1528"/>
                </a:lnTo>
                <a:close/>
              </a:path>
              <a:path w="4210050" h="659129">
                <a:moveTo>
                  <a:pt x="1579620" y="330329"/>
                </a:moveTo>
                <a:lnTo>
                  <a:pt x="1579620" y="658750"/>
                </a:lnTo>
                <a:lnTo>
                  <a:pt x="2105019" y="658750"/>
                </a:lnTo>
                <a:lnTo>
                  <a:pt x="2105019" y="330329"/>
                </a:lnTo>
                <a:lnTo>
                  <a:pt x="1579620" y="330329"/>
                </a:lnTo>
                <a:close/>
              </a:path>
              <a:path w="4210050" h="659129">
                <a:moveTo>
                  <a:pt x="2633845" y="330329"/>
                </a:moveTo>
                <a:lnTo>
                  <a:pt x="2633845" y="657225"/>
                </a:lnTo>
                <a:lnTo>
                  <a:pt x="3160771" y="657225"/>
                </a:lnTo>
                <a:lnTo>
                  <a:pt x="3160771" y="330329"/>
                </a:lnTo>
                <a:lnTo>
                  <a:pt x="2633845" y="330329"/>
                </a:lnTo>
                <a:close/>
              </a:path>
              <a:path w="4210050" h="659129">
                <a:moveTo>
                  <a:pt x="3160769" y="330329"/>
                </a:moveTo>
                <a:lnTo>
                  <a:pt x="3160769" y="657225"/>
                </a:lnTo>
                <a:lnTo>
                  <a:pt x="3684644" y="657225"/>
                </a:lnTo>
                <a:lnTo>
                  <a:pt x="3684644" y="330329"/>
                </a:lnTo>
                <a:lnTo>
                  <a:pt x="3160769" y="330329"/>
                </a:lnTo>
                <a:close/>
              </a:path>
              <a:path w="4210050" h="659129">
                <a:moveTo>
                  <a:pt x="2632323" y="0"/>
                </a:moveTo>
                <a:lnTo>
                  <a:pt x="2632323" y="330327"/>
                </a:lnTo>
                <a:lnTo>
                  <a:pt x="3159249" y="330327"/>
                </a:lnTo>
                <a:lnTo>
                  <a:pt x="3159249" y="0"/>
                </a:lnTo>
                <a:lnTo>
                  <a:pt x="2632323" y="0"/>
                </a:lnTo>
                <a:close/>
              </a:path>
              <a:path w="4210050" h="659129">
                <a:moveTo>
                  <a:pt x="3159247" y="0"/>
                </a:moveTo>
                <a:lnTo>
                  <a:pt x="3159247" y="330327"/>
                </a:lnTo>
                <a:lnTo>
                  <a:pt x="3683122" y="330327"/>
                </a:lnTo>
                <a:lnTo>
                  <a:pt x="3683122" y="0"/>
                </a:lnTo>
                <a:lnTo>
                  <a:pt x="3159247" y="0"/>
                </a:lnTo>
                <a:close/>
              </a:path>
              <a:path w="4210050" h="659129">
                <a:moveTo>
                  <a:pt x="3683120" y="0"/>
                </a:moveTo>
                <a:lnTo>
                  <a:pt x="3683120" y="330327"/>
                </a:lnTo>
                <a:lnTo>
                  <a:pt x="4210043" y="330327"/>
                </a:lnTo>
                <a:lnTo>
                  <a:pt x="4210043" y="0"/>
                </a:lnTo>
                <a:lnTo>
                  <a:pt x="3683120" y="0"/>
                </a:lnTo>
                <a:close/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604897" y="4410074"/>
            <a:ext cx="4211955" cy="659130"/>
          </a:xfrm>
          <a:custGeom>
            <a:avLst/>
            <a:gdLst/>
            <a:ahLst/>
            <a:cxnLst/>
            <a:rect l="l" t="t" r="r" b="b"/>
            <a:pathLst>
              <a:path w="4211955" h="659129">
                <a:moveTo>
                  <a:pt x="0" y="330322"/>
                </a:moveTo>
                <a:lnTo>
                  <a:pt x="0" y="658745"/>
                </a:lnTo>
                <a:lnTo>
                  <a:pt x="527305" y="658745"/>
                </a:lnTo>
                <a:lnTo>
                  <a:pt x="527305" y="330322"/>
                </a:lnTo>
                <a:lnTo>
                  <a:pt x="0" y="330322"/>
                </a:lnTo>
                <a:close/>
              </a:path>
              <a:path w="4211955" h="659129">
                <a:moveTo>
                  <a:pt x="527301" y="330322"/>
                </a:moveTo>
                <a:lnTo>
                  <a:pt x="527301" y="658745"/>
                </a:lnTo>
                <a:lnTo>
                  <a:pt x="1051175" y="658745"/>
                </a:lnTo>
                <a:lnTo>
                  <a:pt x="1051175" y="330322"/>
                </a:lnTo>
                <a:lnTo>
                  <a:pt x="527301" y="330322"/>
                </a:lnTo>
                <a:close/>
              </a:path>
              <a:path w="4211955" h="659129">
                <a:moveTo>
                  <a:pt x="1906" y="1522"/>
                </a:moveTo>
                <a:lnTo>
                  <a:pt x="1906" y="330326"/>
                </a:lnTo>
                <a:lnTo>
                  <a:pt x="528828" y="330326"/>
                </a:lnTo>
                <a:lnTo>
                  <a:pt x="528828" y="1522"/>
                </a:lnTo>
                <a:lnTo>
                  <a:pt x="1906" y="1522"/>
                </a:lnTo>
                <a:close/>
              </a:path>
              <a:path w="4211955" h="659129">
                <a:moveTo>
                  <a:pt x="528823" y="1522"/>
                </a:moveTo>
                <a:lnTo>
                  <a:pt x="528823" y="330326"/>
                </a:lnTo>
                <a:lnTo>
                  <a:pt x="1052697" y="330326"/>
                </a:lnTo>
                <a:lnTo>
                  <a:pt x="1052697" y="1522"/>
                </a:lnTo>
                <a:lnTo>
                  <a:pt x="528823" y="1522"/>
                </a:lnTo>
                <a:close/>
              </a:path>
              <a:path w="4211955" h="659129">
                <a:moveTo>
                  <a:pt x="1578098" y="330322"/>
                </a:moveTo>
                <a:lnTo>
                  <a:pt x="1578098" y="658745"/>
                </a:lnTo>
                <a:lnTo>
                  <a:pt x="2105021" y="658745"/>
                </a:lnTo>
                <a:lnTo>
                  <a:pt x="2105021" y="330322"/>
                </a:lnTo>
                <a:lnTo>
                  <a:pt x="1578098" y="330322"/>
                </a:lnTo>
                <a:close/>
              </a:path>
              <a:path w="4211955" h="659129">
                <a:moveTo>
                  <a:pt x="1052703" y="1522"/>
                </a:moveTo>
                <a:lnTo>
                  <a:pt x="1052703" y="330326"/>
                </a:lnTo>
                <a:lnTo>
                  <a:pt x="1579625" y="330326"/>
                </a:lnTo>
                <a:lnTo>
                  <a:pt x="1579625" y="1522"/>
                </a:lnTo>
                <a:lnTo>
                  <a:pt x="1052703" y="1522"/>
                </a:lnTo>
                <a:close/>
              </a:path>
              <a:path w="4211955" h="659129">
                <a:moveTo>
                  <a:pt x="1579620" y="1522"/>
                </a:moveTo>
                <a:lnTo>
                  <a:pt x="1579620" y="330326"/>
                </a:lnTo>
                <a:lnTo>
                  <a:pt x="2105019" y="330326"/>
                </a:lnTo>
                <a:lnTo>
                  <a:pt x="2105019" y="1522"/>
                </a:lnTo>
                <a:lnTo>
                  <a:pt x="1579620" y="1522"/>
                </a:lnTo>
                <a:close/>
              </a:path>
              <a:path w="4211955" h="659129">
                <a:moveTo>
                  <a:pt x="2633845" y="328423"/>
                </a:moveTo>
                <a:lnTo>
                  <a:pt x="2633845" y="657227"/>
                </a:lnTo>
                <a:lnTo>
                  <a:pt x="3160768" y="657227"/>
                </a:lnTo>
                <a:lnTo>
                  <a:pt x="3160768" y="328423"/>
                </a:lnTo>
                <a:lnTo>
                  <a:pt x="2633845" y="328423"/>
                </a:lnTo>
                <a:close/>
              </a:path>
              <a:path w="4211955" h="659129">
                <a:moveTo>
                  <a:pt x="3160769" y="328423"/>
                </a:moveTo>
                <a:lnTo>
                  <a:pt x="3160769" y="657227"/>
                </a:lnTo>
                <a:lnTo>
                  <a:pt x="3684644" y="657227"/>
                </a:lnTo>
                <a:lnTo>
                  <a:pt x="3684644" y="328423"/>
                </a:lnTo>
                <a:lnTo>
                  <a:pt x="3160769" y="328423"/>
                </a:lnTo>
                <a:close/>
              </a:path>
              <a:path w="4211955" h="659129">
                <a:moveTo>
                  <a:pt x="2105022" y="1522"/>
                </a:moveTo>
                <a:lnTo>
                  <a:pt x="2105022" y="330326"/>
                </a:lnTo>
                <a:lnTo>
                  <a:pt x="2633849" y="330326"/>
                </a:lnTo>
                <a:lnTo>
                  <a:pt x="2633849" y="1522"/>
                </a:lnTo>
                <a:lnTo>
                  <a:pt x="2105022" y="1522"/>
                </a:lnTo>
                <a:close/>
              </a:path>
              <a:path w="4211955" h="659129">
                <a:moveTo>
                  <a:pt x="2633845" y="0"/>
                </a:moveTo>
                <a:lnTo>
                  <a:pt x="2633845" y="328423"/>
                </a:lnTo>
                <a:lnTo>
                  <a:pt x="3160768" y="328423"/>
                </a:lnTo>
                <a:lnTo>
                  <a:pt x="3160768" y="0"/>
                </a:lnTo>
                <a:lnTo>
                  <a:pt x="2633845" y="0"/>
                </a:lnTo>
                <a:close/>
              </a:path>
              <a:path w="4211955" h="659129">
                <a:moveTo>
                  <a:pt x="3160769" y="0"/>
                </a:moveTo>
                <a:lnTo>
                  <a:pt x="3160769" y="328423"/>
                </a:lnTo>
                <a:lnTo>
                  <a:pt x="3684644" y="328423"/>
                </a:lnTo>
                <a:lnTo>
                  <a:pt x="3684644" y="0"/>
                </a:lnTo>
                <a:lnTo>
                  <a:pt x="3160769" y="0"/>
                </a:lnTo>
                <a:close/>
              </a:path>
              <a:path w="4211955" h="659129">
                <a:moveTo>
                  <a:pt x="3684649" y="0"/>
                </a:moveTo>
                <a:lnTo>
                  <a:pt x="3684649" y="328423"/>
                </a:lnTo>
                <a:lnTo>
                  <a:pt x="4211952" y="328423"/>
                </a:lnTo>
                <a:lnTo>
                  <a:pt x="4211952" y="0"/>
                </a:lnTo>
                <a:lnTo>
                  <a:pt x="3684649" y="0"/>
                </a:lnTo>
                <a:close/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5451590" y="5685610"/>
            <a:ext cx="3742054" cy="586740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5"/>
              </a:spcBef>
            </a:pPr>
            <a:r>
              <a:rPr sz="1600" spc="-10" dirty="0">
                <a:latin typeface="Comic Sans MS" panose="030F0702030302020204"/>
                <a:cs typeface="Comic Sans MS" panose="030F0702030302020204"/>
              </a:rPr>
              <a:t>Am</a:t>
            </a:r>
            <a:r>
              <a:rPr sz="1600" spc="-5" dirty="0">
                <a:latin typeface="Comic Sans MS" panose="030F0702030302020204"/>
                <a:cs typeface="Comic Sans MS" panose="030F0702030302020204"/>
              </a:rPr>
              <a:t>y</a:t>
            </a:r>
            <a:r>
              <a:rPr sz="1600" spc="-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1600" spc="-5" dirty="0">
                <a:latin typeface="Comic Sans MS" panose="030F0702030302020204"/>
                <a:cs typeface="Comic Sans MS" panose="030F0702030302020204"/>
              </a:rPr>
              <a:t>pref</a:t>
            </a:r>
            <a:r>
              <a:rPr sz="1600" spc="-10" dirty="0">
                <a:latin typeface="Comic Sans MS" panose="030F0702030302020204"/>
                <a:cs typeface="Comic Sans MS" panose="030F0702030302020204"/>
              </a:rPr>
              <a:t>e</a:t>
            </a:r>
            <a:r>
              <a:rPr sz="1600" spc="-5" dirty="0">
                <a:latin typeface="Comic Sans MS" panose="030F0702030302020204"/>
                <a:cs typeface="Comic Sans MS" panose="030F0702030302020204"/>
              </a:rPr>
              <a:t>rs</a:t>
            </a:r>
            <a:r>
              <a:rPr sz="1600" spc="-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1600" spc="-5" dirty="0">
                <a:latin typeface="Comic Sans MS" panose="030F0702030302020204"/>
                <a:cs typeface="Comic Sans MS" panose="030F0702030302020204"/>
              </a:rPr>
              <a:t>man</a:t>
            </a:r>
            <a:r>
              <a:rPr sz="160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1600" b="1" spc="-5" dirty="0">
                <a:solidFill>
                  <a:srgbClr val="0032CC"/>
                </a:solidFill>
                <a:latin typeface="Comic Sans MS" panose="030F0702030302020204"/>
                <a:cs typeface="Comic Sans MS" panose="030F0702030302020204"/>
              </a:rPr>
              <a:t>3</a:t>
            </a:r>
            <a:r>
              <a:rPr sz="1600" b="1" spc="-225" dirty="0">
                <a:solidFill>
                  <a:srgbClr val="0032CC"/>
                </a:solidFill>
                <a:latin typeface="Comic Sans MS" panose="030F0702030302020204"/>
                <a:cs typeface="Comic Sans MS" panose="030F0702030302020204"/>
              </a:rPr>
              <a:t> </a:t>
            </a:r>
            <a:r>
              <a:rPr sz="1600" spc="-10" dirty="0">
                <a:latin typeface="Comic Sans MS" panose="030F0702030302020204"/>
                <a:cs typeface="Comic Sans MS" panose="030F0702030302020204"/>
              </a:rPr>
              <a:t>t</a:t>
            </a:r>
            <a:r>
              <a:rPr sz="1600" spc="-5" dirty="0">
                <a:latin typeface="Comic Sans MS" panose="030F0702030302020204"/>
                <a:cs typeface="Comic Sans MS" panose="030F0702030302020204"/>
              </a:rPr>
              <a:t>o</a:t>
            </a:r>
            <a:r>
              <a:rPr sz="1600" spc="-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1600" b="1" spc="-5" dirty="0">
                <a:solidFill>
                  <a:srgbClr val="0032CC"/>
                </a:solidFill>
                <a:latin typeface="Comic Sans MS" panose="030F0702030302020204"/>
                <a:cs typeface="Comic Sans MS" panose="030F0702030302020204"/>
              </a:rPr>
              <a:t>6</a:t>
            </a:r>
            <a:endParaRPr sz="1600">
              <a:latin typeface="Comic Sans MS" panose="030F0702030302020204"/>
              <a:cs typeface="Comic Sans MS" panose="030F0702030302020204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1600" spc="-5" dirty="0">
                <a:latin typeface="Comic Sans MS" panose="030F0702030302020204"/>
                <a:cs typeface="Comic Sans MS" panose="030F0702030302020204"/>
              </a:rPr>
              <a:t>since </a:t>
            </a:r>
            <a:r>
              <a:rPr sz="1600" b="1" spc="-5" dirty="0">
                <a:solidFill>
                  <a:srgbClr val="0032CC"/>
                </a:solidFill>
                <a:latin typeface="Courier New" panose="02070309020205020404"/>
                <a:cs typeface="Courier New" panose="02070309020205020404"/>
              </a:rPr>
              <a:t>inverse</a:t>
            </a:r>
            <a:r>
              <a:rPr sz="1600" spc="-5" dirty="0">
                <a:solidFill>
                  <a:srgbClr val="0032CC"/>
                </a:solidFill>
                <a:latin typeface="Courier New" panose="02070309020205020404"/>
                <a:cs typeface="Courier New" panose="02070309020205020404"/>
              </a:rPr>
              <a:t>[</a:t>
            </a:r>
            <a:r>
              <a:rPr sz="1600" b="1" spc="-5" dirty="0">
                <a:solidFill>
                  <a:srgbClr val="0032CC"/>
                </a:solidFill>
                <a:latin typeface="Comic Sans MS" panose="030F0702030302020204"/>
                <a:cs typeface="Comic Sans MS" panose="030F0702030302020204"/>
              </a:rPr>
              <a:t>3</a:t>
            </a:r>
            <a:r>
              <a:rPr sz="1600" spc="-5" dirty="0">
                <a:solidFill>
                  <a:srgbClr val="0032CC"/>
                </a:solidFill>
                <a:latin typeface="Courier New" panose="02070309020205020404"/>
                <a:cs typeface="Courier New" panose="02070309020205020404"/>
              </a:rPr>
              <a:t>]</a:t>
            </a:r>
            <a:r>
              <a:rPr sz="1800" b="1" spc="-5" dirty="0">
                <a:solidFill>
                  <a:srgbClr val="0032CC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1600" b="1" spc="-5" dirty="0">
                <a:solidFill>
                  <a:srgbClr val="0032CC"/>
                </a:solidFill>
                <a:latin typeface="Comic Sans MS" panose="030F0702030302020204"/>
                <a:cs typeface="Comic Sans MS" panose="030F0702030302020204"/>
              </a:rPr>
              <a:t>2</a:t>
            </a:r>
            <a:r>
              <a:rPr sz="1600" b="1" spc="-165" dirty="0">
                <a:solidFill>
                  <a:srgbClr val="0032CC"/>
                </a:solidFill>
                <a:latin typeface="Comic Sans MS" panose="030F0702030302020204"/>
                <a:cs typeface="Comic Sans MS" panose="030F0702030302020204"/>
              </a:rPr>
              <a:t> </a:t>
            </a:r>
            <a:r>
              <a:rPr sz="1800" dirty="0">
                <a:solidFill>
                  <a:srgbClr val="0032CC"/>
                </a:solidFill>
                <a:latin typeface="Comic Sans MS" panose="030F0702030302020204"/>
                <a:cs typeface="Comic Sans MS" panose="030F0702030302020204"/>
              </a:rPr>
              <a:t>&lt;</a:t>
            </a:r>
            <a:r>
              <a:rPr sz="1800" spc="50" dirty="0">
                <a:solidFill>
                  <a:srgbClr val="0032CC"/>
                </a:solidFill>
                <a:latin typeface="Comic Sans MS" panose="030F0702030302020204"/>
                <a:cs typeface="Comic Sans MS" panose="030F0702030302020204"/>
              </a:rPr>
              <a:t> </a:t>
            </a:r>
            <a:r>
              <a:rPr sz="1600" b="1" spc="-5" dirty="0">
                <a:solidFill>
                  <a:srgbClr val="0032CC"/>
                </a:solidFill>
                <a:latin typeface="Comic Sans MS" panose="030F0702030302020204"/>
                <a:cs typeface="Comic Sans MS" panose="030F0702030302020204"/>
              </a:rPr>
              <a:t>7</a:t>
            </a:r>
            <a:r>
              <a:rPr sz="1800" spc="-5" dirty="0">
                <a:solidFill>
                  <a:srgbClr val="0032CC"/>
                </a:solidFill>
                <a:latin typeface="Comic Sans MS" panose="030F0702030302020204"/>
                <a:cs typeface="Comic Sans MS" panose="030F0702030302020204"/>
              </a:rPr>
              <a:t>=</a:t>
            </a:r>
            <a:r>
              <a:rPr sz="1600" b="1" spc="-5" dirty="0">
                <a:solidFill>
                  <a:srgbClr val="0032CC"/>
                </a:solidFill>
                <a:latin typeface="Courier New" panose="02070309020205020404"/>
                <a:cs typeface="Courier New" panose="02070309020205020404"/>
              </a:rPr>
              <a:t>inverse</a:t>
            </a:r>
            <a:r>
              <a:rPr sz="1600" spc="-5" dirty="0">
                <a:solidFill>
                  <a:srgbClr val="0032CC"/>
                </a:solidFill>
                <a:latin typeface="Courier New" panose="02070309020205020404"/>
                <a:cs typeface="Courier New" panose="02070309020205020404"/>
              </a:rPr>
              <a:t>[</a:t>
            </a:r>
            <a:r>
              <a:rPr sz="1600" b="1" spc="-5" dirty="0">
                <a:solidFill>
                  <a:srgbClr val="0032CC"/>
                </a:solidFill>
                <a:latin typeface="Comic Sans MS" panose="030F0702030302020204"/>
                <a:cs typeface="Comic Sans MS" panose="030F0702030302020204"/>
              </a:rPr>
              <a:t>6</a:t>
            </a:r>
            <a:r>
              <a:rPr sz="1600" spc="-5" dirty="0">
                <a:solidFill>
                  <a:srgbClr val="0032CC"/>
                </a:solidFill>
                <a:latin typeface="Courier New" panose="02070309020205020404"/>
                <a:cs typeface="Courier New" panose="02070309020205020404"/>
              </a:rPr>
              <a:t>]</a:t>
            </a:r>
            <a:endParaRPr sz="1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0"/>
              </a:spcBef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6274" y="930273"/>
            <a:ext cx="60178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Understanding</a:t>
            </a:r>
            <a:r>
              <a:rPr sz="3600" spc="-35" dirty="0"/>
              <a:t> </a:t>
            </a:r>
            <a:r>
              <a:rPr sz="3600" spc="-5" dirty="0"/>
              <a:t>the</a:t>
            </a:r>
            <a:r>
              <a:rPr sz="3600" spc="-35" dirty="0"/>
              <a:t> </a:t>
            </a:r>
            <a:r>
              <a:rPr sz="3600" spc="-5" dirty="0"/>
              <a:t>Solution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209546" y="1970019"/>
            <a:ext cx="7315834" cy="17335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95"/>
              </a:spcBef>
              <a:buClr>
                <a:srgbClr val="3299FF"/>
              </a:buClr>
              <a:buSzPct val="61000"/>
              <a:buFont typeface="Wingdings" panose="05000000000000000000"/>
              <a:buChar char=""/>
              <a:tabLst>
                <a:tab pos="354965" algn="l"/>
                <a:tab pos="355600" algn="l"/>
                <a:tab pos="926465" algn="l"/>
              </a:tabLst>
            </a:pPr>
            <a:r>
              <a:rPr sz="2800" spc="-5" dirty="0">
                <a:solidFill>
                  <a:srgbClr val="FF0000"/>
                </a:solidFill>
                <a:latin typeface="Arial MT"/>
                <a:cs typeface="Arial MT"/>
              </a:rPr>
              <a:t>Q.	</a:t>
            </a:r>
            <a:r>
              <a:rPr sz="2800" spc="-5" dirty="0">
                <a:latin typeface="Arial MT"/>
                <a:cs typeface="Arial MT"/>
              </a:rPr>
              <a:t>For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</a:t>
            </a:r>
            <a:r>
              <a:rPr sz="280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given</a:t>
            </a:r>
            <a:r>
              <a:rPr sz="2800" dirty="0">
                <a:latin typeface="Arial MT"/>
                <a:cs typeface="Arial MT"/>
              </a:rPr>
              <a:t> problem </a:t>
            </a:r>
            <a:r>
              <a:rPr sz="2800" spc="-5" dirty="0">
                <a:latin typeface="Arial MT"/>
                <a:cs typeface="Arial MT"/>
              </a:rPr>
              <a:t>instance,</a:t>
            </a:r>
            <a:r>
              <a:rPr sz="2800" dirty="0">
                <a:latin typeface="Arial MT"/>
                <a:cs typeface="Arial MT"/>
              </a:rPr>
              <a:t> there may </a:t>
            </a:r>
            <a:r>
              <a:rPr sz="2800" spc="-76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be several </a:t>
            </a:r>
            <a:r>
              <a:rPr sz="2800" spc="-5" dirty="0">
                <a:latin typeface="Arial MT"/>
                <a:cs typeface="Arial MT"/>
              </a:rPr>
              <a:t>stable </a:t>
            </a:r>
            <a:r>
              <a:rPr sz="2800" dirty="0">
                <a:latin typeface="Arial MT"/>
                <a:cs typeface="Arial MT"/>
              </a:rPr>
              <a:t>matchings. </a:t>
            </a:r>
            <a:r>
              <a:rPr sz="2800" spc="-5" dirty="0">
                <a:latin typeface="Arial MT"/>
                <a:cs typeface="Arial MT"/>
              </a:rPr>
              <a:t>Do all </a:t>
            </a:r>
            <a:r>
              <a:rPr sz="2800" dirty="0">
                <a:latin typeface="Arial MT"/>
                <a:cs typeface="Arial MT"/>
              </a:rPr>
              <a:t> executions </a:t>
            </a:r>
            <a:r>
              <a:rPr sz="2800" spc="-5" dirty="0">
                <a:latin typeface="Arial MT"/>
                <a:cs typeface="Arial MT"/>
              </a:rPr>
              <a:t>of </a:t>
            </a:r>
            <a:r>
              <a:rPr sz="2800" dirty="0">
                <a:latin typeface="Arial MT"/>
                <a:cs typeface="Arial MT"/>
              </a:rPr>
              <a:t>Gale-Shapley </a:t>
            </a:r>
            <a:r>
              <a:rPr sz="2800" spc="-5" dirty="0">
                <a:latin typeface="Arial MT"/>
                <a:cs typeface="Arial MT"/>
              </a:rPr>
              <a:t>yield the </a:t>
            </a:r>
            <a:r>
              <a:rPr sz="2800" dirty="0">
                <a:latin typeface="Arial MT"/>
                <a:cs typeface="Arial MT"/>
              </a:rPr>
              <a:t>same 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stable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matching?</a:t>
            </a:r>
            <a:r>
              <a:rPr sz="2800" spc="-5" dirty="0">
                <a:latin typeface="Arial MT"/>
                <a:cs typeface="Arial MT"/>
              </a:rPr>
              <a:t> If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so,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which one?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09546" y="5216303"/>
            <a:ext cx="6483350" cy="141605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75"/>
              </a:spcBef>
              <a:buClr>
                <a:srgbClr val="3299FF"/>
              </a:buClr>
              <a:buSzPct val="61000"/>
              <a:buFont typeface="Wingdings" panose="05000000000000000000"/>
              <a:buChar char=""/>
              <a:tabLst>
                <a:tab pos="354965" algn="l"/>
                <a:tab pos="355600" algn="l"/>
              </a:tabLst>
            </a:pPr>
            <a:r>
              <a:rPr sz="2800" spc="-5" dirty="0">
                <a:latin typeface="Arial MT"/>
                <a:cs typeface="Arial MT"/>
              </a:rPr>
              <a:t>An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instance with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two </a:t>
            </a:r>
            <a:r>
              <a:rPr sz="2800" dirty="0">
                <a:latin typeface="Arial MT"/>
                <a:cs typeface="Arial MT"/>
              </a:rPr>
              <a:t>stable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matchings.</a:t>
            </a:r>
            <a:endParaRPr sz="2800">
              <a:latin typeface="Arial MT"/>
              <a:cs typeface="Arial MT"/>
            </a:endParaRPr>
          </a:p>
          <a:p>
            <a:pPr marL="755650" lvl="1" indent="-286385">
              <a:lnSpc>
                <a:spcPct val="100000"/>
              </a:lnSpc>
              <a:spcBef>
                <a:spcPts val="580"/>
              </a:spcBef>
              <a:buClr>
                <a:srgbClr val="006500"/>
              </a:buClr>
              <a:buSzPct val="54000"/>
              <a:buFont typeface="Wingdings" panose="05000000000000000000"/>
              <a:buChar char=""/>
              <a:tabLst>
                <a:tab pos="755015" algn="l"/>
                <a:tab pos="755650" algn="l"/>
              </a:tabLst>
            </a:pPr>
            <a:r>
              <a:rPr sz="2400" spc="-5" dirty="0">
                <a:solidFill>
                  <a:srgbClr val="0032CC"/>
                </a:solidFill>
                <a:latin typeface="Arial MT"/>
                <a:cs typeface="Arial MT"/>
              </a:rPr>
              <a:t>A-X,</a:t>
            </a:r>
            <a:r>
              <a:rPr sz="2400" spc="-45" dirty="0">
                <a:solidFill>
                  <a:srgbClr val="0032CC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32CC"/>
                </a:solidFill>
                <a:latin typeface="Arial MT"/>
                <a:cs typeface="Arial MT"/>
              </a:rPr>
              <a:t>B-Y,</a:t>
            </a:r>
            <a:r>
              <a:rPr sz="2400" spc="-40" dirty="0">
                <a:solidFill>
                  <a:srgbClr val="0032CC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32CC"/>
                </a:solidFill>
                <a:latin typeface="Arial MT"/>
                <a:cs typeface="Arial MT"/>
              </a:rPr>
              <a:t>C-Z.</a:t>
            </a:r>
            <a:endParaRPr sz="2400">
              <a:latin typeface="Arial MT"/>
              <a:cs typeface="Arial MT"/>
            </a:endParaRPr>
          </a:p>
          <a:p>
            <a:pPr marL="755650" lvl="1" indent="-286385">
              <a:lnSpc>
                <a:spcPct val="100000"/>
              </a:lnSpc>
              <a:spcBef>
                <a:spcPts val="570"/>
              </a:spcBef>
              <a:buClr>
                <a:srgbClr val="006500"/>
              </a:buClr>
              <a:buSzPct val="54000"/>
              <a:buFont typeface="Wingdings" panose="05000000000000000000"/>
              <a:buChar char=""/>
              <a:tabLst>
                <a:tab pos="755015" algn="l"/>
                <a:tab pos="755650" algn="l"/>
              </a:tabLst>
            </a:pPr>
            <a:r>
              <a:rPr sz="2400" spc="-5" dirty="0">
                <a:solidFill>
                  <a:srgbClr val="0032CC"/>
                </a:solidFill>
                <a:latin typeface="Arial MT"/>
                <a:cs typeface="Arial MT"/>
              </a:rPr>
              <a:t>A-Y,</a:t>
            </a:r>
            <a:r>
              <a:rPr sz="2400" spc="-45" dirty="0">
                <a:solidFill>
                  <a:srgbClr val="0032CC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32CC"/>
                </a:solidFill>
                <a:latin typeface="Arial MT"/>
                <a:cs typeface="Arial MT"/>
              </a:rPr>
              <a:t>B-X,</a:t>
            </a:r>
            <a:r>
              <a:rPr sz="2400" spc="-40" dirty="0">
                <a:solidFill>
                  <a:srgbClr val="0032CC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32CC"/>
                </a:solidFill>
                <a:latin typeface="Arial MT"/>
                <a:cs typeface="Arial MT"/>
              </a:rPr>
              <a:t>C-Z.</a:t>
            </a:r>
            <a:endParaRPr sz="2400">
              <a:latin typeface="Arial MT"/>
              <a:cs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192835" y="3841808"/>
            <a:ext cx="3034030" cy="1416050"/>
            <a:chOff x="5192835" y="3841808"/>
            <a:chExt cx="3034030" cy="1416050"/>
          </a:xfrm>
        </p:grpSpPr>
        <p:sp>
          <p:nvSpPr>
            <p:cNvPr id="6" name="object 6"/>
            <p:cNvSpPr/>
            <p:nvPr/>
          </p:nvSpPr>
          <p:spPr>
            <a:xfrm>
              <a:off x="5197598" y="4902325"/>
              <a:ext cx="914400" cy="351155"/>
            </a:xfrm>
            <a:custGeom>
              <a:avLst/>
              <a:gdLst/>
              <a:ahLst/>
              <a:cxnLst/>
              <a:rect l="l" t="t" r="r" b="b"/>
              <a:pathLst>
                <a:path w="914400" h="351154">
                  <a:moveTo>
                    <a:pt x="914401" y="350902"/>
                  </a:moveTo>
                  <a:lnTo>
                    <a:pt x="914401" y="0"/>
                  </a:lnTo>
                  <a:lnTo>
                    <a:pt x="0" y="0"/>
                  </a:lnTo>
                  <a:lnTo>
                    <a:pt x="0" y="350902"/>
                  </a:lnTo>
                  <a:lnTo>
                    <a:pt x="914401" y="350902"/>
                  </a:lnTo>
                  <a:close/>
                </a:path>
              </a:pathLst>
            </a:custGeom>
            <a:solidFill>
              <a:srgbClr val="0065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5197598" y="3846571"/>
              <a:ext cx="1617345" cy="1406525"/>
            </a:xfrm>
            <a:custGeom>
              <a:avLst/>
              <a:gdLst/>
              <a:ahLst/>
              <a:cxnLst/>
              <a:rect l="l" t="t" r="r" b="b"/>
              <a:pathLst>
                <a:path w="1617345" h="1406525">
                  <a:moveTo>
                    <a:pt x="0" y="1055754"/>
                  </a:moveTo>
                  <a:lnTo>
                    <a:pt x="0" y="1406275"/>
                  </a:lnTo>
                  <a:lnTo>
                    <a:pt x="914401" y="1406275"/>
                  </a:lnTo>
                  <a:lnTo>
                    <a:pt x="914401" y="1055754"/>
                  </a:lnTo>
                  <a:lnTo>
                    <a:pt x="0" y="1055754"/>
                  </a:lnTo>
                  <a:close/>
                </a:path>
                <a:path w="1617345" h="1406525">
                  <a:moveTo>
                    <a:pt x="0" y="703326"/>
                  </a:moveTo>
                  <a:lnTo>
                    <a:pt x="0" y="1055750"/>
                  </a:lnTo>
                  <a:lnTo>
                    <a:pt x="914401" y="1055750"/>
                  </a:lnTo>
                  <a:lnTo>
                    <a:pt x="914401" y="703326"/>
                  </a:lnTo>
                  <a:lnTo>
                    <a:pt x="0" y="703326"/>
                  </a:lnTo>
                  <a:close/>
                </a:path>
                <a:path w="1617345" h="1406525">
                  <a:moveTo>
                    <a:pt x="0" y="352427"/>
                  </a:moveTo>
                  <a:lnTo>
                    <a:pt x="0" y="703329"/>
                  </a:lnTo>
                  <a:lnTo>
                    <a:pt x="914401" y="703329"/>
                  </a:lnTo>
                  <a:lnTo>
                    <a:pt x="914401" y="352427"/>
                  </a:lnTo>
                  <a:lnTo>
                    <a:pt x="0" y="352427"/>
                  </a:lnTo>
                  <a:close/>
                </a:path>
                <a:path w="1617345" h="1406525">
                  <a:moveTo>
                    <a:pt x="914401" y="1055754"/>
                  </a:moveTo>
                  <a:lnTo>
                    <a:pt x="914401" y="1406275"/>
                  </a:lnTo>
                  <a:lnTo>
                    <a:pt x="1617344" y="1406275"/>
                  </a:lnTo>
                  <a:lnTo>
                    <a:pt x="1617344" y="1055754"/>
                  </a:lnTo>
                  <a:lnTo>
                    <a:pt x="914401" y="1055754"/>
                  </a:lnTo>
                  <a:close/>
                </a:path>
                <a:path w="1617345" h="1406525">
                  <a:moveTo>
                    <a:pt x="914401" y="352427"/>
                  </a:moveTo>
                  <a:lnTo>
                    <a:pt x="914401" y="703329"/>
                  </a:lnTo>
                  <a:lnTo>
                    <a:pt x="1617344" y="703329"/>
                  </a:lnTo>
                  <a:lnTo>
                    <a:pt x="1617344" y="352427"/>
                  </a:lnTo>
                  <a:lnTo>
                    <a:pt x="914401" y="352427"/>
                  </a:lnTo>
                  <a:close/>
                </a:path>
                <a:path w="1617345" h="1406525">
                  <a:moveTo>
                    <a:pt x="914401" y="0"/>
                  </a:moveTo>
                  <a:lnTo>
                    <a:pt x="914401" y="352423"/>
                  </a:lnTo>
                  <a:lnTo>
                    <a:pt x="1617344" y="352423"/>
                  </a:lnTo>
                  <a:lnTo>
                    <a:pt x="1617344" y="0"/>
                  </a:lnTo>
                  <a:lnTo>
                    <a:pt x="914401" y="0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6815326" y="4902325"/>
              <a:ext cx="702945" cy="351155"/>
            </a:xfrm>
            <a:custGeom>
              <a:avLst/>
              <a:gdLst/>
              <a:ahLst/>
              <a:cxnLst/>
              <a:rect l="l" t="t" r="r" b="b"/>
              <a:pathLst>
                <a:path w="702945" h="351154">
                  <a:moveTo>
                    <a:pt x="702942" y="350902"/>
                  </a:moveTo>
                  <a:lnTo>
                    <a:pt x="702942" y="0"/>
                  </a:lnTo>
                  <a:lnTo>
                    <a:pt x="0" y="0"/>
                  </a:lnTo>
                  <a:lnTo>
                    <a:pt x="0" y="350902"/>
                  </a:lnTo>
                  <a:lnTo>
                    <a:pt x="702942" y="350902"/>
                  </a:lnTo>
                  <a:close/>
                </a:path>
              </a:pathLst>
            </a:custGeom>
            <a:solidFill>
              <a:srgbClr val="FFC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6814942" y="4198999"/>
              <a:ext cx="703580" cy="1054100"/>
            </a:xfrm>
            <a:custGeom>
              <a:avLst/>
              <a:gdLst/>
              <a:ahLst/>
              <a:cxnLst/>
              <a:rect l="l" t="t" r="r" b="b"/>
              <a:pathLst>
                <a:path w="703579" h="1054100">
                  <a:moveTo>
                    <a:pt x="0" y="703326"/>
                  </a:moveTo>
                  <a:lnTo>
                    <a:pt x="0" y="1053848"/>
                  </a:lnTo>
                  <a:lnTo>
                    <a:pt x="703326" y="1053848"/>
                  </a:lnTo>
                  <a:lnTo>
                    <a:pt x="703326" y="703326"/>
                  </a:lnTo>
                  <a:lnTo>
                    <a:pt x="0" y="703326"/>
                  </a:lnTo>
                  <a:close/>
                </a:path>
                <a:path w="703579" h="1054100">
                  <a:moveTo>
                    <a:pt x="0" y="350898"/>
                  </a:moveTo>
                  <a:lnTo>
                    <a:pt x="0" y="703322"/>
                  </a:lnTo>
                  <a:lnTo>
                    <a:pt x="703326" y="703322"/>
                  </a:lnTo>
                  <a:lnTo>
                    <a:pt x="703326" y="350898"/>
                  </a:lnTo>
                  <a:lnTo>
                    <a:pt x="0" y="350898"/>
                  </a:lnTo>
                  <a:close/>
                </a:path>
                <a:path w="703579" h="1054100">
                  <a:moveTo>
                    <a:pt x="0" y="0"/>
                  </a:moveTo>
                  <a:lnTo>
                    <a:pt x="0" y="350902"/>
                  </a:lnTo>
                  <a:lnTo>
                    <a:pt x="703326" y="350902"/>
                  </a:lnTo>
                  <a:lnTo>
                    <a:pt x="703326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6815326" y="3846571"/>
              <a:ext cx="702945" cy="352425"/>
            </a:xfrm>
            <a:custGeom>
              <a:avLst/>
              <a:gdLst/>
              <a:ahLst/>
              <a:cxnLst/>
              <a:rect l="l" t="t" r="r" b="b"/>
              <a:pathLst>
                <a:path w="702945" h="352425">
                  <a:moveTo>
                    <a:pt x="702942" y="352423"/>
                  </a:moveTo>
                  <a:lnTo>
                    <a:pt x="702942" y="0"/>
                  </a:lnTo>
                  <a:lnTo>
                    <a:pt x="0" y="0"/>
                  </a:lnTo>
                  <a:lnTo>
                    <a:pt x="0" y="352423"/>
                  </a:lnTo>
                  <a:lnTo>
                    <a:pt x="702942" y="352423"/>
                  </a:lnTo>
                  <a:close/>
                </a:path>
              </a:pathLst>
            </a:custGeom>
            <a:solidFill>
              <a:srgbClr val="0065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6814942" y="3846571"/>
              <a:ext cx="703580" cy="352425"/>
            </a:xfrm>
            <a:custGeom>
              <a:avLst/>
              <a:gdLst/>
              <a:ahLst/>
              <a:cxnLst/>
              <a:rect l="l" t="t" r="r" b="b"/>
              <a:pathLst>
                <a:path w="703579" h="352425">
                  <a:moveTo>
                    <a:pt x="0" y="0"/>
                  </a:moveTo>
                  <a:lnTo>
                    <a:pt x="0" y="352423"/>
                  </a:lnTo>
                  <a:lnTo>
                    <a:pt x="703326" y="352423"/>
                  </a:lnTo>
                  <a:lnTo>
                    <a:pt x="703326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7518289" y="4902325"/>
              <a:ext cx="703580" cy="351155"/>
            </a:xfrm>
            <a:custGeom>
              <a:avLst/>
              <a:gdLst/>
              <a:ahLst/>
              <a:cxnLst/>
              <a:rect l="l" t="t" r="r" b="b"/>
              <a:pathLst>
                <a:path w="703579" h="351154">
                  <a:moveTo>
                    <a:pt x="703326" y="350902"/>
                  </a:moveTo>
                  <a:lnTo>
                    <a:pt x="703326" y="0"/>
                  </a:lnTo>
                  <a:lnTo>
                    <a:pt x="0" y="0"/>
                  </a:lnTo>
                  <a:lnTo>
                    <a:pt x="0" y="350902"/>
                  </a:lnTo>
                  <a:lnTo>
                    <a:pt x="703326" y="350902"/>
                  </a:lnTo>
                  <a:close/>
                </a:path>
              </a:pathLst>
            </a:custGeom>
            <a:solidFill>
              <a:srgbClr val="FFC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7518289" y="4198999"/>
              <a:ext cx="703580" cy="1054100"/>
            </a:xfrm>
            <a:custGeom>
              <a:avLst/>
              <a:gdLst/>
              <a:ahLst/>
              <a:cxnLst/>
              <a:rect l="l" t="t" r="r" b="b"/>
              <a:pathLst>
                <a:path w="703579" h="1054100">
                  <a:moveTo>
                    <a:pt x="0" y="703326"/>
                  </a:moveTo>
                  <a:lnTo>
                    <a:pt x="0" y="1053848"/>
                  </a:lnTo>
                  <a:lnTo>
                    <a:pt x="703326" y="1053848"/>
                  </a:lnTo>
                  <a:lnTo>
                    <a:pt x="703326" y="703326"/>
                  </a:lnTo>
                  <a:lnTo>
                    <a:pt x="0" y="703326"/>
                  </a:lnTo>
                  <a:close/>
                </a:path>
                <a:path w="703579" h="1054100">
                  <a:moveTo>
                    <a:pt x="0" y="350898"/>
                  </a:moveTo>
                  <a:lnTo>
                    <a:pt x="0" y="703322"/>
                  </a:lnTo>
                  <a:lnTo>
                    <a:pt x="703326" y="703322"/>
                  </a:lnTo>
                  <a:lnTo>
                    <a:pt x="703326" y="350898"/>
                  </a:lnTo>
                  <a:lnTo>
                    <a:pt x="0" y="350898"/>
                  </a:lnTo>
                  <a:close/>
                </a:path>
                <a:path w="703579" h="1054100">
                  <a:moveTo>
                    <a:pt x="0" y="0"/>
                  </a:moveTo>
                  <a:lnTo>
                    <a:pt x="0" y="350902"/>
                  </a:lnTo>
                  <a:lnTo>
                    <a:pt x="703326" y="350902"/>
                  </a:lnTo>
                  <a:lnTo>
                    <a:pt x="703326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7518289" y="3846571"/>
              <a:ext cx="703580" cy="352425"/>
            </a:xfrm>
            <a:custGeom>
              <a:avLst/>
              <a:gdLst/>
              <a:ahLst/>
              <a:cxnLst/>
              <a:rect l="l" t="t" r="r" b="b"/>
              <a:pathLst>
                <a:path w="703579" h="352425">
                  <a:moveTo>
                    <a:pt x="703326" y="352423"/>
                  </a:moveTo>
                  <a:lnTo>
                    <a:pt x="703326" y="0"/>
                  </a:lnTo>
                  <a:lnTo>
                    <a:pt x="0" y="0"/>
                  </a:lnTo>
                  <a:lnTo>
                    <a:pt x="0" y="352423"/>
                  </a:lnTo>
                  <a:lnTo>
                    <a:pt x="703326" y="352423"/>
                  </a:lnTo>
                  <a:close/>
                </a:path>
              </a:pathLst>
            </a:custGeom>
            <a:solidFill>
              <a:srgbClr val="0065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7518289" y="3846571"/>
              <a:ext cx="703580" cy="352425"/>
            </a:xfrm>
            <a:custGeom>
              <a:avLst/>
              <a:gdLst/>
              <a:ahLst/>
              <a:cxnLst/>
              <a:rect l="l" t="t" r="r" b="b"/>
              <a:pathLst>
                <a:path w="703579" h="352425">
                  <a:moveTo>
                    <a:pt x="0" y="0"/>
                  </a:moveTo>
                  <a:lnTo>
                    <a:pt x="0" y="352423"/>
                  </a:lnTo>
                  <a:lnTo>
                    <a:pt x="703326" y="352423"/>
                  </a:lnTo>
                  <a:lnTo>
                    <a:pt x="703326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6" name="object 16"/>
          <p:cNvGrpSpPr/>
          <p:nvPr/>
        </p:nvGrpSpPr>
        <p:grpSpPr>
          <a:xfrm>
            <a:off x="1601913" y="3841808"/>
            <a:ext cx="3034030" cy="1417955"/>
            <a:chOff x="1601913" y="3841808"/>
            <a:chExt cx="3034030" cy="1417955"/>
          </a:xfrm>
        </p:grpSpPr>
        <p:sp>
          <p:nvSpPr>
            <p:cNvPr id="17" name="object 17"/>
            <p:cNvSpPr/>
            <p:nvPr/>
          </p:nvSpPr>
          <p:spPr>
            <a:xfrm>
              <a:off x="1606675" y="3846571"/>
              <a:ext cx="1617345" cy="1406525"/>
            </a:xfrm>
            <a:custGeom>
              <a:avLst/>
              <a:gdLst/>
              <a:ahLst/>
              <a:cxnLst/>
              <a:rect l="l" t="t" r="r" b="b"/>
              <a:pathLst>
                <a:path w="1617345" h="1406525">
                  <a:moveTo>
                    <a:pt x="0" y="703326"/>
                  </a:moveTo>
                  <a:lnTo>
                    <a:pt x="0" y="1055750"/>
                  </a:lnTo>
                  <a:lnTo>
                    <a:pt x="914401" y="1055750"/>
                  </a:lnTo>
                  <a:lnTo>
                    <a:pt x="914401" y="703326"/>
                  </a:lnTo>
                  <a:lnTo>
                    <a:pt x="0" y="703326"/>
                  </a:lnTo>
                  <a:close/>
                </a:path>
                <a:path w="1617345" h="1406525">
                  <a:moveTo>
                    <a:pt x="0" y="352427"/>
                  </a:moveTo>
                  <a:lnTo>
                    <a:pt x="0" y="703329"/>
                  </a:lnTo>
                  <a:lnTo>
                    <a:pt x="914401" y="703329"/>
                  </a:lnTo>
                  <a:lnTo>
                    <a:pt x="914401" y="352427"/>
                  </a:lnTo>
                  <a:lnTo>
                    <a:pt x="0" y="352427"/>
                  </a:lnTo>
                  <a:close/>
                </a:path>
                <a:path w="1617345" h="1406525">
                  <a:moveTo>
                    <a:pt x="914401" y="1055754"/>
                  </a:moveTo>
                  <a:lnTo>
                    <a:pt x="914401" y="1406275"/>
                  </a:lnTo>
                  <a:lnTo>
                    <a:pt x="1617344" y="1406275"/>
                  </a:lnTo>
                  <a:lnTo>
                    <a:pt x="1617344" y="1055754"/>
                  </a:lnTo>
                  <a:lnTo>
                    <a:pt x="914401" y="1055754"/>
                  </a:lnTo>
                  <a:close/>
                </a:path>
                <a:path w="1617345" h="1406525">
                  <a:moveTo>
                    <a:pt x="914401" y="703326"/>
                  </a:moveTo>
                  <a:lnTo>
                    <a:pt x="914401" y="1055750"/>
                  </a:lnTo>
                  <a:lnTo>
                    <a:pt x="1617344" y="1055750"/>
                  </a:lnTo>
                  <a:lnTo>
                    <a:pt x="1617344" y="703326"/>
                  </a:lnTo>
                  <a:lnTo>
                    <a:pt x="914401" y="703326"/>
                  </a:lnTo>
                  <a:close/>
                </a:path>
                <a:path w="1617345" h="1406525">
                  <a:moveTo>
                    <a:pt x="914401" y="352427"/>
                  </a:moveTo>
                  <a:lnTo>
                    <a:pt x="914401" y="703329"/>
                  </a:lnTo>
                  <a:lnTo>
                    <a:pt x="1617344" y="703329"/>
                  </a:lnTo>
                  <a:lnTo>
                    <a:pt x="1617344" y="352427"/>
                  </a:lnTo>
                  <a:lnTo>
                    <a:pt x="914401" y="352427"/>
                  </a:lnTo>
                  <a:close/>
                </a:path>
                <a:path w="1617345" h="1406525">
                  <a:moveTo>
                    <a:pt x="914401" y="0"/>
                  </a:moveTo>
                  <a:lnTo>
                    <a:pt x="914401" y="352423"/>
                  </a:lnTo>
                  <a:lnTo>
                    <a:pt x="1617344" y="352423"/>
                  </a:lnTo>
                  <a:lnTo>
                    <a:pt x="1617344" y="0"/>
                  </a:lnTo>
                  <a:lnTo>
                    <a:pt x="914401" y="0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3224397" y="4902325"/>
              <a:ext cx="702945" cy="351155"/>
            </a:xfrm>
            <a:custGeom>
              <a:avLst/>
              <a:gdLst/>
              <a:ahLst/>
              <a:cxnLst/>
              <a:rect l="l" t="t" r="r" b="b"/>
              <a:pathLst>
                <a:path w="702945" h="351154">
                  <a:moveTo>
                    <a:pt x="702942" y="350902"/>
                  </a:moveTo>
                  <a:lnTo>
                    <a:pt x="702942" y="0"/>
                  </a:lnTo>
                  <a:lnTo>
                    <a:pt x="0" y="0"/>
                  </a:lnTo>
                  <a:lnTo>
                    <a:pt x="0" y="350902"/>
                  </a:lnTo>
                  <a:lnTo>
                    <a:pt x="702942" y="350902"/>
                  </a:lnTo>
                  <a:close/>
                </a:path>
              </a:pathLst>
            </a:custGeom>
            <a:solidFill>
              <a:srgbClr val="FFC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3224020" y="4198999"/>
              <a:ext cx="703580" cy="1054100"/>
            </a:xfrm>
            <a:custGeom>
              <a:avLst/>
              <a:gdLst/>
              <a:ahLst/>
              <a:cxnLst/>
              <a:rect l="l" t="t" r="r" b="b"/>
              <a:pathLst>
                <a:path w="703579" h="1054100">
                  <a:moveTo>
                    <a:pt x="0" y="703326"/>
                  </a:moveTo>
                  <a:lnTo>
                    <a:pt x="0" y="1053848"/>
                  </a:lnTo>
                  <a:lnTo>
                    <a:pt x="703326" y="1053848"/>
                  </a:lnTo>
                  <a:lnTo>
                    <a:pt x="703326" y="703326"/>
                  </a:lnTo>
                  <a:lnTo>
                    <a:pt x="0" y="703326"/>
                  </a:lnTo>
                  <a:close/>
                </a:path>
                <a:path w="703579" h="1054100">
                  <a:moveTo>
                    <a:pt x="0" y="350898"/>
                  </a:moveTo>
                  <a:lnTo>
                    <a:pt x="0" y="703322"/>
                  </a:lnTo>
                  <a:lnTo>
                    <a:pt x="703326" y="703322"/>
                  </a:lnTo>
                  <a:lnTo>
                    <a:pt x="703326" y="350898"/>
                  </a:lnTo>
                  <a:lnTo>
                    <a:pt x="0" y="350898"/>
                  </a:lnTo>
                  <a:close/>
                </a:path>
                <a:path w="703579" h="1054100">
                  <a:moveTo>
                    <a:pt x="0" y="0"/>
                  </a:moveTo>
                  <a:lnTo>
                    <a:pt x="0" y="350902"/>
                  </a:lnTo>
                  <a:lnTo>
                    <a:pt x="703326" y="350902"/>
                  </a:lnTo>
                  <a:lnTo>
                    <a:pt x="703326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3224397" y="3846571"/>
              <a:ext cx="702945" cy="352425"/>
            </a:xfrm>
            <a:custGeom>
              <a:avLst/>
              <a:gdLst/>
              <a:ahLst/>
              <a:cxnLst/>
              <a:rect l="l" t="t" r="r" b="b"/>
              <a:pathLst>
                <a:path w="702945" h="352425">
                  <a:moveTo>
                    <a:pt x="702942" y="352423"/>
                  </a:moveTo>
                  <a:lnTo>
                    <a:pt x="702942" y="0"/>
                  </a:lnTo>
                  <a:lnTo>
                    <a:pt x="0" y="0"/>
                  </a:lnTo>
                  <a:lnTo>
                    <a:pt x="0" y="352423"/>
                  </a:lnTo>
                  <a:lnTo>
                    <a:pt x="702942" y="352423"/>
                  </a:lnTo>
                  <a:close/>
                </a:path>
              </a:pathLst>
            </a:custGeom>
            <a:solidFill>
              <a:srgbClr val="0065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3224020" y="3846571"/>
              <a:ext cx="1407160" cy="703580"/>
            </a:xfrm>
            <a:custGeom>
              <a:avLst/>
              <a:gdLst/>
              <a:ahLst/>
              <a:cxnLst/>
              <a:rect l="l" t="t" r="r" b="b"/>
              <a:pathLst>
                <a:path w="1407160" h="703579">
                  <a:moveTo>
                    <a:pt x="0" y="0"/>
                  </a:moveTo>
                  <a:lnTo>
                    <a:pt x="0" y="352423"/>
                  </a:lnTo>
                  <a:lnTo>
                    <a:pt x="703326" y="352423"/>
                  </a:lnTo>
                  <a:lnTo>
                    <a:pt x="703326" y="0"/>
                  </a:lnTo>
                  <a:lnTo>
                    <a:pt x="0" y="0"/>
                  </a:lnTo>
                  <a:close/>
                </a:path>
                <a:path w="1407160" h="703579">
                  <a:moveTo>
                    <a:pt x="703326" y="352427"/>
                  </a:moveTo>
                  <a:lnTo>
                    <a:pt x="703326" y="703329"/>
                  </a:lnTo>
                  <a:lnTo>
                    <a:pt x="1406653" y="703329"/>
                  </a:lnTo>
                  <a:lnTo>
                    <a:pt x="1406653" y="352427"/>
                  </a:lnTo>
                  <a:lnTo>
                    <a:pt x="703326" y="352427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3927347" y="3846571"/>
              <a:ext cx="703580" cy="352425"/>
            </a:xfrm>
            <a:custGeom>
              <a:avLst/>
              <a:gdLst/>
              <a:ahLst/>
              <a:cxnLst/>
              <a:rect l="l" t="t" r="r" b="b"/>
              <a:pathLst>
                <a:path w="703579" h="352425">
                  <a:moveTo>
                    <a:pt x="703326" y="352423"/>
                  </a:moveTo>
                  <a:lnTo>
                    <a:pt x="703326" y="0"/>
                  </a:lnTo>
                  <a:lnTo>
                    <a:pt x="0" y="0"/>
                  </a:lnTo>
                  <a:lnTo>
                    <a:pt x="0" y="352423"/>
                  </a:lnTo>
                  <a:lnTo>
                    <a:pt x="703326" y="352423"/>
                  </a:lnTo>
                  <a:close/>
                </a:path>
              </a:pathLst>
            </a:custGeom>
            <a:solidFill>
              <a:srgbClr val="0065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3927347" y="3846571"/>
              <a:ext cx="703580" cy="352425"/>
            </a:xfrm>
            <a:custGeom>
              <a:avLst/>
              <a:gdLst/>
              <a:ahLst/>
              <a:cxnLst/>
              <a:rect l="l" t="t" r="r" b="b"/>
              <a:pathLst>
                <a:path w="703579" h="352425">
                  <a:moveTo>
                    <a:pt x="0" y="0"/>
                  </a:moveTo>
                  <a:lnTo>
                    <a:pt x="0" y="352423"/>
                  </a:lnTo>
                  <a:lnTo>
                    <a:pt x="703326" y="352423"/>
                  </a:lnTo>
                  <a:lnTo>
                    <a:pt x="703326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3927347" y="4902325"/>
              <a:ext cx="703580" cy="352425"/>
            </a:xfrm>
            <a:custGeom>
              <a:avLst/>
              <a:gdLst/>
              <a:ahLst/>
              <a:cxnLst/>
              <a:rect l="l" t="t" r="r" b="b"/>
              <a:pathLst>
                <a:path w="703579" h="352425">
                  <a:moveTo>
                    <a:pt x="703326" y="352426"/>
                  </a:moveTo>
                  <a:lnTo>
                    <a:pt x="703326" y="0"/>
                  </a:lnTo>
                  <a:lnTo>
                    <a:pt x="0" y="0"/>
                  </a:lnTo>
                  <a:lnTo>
                    <a:pt x="0" y="352426"/>
                  </a:lnTo>
                  <a:lnTo>
                    <a:pt x="703326" y="352426"/>
                  </a:lnTo>
                  <a:close/>
                </a:path>
              </a:pathLst>
            </a:custGeom>
            <a:solidFill>
              <a:srgbClr val="FFC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3927347" y="4902325"/>
              <a:ext cx="703580" cy="352425"/>
            </a:xfrm>
            <a:custGeom>
              <a:avLst/>
              <a:gdLst/>
              <a:ahLst/>
              <a:cxnLst/>
              <a:rect l="l" t="t" r="r" b="b"/>
              <a:pathLst>
                <a:path w="703579" h="352425">
                  <a:moveTo>
                    <a:pt x="0" y="0"/>
                  </a:moveTo>
                  <a:lnTo>
                    <a:pt x="0" y="352426"/>
                  </a:lnTo>
                  <a:lnTo>
                    <a:pt x="703326" y="352426"/>
                  </a:lnTo>
                  <a:lnTo>
                    <a:pt x="703326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aphicFrame>
        <p:nvGraphicFramePr>
          <p:cNvPr id="26" name="object 26"/>
          <p:cNvGraphicFramePr>
            <a:graphicFrameLocks noGrp="1"/>
          </p:cNvGraphicFramePr>
          <p:nvPr/>
        </p:nvGraphicFramePr>
        <p:xfrm>
          <a:off x="1606675" y="3846571"/>
          <a:ext cx="6616060" cy="1407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/>
                <a:gridCol w="691515"/>
                <a:gridCol w="716279"/>
                <a:gridCol w="702309"/>
                <a:gridCol w="567054"/>
                <a:gridCol w="914400"/>
                <a:gridCol w="691514"/>
                <a:gridCol w="716279"/>
                <a:gridCol w="702310"/>
              </a:tblGrid>
              <a:tr h="35242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100" spc="-7" baseline="-16000" dirty="0">
                          <a:solidFill>
                            <a:srgbClr val="FFFFFF"/>
                          </a:solidFill>
                          <a:latin typeface="Comic Sans MS" panose="030F0702030302020204"/>
                          <a:cs typeface="Comic Sans MS" panose="030F0702030302020204"/>
                        </a:rPr>
                        <a:t>1</a:t>
                      </a:r>
                      <a:r>
                        <a:rPr sz="900" spc="-5" dirty="0">
                          <a:solidFill>
                            <a:srgbClr val="FFFFFF"/>
                          </a:solidFill>
                          <a:latin typeface="Comic Sans MS" panose="030F0702030302020204"/>
                          <a:cs typeface="Comic Sans MS" panose="030F0702030302020204"/>
                        </a:rPr>
                        <a:t>st</a:t>
                      </a:r>
                      <a:endParaRPr sz="900">
                        <a:latin typeface="Comic Sans MS" panose="030F0702030302020204"/>
                        <a:cs typeface="Comic Sans MS" panose="030F0702030302020204"/>
                      </a:endParaRPr>
                    </a:p>
                  </a:txBody>
                  <a:tcPr marL="0" marR="0" marT="9525" marB="0">
                    <a:solidFill>
                      <a:srgbClr val="006500"/>
                    </a:solidFill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100" spc="-7" baseline="-16000" dirty="0">
                          <a:solidFill>
                            <a:srgbClr val="FFFFFF"/>
                          </a:solidFill>
                          <a:latin typeface="Comic Sans MS" panose="030F0702030302020204"/>
                          <a:cs typeface="Comic Sans MS" panose="030F0702030302020204"/>
                        </a:rPr>
                        <a:t>2</a:t>
                      </a:r>
                      <a:r>
                        <a:rPr sz="900" spc="-5" dirty="0">
                          <a:solidFill>
                            <a:srgbClr val="FFFFFF"/>
                          </a:solidFill>
                          <a:latin typeface="Comic Sans MS" panose="030F0702030302020204"/>
                          <a:cs typeface="Comic Sans MS" panose="030F0702030302020204"/>
                        </a:rPr>
                        <a:t>nd</a:t>
                      </a:r>
                      <a:endParaRPr sz="900">
                        <a:latin typeface="Comic Sans MS" panose="030F0702030302020204"/>
                        <a:cs typeface="Comic Sans MS" panose="030F0702030302020204"/>
                      </a:endParaRPr>
                    </a:p>
                  </a:txBody>
                  <a:tcPr marL="0" marR="0" marT="952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100" spc="-7" baseline="-16000" dirty="0">
                          <a:solidFill>
                            <a:srgbClr val="FFFFFF"/>
                          </a:solidFill>
                          <a:latin typeface="Comic Sans MS" panose="030F0702030302020204"/>
                          <a:cs typeface="Comic Sans MS" panose="030F0702030302020204"/>
                        </a:rPr>
                        <a:t>3</a:t>
                      </a:r>
                      <a:r>
                        <a:rPr sz="900" spc="-5" dirty="0">
                          <a:solidFill>
                            <a:srgbClr val="FFFFFF"/>
                          </a:solidFill>
                          <a:latin typeface="Comic Sans MS" panose="030F0702030302020204"/>
                          <a:cs typeface="Comic Sans MS" panose="030F0702030302020204"/>
                        </a:rPr>
                        <a:t>rd</a:t>
                      </a:r>
                      <a:endParaRPr sz="900">
                        <a:latin typeface="Comic Sans MS" panose="030F0702030302020204"/>
                        <a:cs typeface="Comic Sans MS" panose="030F0702030302020204"/>
                      </a:endParaRPr>
                    </a:p>
                  </a:txBody>
                  <a:tcPr marL="0" marR="0" marT="952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100" spc="-7" baseline="-16000" dirty="0">
                          <a:solidFill>
                            <a:srgbClr val="FFFFFF"/>
                          </a:solidFill>
                          <a:latin typeface="Comic Sans MS" panose="030F0702030302020204"/>
                          <a:cs typeface="Comic Sans MS" panose="030F0702030302020204"/>
                        </a:rPr>
                        <a:t>1</a:t>
                      </a:r>
                      <a:r>
                        <a:rPr sz="900" spc="-5" dirty="0">
                          <a:solidFill>
                            <a:srgbClr val="FFFFFF"/>
                          </a:solidFill>
                          <a:latin typeface="Comic Sans MS" panose="030F0702030302020204"/>
                          <a:cs typeface="Comic Sans MS" panose="030F0702030302020204"/>
                        </a:rPr>
                        <a:t>st</a:t>
                      </a:r>
                      <a:endParaRPr sz="900">
                        <a:latin typeface="Comic Sans MS" panose="030F0702030302020204"/>
                        <a:cs typeface="Comic Sans MS" panose="030F0702030302020204"/>
                      </a:endParaRPr>
                    </a:p>
                  </a:txBody>
                  <a:tcPr marL="0" marR="0" marT="9525" marB="0">
                    <a:solidFill>
                      <a:srgbClr val="006500"/>
                    </a:solidFill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100" spc="-7" baseline="-16000" dirty="0">
                          <a:solidFill>
                            <a:srgbClr val="FFFFFF"/>
                          </a:solidFill>
                          <a:latin typeface="Comic Sans MS" panose="030F0702030302020204"/>
                          <a:cs typeface="Comic Sans MS" panose="030F0702030302020204"/>
                        </a:rPr>
                        <a:t>2</a:t>
                      </a:r>
                      <a:r>
                        <a:rPr sz="900" spc="-5" dirty="0">
                          <a:solidFill>
                            <a:srgbClr val="FFFFFF"/>
                          </a:solidFill>
                          <a:latin typeface="Comic Sans MS" panose="030F0702030302020204"/>
                          <a:cs typeface="Comic Sans MS" panose="030F0702030302020204"/>
                        </a:rPr>
                        <a:t>nd</a:t>
                      </a:r>
                      <a:endParaRPr sz="900">
                        <a:latin typeface="Comic Sans MS" panose="030F0702030302020204"/>
                        <a:cs typeface="Comic Sans MS" panose="030F0702030302020204"/>
                      </a:endParaRPr>
                    </a:p>
                  </a:txBody>
                  <a:tcPr marL="0" marR="0" marT="952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2100" spc="-7" baseline="-16000" dirty="0">
                          <a:solidFill>
                            <a:srgbClr val="FFFFFF"/>
                          </a:solidFill>
                          <a:latin typeface="Comic Sans MS" panose="030F0702030302020204"/>
                          <a:cs typeface="Comic Sans MS" panose="030F0702030302020204"/>
                        </a:rPr>
                        <a:t>3</a:t>
                      </a:r>
                      <a:r>
                        <a:rPr sz="900" spc="-5" dirty="0">
                          <a:solidFill>
                            <a:srgbClr val="FFFFFF"/>
                          </a:solidFill>
                          <a:latin typeface="Comic Sans MS" panose="030F0702030302020204"/>
                          <a:cs typeface="Comic Sans MS" panose="030F0702030302020204"/>
                        </a:rPr>
                        <a:t>rd</a:t>
                      </a:r>
                      <a:endParaRPr sz="900">
                        <a:latin typeface="Comic Sans MS" panose="030F0702030302020204"/>
                        <a:cs typeface="Comic Sans MS" panose="030F0702030302020204"/>
                      </a:endParaRPr>
                    </a:p>
                  </a:txBody>
                  <a:tcPr marL="0" marR="0" marT="9525" marB="0"/>
                </a:tc>
              </a:tr>
              <a:tr h="34031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60"/>
                        </a:spcBef>
                      </a:pPr>
                      <a:r>
                        <a:rPr sz="1400" spc="-5" dirty="0">
                          <a:solidFill>
                            <a:srgbClr val="FFFFFF"/>
                          </a:solidFill>
                          <a:latin typeface="Comic Sans MS" panose="030F0702030302020204"/>
                          <a:cs typeface="Comic Sans MS" panose="030F0702030302020204"/>
                        </a:rPr>
                        <a:t>Xavier</a:t>
                      </a:r>
                      <a:endParaRPr sz="1400">
                        <a:latin typeface="Comic Sans MS" panose="030F0702030302020204"/>
                        <a:cs typeface="Comic Sans MS" panose="030F0702030302020204"/>
                      </a:endParaRPr>
                    </a:p>
                  </a:txBody>
                  <a:tcPr marL="0" marR="0" marT="58419" marB="0">
                    <a:solidFill>
                      <a:srgbClr val="006500"/>
                    </a:solidFill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460"/>
                        </a:spcBef>
                      </a:pPr>
                      <a:r>
                        <a:rPr sz="1400" dirty="0">
                          <a:latin typeface="Comic Sans MS" panose="030F0702030302020204"/>
                          <a:cs typeface="Comic Sans MS" panose="030F0702030302020204"/>
                        </a:rPr>
                        <a:t>A</a:t>
                      </a:r>
                      <a:endParaRPr sz="1400">
                        <a:latin typeface="Comic Sans MS" panose="030F0702030302020204"/>
                        <a:cs typeface="Comic Sans MS" panose="030F0702030302020204"/>
                      </a:endParaRPr>
                    </a:p>
                  </a:txBody>
                  <a:tcPr marL="0" marR="0" marT="58419" marB="0">
                    <a:solidFill>
                      <a:srgbClr val="FFCF00"/>
                    </a:solidFill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460"/>
                        </a:spcBef>
                      </a:pPr>
                      <a:r>
                        <a:rPr sz="1400" dirty="0">
                          <a:latin typeface="Comic Sans MS" panose="030F0702030302020204"/>
                          <a:cs typeface="Comic Sans MS" panose="030F0702030302020204"/>
                        </a:rPr>
                        <a:t>B</a:t>
                      </a:r>
                      <a:endParaRPr sz="1400">
                        <a:latin typeface="Comic Sans MS" panose="030F0702030302020204"/>
                        <a:cs typeface="Comic Sans MS" panose="030F0702030302020204"/>
                      </a:endParaRPr>
                    </a:p>
                  </a:txBody>
                  <a:tcPr marL="0" marR="0" marT="58419" marB="0">
                    <a:solidFill>
                      <a:srgbClr val="FFC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60"/>
                        </a:spcBef>
                      </a:pPr>
                      <a:r>
                        <a:rPr sz="1400" dirty="0">
                          <a:latin typeface="Comic Sans MS" panose="030F0702030302020204"/>
                          <a:cs typeface="Comic Sans MS" panose="030F0702030302020204"/>
                        </a:rPr>
                        <a:t>C</a:t>
                      </a:r>
                      <a:endParaRPr sz="1400">
                        <a:latin typeface="Comic Sans MS" panose="030F0702030302020204"/>
                        <a:cs typeface="Comic Sans MS" panose="030F0702030302020204"/>
                      </a:endParaRPr>
                    </a:p>
                  </a:txBody>
                  <a:tcPr marL="0" marR="0" marT="58419" marB="0">
                    <a:solidFill>
                      <a:srgbClr val="FFC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60"/>
                        </a:spcBef>
                      </a:pPr>
                      <a:r>
                        <a:rPr sz="1400" spc="-5" dirty="0">
                          <a:solidFill>
                            <a:srgbClr val="FFFFFF"/>
                          </a:solidFill>
                          <a:latin typeface="Comic Sans MS" panose="030F0702030302020204"/>
                          <a:cs typeface="Comic Sans MS" panose="030F0702030302020204"/>
                        </a:rPr>
                        <a:t>Amy</a:t>
                      </a:r>
                      <a:endParaRPr sz="1400">
                        <a:latin typeface="Comic Sans MS" panose="030F0702030302020204"/>
                        <a:cs typeface="Comic Sans MS" panose="030F0702030302020204"/>
                      </a:endParaRPr>
                    </a:p>
                  </a:txBody>
                  <a:tcPr marL="0" marR="0" marT="58419" marB="0">
                    <a:solidFill>
                      <a:srgbClr val="006500"/>
                    </a:solidFill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460"/>
                        </a:spcBef>
                      </a:pPr>
                      <a:r>
                        <a:rPr sz="1400" dirty="0">
                          <a:latin typeface="Comic Sans MS" panose="030F0702030302020204"/>
                          <a:cs typeface="Comic Sans MS" panose="030F0702030302020204"/>
                        </a:rPr>
                        <a:t>Y</a:t>
                      </a:r>
                      <a:endParaRPr sz="1400">
                        <a:latin typeface="Comic Sans MS" panose="030F0702030302020204"/>
                        <a:cs typeface="Comic Sans MS" panose="030F0702030302020204"/>
                      </a:endParaRPr>
                    </a:p>
                  </a:txBody>
                  <a:tcPr marL="0" marR="0" marT="58419" marB="0">
                    <a:solidFill>
                      <a:srgbClr val="FFCF00"/>
                    </a:solidFill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460"/>
                        </a:spcBef>
                      </a:pPr>
                      <a:r>
                        <a:rPr sz="1400" dirty="0">
                          <a:latin typeface="Comic Sans MS" panose="030F0702030302020204"/>
                          <a:cs typeface="Comic Sans MS" panose="030F0702030302020204"/>
                        </a:rPr>
                        <a:t>X</a:t>
                      </a:r>
                      <a:endParaRPr sz="1400">
                        <a:latin typeface="Comic Sans MS" panose="030F0702030302020204"/>
                        <a:cs typeface="Comic Sans MS" panose="030F0702030302020204"/>
                      </a:endParaRPr>
                    </a:p>
                  </a:txBody>
                  <a:tcPr marL="0" marR="0" marT="58419" marB="0">
                    <a:solidFill>
                      <a:srgbClr val="FFC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60"/>
                        </a:spcBef>
                      </a:pPr>
                      <a:r>
                        <a:rPr sz="1400" dirty="0">
                          <a:latin typeface="Comic Sans MS" panose="030F0702030302020204"/>
                          <a:cs typeface="Comic Sans MS" panose="030F0702030302020204"/>
                        </a:rPr>
                        <a:t>Z</a:t>
                      </a:r>
                      <a:endParaRPr sz="1400">
                        <a:latin typeface="Comic Sans MS" panose="030F0702030302020204"/>
                        <a:cs typeface="Comic Sans MS" panose="030F0702030302020204"/>
                      </a:endParaRPr>
                    </a:p>
                  </a:txBody>
                  <a:tcPr marL="0" marR="0" marT="58419" marB="0">
                    <a:solidFill>
                      <a:srgbClr val="FFCF00"/>
                    </a:solidFill>
                  </a:tcPr>
                </a:tc>
              </a:tr>
              <a:tr h="35166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400" spc="-5" dirty="0">
                          <a:solidFill>
                            <a:srgbClr val="FFFFFF"/>
                          </a:solidFill>
                          <a:latin typeface="Comic Sans MS" panose="030F0702030302020204"/>
                          <a:cs typeface="Comic Sans MS" panose="030F0702030302020204"/>
                        </a:rPr>
                        <a:t>Yuri</a:t>
                      </a:r>
                      <a:endParaRPr sz="1400">
                        <a:latin typeface="Comic Sans MS" panose="030F0702030302020204"/>
                        <a:cs typeface="Comic Sans MS" panose="030F0702030302020204"/>
                      </a:endParaRPr>
                    </a:p>
                  </a:txBody>
                  <a:tcPr marL="0" marR="0" marT="70485" marB="0">
                    <a:solidFill>
                      <a:srgbClr val="006500"/>
                    </a:solidFill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400" dirty="0">
                          <a:latin typeface="Comic Sans MS" panose="030F0702030302020204"/>
                          <a:cs typeface="Comic Sans MS" panose="030F0702030302020204"/>
                        </a:rPr>
                        <a:t>B</a:t>
                      </a:r>
                      <a:endParaRPr sz="1400">
                        <a:latin typeface="Comic Sans MS" panose="030F0702030302020204"/>
                        <a:cs typeface="Comic Sans MS" panose="030F0702030302020204"/>
                      </a:endParaRPr>
                    </a:p>
                  </a:txBody>
                  <a:tcPr marL="0" marR="0" marT="70485" marB="0">
                    <a:solidFill>
                      <a:srgbClr val="FFCF00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400" dirty="0">
                          <a:latin typeface="Comic Sans MS" panose="030F0702030302020204"/>
                          <a:cs typeface="Comic Sans MS" panose="030F0702030302020204"/>
                        </a:rPr>
                        <a:t>A</a:t>
                      </a:r>
                      <a:endParaRPr sz="1400">
                        <a:latin typeface="Comic Sans MS" panose="030F0702030302020204"/>
                        <a:cs typeface="Comic Sans MS" panose="030F0702030302020204"/>
                      </a:endParaRPr>
                    </a:p>
                  </a:txBody>
                  <a:tcPr marL="0" marR="0" marT="70485" marB="0">
                    <a:solidFill>
                      <a:srgbClr val="FFCF00"/>
                    </a:solidFill>
                  </a:tcPr>
                </a:tc>
                <a:tc>
                  <a:txBody>
                    <a:bodyPr/>
                    <a:lstStyle/>
                    <a:p>
                      <a:pPr marR="10795" algn="ctr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400" dirty="0">
                          <a:latin typeface="Comic Sans MS" panose="030F0702030302020204"/>
                          <a:cs typeface="Comic Sans MS" panose="030F0702030302020204"/>
                        </a:rPr>
                        <a:t>C</a:t>
                      </a:r>
                      <a:endParaRPr sz="1400">
                        <a:latin typeface="Comic Sans MS" panose="030F0702030302020204"/>
                        <a:cs typeface="Comic Sans MS" panose="030F0702030302020204"/>
                      </a:endParaRPr>
                    </a:p>
                  </a:txBody>
                  <a:tcPr marL="0" marR="0" marT="70485" marB="0">
                    <a:solidFill>
                      <a:srgbClr val="FFC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400" spc="-5" dirty="0">
                          <a:solidFill>
                            <a:srgbClr val="FFFFFF"/>
                          </a:solidFill>
                          <a:latin typeface="Comic Sans MS" panose="030F0702030302020204"/>
                          <a:cs typeface="Comic Sans MS" panose="030F0702030302020204"/>
                        </a:rPr>
                        <a:t>Brenda</a:t>
                      </a:r>
                      <a:endParaRPr sz="1400">
                        <a:latin typeface="Comic Sans MS" panose="030F0702030302020204"/>
                        <a:cs typeface="Comic Sans MS" panose="030F0702030302020204"/>
                      </a:endParaRPr>
                    </a:p>
                  </a:txBody>
                  <a:tcPr marL="0" marR="0" marT="70485" marB="0">
                    <a:solidFill>
                      <a:srgbClr val="006500"/>
                    </a:solidFill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400" dirty="0">
                          <a:latin typeface="Comic Sans MS" panose="030F0702030302020204"/>
                          <a:cs typeface="Comic Sans MS" panose="030F0702030302020204"/>
                        </a:rPr>
                        <a:t>X</a:t>
                      </a:r>
                      <a:endParaRPr sz="1400">
                        <a:latin typeface="Comic Sans MS" panose="030F0702030302020204"/>
                        <a:cs typeface="Comic Sans MS" panose="030F0702030302020204"/>
                      </a:endParaRPr>
                    </a:p>
                  </a:txBody>
                  <a:tcPr marL="0" marR="0" marT="70485" marB="0">
                    <a:solidFill>
                      <a:srgbClr val="FFCF00"/>
                    </a:solidFill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400" dirty="0">
                          <a:latin typeface="Comic Sans MS" panose="030F0702030302020204"/>
                          <a:cs typeface="Comic Sans MS" panose="030F0702030302020204"/>
                        </a:rPr>
                        <a:t>Y</a:t>
                      </a:r>
                      <a:endParaRPr sz="1400">
                        <a:latin typeface="Comic Sans MS" panose="030F0702030302020204"/>
                        <a:cs typeface="Comic Sans MS" panose="030F0702030302020204"/>
                      </a:endParaRPr>
                    </a:p>
                  </a:txBody>
                  <a:tcPr marL="0" marR="0" marT="70485" marB="0">
                    <a:solidFill>
                      <a:srgbClr val="FFC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400" dirty="0">
                          <a:latin typeface="Comic Sans MS" panose="030F0702030302020204"/>
                          <a:cs typeface="Comic Sans MS" panose="030F0702030302020204"/>
                        </a:rPr>
                        <a:t>Z</a:t>
                      </a:r>
                      <a:endParaRPr sz="1400">
                        <a:latin typeface="Comic Sans MS" panose="030F0702030302020204"/>
                        <a:cs typeface="Comic Sans MS" panose="030F0702030302020204"/>
                      </a:endParaRPr>
                    </a:p>
                  </a:txBody>
                  <a:tcPr marL="0" marR="0" marT="70485" marB="0">
                    <a:solidFill>
                      <a:srgbClr val="FFCF00"/>
                    </a:solidFill>
                  </a:tcPr>
                </a:tc>
              </a:tr>
              <a:tr h="3622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Comic Sans MS" panose="030F0702030302020204"/>
                          <a:cs typeface="Comic Sans MS" panose="030F0702030302020204"/>
                        </a:rPr>
                        <a:t>Zoran</a:t>
                      </a:r>
                      <a:endParaRPr sz="1400">
                        <a:latin typeface="Comic Sans MS" panose="030F0702030302020204"/>
                        <a:cs typeface="Comic Sans MS" panose="030F0702030302020204"/>
                      </a:endParaRPr>
                    </a:p>
                  </a:txBody>
                  <a:tcPr marL="0" marR="0" marT="69850" marB="0">
                    <a:solidFill>
                      <a:srgbClr val="006500"/>
                    </a:solidFill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400" dirty="0">
                          <a:latin typeface="Comic Sans MS" panose="030F0702030302020204"/>
                          <a:cs typeface="Comic Sans MS" panose="030F0702030302020204"/>
                        </a:rPr>
                        <a:t>A</a:t>
                      </a:r>
                      <a:endParaRPr sz="1400">
                        <a:latin typeface="Comic Sans MS" panose="030F0702030302020204"/>
                        <a:cs typeface="Comic Sans MS" panose="030F0702030302020204"/>
                      </a:endParaRPr>
                    </a:p>
                  </a:txBody>
                  <a:tcPr marL="0" marR="0" marT="69850" marB="0">
                    <a:solidFill>
                      <a:srgbClr val="FFCF00"/>
                    </a:solidFill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400" dirty="0">
                          <a:latin typeface="Comic Sans MS" panose="030F0702030302020204"/>
                          <a:cs typeface="Comic Sans MS" panose="030F0702030302020204"/>
                        </a:rPr>
                        <a:t>B</a:t>
                      </a:r>
                      <a:endParaRPr sz="1400">
                        <a:latin typeface="Comic Sans MS" panose="030F0702030302020204"/>
                        <a:cs typeface="Comic Sans MS" panose="030F0702030302020204"/>
                      </a:endParaRPr>
                    </a:p>
                  </a:txBody>
                  <a:tcPr marL="0" marR="0" marT="6985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r>
                        <a:rPr sz="1400" dirty="0">
                          <a:latin typeface="Comic Sans MS" panose="030F0702030302020204"/>
                          <a:cs typeface="Comic Sans MS" panose="030F0702030302020204"/>
                        </a:rPr>
                        <a:t>C</a:t>
                      </a:r>
                      <a:endParaRPr sz="1400">
                        <a:latin typeface="Comic Sans MS" panose="030F0702030302020204"/>
                        <a:cs typeface="Comic Sans MS" panose="030F0702030302020204"/>
                      </a:endParaRPr>
                    </a:p>
                  </a:txBody>
                  <a:tcPr marL="0" marR="0" marT="7112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400" spc="-5" dirty="0">
                          <a:solidFill>
                            <a:srgbClr val="FFFFFF"/>
                          </a:solidFill>
                          <a:latin typeface="Comic Sans MS" panose="030F0702030302020204"/>
                          <a:cs typeface="Comic Sans MS" panose="030F0702030302020204"/>
                        </a:rPr>
                        <a:t>Claire</a:t>
                      </a:r>
                      <a:endParaRPr sz="1400">
                        <a:latin typeface="Comic Sans MS" panose="030F0702030302020204"/>
                        <a:cs typeface="Comic Sans MS" panose="030F0702030302020204"/>
                      </a:endParaRPr>
                    </a:p>
                  </a:txBody>
                  <a:tcPr marL="0" marR="0" marT="69850" marB="0"/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400" dirty="0">
                          <a:latin typeface="Comic Sans MS" panose="030F0702030302020204"/>
                          <a:cs typeface="Comic Sans MS" panose="030F0702030302020204"/>
                        </a:rPr>
                        <a:t>X</a:t>
                      </a:r>
                      <a:endParaRPr sz="1400">
                        <a:latin typeface="Comic Sans MS" panose="030F0702030302020204"/>
                        <a:cs typeface="Comic Sans MS" panose="030F0702030302020204"/>
                      </a:endParaRPr>
                    </a:p>
                  </a:txBody>
                  <a:tcPr marL="0" marR="0" marT="69850" marB="0">
                    <a:solidFill>
                      <a:srgbClr val="FFCF00"/>
                    </a:solidFill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400" dirty="0">
                          <a:latin typeface="Comic Sans MS" panose="030F0702030302020204"/>
                          <a:cs typeface="Comic Sans MS" panose="030F0702030302020204"/>
                        </a:rPr>
                        <a:t>Y</a:t>
                      </a:r>
                      <a:endParaRPr sz="1400">
                        <a:latin typeface="Comic Sans MS" panose="030F0702030302020204"/>
                        <a:cs typeface="Comic Sans MS" panose="030F0702030302020204"/>
                      </a:endParaRPr>
                    </a:p>
                  </a:txBody>
                  <a:tcPr marL="0" marR="0" marT="6985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400" dirty="0">
                          <a:latin typeface="Comic Sans MS" panose="030F0702030302020204"/>
                          <a:cs typeface="Comic Sans MS" panose="030F0702030302020204"/>
                        </a:rPr>
                        <a:t>Z</a:t>
                      </a:r>
                      <a:endParaRPr sz="1400">
                        <a:latin typeface="Comic Sans MS" panose="030F0702030302020204"/>
                        <a:cs typeface="Comic Sans MS" panose="030F0702030302020204"/>
                      </a:endParaRPr>
                    </a:p>
                  </a:txBody>
                  <a:tcPr marL="0" marR="0" marT="69850" marB="0"/>
                </a:tc>
              </a:tr>
            </a:tbl>
          </a:graphicData>
        </a:graphic>
      </p:graphicFrame>
      <p:sp>
        <p:nvSpPr>
          <p:cNvPr id="27" name="object 2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0"/>
              </a:spcBef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6274" y="930273"/>
            <a:ext cx="60178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Understanding</a:t>
            </a:r>
            <a:r>
              <a:rPr sz="3600" spc="-35" dirty="0"/>
              <a:t> </a:t>
            </a:r>
            <a:r>
              <a:rPr sz="3600" spc="-5" dirty="0"/>
              <a:t>the</a:t>
            </a:r>
            <a:r>
              <a:rPr sz="3600" spc="-35" dirty="0"/>
              <a:t> </a:t>
            </a:r>
            <a:r>
              <a:rPr sz="3600" spc="-5" dirty="0"/>
              <a:t>Solution</a:t>
            </a:r>
            <a:endParaRPr sz="36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0"/>
              </a:spcBef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209546" y="1923919"/>
            <a:ext cx="7561580" cy="4119879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354965" marR="264160" indent="-342900">
              <a:lnSpc>
                <a:spcPct val="80000"/>
              </a:lnSpc>
              <a:spcBef>
                <a:spcPts val="575"/>
              </a:spcBef>
              <a:buClr>
                <a:srgbClr val="3299FF"/>
              </a:buClr>
              <a:buSzPct val="60000"/>
              <a:buFont typeface="Wingdings" panose="05000000000000000000"/>
              <a:buChar char=""/>
              <a:tabLst>
                <a:tab pos="354965" algn="l"/>
                <a:tab pos="355600" algn="l"/>
                <a:tab pos="762000" algn="l"/>
              </a:tabLst>
            </a:pPr>
            <a:r>
              <a:rPr sz="2000" spc="-5" dirty="0">
                <a:solidFill>
                  <a:srgbClr val="FF0000"/>
                </a:solidFill>
                <a:latin typeface="Arial MT"/>
                <a:cs typeface="Arial MT"/>
              </a:rPr>
              <a:t>Q.	</a:t>
            </a:r>
            <a:r>
              <a:rPr sz="2000" spc="-5" dirty="0">
                <a:latin typeface="Arial MT"/>
                <a:cs typeface="Arial MT"/>
              </a:rPr>
              <a:t>For </a:t>
            </a:r>
            <a:r>
              <a:rPr sz="2000" dirty="0">
                <a:latin typeface="Arial MT"/>
                <a:cs typeface="Arial MT"/>
              </a:rPr>
              <a:t>a </a:t>
            </a:r>
            <a:r>
              <a:rPr sz="2000" spc="-5" dirty="0">
                <a:latin typeface="Arial MT"/>
                <a:cs typeface="Arial MT"/>
              </a:rPr>
              <a:t>given problem instance, there may </a:t>
            </a:r>
            <a:r>
              <a:rPr sz="2000" dirty="0">
                <a:latin typeface="Arial MT"/>
                <a:cs typeface="Arial MT"/>
              </a:rPr>
              <a:t>be </a:t>
            </a:r>
            <a:r>
              <a:rPr sz="2000" spc="-5" dirty="0">
                <a:latin typeface="Arial MT"/>
                <a:cs typeface="Arial MT"/>
              </a:rPr>
              <a:t>several stable </a:t>
            </a:r>
            <a:r>
              <a:rPr sz="2000" spc="-54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matchings. </a:t>
            </a:r>
            <a:r>
              <a:rPr sz="2000" dirty="0">
                <a:latin typeface="Arial MT"/>
                <a:cs typeface="Arial MT"/>
              </a:rPr>
              <a:t>Do all </a:t>
            </a:r>
            <a:r>
              <a:rPr sz="2000" spc="-5" dirty="0">
                <a:latin typeface="Arial MT"/>
                <a:cs typeface="Arial MT"/>
              </a:rPr>
              <a:t>executions of Gale-Shapley yield the same 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stable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matching?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If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so,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which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one?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3299FF"/>
              </a:buClr>
              <a:buFont typeface="Wingdings" panose="05000000000000000000"/>
              <a:buChar char=""/>
            </a:pPr>
            <a:endParaRPr sz="2450">
              <a:latin typeface="Arial MT"/>
              <a:cs typeface="Arial MT"/>
            </a:endParaRPr>
          </a:p>
          <a:p>
            <a:pPr marL="354965" marR="181610" indent="-342900">
              <a:lnSpc>
                <a:spcPts val="1930"/>
              </a:lnSpc>
              <a:spcBef>
                <a:spcPts val="5"/>
              </a:spcBef>
              <a:buClr>
                <a:srgbClr val="3299FF"/>
              </a:buClr>
              <a:buSzPct val="60000"/>
              <a:buFont typeface="Wingdings" panose="05000000000000000000"/>
              <a:buChar char=""/>
              <a:tabLst>
                <a:tab pos="354965" algn="l"/>
                <a:tab pos="355600" algn="l"/>
                <a:tab pos="959485" algn="l"/>
              </a:tabLst>
            </a:pPr>
            <a:r>
              <a:rPr sz="2000" spc="-5" dirty="0">
                <a:solidFill>
                  <a:srgbClr val="FF0000"/>
                </a:solidFill>
                <a:latin typeface="Arial MT"/>
                <a:cs typeface="Arial MT"/>
              </a:rPr>
              <a:t>Def.	</a:t>
            </a:r>
            <a:r>
              <a:rPr sz="2000" spc="-5" dirty="0">
                <a:latin typeface="Arial MT"/>
                <a:cs typeface="Arial MT"/>
              </a:rPr>
              <a:t>Man </a:t>
            </a:r>
            <a:r>
              <a:rPr sz="2000" b="1" dirty="0">
                <a:solidFill>
                  <a:srgbClr val="0032CC"/>
                </a:solidFill>
                <a:latin typeface="Arial" panose="020B0604020202020204"/>
                <a:cs typeface="Arial" panose="020B0604020202020204"/>
              </a:rPr>
              <a:t>m </a:t>
            </a:r>
            <a:r>
              <a:rPr sz="2000" spc="-5" dirty="0">
                <a:latin typeface="Arial MT"/>
                <a:cs typeface="Arial MT"/>
              </a:rPr>
              <a:t>is </a:t>
            </a:r>
            <a:r>
              <a:rPr sz="2000" dirty="0">
                <a:latin typeface="Arial MT"/>
                <a:cs typeface="Arial MT"/>
              </a:rPr>
              <a:t>a </a:t>
            </a:r>
            <a:r>
              <a:rPr sz="2000" spc="-5" dirty="0">
                <a:solidFill>
                  <a:srgbClr val="CC0000"/>
                </a:solidFill>
                <a:latin typeface="Arial MT"/>
                <a:cs typeface="Arial MT"/>
              </a:rPr>
              <a:t>valid partner </a:t>
            </a:r>
            <a:r>
              <a:rPr sz="2000" spc="-5" dirty="0">
                <a:latin typeface="Arial MT"/>
                <a:cs typeface="Arial MT"/>
              </a:rPr>
              <a:t>of woman </a:t>
            </a:r>
            <a:r>
              <a:rPr sz="2000" b="1" dirty="0">
                <a:solidFill>
                  <a:srgbClr val="0032CC"/>
                </a:solidFill>
                <a:latin typeface="Arial" panose="020B0604020202020204"/>
                <a:cs typeface="Arial" panose="020B0604020202020204"/>
              </a:rPr>
              <a:t>w </a:t>
            </a:r>
            <a:r>
              <a:rPr sz="2000" spc="-5" dirty="0">
                <a:latin typeface="Arial MT"/>
                <a:cs typeface="Arial MT"/>
              </a:rPr>
              <a:t>if there exists some </a:t>
            </a:r>
            <a:r>
              <a:rPr sz="2000" spc="-54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stable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matching </a:t>
            </a:r>
            <a:r>
              <a:rPr sz="2000" dirty="0">
                <a:latin typeface="Arial MT"/>
                <a:cs typeface="Arial MT"/>
              </a:rPr>
              <a:t>in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which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they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are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matched.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3299FF"/>
              </a:buClr>
              <a:buFont typeface="Wingdings" panose="05000000000000000000"/>
              <a:buChar char=""/>
            </a:pPr>
            <a:endParaRPr sz="2450">
              <a:latin typeface="Arial MT"/>
              <a:cs typeface="Arial MT"/>
            </a:endParaRPr>
          </a:p>
          <a:p>
            <a:pPr marL="354965" marR="5080" indent="-342900">
              <a:lnSpc>
                <a:spcPts val="1930"/>
              </a:lnSpc>
              <a:buClr>
                <a:srgbClr val="3299FF"/>
              </a:buClr>
              <a:buSzPct val="60000"/>
              <a:buFont typeface="Wingdings" panose="05000000000000000000"/>
              <a:buChar char=""/>
              <a:tabLst>
                <a:tab pos="354965" algn="l"/>
                <a:tab pos="355600" algn="l"/>
                <a:tab pos="3330575" algn="l"/>
              </a:tabLst>
            </a:pPr>
            <a:r>
              <a:rPr sz="2000" spc="-5" dirty="0">
                <a:solidFill>
                  <a:srgbClr val="FF0000"/>
                </a:solidFill>
                <a:latin typeface="Arial MT"/>
                <a:cs typeface="Arial MT"/>
              </a:rPr>
              <a:t>Man-optimal</a:t>
            </a:r>
            <a:r>
              <a:rPr sz="2000" spc="1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Arial MT"/>
                <a:cs typeface="Arial MT"/>
              </a:rPr>
              <a:t>assignment.	</a:t>
            </a:r>
            <a:r>
              <a:rPr sz="2000" spc="-5" dirty="0">
                <a:latin typeface="Arial MT"/>
                <a:cs typeface="Arial MT"/>
              </a:rPr>
              <a:t>Each man receives </a:t>
            </a:r>
            <a:r>
              <a:rPr sz="2000" b="1" spc="-5" dirty="0">
                <a:solidFill>
                  <a:srgbClr val="006500"/>
                </a:solidFill>
                <a:latin typeface="Arial" panose="020B0604020202020204"/>
                <a:cs typeface="Arial" panose="020B0604020202020204"/>
              </a:rPr>
              <a:t>best </a:t>
            </a:r>
            <a:r>
              <a:rPr sz="2000" dirty="0">
                <a:latin typeface="Arial MT"/>
                <a:cs typeface="Arial MT"/>
              </a:rPr>
              <a:t>valid </a:t>
            </a:r>
            <a:r>
              <a:rPr sz="2000" spc="-5" dirty="0">
                <a:latin typeface="Arial MT"/>
                <a:cs typeface="Arial MT"/>
              </a:rPr>
              <a:t>partner </a:t>
            </a:r>
            <a:r>
              <a:rPr sz="2000" spc="-54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(according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to his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preferences).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3299FF"/>
              </a:buClr>
              <a:buFont typeface="Wingdings" panose="05000000000000000000"/>
              <a:buChar char=""/>
            </a:pPr>
            <a:endParaRPr sz="2250">
              <a:latin typeface="Arial MT"/>
              <a:cs typeface="Arial MT"/>
            </a:endParaRPr>
          </a:p>
          <a:p>
            <a:pPr marL="354965" marR="230505" indent="-342900">
              <a:lnSpc>
                <a:spcPts val="1930"/>
              </a:lnSpc>
              <a:buClr>
                <a:srgbClr val="3299FF"/>
              </a:buClr>
              <a:buSzPct val="60000"/>
              <a:buFont typeface="Wingdings" panose="05000000000000000000"/>
              <a:buChar char=""/>
              <a:tabLst>
                <a:tab pos="354965" algn="l"/>
                <a:tab pos="355600" algn="l"/>
                <a:tab pos="1216025" algn="l"/>
              </a:tabLst>
            </a:pPr>
            <a:r>
              <a:rPr sz="2000" spc="-5" dirty="0">
                <a:solidFill>
                  <a:srgbClr val="FF0000"/>
                </a:solidFill>
                <a:latin typeface="Arial MT"/>
                <a:cs typeface="Arial MT"/>
              </a:rPr>
              <a:t>Claim.	</a:t>
            </a:r>
            <a:r>
              <a:rPr sz="2000" dirty="0">
                <a:latin typeface="Arial MT"/>
                <a:cs typeface="Arial MT"/>
              </a:rPr>
              <a:t>All </a:t>
            </a:r>
            <a:r>
              <a:rPr sz="2000" spc="-5" dirty="0">
                <a:latin typeface="Arial MT"/>
                <a:cs typeface="Arial MT"/>
              </a:rPr>
              <a:t>executions of GS </a:t>
            </a:r>
            <a:r>
              <a:rPr sz="2000" dirty="0">
                <a:latin typeface="Arial MT"/>
                <a:cs typeface="Arial MT"/>
              </a:rPr>
              <a:t>yield a </a:t>
            </a:r>
            <a:r>
              <a:rPr sz="2000" b="1" spc="-5" dirty="0">
                <a:solidFill>
                  <a:srgbClr val="006500"/>
                </a:solidFill>
                <a:latin typeface="Arial" panose="020B0604020202020204"/>
                <a:cs typeface="Arial" panose="020B0604020202020204"/>
              </a:rPr>
              <a:t>man-optimal </a:t>
            </a:r>
            <a:r>
              <a:rPr sz="2000" spc="-5" dirty="0">
                <a:latin typeface="Arial MT"/>
                <a:cs typeface="Arial MT"/>
              </a:rPr>
              <a:t>assignment, </a:t>
            </a:r>
            <a:r>
              <a:rPr sz="2000" spc="-5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which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is</a:t>
            </a:r>
            <a:r>
              <a:rPr sz="2000" dirty="0">
                <a:latin typeface="Arial MT"/>
                <a:cs typeface="Arial MT"/>
              </a:rPr>
              <a:t> a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stable matching!</a:t>
            </a:r>
            <a:endParaRPr sz="2000">
              <a:latin typeface="Arial MT"/>
              <a:cs typeface="Arial MT"/>
            </a:endParaRPr>
          </a:p>
          <a:p>
            <a:pPr marL="755015" marR="713740" lvl="1" indent="-285750">
              <a:lnSpc>
                <a:spcPct val="80000"/>
              </a:lnSpc>
              <a:spcBef>
                <a:spcPts val="445"/>
              </a:spcBef>
              <a:buClr>
                <a:srgbClr val="006500"/>
              </a:buClr>
              <a:buSzPct val="56000"/>
              <a:buFont typeface="Wingdings" panose="05000000000000000000"/>
              <a:buChar char=""/>
              <a:tabLst>
                <a:tab pos="755015" algn="l"/>
                <a:tab pos="755650" algn="l"/>
              </a:tabLst>
            </a:pPr>
            <a:r>
              <a:rPr sz="1800" spc="-5" dirty="0">
                <a:latin typeface="Arial MT"/>
                <a:cs typeface="Arial MT"/>
              </a:rPr>
              <a:t>No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reason</a:t>
            </a:r>
            <a:r>
              <a:rPr sz="1800" dirty="0">
                <a:latin typeface="Arial MT"/>
                <a:cs typeface="Arial MT"/>
              </a:rPr>
              <a:t> a </a:t>
            </a:r>
            <a:r>
              <a:rPr sz="1800" spc="-5" dirty="0">
                <a:latin typeface="Arial MT"/>
                <a:cs typeface="Arial MT"/>
              </a:rPr>
              <a:t>priori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 </a:t>
            </a:r>
            <a:r>
              <a:rPr sz="1800" spc="-5" dirty="0">
                <a:latin typeface="Arial MT"/>
                <a:cs typeface="Arial MT"/>
              </a:rPr>
              <a:t>believe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that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man-optimal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assignment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is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perfect, let alone stable.</a:t>
            </a:r>
            <a:endParaRPr sz="1800">
              <a:latin typeface="Arial MT"/>
              <a:cs typeface="Arial MT"/>
            </a:endParaRPr>
          </a:p>
          <a:p>
            <a:pPr marL="755650" lvl="1" indent="-286385">
              <a:lnSpc>
                <a:spcPct val="100000"/>
              </a:lnSpc>
              <a:spcBef>
                <a:spcPts val="5"/>
              </a:spcBef>
              <a:buClr>
                <a:srgbClr val="006500"/>
              </a:buClr>
              <a:buSzPct val="56000"/>
              <a:buFont typeface="Wingdings" panose="05000000000000000000"/>
              <a:buChar char=""/>
              <a:tabLst>
                <a:tab pos="755015" algn="l"/>
                <a:tab pos="755650" algn="l"/>
              </a:tabLst>
            </a:pPr>
            <a:r>
              <a:rPr sz="1800" spc="-5" dirty="0">
                <a:latin typeface="Arial MT"/>
                <a:cs typeface="Arial MT"/>
              </a:rPr>
              <a:t>Simultaneously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best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for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each and every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man.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6274" y="930273"/>
            <a:ext cx="33020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Man</a:t>
            </a:r>
            <a:r>
              <a:rPr sz="3600" spc="-70" dirty="0"/>
              <a:t> </a:t>
            </a:r>
            <a:r>
              <a:rPr sz="3600" spc="-5" dirty="0"/>
              <a:t>Optimality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209546" y="1911345"/>
            <a:ext cx="5724525" cy="7562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ts val="2875"/>
              </a:lnSpc>
              <a:spcBef>
                <a:spcPts val="100"/>
              </a:spcBef>
              <a:buClr>
                <a:srgbClr val="3299FF"/>
              </a:buClr>
              <a:buSzPct val="58000"/>
              <a:buFont typeface="Wingdings" panose="05000000000000000000"/>
              <a:buChar char=""/>
              <a:tabLst>
                <a:tab pos="354965" algn="l"/>
                <a:tab pos="355600" algn="l"/>
                <a:tab pos="1388745" algn="l"/>
              </a:tabLst>
            </a:pPr>
            <a:r>
              <a:rPr sz="2400" spc="-5" dirty="0">
                <a:solidFill>
                  <a:srgbClr val="FF0000"/>
                </a:solidFill>
                <a:latin typeface="Arial MT"/>
                <a:cs typeface="Arial MT"/>
              </a:rPr>
              <a:t>Claim.	</a:t>
            </a:r>
            <a:r>
              <a:rPr sz="2400" spc="-5" dirty="0">
                <a:latin typeface="Arial MT"/>
                <a:cs typeface="Arial MT"/>
              </a:rPr>
              <a:t>GS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matching </a:t>
            </a:r>
            <a:r>
              <a:rPr sz="2400" b="1" dirty="0">
                <a:solidFill>
                  <a:srgbClr val="0032CC"/>
                </a:solidFill>
                <a:latin typeface="Arial" panose="020B0604020202020204"/>
                <a:cs typeface="Arial" panose="020B0604020202020204"/>
              </a:rPr>
              <a:t>S*</a:t>
            </a:r>
            <a:r>
              <a:rPr sz="2400" b="1" spc="-5" dirty="0">
                <a:solidFill>
                  <a:srgbClr val="0032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dirty="0">
                <a:latin typeface="Arial MT"/>
                <a:cs typeface="Arial MT"/>
              </a:rPr>
              <a:t>is</a:t>
            </a:r>
            <a:r>
              <a:rPr sz="2400" spc="-5" dirty="0">
                <a:latin typeface="Arial MT"/>
                <a:cs typeface="Arial MT"/>
              </a:rPr>
              <a:t> man-optimal.</a:t>
            </a:r>
            <a:endParaRPr sz="2400">
              <a:latin typeface="Arial MT"/>
              <a:cs typeface="Arial MT"/>
            </a:endParaRPr>
          </a:p>
          <a:p>
            <a:pPr marL="355600" indent="-342900">
              <a:lnSpc>
                <a:spcPts val="2875"/>
              </a:lnSpc>
              <a:buClr>
                <a:srgbClr val="3299FF"/>
              </a:buClr>
              <a:buSzPct val="58000"/>
              <a:buFont typeface="Wingdings" panose="05000000000000000000"/>
              <a:buChar char=""/>
              <a:tabLst>
                <a:tab pos="354965" algn="l"/>
                <a:tab pos="355600" algn="l"/>
                <a:tab pos="1336040" algn="l"/>
              </a:tabLst>
            </a:pPr>
            <a:r>
              <a:rPr sz="2400" spc="-5" dirty="0">
                <a:solidFill>
                  <a:srgbClr val="006500"/>
                </a:solidFill>
                <a:latin typeface="Arial MT"/>
                <a:cs typeface="Arial MT"/>
              </a:rPr>
              <a:t>Proof.	(by</a:t>
            </a:r>
            <a:r>
              <a:rPr sz="2400" spc="-25" dirty="0">
                <a:solidFill>
                  <a:srgbClr val="00650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6500"/>
                </a:solidFill>
                <a:latin typeface="Arial MT"/>
                <a:cs typeface="Arial MT"/>
              </a:rPr>
              <a:t>contradiction)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66744" y="2641340"/>
            <a:ext cx="6841490" cy="3077210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297815" marR="5080" indent="-285750">
              <a:lnSpc>
                <a:spcPct val="81000"/>
              </a:lnSpc>
              <a:spcBef>
                <a:spcPts val="565"/>
              </a:spcBef>
              <a:buClr>
                <a:srgbClr val="006500"/>
              </a:buClr>
              <a:buSzPct val="55000"/>
              <a:buFont typeface="Wingdings" panose="05000000000000000000"/>
              <a:buChar char=""/>
              <a:tabLst>
                <a:tab pos="297815" algn="l"/>
                <a:tab pos="298450" algn="l"/>
                <a:tab pos="1859280" algn="l"/>
              </a:tabLst>
            </a:pPr>
            <a:r>
              <a:rPr sz="2000" spc="-5" dirty="0">
                <a:latin typeface="Arial MT"/>
                <a:cs typeface="Arial MT"/>
              </a:rPr>
              <a:t>Suppose some man </a:t>
            </a:r>
            <a:r>
              <a:rPr sz="2000" dirty="0">
                <a:latin typeface="Arial MT"/>
                <a:cs typeface="Arial MT"/>
              </a:rPr>
              <a:t>is </a:t>
            </a:r>
            <a:r>
              <a:rPr sz="2000" spc="-5" dirty="0">
                <a:latin typeface="Arial MT"/>
                <a:cs typeface="Arial MT"/>
              </a:rPr>
              <a:t>paired with someone other than his </a:t>
            </a:r>
            <a:r>
              <a:rPr sz="2000" spc="-54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best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partner.	Men propose </a:t>
            </a:r>
            <a:r>
              <a:rPr sz="2000" dirty="0">
                <a:latin typeface="Arial MT"/>
                <a:cs typeface="Arial MT"/>
              </a:rPr>
              <a:t>in </a:t>
            </a:r>
            <a:r>
              <a:rPr sz="2000" spc="-5" dirty="0">
                <a:latin typeface="Arial MT"/>
                <a:cs typeface="Arial MT"/>
              </a:rPr>
              <a:t>decreasing order of 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preference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Symbol" panose="05050102010706020507"/>
                <a:cs typeface="Symbol" panose="05050102010706020507"/>
              </a:rPr>
              <a:t></a:t>
            </a:r>
            <a:r>
              <a:rPr sz="2000" spc="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latin typeface="Arial MT"/>
                <a:cs typeface="Arial MT"/>
              </a:rPr>
              <a:t>some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man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is rejected by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valid partner.</a:t>
            </a:r>
            <a:endParaRPr sz="2000">
              <a:latin typeface="Arial MT"/>
              <a:cs typeface="Arial MT"/>
            </a:endParaRPr>
          </a:p>
          <a:p>
            <a:pPr marL="297815" marR="941705" indent="-285750">
              <a:lnSpc>
                <a:spcPts val="1920"/>
              </a:lnSpc>
              <a:spcBef>
                <a:spcPts val="455"/>
              </a:spcBef>
              <a:buClr>
                <a:srgbClr val="006500"/>
              </a:buClr>
              <a:buSzPct val="55000"/>
              <a:buFont typeface="Wingdings" panose="05000000000000000000"/>
              <a:buChar char=""/>
              <a:tabLst>
                <a:tab pos="297815" algn="l"/>
                <a:tab pos="298450" algn="l"/>
              </a:tabLst>
            </a:pPr>
            <a:r>
              <a:rPr sz="2000" spc="-5" dirty="0">
                <a:latin typeface="Arial MT"/>
                <a:cs typeface="Arial MT"/>
              </a:rPr>
              <a:t>Let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b="1" dirty="0">
                <a:solidFill>
                  <a:srgbClr val="0032CC"/>
                </a:solidFill>
                <a:latin typeface="Arial" panose="020B0604020202020204"/>
                <a:cs typeface="Arial" panose="020B0604020202020204"/>
              </a:rPr>
              <a:t>Y</a:t>
            </a:r>
            <a:r>
              <a:rPr sz="2000" b="1" spc="-15" dirty="0">
                <a:solidFill>
                  <a:srgbClr val="0032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dirty="0">
                <a:latin typeface="Arial MT"/>
                <a:cs typeface="Arial MT"/>
              </a:rPr>
              <a:t>be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3299FF"/>
                </a:solidFill>
                <a:latin typeface="Arial MT"/>
                <a:cs typeface="Arial MT"/>
              </a:rPr>
              <a:t>first</a:t>
            </a:r>
            <a:r>
              <a:rPr sz="2000" spc="-15" dirty="0">
                <a:solidFill>
                  <a:srgbClr val="3299F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such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man,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and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let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b="1" dirty="0">
                <a:solidFill>
                  <a:srgbClr val="0032CC"/>
                </a:solidFill>
                <a:latin typeface="Arial" panose="020B0604020202020204"/>
                <a:cs typeface="Arial" panose="020B0604020202020204"/>
              </a:rPr>
              <a:t>A </a:t>
            </a:r>
            <a:r>
              <a:rPr sz="2000" dirty="0">
                <a:latin typeface="Arial MT"/>
                <a:cs typeface="Arial MT"/>
              </a:rPr>
              <a:t>be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the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3299FF"/>
                </a:solidFill>
                <a:latin typeface="Arial MT"/>
                <a:cs typeface="Arial MT"/>
              </a:rPr>
              <a:t>first</a:t>
            </a:r>
            <a:r>
              <a:rPr sz="2000" spc="-15" dirty="0">
                <a:solidFill>
                  <a:srgbClr val="3299FF"/>
                </a:solidFill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valid </a:t>
            </a:r>
            <a:r>
              <a:rPr sz="2000" spc="-54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woman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that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rejects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him.</a:t>
            </a:r>
            <a:endParaRPr sz="2000">
              <a:latin typeface="Arial MT"/>
              <a:cs typeface="Arial MT"/>
            </a:endParaRPr>
          </a:p>
          <a:p>
            <a:pPr marL="298450" indent="-285750">
              <a:lnSpc>
                <a:spcPct val="100000"/>
              </a:lnSpc>
              <a:spcBef>
                <a:spcPts val="20"/>
              </a:spcBef>
              <a:buClr>
                <a:srgbClr val="006500"/>
              </a:buClr>
              <a:buSzPct val="55000"/>
              <a:buFont typeface="Wingdings" panose="05000000000000000000"/>
              <a:buChar char=""/>
              <a:tabLst>
                <a:tab pos="297815" algn="l"/>
                <a:tab pos="298450" algn="l"/>
              </a:tabLst>
            </a:pPr>
            <a:r>
              <a:rPr sz="2000" spc="-5" dirty="0">
                <a:latin typeface="Arial MT"/>
                <a:cs typeface="Arial MT"/>
              </a:rPr>
              <a:t>Let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b="1" dirty="0">
                <a:solidFill>
                  <a:srgbClr val="0032CC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2000" b="1" spc="-10" dirty="0">
                <a:solidFill>
                  <a:srgbClr val="0032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dirty="0">
                <a:latin typeface="Arial MT"/>
                <a:cs typeface="Arial MT"/>
              </a:rPr>
              <a:t>be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stable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matching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where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b="1" dirty="0">
                <a:solidFill>
                  <a:srgbClr val="0032CC"/>
                </a:solidFill>
                <a:latin typeface="Arial" panose="020B0604020202020204"/>
                <a:cs typeface="Arial" panose="020B0604020202020204"/>
              </a:rPr>
              <a:t>A </a:t>
            </a:r>
            <a:r>
              <a:rPr sz="2000" dirty="0">
                <a:latin typeface="Arial MT"/>
                <a:cs typeface="Arial MT"/>
              </a:rPr>
              <a:t>and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b="1" dirty="0">
                <a:solidFill>
                  <a:srgbClr val="0032CC"/>
                </a:solidFill>
                <a:latin typeface="Arial" panose="020B0604020202020204"/>
                <a:cs typeface="Arial" panose="020B0604020202020204"/>
              </a:rPr>
              <a:t>Y</a:t>
            </a:r>
            <a:r>
              <a:rPr sz="2000" b="1" spc="-5" dirty="0">
                <a:solidFill>
                  <a:srgbClr val="0032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-5" dirty="0">
                <a:latin typeface="Arial MT"/>
                <a:cs typeface="Arial MT"/>
              </a:rPr>
              <a:t>are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matched.</a:t>
            </a:r>
            <a:endParaRPr sz="2000">
              <a:latin typeface="Arial MT"/>
              <a:cs typeface="Arial MT"/>
            </a:endParaRPr>
          </a:p>
          <a:p>
            <a:pPr marL="297815" marR="276860" indent="-285750">
              <a:lnSpc>
                <a:spcPts val="1930"/>
              </a:lnSpc>
              <a:spcBef>
                <a:spcPts val="455"/>
              </a:spcBef>
              <a:buClr>
                <a:srgbClr val="006500"/>
              </a:buClr>
              <a:buSzPct val="55000"/>
              <a:buFont typeface="Wingdings" panose="05000000000000000000"/>
              <a:buChar char=""/>
              <a:tabLst>
                <a:tab pos="297815" algn="l"/>
                <a:tab pos="298450" algn="l"/>
              </a:tabLst>
            </a:pPr>
            <a:r>
              <a:rPr sz="2000" spc="-5" dirty="0">
                <a:latin typeface="Arial MT"/>
                <a:cs typeface="Arial MT"/>
              </a:rPr>
              <a:t>In </a:t>
            </a:r>
            <a:r>
              <a:rPr sz="2000" dirty="0">
                <a:latin typeface="Arial MT"/>
                <a:cs typeface="Arial MT"/>
              </a:rPr>
              <a:t>building </a:t>
            </a:r>
            <a:r>
              <a:rPr sz="2000" b="1" spc="-5" dirty="0">
                <a:solidFill>
                  <a:srgbClr val="0032CC"/>
                </a:solidFill>
                <a:latin typeface="Arial" panose="020B0604020202020204"/>
                <a:cs typeface="Arial" panose="020B0604020202020204"/>
              </a:rPr>
              <a:t>S*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, </a:t>
            </a:r>
            <a:r>
              <a:rPr sz="2000" dirty="0">
                <a:latin typeface="Arial MT"/>
                <a:cs typeface="Arial MT"/>
              </a:rPr>
              <a:t>when </a:t>
            </a:r>
            <a:r>
              <a:rPr sz="2000" b="1" dirty="0">
                <a:solidFill>
                  <a:srgbClr val="0032CC"/>
                </a:solidFill>
                <a:latin typeface="Arial" panose="020B0604020202020204"/>
                <a:cs typeface="Arial" panose="020B0604020202020204"/>
              </a:rPr>
              <a:t>Y </a:t>
            </a:r>
            <a:r>
              <a:rPr sz="2000" spc="-5" dirty="0">
                <a:latin typeface="Arial MT"/>
                <a:cs typeface="Arial MT"/>
              </a:rPr>
              <a:t>is rejected, </a:t>
            </a:r>
            <a:r>
              <a:rPr sz="2000" b="1" dirty="0">
                <a:solidFill>
                  <a:srgbClr val="0032CC"/>
                </a:solidFill>
                <a:latin typeface="Arial" panose="020B0604020202020204"/>
                <a:cs typeface="Arial" panose="020B0604020202020204"/>
              </a:rPr>
              <a:t>A </a:t>
            </a:r>
            <a:r>
              <a:rPr sz="2000" spc="-5" dirty="0">
                <a:latin typeface="Arial MT"/>
                <a:cs typeface="Arial MT"/>
              </a:rPr>
              <a:t>forms (or reaffirms) </a:t>
            </a:r>
            <a:r>
              <a:rPr sz="2000" spc="-54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engagement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with </a:t>
            </a:r>
            <a:r>
              <a:rPr sz="2000" dirty="0">
                <a:latin typeface="Arial MT"/>
                <a:cs typeface="Arial MT"/>
              </a:rPr>
              <a:t>a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man,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say </a:t>
            </a:r>
            <a:r>
              <a:rPr sz="2000" b="1" spc="-5" dirty="0">
                <a:solidFill>
                  <a:srgbClr val="0032CC"/>
                </a:solidFill>
                <a:latin typeface="Arial" panose="020B0604020202020204"/>
                <a:cs typeface="Arial" panose="020B0604020202020204"/>
              </a:rPr>
              <a:t>Z</a:t>
            </a:r>
            <a:r>
              <a:rPr sz="2000" spc="-5" dirty="0">
                <a:latin typeface="Arial MT"/>
                <a:cs typeface="Arial MT"/>
              </a:rPr>
              <a:t>,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whom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she prefers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to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b="1" dirty="0">
                <a:solidFill>
                  <a:srgbClr val="0032CC"/>
                </a:solidFill>
                <a:latin typeface="Arial" panose="020B0604020202020204"/>
                <a:cs typeface="Arial" panose="020B0604020202020204"/>
              </a:rPr>
              <a:t>Y</a:t>
            </a:r>
            <a:r>
              <a:rPr sz="2000" dirty="0">
                <a:latin typeface="Arial MT"/>
                <a:cs typeface="Arial MT"/>
              </a:rPr>
              <a:t>.</a:t>
            </a:r>
            <a:endParaRPr sz="2000">
              <a:latin typeface="Arial MT"/>
              <a:cs typeface="Arial MT"/>
            </a:endParaRPr>
          </a:p>
          <a:p>
            <a:pPr marL="298450" indent="-285750">
              <a:lnSpc>
                <a:spcPct val="100000"/>
              </a:lnSpc>
              <a:spcBef>
                <a:spcPts val="10"/>
              </a:spcBef>
              <a:buClr>
                <a:srgbClr val="006500"/>
              </a:buClr>
              <a:buSzPct val="55000"/>
              <a:buFont typeface="Wingdings" panose="05000000000000000000"/>
              <a:buChar char=""/>
              <a:tabLst>
                <a:tab pos="297815" algn="l"/>
                <a:tab pos="298450" algn="l"/>
              </a:tabLst>
            </a:pPr>
            <a:r>
              <a:rPr sz="2000" spc="-5" dirty="0">
                <a:latin typeface="Arial MT"/>
                <a:cs typeface="Arial MT"/>
              </a:rPr>
              <a:t>Let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b="1" dirty="0">
                <a:solidFill>
                  <a:srgbClr val="0032CC"/>
                </a:solidFill>
                <a:latin typeface="Arial" panose="020B0604020202020204"/>
                <a:cs typeface="Arial" panose="020B0604020202020204"/>
              </a:rPr>
              <a:t>B</a:t>
            </a:r>
            <a:r>
              <a:rPr sz="2000" b="1" spc="-20" dirty="0">
                <a:solidFill>
                  <a:srgbClr val="0032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dirty="0">
                <a:latin typeface="Arial MT"/>
                <a:cs typeface="Arial MT"/>
              </a:rPr>
              <a:t>be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b="1" dirty="0">
                <a:solidFill>
                  <a:srgbClr val="0032CC"/>
                </a:solidFill>
                <a:latin typeface="Arial" panose="020B0604020202020204"/>
                <a:cs typeface="Arial" panose="020B0604020202020204"/>
              </a:rPr>
              <a:t>Z</a:t>
            </a:r>
            <a:r>
              <a:rPr sz="2000" dirty="0">
                <a:latin typeface="Arial MT"/>
                <a:cs typeface="Arial MT"/>
              </a:rPr>
              <a:t>'s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partner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in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b="1" dirty="0">
                <a:solidFill>
                  <a:srgbClr val="0032CC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2000" dirty="0">
                <a:latin typeface="Arial MT"/>
                <a:cs typeface="Arial MT"/>
              </a:rPr>
              <a:t>.</a:t>
            </a:r>
            <a:endParaRPr sz="2000">
              <a:latin typeface="Arial MT"/>
              <a:cs typeface="Arial MT"/>
            </a:endParaRPr>
          </a:p>
          <a:p>
            <a:pPr marL="297815" marR="106045" indent="-285750">
              <a:lnSpc>
                <a:spcPts val="1930"/>
              </a:lnSpc>
              <a:spcBef>
                <a:spcPts val="455"/>
              </a:spcBef>
              <a:buClr>
                <a:srgbClr val="006500"/>
              </a:buClr>
              <a:buSzPct val="55000"/>
              <a:buFont typeface="Wingdings" panose="05000000000000000000"/>
              <a:buChar char=""/>
              <a:tabLst>
                <a:tab pos="297815" algn="l"/>
                <a:tab pos="298450" algn="l"/>
              </a:tabLst>
            </a:pPr>
            <a:r>
              <a:rPr sz="2000" spc="-5" dirty="0">
                <a:latin typeface="Arial MT"/>
                <a:cs typeface="Arial MT"/>
              </a:rPr>
              <a:t>In </a:t>
            </a:r>
            <a:r>
              <a:rPr sz="2000" dirty="0">
                <a:latin typeface="Arial MT"/>
                <a:cs typeface="Arial MT"/>
              </a:rPr>
              <a:t>building </a:t>
            </a:r>
            <a:r>
              <a:rPr sz="2000" b="1" spc="-5" dirty="0">
                <a:solidFill>
                  <a:srgbClr val="0032CC"/>
                </a:solidFill>
                <a:latin typeface="Arial" panose="020B0604020202020204"/>
                <a:cs typeface="Arial" panose="020B0604020202020204"/>
              </a:rPr>
              <a:t>S*</a:t>
            </a:r>
            <a:r>
              <a:rPr sz="2000" b="1" spc="-5" dirty="0">
                <a:latin typeface="Arial" panose="020B0604020202020204"/>
                <a:cs typeface="Arial" panose="020B0604020202020204"/>
              </a:rPr>
              <a:t>, </a:t>
            </a:r>
            <a:r>
              <a:rPr sz="2000" b="1" dirty="0">
                <a:solidFill>
                  <a:srgbClr val="0032CC"/>
                </a:solidFill>
                <a:latin typeface="Arial" panose="020B0604020202020204"/>
                <a:cs typeface="Arial" panose="020B0604020202020204"/>
              </a:rPr>
              <a:t>Z </a:t>
            </a:r>
            <a:r>
              <a:rPr sz="2000" dirty="0">
                <a:latin typeface="Arial MT"/>
                <a:cs typeface="Arial MT"/>
              </a:rPr>
              <a:t>is </a:t>
            </a:r>
            <a:r>
              <a:rPr sz="2000" spc="-5" dirty="0">
                <a:latin typeface="Arial MT"/>
                <a:cs typeface="Arial MT"/>
              </a:rPr>
              <a:t>not rejected by any </a:t>
            </a:r>
            <a:r>
              <a:rPr sz="2000" dirty="0">
                <a:latin typeface="Arial MT"/>
                <a:cs typeface="Arial MT"/>
              </a:rPr>
              <a:t>valid </a:t>
            </a:r>
            <a:r>
              <a:rPr sz="2000" spc="-5" dirty="0">
                <a:latin typeface="Arial MT"/>
                <a:cs typeface="Arial MT"/>
              </a:rPr>
              <a:t>partner at the </a:t>
            </a:r>
            <a:r>
              <a:rPr sz="2000" spc="-54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point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when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b="1" dirty="0">
                <a:solidFill>
                  <a:srgbClr val="0032CC"/>
                </a:solidFill>
                <a:latin typeface="Arial" panose="020B0604020202020204"/>
                <a:cs typeface="Arial" panose="020B0604020202020204"/>
              </a:rPr>
              <a:t>Y</a:t>
            </a:r>
            <a:r>
              <a:rPr sz="2000" b="1" spc="-5" dirty="0">
                <a:solidFill>
                  <a:srgbClr val="0032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dirty="0">
                <a:latin typeface="Arial MT"/>
                <a:cs typeface="Arial MT"/>
              </a:rPr>
              <a:t>is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rejected by </a:t>
            </a:r>
            <a:r>
              <a:rPr sz="2000" b="1" dirty="0">
                <a:solidFill>
                  <a:srgbClr val="0032CC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2000" dirty="0">
                <a:latin typeface="Arial MT"/>
                <a:cs typeface="Arial MT"/>
              </a:rPr>
              <a:t>.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66744" y="5692763"/>
            <a:ext cx="3462654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Clr>
                <a:srgbClr val="006500"/>
              </a:buClr>
              <a:buSzPct val="55000"/>
              <a:buFont typeface="Wingdings" panose="05000000000000000000"/>
              <a:buChar char=""/>
              <a:tabLst>
                <a:tab pos="297815" algn="l"/>
                <a:tab pos="298450" algn="l"/>
              </a:tabLst>
            </a:pPr>
            <a:r>
              <a:rPr sz="2000" spc="-5" dirty="0">
                <a:latin typeface="Arial MT"/>
                <a:cs typeface="Arial MT"/>
              </a:rPr>
              <a:t>Thus,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b="1" dirty="0">
                <a:solidFill>
                  <a:srgbClr val="0032CC"/>
                </a:solidFill>
                <a:latin typeface="Arial" panose="020B0604020202020204"/>
                <a:cs typeface="Arial" panose="020B0604020202020204"/>
              </a:rPr>
              <a:t>Z</a:t>
            </a:r>
            <a:r>
              <a:rPr sz="2000" b="1" spc="-20" dirty="0">
                <a:solidFill>
                  <a:srgbClr val="0032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-5" dirty="0">
                <a:latin typeface="Arial MT"/>
                <a:cs typeface="Arial MT"/>
              </a:rPr>
              <a:t>prefers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b="1" dirty="0">
                <a:solidFill>
                  <a:srgbClr val="0032CC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2000" b="1" spc="-20" dirty="0">
                <a:solidFill>
                  <a:srgbClr val="0032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-5" dirty="0">
                <a:latin typeface="Arial MT"/>
                <a:cs typeface="Arial MT"/>
              </a:rPr>
              <a:t>to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b="1" dirty="0">
                <a:solidFill>
                  <a:srgbClr val="0032CC"/>
                </a:solidFill>
                <a:latin typeface="Arial" panose="020B0604020202020204"/>
                <a:cs typeface="Arial" panose="020B0604020202020204"/>
              </a:rPr>
              <a:t>B</a:t>
            </a:r>
            <a:r>
              <a:rPr sz="2000" dirty="0">
                <a:latin typeface="Arial MT"/>
                <a:cs typeface="Arial MT"/>
              </a:rPr>
              <a:t>.</a:t>
            </a:r>
            <a:endParaRPr sz="2000">
              <a:latin typeface="Arial MT"/>
              <a:cs typeface="Arial MT"/>
            </a:endParaRPr>
          </a:p>
          <a:p>
            <a:pPr marL="298450" indent="-285750">
              <a:lnSpc>
                <a:spcPct val="100000"/>
              </a:lnSpc>
              <a:buClr>
                <a:srgbClr val="006500"/>
              </a:buClr>
              <a:buSzPct val="55000"/>
              <a:buFont typeface="Wingdings" panose="05000000000000000000"/>
              <a:buChar char=""/>
              <a:tabLst>
                <a:tab pos="297815" algn="l"/>
                <a:tab pos="298450" algn="l"/>
              </a:tabLst>
            </a:pPr>
            <a:r>
              <a:rPr sz="2000" dirty="0">
                <a:latin typeface="Arial MT"/>
                <a:cs typeface="Arial MT"/>
              </a:rPr>
              <a:t>But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b="1" dirty="0">
                <a:solidFill>
                  <a:srgbClr val="0032CC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2000" b="1" spc="-25" dirty="0">
                <a:solidFill>
                  <a:srgbClr val="0032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-5" dirty="0">
                <a:latin typeface="Arial MT"/>
                <a:cs typeface="Arial MT"/>
              </a:rPr>
              <a:t>prefers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b="1" dirty="0">
                <a:solidFill>
                  <a:srgbClr val="0032CC"/>
                </a:solidFill>
                <a:latin typeface="Arial" panose="020B0604020202020204"/>
                <a:cs typeface="Arial" panose="020B0604020202020204"/>
              </a:rPr>
              <a:t>Z</a:t>
            </a:r>
            <a:r>
              <a:rPr sz="2000" b="1" spc="-15" dirty="0">
                <a:solidFill>
                  <a:srgbClr val="0032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-5" dirty="0">
                <a:latin typeface="Arial MT"/>
                <a:cs typeface="Arial MT"/>
              </a:rPr>
              <a:t>to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b="1" dirty="0">
                <a:solidFill>
                  <a:srgbClr val="0032CC"/>
                </a:solidFill>
                <a:latin typeface="Arial" panose="020B0604020202020204"/>
                <a:cs typeface="Arial" panose="020B0604020202020204"/>
              </a:rPr>
              <a:t>Y</a:t>
            </a:r>
            <a:r>
              <a:rPr sz="2000" dirty="0">
                <a:latin typeface="Arial MT"/>
                <a:cs typeface="Arial MT"/>
              </a:rPr>
              <a:t>.</a:t>
            </a:r>
            <a:endParaRPr sz="2000">
              <a:latin typeface="Arial MT"/>
              <a:cs typeface="Arial MT"/>
            </a:endParaRPr>
          </a:p>
          <a:p>
            <a:pPr marL="298450" indent="-285750">
              <a:lnSpc>
                <a:spcPct val="100000"/>
              </a:lnSpc>
              <a:buClr>
                <a:srgbClr val="006500"/>
              </a:buClr>
              <a:buSzPct val="55000"/>
              <a:buFont typeface="Wingdings" panose="05000000000000000000"/>
              <a:buChar char=""/>
              <a:tabLst>
                <a:tab pos="297815" algn="l"/>
                <a:tab pos="298450" algn="l"/>
                <a:tab pos="3359150" algn="l"/>
              </a:tabLst>
            </a:pPr>
            <a:r>
              <a:rPr sz="2000" spc="-5" dirty="0">
                <a:latin typeface="Arial MT"/>
                <a:cs typeface="Arial MT"/>
              </a:rPr>
              <a:t>T</a:t>
            </a:r>
            <a:r>
              <a:rPr sz="2000" dirty="0">
                <a:latin typeface="Arial MT"/>
                <a:cs typeface="Arial MT"/>
              </a:rPr>
              <a:t>hus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b="1" dirty="0">
                <a:solidFill>
                  <a:srgbClr val="0032CC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2000" spc="-5" dirty="0">
                <a:solidFill>
                  <a:srgbClr val="0032CC"/>
                </a:solidFill>
                <a:latin typeface="Arial MT"/>
                <a:cs typeface="Arial MT"/>
              </a:rPr>
              <a:t>-</a:t>
            </a:r>
            <a:r>
              <a:rPr sz="2000" b="1" dirty="0">
                <a:solidFill>
                  <a:srgbClr val="0032CC"/>
                </a:solidFill>
                <a:latin typeface="Arial" panose="020B0604020202020204"/>
                <a:cs typeface="Arial" panose="020B0604020202020204"/>
              </a:rPr>
              <a:t>Z </a:t>
            </a:r>
            <a:r>
              <a:rPr sz="2000" dirty="0">
                <a:latin typeface="Arial MT"/>
                <a:cs typeface="Arial MT"/>
              </a:rPr>
              <a:t>is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u</a:t>
            </a:r>
            <a:r>
              <a:rPr sz="2000" dirty="0">
                <a:latin typeface="Arial MT"/>
                <a:cs typeface="Arial MT"/>
              </a:rPr>
              <a:t>n</a:t>
            </a:r>
            <a:r>
              <a:rPr sz="2000" spc="-5" dirty="0">
                <a:latin typeface="Arial MT"/>
                <a:cs typeface="Arial MT"/>
              </a:rPr>
              <a:t>s</a:t>
            </a:r>
            <a:r>
              <a:rPr sz="2000" spc="-10" dirty="0">
                <a:latin typeface="Arial MT"/>
                <a:cs typeface="Arial MT"/>
              </a:rPr>
              <a:t>t</a:t>
            </a:r>
            <a:r>
              <a:rPr sz="2000" dirty="0">
                <a:latin typeface="Arial MT"/>
                <a:cs typeface="Arial MT"/>
              </a:rPr>
              <a:t>able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in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b="1" dirty="0">
                <a:solidFill>
                  <a:srgbClr val="0032CC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2000" dirty="0">
                <a:latin typeface="Arial MT"/>
                <a:cs typeface="Arial MT"/>
              </a:rPr>
              <a:t>.	</a:t>
            </a:r>
            <a:r>
              <a:rPr sz="2000" dirty="0">
                <a:latin typeface="Microsoft Sans Serif" panose="020B0604020202020204"/>
                <a:cs typeface="Microsoft Sans Serif" panose="020B0604020202020204"/>
              </a:rPr>
              <a:t>▪</a:t>
            </a:r>
            <a:endParaRPr sz="2000">
              <a:latin typeface="Microsoft Sans Serif" panose="020B0604020202020204"/>
              <a:cs typeface="Microsoft Sans Serif" panose="020B0604020202020204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7815279" y="1252536"/>
            <a:ext cx="1609725" cy="1152525"/>
            <a:chOff x="7815279" y="1252536"/>
            <a:chExt cx="1609725" cy="1152525"/>
          </a:xfrm>
        </p:grpSpPr>
        <p:sp>
          <p:nvSpPr>
            <p:cNvPr id="7" name="object 7"/>
            <p:cNvSpPr/>
            <p:nvPr/>
          </p:nvSpPr>
          <p:spPr>
            <a:xfrm>
              <a:off x="7820042" y="1638297"/>
              <a:ext cx="1600200" cy="381000"/>
            </a:xfrm>
            <a:custGeom>
              <a:avLst/>
              <a:gdLst/>
              <a:ahLst/>
              <a:cxnLst/>
              <a:rect l="l" t="t" r="r" b="b"/>
              <a:pathLst>
                <a:path w="1600200" h="381000">
                  <a:moveTo>
                    <a:pt x="1600196" y="380998"/>
                  </a:moveTo>
                  <a:lnTo>
                    <a:pt x="1600196" y="0"/>
                  </a:lnTo>
                  <a:lnTo>
                    <a:pt x="0" y="0"/>
                  </a:lnTo>
                  <a:lnTo>
                    <a:pt x="0" y="380998"/>
                  </a:lnTo>
                  <a:lnTo>
                    <a:pt x="1600196" y="380998"/>
                  </a:lnTo>
                  <a:close/>
                </a:path>
              </a:pathLst>
            </a:custGeom>
            <a:solidFill>
              <a:srgbClr val="FFC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7820042" y="1638297"/>
              <a:ext cx="1600200" cy="381000"/>
            </a:xfrm>
            <a:custGeom>
              <a:avLst/>
              <a:gdLst/>
              <a:ahLst/>
              <a:cxnLst/>
              <a:rect l="l" t="t" r="r" b="b"/>
              <a:pathLst>
                <a:path w="1600200" h="381000">
                  <a:moveTo>
                    <a:pt x="0" y="0"/>
                  </a:moveTo>
                  <a:lnTo>
                    <a:pt x="0" y="380998"/>
                  </a:lnTo>
                  <a:lnTo>
                    <a:pt x="1600196" y="380998"/>
                  </a:lnTo>
                  <a:lnTo>
                    <a:pt x="1600196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7820042" y="1257299"/>
              <a:ext cx="1600200" cy="381000"/>
            </a:xfrm>
            <a:custGeom>
              <a:avLst/>
              <a:gdLst/>
              <a:ahLst/>
              <a:cxnLst/>
              <a:rect l="l" t="t" r="r" b="b"/>
              <a:pathLst>
                <a:path w="1600200" h="381000">
                  <a:moveTo>
                    <a:pt x="1600196" y="381001"/>
                  </a:moveTo>
                  <a:lnTo>
                    <a:pt x="1600196" y="0"/>
                  </a:lnTo>
                  <a:lnTo>
                    <a:pt x="0" y="0"/>
                  </a:lnTo>
                  <a:lnTo>
                    <a:pt x="0" y="381001"/>
                  </a:lnTo>
                  <a:lnTo>
                    <a:pt x="1600196" y="381001"/>
                  </a:lnTo>
                  <a:close/>
                </a:path>
              </a:pathLst>
            </a:custGeom>
            <a:solidFill>
              <a:srgbClr val="FFC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7820042" y="1257299"/>
              <a:ext cx="1600200" cy="381000"/>
            </a:xfrm>
            <a:custGeom>
              <a:avLst/>
              <a:gdLst/>
              <a:ahLst/>
              <a:cxnLst/>
              <a:rect l="l" t="t" r="r" b="b"/>
              <a:pathLst>
                <a:path w="1600200" h="381000">
                  <a:moveTo>
                    <a:pt x="0" y="0"/>
                  </a:moveTo>
                  <a:lnTo>
                    <a:pt x="0" y="381001"/>
                  </a:lnTo>
                  <a:lnTo>
                    <a:pt x="1600196" y="381001"/>
                  </a:lnTo>
                  <a:lnTo>
                    <a:pt x="1600196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7820042" y="2019296"/>
              <a:ext cx="1600200" cy="381000"/>
            </a:xfrm>
            <a:custGeom>
              <a:avLst/>
              <a:gdLst/>
              <a:ahLst/>
              <a:cxnLst/>
              <a:rect l="l" t="t" r="r" b="b"/>
              <a:pathLst>
                <a:path w="1600200" h="381000">
                  <a:moveTo>
                    <a:pt x="1600196" y="381001"/>
                  </a:moveTo>
                  <a:lnTo>
                    <a:pt x="1600196" y="0"/>
                  </a:lnTo>
                  <a:lnTo>
                    <a:pt x="0" y="0"/>
                  </a:lnTo>
                  <a:lnTo>
                    <a:pt x="0" y="381001"/>
                  </a:lnTo>
                  <a:lnTo>
                    <a:pt x="1600196" y="381001"/>
                  </a:lnTo>
                  <a:close/>
                </a:path>
              </a:pathLst>
            </a:custGeom>
            <a:solidFill>
              <a:srgbClr val="FFC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7820042" y="2019296"/>
              <a:ext cx="1600200" cy="381000"/>
            </a:xfrm>
            <a:custGeom>
              <a:avLst/>
              <a:gdLst/>
              <a:ahLst/>
              <a:cxnLst/>
              <a:rect l="l" t="t" r="r" b="b"/>
              <a:pathLst>
                <a:path w="1600200" h="381000">
                  <a:moveTo>
                    <a:pt x="0" y="0"/>
                  </a:moveTo>
                  <a:lnTo>
                    <a:pt x="0" y="381001"/>
                  </a:lnTo>
                  <a:lnTo>
                    <a:pt x="1600196" y="381001"/>
                  </a:lnTo>
                  <a:lnTo>
                    <a:pt x="1600196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8545685" y="937892"/>
            <a:ext cx="14922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0032CC"/>
                </a:solidFill>
                <a:latin typeface="Comic Sans MS" panose="030F0702030302020204"/>
                <a:cs typeface="Comic Sans MS" panose="030F0702030302020204"/>
              </a:rPr>
              <a:t>S</a:t>
            </a:r>
            <a:endParaRPr sz="1400">
              <a:latin typeface="Comic Sans MS" panose="030F0702030302020204"/>
              <a:cs typeface="Comic Sans MS" panose="030F07020303020202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951707" y="1166340"/>
            <a:ext cx="1334770" cy="1168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 algn="ctr">
              <a:lnSpc>
                <a:spcPct val="156000"/>
              </a:lnSpc>
              <a:spcBef>
                <a:spcPts val="100"/>
              </a:spcBef>
            </a:pPr>
            <a:r>
              <a:rPr sz="1600" spc="-5" dirty="0">
                <a:latin typeface="Comic Sans MS" panose="030F0702030302020204"/>
                <a:cs typeface="Comic Sans MS" panose="030F0702030302020204"/>
              </a:rPr>
              <a:t>Amy-Yuri </a:t>
            </a:r>
            <a:r>
              <a:rPr sz="160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1600" dirty="0">
                <a:latin typeface="Comic Sans MS" panose="030F0702030302020204"/>
                <a:cs typeface="Comic Sans MS" panose="030F0702030302020204"/>
              </a:rPr>
              <a:t>B</a:t>
            </a:r>
            <a:r>
              <a:rPr sz="1600" spc="-10" dirty="0">
                <a:latin typeface="Comic Sans MS" panose="030F0702030302020204"/>
                <a:cs typeface="Comic Sans MS" panose="030F0702030302020204"/>
              </a:rPr>
              <a:t>r</a:t>
            </a:r>
            <a:r>
              <a:rPr sz="1600" spc="-5" dirty="0">
                <a:latin typeface="Comic Sans MS" panose="030F0702030302020204"/>
                <a:cs typeface="Comic Sans MS" panose="030F0702030302020204"/>
              </a:rPr>
              <a:t>e</a:t>
            </a:r>
            <a:r>
              <a:rPr sz="1600" spc="-10" dirty="0">
                <a:latin typeface="Comic Sans MS" panose="030F0702030302020204"/>
                <a:cs typeface="Comic Sans MS" panose="030F0702030302020204"/>
              </a:rPr>
              <a:t>n</a:t>
            </a:r>
            <a:r>
              <a:rPr sz="1600" spc="-5" dirty="0">
                <a:latin typeface="Comic Sans MS" panose="030F0702030302020204"/>
                <a:cs typeface="Comic Sans MS" panose="030F0702030302020204"/>
              </a:rPr>
              <a:t>da-Z</a:t>
            </a:r>
            <a:r>
              <a:rPr sz="1600" spc="-10" dirty="0">
                <a:latin typeface="Comic Sans MS" panose="030F0702030302020204"/>
                <a:cs typeface="Comic Sans MS" panose="030F0702030302020204"/>
              </a:rPr>
              <a:t>o</a:t>
            </a:r>
            <a:r>
              <a:rPr sz="1600" dirty="0">
                <a:latin typeface="Comic Sans MS" panose="030F0702030302020204"/>
                <a:cs typeface="Comic Sans MS" panose="030F0702030302020204"/>
              </a:rPr>
              <a:t>r</a:t>
            </a:r>
            <a:r>
              <a:rPr sz="1600" spc="-5" dirty="0">
                <a:latin typeface="Comic Sans MS" panose="030F0702030302020204"/>
                <a:cs typeface="Comic Sans MS" panose="030F0702030302020204"/>
              </a:rPr>
              <a:t>an</a:t>
            </a:r>
            <a:endParaRPr sz="1600">
              <a:latin typeface="Comic Sans MS" panose="030F0702030302020204"/>
              <a:cs typeface="Comic Sans MS" panose="030F0702030302020204"/>
            </a:endParaRPr>
          </a:p>
          <a:p>
            <a:pPr marL="2540" algn="ctr">
              <a:lnSpc>
                <a:spcPct val="100000"/>
              </a:lnSpc>
              <a:spcBef>
                <a:spcPts val="1080"/>
              </a:spcBef>
            </a:pPr>
            <a:r>
              <a:rPr sz="1600" spc="-5" dirty="0">
                <a:latin typeface="Comic Sans MS" panose="030F0702030302020204"/>
                <a:cs typeface="Comic Sans MS" panose="030F0702030302020204"/>
              </a:rPr>
              <a:t>.</a:t>
            </a:r>
            <a:r>
              <a:rPr sz="1600" spc="-3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1600" spc="-5" dirty="0">
                <a:latin typeface="Comic Sans MS" panose="030F0702030302020204"/>
                <a:cs typeface="Comic Sans MS" panose="030F0702030302020204"/>
              </a:rPr>
              <a:t>.</a:t>
            </a:r>
            <a:r>
              <a:rPr sz="1600" spc="-3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1600" spc="-5" dirty="0">
                <a:latin typeface="Comic Sans MS" panose="030F0702030302020204"/>
                <a:cs typeface="Comic Sans MS" panose="030F0702030302020204"/>
              </a:rPr>
              <a:t>.</a:t>
            </a:r>
            <a:endParaRPr sz="1600">
              <a:latin typeface="Comic Sans MS" panose="030F0702030302020204"/>
              <a:cs typeface="Comic Sans MS" panose="030F07020303020202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980171" y="5775198"/>
            <a:ext cx="3146425" cy="590550"/>
          </a:xfrm>
          <a:prstGeom prst="rect">
            <a:avLst/>
          </a:prstGeom>
          <a:ln w="9524">
            <a:solidFill>
              <a:srgbClr val="FF0000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96520" marR="89535">
              <a:lnSpc>
                <a:spcPct val="100000"/>
              </a:lnSpc>
              <a:spcBef>
                <a:spcPts val="325"/>
              </a:spcBef>
            </a:pPr>
            <a:r>
              <a:rPr sz="1600" spc="-5" dirty="0">
                <a:latin typeface="Comic Sans MS" panose="030F0702030302020204"/>
                <a:cs typeface="Comic Sans MS" panose="030F0702030302020204"/>
              </a:rPr>
              <a:t>since this is the </a:t>
            </a:r>
            <a:r>
              <a:rPr sz="1600" spc="-5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first </a:t>
            </a:r>
            <a:r>
              <a:rPr sz="1600" spc="-5" dirty="0">
                <a:latin typeface="Comic Sans MS" panose="030F0702030302020204"/>
                <a:cs typeface="Comic Sans MS" panose="030F0702030302020204"/>
              </a:rPr>
              <a:t>rejection </a:t>
            </a:r>
            <a:r>
              <a:rPr sz="1600" spc="-46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1600" spc="-5" dirty="0">
                <a:latin typeface="Comic Sans MS" panose="030F0702030302020204"/>
                <a:cs typeface="Comic Sans MS" panose="030F0702030302020204"/>
              </a:rPr>
              <a:t>by a</a:t>
            </a:r>
            <a:r>
              <a:rPr sz="160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1600" spc="-5" dirty="0">
                <a:latin typeface="Comic Sans MS" panose="030F0702030302020204"/>
                <a:cs typeface="Comic Sans MS" panose="030F0702030302020204"/>
              </a:rPr>
              <a:t>valid</a:t>
            </a:r>
            <a:r>
              <a:rPr sz="1600" spc="-1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1600" spc="-5" dirty="0">
                <a:latin typeface="Comic Sans MS" panose="030F0702030302020204"/>
                <a:cs typeface="Comic Sans MS" panose="030F0702030302020204"/>
              </a:rPr>
              <a:t>partner</a:t>
            </a:r>
            <a:endParaRPr sz="1600">
              <a:latin typeface="Comic Sans MS" panose="030F0702030302020204"/>
              <a:cs typeface="Comic Sans MS" panose="030F0702030302020204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351525" y="5580886"/>
            <a:ext cx="614680" cy="245745"/>
          </a:xfrm>
          <a:custGeom>
            <a:avLst/>
            <a:gdLst/>
            <a:ahLst/>
            <a:cxnLst/>
            <a:rect l="l" t="t" r="r" b="b"/>
            <a:pathLst>
              <a:path w="614679" h="245745">
                <a:moveTo>
                  <a:pt x="56387" y="0"/>
                </a:moveTo>
                <a:lnTo>
                  <a:pt x="0" y="5334"/>
                </a:lnTo>
                <a:lnTo>
                  <a:pt x="30860" y="39588"/>
                </a:lnTo>
                <a:lnTo>
                  <a:pt x="30860" y="17525"/>
                </a:lnTo>
                <a:lnTo>
                  <a:pt x="32005" y="15996"/>
                </a:lnTo>
                <a:lnTo>
                  <a:pt x="33527" y="14857"/>
                </a:lnTo>
                <a:lnTo>
                  <a:pt x="35434" y="14473"/>
                </a:lnTo>
                <a:lnTo>
                  <a:pt x="37333" y="14857"/>
                </a:lnTo>
                <a:lnTo>
                  <a:pt x="48962" y="19336"/>
                </a:lnTo>
                <a:lnTo>
                  <a:pt x="56387" y="0"/>
                </a:lnTo>
                <a:close/>
              </a:path>
              <a:path w="614679" h="245745">
                <a:moveTo>
                  <a:pt x="48962" y="19336"/>
                </a:moveTo>
                <a:lnTo>
                  <a:pt x="37333" y="14857"/>
                </a:lnTo>
                <a:lnTo>
                  <a:pt x="35434" y="14473"/>
                </a:lnTo>
                <a:lnTo>
                  <a:pt x="33527" y="14857"/>
                </a:lnTo>
                <a:lnTo>
                  <a:pt x="32005" y="15996"/>
                </a:lnTo>
                <a:lnTo>
                  <a:pt x="30860" y="17525"/>
                </a:lnTo>
                <a:lnTo>
                  <a:pt x="30860" y="19431"/>
                </a:lnTo>
                <a:lnTo>
                  <a:pt x="31237" y="21337"/>
                </a:lnTo>
                <a:lnTo>
                  <a:pt x="32005" y="22475"/>
                </a:lnTo>
                <a:lnTo>
                  <a:pt x="33905" y="23620"/>
                </a:lnTo>
                <a:lnTo>
                  <a:pt x="45587" y="28127"/>
                </a:lnTo>
                <a:lnTo>
                  <a:pt x="48962" y="19336"/>
                </a:lnTo>
                <a:close/>
              </a:path>
              <a:path w="614679" h="245745">
                <a:moveTo>
                  <a:pt x="45587" y="28127"/>
                </a:moveTo>
                <a:lnTo>
                  <a:pt x="33905" y="23620"/>
                </a:lnTo>
                <a:lnTo>
                  <a:pt x="32005" y="22475"/>
                </a:lnTo>
                <a:lnTo>
                  <a:pt x="31237" y="21337"/>
                </a:lnTo>
                <a:lnTo>
                  <a:pt x="30860" y="19431"/>
                </a:lnTo>
                <a:lnTo>
                  <a:pt x="30860" y="39588"/>
                </a:lnTo>
                <a:lnTo>
                  <a:pt x="38101" y="47624"/>
                </a:lnTo>
                <a:lnTo>
                  <a:pt x="45587" y="28127"/>
                </a:lnTo>
                <a:close/>
              </a:path>
              <a:path w="614679" h="245745">
                <a:moveTo>
                  <a:pt x="614172" y="240407"/>
                </a:moveTo>
                <a:lnTo>
                  <a:pt x="613788" y="238501"/>
                </a:lnTo>
                <a:lnTo>
                  <a:pt x="613027" y="236979"/>
                </a:lnTo>
                <a:lnTo>
                  <a:pt x="611121" y="235834"/>
                </a:lnTo>
                <a:lnTo>
                  <a:pt x="48962" y="19336"/>
                </a:lnTo>
                <a:lnTo>
                  <a:pt x="45587" y="28127"/>
                </a:lnTo>
                <a:lnTo>
                  <a:pt x="607692" y="244980"/>
                </a:lnTo>
                <a:lnTo>
                  <a:pt x="609599" y="245364"/>
                </a:lnTo>
                <a:lnTo>
                  <a:pt x="611505" y="244980"/>
                </a:lnTo>
                <a:lnTo>
                  <a:pt x="613027" y="243842"/>
                </a:lnTo>
                <a:lnTo>
                  <a:pt x="613788" y="242313"/>
                </a:lnTo>
                <a:lnTo>
                  <a:pt x="614172" y="24040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7" name="object 17"/>
          <p:cNvGrpSpPr/>
          <p:nvPr/>
        </p:nvGrpSpPr>
        <p:grpSpPr>
          <a:xfrm>
            <a:off x="6733413" y="1323594"/>
            <a:ext cx="2172970" cy="419734"/>
            <a:chOff x="6733413" y="1323594"/>
            <a:chExt cx="2172970" cy="419734"/>
          </a:xfrm>
        </p:grpSpPr>
        <p:sp>
          <p:nvSpPr>
            <p:cNvPr id="18" name="object 18"/>
            <p:cNvSpPr/>
            <p:nvPr/>
          </p:nvSpPr>
          <p:spPr>
            <a:xfrm>
              <a:off x="8429647" y="1552571"/>
              <a:ext cx="457200" cy="171450"/>
            </a:xfrm>
            <a:custGeom>
              <a:avLst/>
              <a:gdLst/>
              <a:ahLst/>
              <a:cxnLst/>
              <a:rect l="l" t="t" r="r" b="b"/>
              <a:pathLst>
                <a:path w="457200" h="171450">
                  <a:moveTo>
                    <a:pt x="0" y="0"/>
                  </a:moveTo>
                  <a:lnTo>
                    <a:pt x="457187" y="171452"/>
                  </a:lnTo>
                </a:path>
              </a:pathLst>
            </a:custGeom>
            <a:ln w="38099">
              <a:solidFill>
                <a:srgbClr val="32329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6733413" y="1323594"/>
              <a:ext cx="1699260" cy="401320"/>
            </a:xfrm>
            <a:custGeom>
              <a:avLst/>
              <a:gdLst/>
              <a:ahLst/>
              <a:cxnLst/>
              <a:rect l="l" t="t" r="r" b="b"/>
              <a:pathLst>
                <a:path w="1699259" h="401319">
                  <a:moveTo>
                    <a:pt x="996657" y="380696"/>
                  </a:moveTo>
                  <a:lnTo>
                    <a:pt x="790225" y="5334"/>
                  </a:lnTo>
                  <a:lnTo>
                    <a:pt x="788305" y="1906"/>
                  </a:lnTo>
                  <a:lnTo>
                    <a:pt x="784877" y="0"/>
                  </a:lnTo>
                  <a:lnTo>
                    <a:pt x="781037" y="383"/>
                  </a:lnTo>
                  <a:lnTo>
                    <a:pt x="0" y="48001"/>
                  </a:lnTo>
                  <a:lnTo>
                    <a:pt x="1138" y="67055"/>
                  </a:lnTo>
                  <a:lnTo>
                    <a:pt x="773426" y="19966"/>
                  </a:lnTo>
                  <a:lnTo>
                    <a:pt x="773426" y="14473"/>
                  </a:lnTo>
                  <a:lnTo>
                    <a:pt x="782203" y="19431"/>
                  </a:lnTo>
                  <a:lnTo>
                    <a:pt x="782203" y="30432"/>
                  </a:lnTo>
                  <a:lnTo>
                    <a:pt x="982959" y="395479"/>
                  </a:lnTo>
                  <a:lnTo>
                    <a:pt x="984879" y="398907"/>
                  </a:lnTo>
                  <a:lnTo>
                    <a:pt x="988718" y="400813"/>
                  </a:lnTo>
                  <a:lnTo>
                    <a:pt x="990227" y="400660"/>
                  </a:lnTo>
                  <a:lnTo>
                    <a:pt x="990227" y="381382"/>
                  </a:lnTo>
                  <a:lnTo>
                    <a:pt x="996657" y="380696"/>
                  </a:lnTo>
                  <a:close/>
                </a:path>
                <a:path w="1699259" h="401319">
                  <a:moveTo>
                    <a:pt x="782203" y="19431"/>
                  </a:moveTo>
                  <a:lnTo>
                    <a:pt x="773426" y="14473"/>
                  </a:lnTo>
                  <a:lnTo>
                    <a:pt x="776349" y="19788"/>
                  </a:lnTo>
                  <a:lnTo>
                    <a:pt x="782203" y="19431"/>
                  </a:lnTo>
                  <a:close/>
                </a:path>
                <a:path w="1699259" h="401319">
                  <a:moveTo>
                    <a:pt x="776349" y="19788"/>
                  </a:moveTo>
                  <a:lnTo>
                    <a:pt x="773426" y="14473"/>
                  </a:lnTo>
                  <a:lnTo>
                    <a:pt x="773426" y="19966"/>
                  </a:lnTo>
                  <a:lnTo>
                    <a:pt x="776349" y="19788"/>
                  </a:lnTo>
                  <a:close/>
                </a:path>
                <a:path w="1699259" h="401319">
                  <a:moveTo>
                    <a:pt x="782203" y="30432"/>
                  </a:moveTo>
                  <a:lnTo>
                    <a:pt x="782203" y="19431"/>
                  </a:lnTo>
                  <a:lnTo>
                    <a:pt x="776349" y="19788"/>
                  </a:lnTo>
                  <a:lnTo>
                    <a:pt x="782203" y="30432"/>
                  </a:lnTo>
                  <a:close/>
                </a:path>
                <a:path w="1699259" h="401319">
                  <a:moveTo>
                    <a:pt x="999757" y="386332"/>
                  </a:moveTo>
                  <a:lnTo>
                    <a:pt x="996657" y="380696"/>
                  </a:lnTo>
                  <a:lnTo>
                    <a:pt x="990227" y="381382"/>
                  </a:lnTo>
                  <a:lnTo>
                    <a:pt x="999757" y="386332"/>
                  </a:lnTo>
                  <a:close/>
                </a:path>
                <a:path w="1699259" h="401319">
                  <a:moveTo>
                    <a:pt x="999757" y="399653"/>
                  </a:moveTo>
                  <a:lnTo>
                    <a:pt x="999757" y="386332"/>
                  </a:lnTo>
                  <a:lnTo>
                    <a:pt x="990227" y="381382"/>
                  </a:lnTo>
                  <a:lnTo>
                    <a:pt x="990227" y="400660"/>
                  </a:lnTo>
                  <a:lnTo>
                    <a:pt x="999757" y="399653"/>
                  </a:lnTo>
                  <a:close/>
                </a:path>
                <a:path w="1699259" h="401319">
                  <a:moveTo>
                    <a:pt x="1661593" y="319461"/>
                  </a:moveTo>
                  <a:lnTo>
                    <a:pt x="1644152" y="311611"/>
                  </a:lnTo>
                  <a:lnTo>
                    <a:pt x="996657" y="380696"/>
                  </a:lnTo>
                  <a:lnTo>
                    <a:pt x="999757" y="386332"/>
                  </a:lnTo>
                  <a:lnTo>
                    <a:pt x="999757" y="399653"/>
                  </a:lnTo>
                  <a:lnTo>
                    <a:pt x="1646348" y="330631"/>
                  </a:lnTo>
                  <a:lnTo>
                    <a:pt x="1661593" y="319461"/>
                  </a:lnTo>
                  <a:close/>
                </a:path>
                <a:path w="1699259" h="401319">
                  <a:moveTo>
                    <a:pt x="1699251" y="315464"/>
                  </a:moveTo>
                  <a:lnTo>
                    <a:pt x="1604015" y="272413"/>
                  </a:lnTo>
                  <a:lnTo>
                    <a:pt x="1599079" y="270507"/>
                  </a:lnTo>
                  <a:lnTo>
                    <a:pt x="1593319" y="272413"/>
                  </a:lnTo>
                  <a:lnTo>
                    <a:pt x="1591399" y="277370"/>
                  </a:lnTo>
                  <a:lnTo>
                    <a:pt x="1589137" y="282320"/>
                  </a:lnTo>
                  <a:lnTo>
                    <a:pt x="1591399" y="287654"/>
                  </a:lnTo>
                  <a:lnTo>
                    <a:pt x="1595993" y="289938"/>
                  </a:lnTo>
                  <a:lnTo>
                    <a:pt x="1644152" y="311611"/>
                  </a:lnTo>
                  <a:lnTo>
                    <a:pt x="1679436" y="307847"/>
                  </a:lnTo>
                  <a:lnTo>
                    <a:pt x="1681356" y="326894"/>
                  </a:lnTo>
                  <a:lnTo>
                    <a:pt x="1681356" y="328583"/>
                  </a:lnTo>
                  <a:lnTo>
                    <a:pt x="1699251" y="315464"/>
                  </a:lnTo>
                  <a:close/>
                </a:path>
                <a:path w="1699259" h="401319">
                  <a:moveTo>
                    <a:pt x="1681356" y="328583"/>
                  </a:moveTo>
                  <a:lnTo>
                    <a:pt x="1681356" y="326894"/>
                  </a:lnTo>
                  <a:lnTo>
                    <a:pt x="1646348" y="330631"/>
                  </a:lnTo>
                  <a:lnTo>
                    <a:pt x="1599421" y="364995"/>
                  </a:lnTo>
                  <a:lnTo>
                    <a:pt x="1598667" y="371090"/>
                  </a:lnTo>
                  <a:lnTo>
                    <a:pt x="1601753" y="375287"/>
                  </a:lnTo>
                  <a:lnTo>
                    <a:pt x="1604769" y="379476"/>
                  </a:lnTo>
                  <a:lnTo>
                    <a:pt x="1610872" y="380621"/>
                  </a:lnTo>
                  <a:lnTo>
                    <a:pt x="1615054" y="377186"/>
                  </a:lnTo>
                  <a:lnTo>
                    <a:pt x="1681356" y="328583"/>
                  </a:lnTo>
                  <a:close/>
                </a:path>
                <a:path w="1699259" h="401319">
                  <a:moveTo>
                    <a:pt x="1681356" y="326894"/>
                  </a:moveTo>
                  <a:lnTo>
                    <a:pt x="1679436" y="307847"/>
                  </a:lnTo>
                  <a:lnTo>
                    <a:pt x="1644152" y="311611"/>
                  </a:lnTo>
                  <a:lnTo>
                    <a:pt x="1661593" y="319461"/>
                  </a:lnTo>
                  <a:lnTo>
                    <a:pt x="1674842" y="309753"/>
                  </a:lnTo>
                  <a:lnTo>
                    <a:pt x="1676419" y="326133"/>
                  </a:lnTo>
                  <a:lnTo>
                    <a:pt x="1676419" y="327421"/>
                  </a:lnTo>
                  <a:lnTo>
                    <a:pt x="1681356" y="326894"/>
                  </a:lnTo>
                  <a:close/>
                </a:path>
                <a:path w="1699259" h="401319">
                  <a:moveTo>
                    <a:pt x="1676419" y="327421"/>
                  </a:moveTo>
                  <a:lnTo>
                    <a:pt x="1676419" y="326133"/>
                  </a:lnTo>
                  <a:lnTo>
                    <a:pt x="1661593" y="319461"/>
                  </a:lnTo>
                  <a:lnTo>
                    <a:pt x="1646348" y="330631"/>
                  </a:lnTo>
                  <a:lnTo>
                    <a:pt x="1676419" y="327421"/>
                  </a:lnTo>
                  <a:close/>
                </a:path>
                <a:path w="1699259" h="401319">
                  <a:moveTo>
                    <a:pt x="1676419" y="326133"/>
                  </a:moveTo>
                  <a:lnTo>
                    <a:pt x="1674842" y="309753"/>
                  </a:lnTo>
                  <a:lnTo>
                    <a:pt x="1661593" y="319461"/>
                  </a:lnTo>
                  <a:lnTo>
                    <a:pt x="1676419" y="326133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/>
          <p:nvPr/>
        </p:nvSpPr>
        <p:spPr>
          <a:xfrm>
            <a:off x="6378562" y="1228595"/>
            <a:ext cx="2940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0032CC"/>
                </a:solidFill>
                <a:latin typeface="Arial" panose="020B0604020202020204"/>
                <a:cs typeface="Arial" panose="020B0604020202020204"/>
              </a:rPr>
              <a:t>S*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0"/>
              </a:spcBef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6274" y="930273"/>
            <a:ext cx="70859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Matching</a:t>
            </a:r>
            <a:r>
              <a:rPr sz="3600" spc="-25" dirty="0"/>
              <a:t> </a:t>
            </a:r>
            <a:r>
              <a:rPr sz="3600" spc="-5" dirty="0"/>
              <a:t>Residents</a:t>
            </a:r>
            <a:r>
              <a:rPr sz="3600" spc="-20" dirty="0"/>
              <a:t> </a:t>
            </a:r>
            <a:r>
              <a:rPr sz="3600" dirty="0"/>
              <a:t>to</a:t>
            </a:r>
            <a:r>
              <a:rPr sz="3600" spc="-25" dirty="0"/>
              <a:t> </a:t>
            </a:r>
            <a:r>
              <a:rPr sz="3600" spc="-5" dirty="0"/>
              <a:t>Hospitals</a:t>
            </a:r>
            <a:endParaRPr sz="36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0"/>
              </a:spcBef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209546" y="1911345"/>
            <a:ext cx="7148195" cy="442277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4965" marR="5080" indent="-342900">
              <a:lnSpc>
                <a:spcPct val="80000"/>
              </a:lnSpc>
              <a:spcBef>
                <a:spcPts val="675"/>
              </a:spcBef>
              <a:buClr>
                <a:srgbClr val="3299FF"/>
              </a:buClr>
              <a:buSzPct val="58000"/>
              <a:buFont typeface="Wingdings" panose="05000000000000000000"/>
              <a:buChar char=""/>
              <a:tabLst>
                <a:tab pos="354965" algn="l"/>
                <a:tab pos="355600" algn="l"/>
                <a:tab pos="1252220" algn="l"/>
              </a:tabLst>
            </a:pPr>
            <a:r>
              <a:rPr sz="2400" spc="-5" dirty="0">
                <a:solidFill>
                  <a:srgbClr val="FF0000"/>
                </a:solidFill>
                <a:latin typeface="Arial MT"/>
                <a:cs typeface="Arial MT"/>
              </a:rPr>
              <a:t>Goal:	</a:t>
            </a:r>
            <a:r>
              <a:rPr sz="2400" spc="-5" dirty="0">
                <a:latin typeface="Arial MT"/>
                <a:cs typeface="Arial MT"/>
              </a:rPr>
              <a:t>Given </a:t>
            </a:r>
            <a:r>
              <a:rPr sz="2400" dirty="0">
                <a:latin typeface="Arial MT"/>
                <a:cs typeface="Arial MT"/>
              </a:rPr>
              <a:t>a set </a:t>
            </a:r>
            <a:r>
              <a:rPr sz="2400" spc="-5" dirty="0">
                <a:latin typeface="Arial MT"/>
                <a:cs typeface="Arial MT"/>
              </a:rPr>
              <a:t>of preferences </a:t>
            </a:r>
            <a:r>
              <a:rPr sz="2400" dirty="0">
                <a:latin typeface="Arial MT"/>
                <a:cs typeface="Arial MT"/>
              </a:rPr>
              <a:t>among </a:t>
            </a:r>
            <a:r>
              <a:rPr sz="2400" spc="-5" dirty="0">
                <a:latin typeface="Arial MT"/>
                <a:cs typeface="Arial MT"/>
              </a:rPr>
              <a:t>hospitals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and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medical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school </a:t>
            </a:r>
            <a:r>
              <a:rPr sz="2400" spc="-5" dirty="0">
                <a:latin typeface="Arial MT"/>
                <a:cs typeface="Arial MT"/>
              </a:rPr>
              <a:t>students,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design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</a:t>
            </a:r>
            <a:endParaRPr sz="2400">
              <a:latin typeface="Arial MT"/>
              <a:cs typeface="Arial MT"/>
            </a:endParaRPr>
          </a:p>
          <a:p>
            <a:pPr marL="354965">
              <a:lnSpc>
                <a:spcPts val="2300"/>
              </a:lnSpc>
            </a:pPr>
            <a:r>
              <a:rPr sz="2400" spc="-5" dirty="0">
                <a:solidFill>
                  <a:srgbClr val="FF0000"/>
                </a:solidFill>
                <a:latin typeface="Arial MT"/>
                <a:cs typeface="Arial MT"/>
              </a:rPr>
              <a:t>self-reinforcing</a:t>
            </a:r>
            <a:r>
              <a:rPr sz="2400" spc="-1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admissions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process.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3000">
              <a:latin typeface="Arial MT"/>
              <a:cs typeface="Arial MT"/>
            </a:endParaRPr>
          </a:p>
          <a:p>
            <a:pPr marL="354965" marR="746760" indent="-342900">
              <a:lnSpc>
                <a:spcPct val="80000"/>
              </a:lnSpc>
              <a:spcBef>
                <a:spcPts val="5"/>
              </a:spcBef>
              <a:buClr>
                <a:srgbClr val="3299FF"/>
              </a:buClr>
              <a:buSzPct val="58000"/>
              <a:buFont typeface="Wingdings" panose="05000000000000000000"/>
              <a:buChar char=""/>
              <a:tabLst>
                <a:tab pos="354965" algn="l"/>
                <a:tab pos="355600" algn="l"/>
                <a:tab pos="2406650" algn="l"/>
              </a:tabLst>
            </a:pPr>
            <a:r>
              <a:rPr sz="2400" spc="-5" dirty="0">
                <a:solidFill>
                  <a:srgbClr val="FF0000"/>
                </a:solidFill>
                <a:latin typeface="Arial MT"/>
                <a:cs typeface="Arial MT"/>
              </a:rPr>
              <a:t>Unstable</a:t>
            </a:r>
            <a:r>
              <a:rPr sz="2400" spc="1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Arial MT"/>
                <a:cs typeface="Arial MT"/>
              </a:rPr>
              <a:t>pair:	</a:t>
            </a:r>
            <a:r>
              <a:rPr sz="2400" dirty="0">
                <a:latin typeface="Arial MT"/>
                <a:cs typeface="Arial MT"/>
              </a:rPr>
              <a:t>applicant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b="1" dirty="0">
                <a:solidFill>
                  <a:srgbClr val="0032CC"/>
                </a:solidFill>
                <a:latin typeface="Arial" panose="020B0604020202020204"/>
                <a:cs typeface="Arial" panose="020B0604020202020204"/>
              </a:rPr>
              <a:t>x</a:t>
            </a:r>
            <a:r>
              <a:rPr sz="2400" b="1" spc="-20" dirty="0">
                <a:solidFill>
                  <a:srgbClr val="0032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dirty="0">
                <a:latin typeface="Arial MT"/>
                <a:cs typeface="Arial MT"/>
              </a:rPr>
              <a:t>and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hospital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b="1" dirty="0">
                <a:solidFill>
                  <a:srgbClr val="0032CC"/>
                </a:solidFill>
                <a:latin typeface="Arial" panose="020B0604020202020204"/>
                <a:cs typeface="Arial" panose="020B0604020202020204"/>
              </a:rPr>
              <a:t>y</a:t>
            </a:r>
            <a:r>
              <a:rPr sz="2400" b="1" spc="-20" dirty="0">
                <a:solidFill>
                  <a:srgbClr val="0032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dirty="0">
                <a:latin typeface="Arial MT"/>
                <a:cs typeface="Arial MT"/>
              </a:rPr>
              <a:t>are </a:t>
            </a:r>
            <a:r>
              <a:rPr sz="2400" spc="-650" dirty="0"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6500"/>
                </a:solidFill>
                <a:latin typeface="Arial MT"/>
                <a:cs typeface="Arial MT"/>
              </a:rPr>
              <a:t>unstable</a:t>
            </a:r>
            <a:r>
              <a:rPr sz="2400" spc="-10" dirty="0">
                <a:solidFill>
                  <a:srgbClr val="00650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if:</a:t>
            </a:r>
            <a:endParaRPr sz="2400">
              <a:latin typeface="Arial MT"/>
              <a:cs typeface="Arial MT"/>
            </a:endParaRPr>
          </a:p>
          <a:p>
            <a:pPr marL="755650" lvl="1" indent="-286385">
              <a:lnSpc>
                <a:spcPts val="2395"/>
              </a:lnSpc>
              <a:buClr>
                <a:srgbClr val="006500"/>
              </a:buClr>
              <a:buSzPct val="55000"/>
              <a:buFont typeface="Wingdings" panose="05000000000000000000"/>
              <a:buChar char=""/>
              <a:tabLst>
                <a:tab pos="755015" algn="l"/>
                <a:tab pos="755650" algn="l"/>
              </a:tabLst>
            </a:pPr>
            <a:r>
              <a:rPr sz="2000" b="1" dirty="0">
                <a:solidFill>
                  <a:srgbClr val="0032CC"/>
                </a:solidFill>
                <a:latin typeface="Arial" panose="020B0604020202020204"/>
                <a:cs typeface="Arial" panose="020B0604020202020204"/>
              </a:rPr>
              <a:t>x</a:t>
            </a:r>
            <a:r>
              <a:rPr sz="2000" b="1" spc="-10" dirty="0">
                <a:solidFill>
                  <a:srgbClr val="0032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-5" dirty="0">
                <a:latin typeface="Arial MT"/>
                <a:cs typeface="Arial MT"/>
              </a:rPr>
              <a:t>prefers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b="1" dirty="0">
                <a:solidFill>
                  <a:srgbClr val="0032CC"/>
                </a:solidFill>
                <a:latin typeface="Arial" panose="020B0604020202020204"/>
                <a:cs typeface="Arial" panose="020B0604020202020204"/>
              </a:rPr>
              <a:t>y</a:t>
            </a:r>
            <a:r>
              <a:rPr sz="2000" b="1" spc="-10" dirty="0">
                <a:solidFill>
                  <a:srgbClr val="0032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-5" dirty="0">
                <a:latin typeface="Arial MT"/>
                <a:cs typeface="Arial MT"/>
              </a:rPr>
              <a:t>to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their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assigned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hospital.</a:t>
            </a:r>
            <a:endParaRPr sz="2000">
              <a:latin typeface="Arial MT"/>
              <a:cs typeface="Arial MT"/>
            </a:endParaRPr>
          </a:p>
          <a:p>
            <a:pPr marL="755650" lvl="1" indent="-286385">
              <a:lnSpc>
                <a:spcPct val="100000"/>
              </a:lnSpc>
              <a:buClr>
                <a:srgbClr val="006500"/>
              </a:buClr>
              <a:buSzPct val="55000"/>
              <a:buFont typeface="Wingdings" panose="05000000000000000000"/>
              <a:buChar char=""/>
              <a:tabLst>
                <a:tab pos="755015" algn="l"/>
                <a:tab pos="755650" algn="l"/>
              </a:tabLst>
            </a:pPr>
            <a:r>
              <a:rPr sz="2000" b="1" dirty="0">
                <a:solidFill>
                  <a:srgbClr val="0032CC"/>
                </a:solidFill>
                <a:latin typeface="Arial" panose="020B0604020202020204"/>
                <a:cs typeface="Arial" panose="020B0604020202020204"/>
              </a:rPr>
              <a:t>y</a:t>
            </a:r>
            <a:r>
              <a:rPr sz="2000" b="1" spc="-10" dirty="0">
                <a:solidFill>
                  <a:srgbClr val="0032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-5" dirty="0">
                <a:latin typeface="Arial MT"/>
                <a:cs typeface="Arial MT"/>
              </a:rPr>
              <a:t>prefers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b="1" dirty="0">
                <a:solidFill>
                  <a:srgbClr val="0032CC"/>
                </a:solidFill>
                <a:latin typeface="Arial" panose="020B0604020202020204"/>
                <a:cs typeface="Arial" panose="020B0604020202020204"/>
              </a:rPr>
              <a:t>x</a:t>
            </a:r>
            <a:r>
              <a:rPr sz="2000" b="1" spc="-15" dirty="0">
                <a:solidFill>
                  <a:srgbClr val="0032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-5" dirty="0">
                <a:latin typeface="Arial MT"/>
                <a:cs typeface="Arial MT"/>
              </a:rPr>
              <a:t>to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one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of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its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admitted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students.</a:t>
            </a:r>
            <a:endParaRPr sz="20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Clr>
                <a:srgbClr val="006500"/>
              </a:buClr>
              <a:buFont typeface="Wingdings" panose="05000000000000000000"/>
              <a:buChar char=""/>
            </a:pPr>
            <a:endParaRPr sz="2550">
              <a:latin typeface="Arial MT"/>
              <a:cs typeface="Arial MT"/>
            </a:endParaRPr>
          </a:p>
          <a:p>
            <a:pPr marL="354965" marR="137795" indent="-342900">
              <a:lnSpc>
                <a:spcPct val="80000"/>
              </a:lnSpc>
              <a:spcBef>
                <a:spcPts val="5"/>
              </a:spcBef>
              <a:buClr>
                <a:srgbClr val="3299FF"/>
              </a:buClr>
              <a:buSzPct val="58000"/>
              <a:buFont typeface="Wingdings" panose="05000000000000000000"/>
              <a:buChar char=""/>
              <a:tabLst>
                <a:tab pos="354965" algn="l"/>
                <a:tab pos="355600" algn="l"/>
                <a:tab pos="3117850" algn="l"/>
              </a:tabLst>
            </a:pPr>
            <a:r>
              <a:rPr sz="2400" spc="-5" dirty="0">
                <a:solidFill>
                  <a:srgbClr val="FF0000"/>
                </a:solidFill>
                <a:latin typeface="Arial MT"/>
                <a:cs typeface="Arial MT"/>
              </a:rPr>
              <a:t>Stable</a:t>
            </a:r>
            <a:r>
              <a:rPr sz="2400" spc="1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Arial MT"/>
                <a:cs typeface="Arial MT"/>
              </a:rPr>
              <a:t>assignment.	</a:t>
            </a:r>
            <a:r>
              <a:rPr sz="2400" spc="-5" dirty="0">
                <a:latin typeface="Arial MT"/>
                <a:cs typeface="Arial MT"/>
              </a:rPr>
              <a:t>Assignment with </a:t>
            </a:r>
            <a:r>
              <a:rPr sz="2400" dirty="0">
                <a:latin typeface="Arial MT"/>
                <a:cs typeface="Arial MT"/>
              </a:rPr>
              <a:t>no </a:t>
            </a:r>
            <a:r>
              <a:rPr sz="2400" spc="-5" dirty="0">
                <a:latin typeface="Arial MT"/>
                <a:cs typeface="Arial MT"/>
              </a:rPr>
              <a:t>unstable </a:t>
            </a:r>
            <a:r>
              <a:rPr sz="2400" spc="-65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pairs.</a:t>
            </a:r>
            <a:endParaRPr sz="2400">
              <a:latin typeface="Arial MT"/>
              <a:cs typeface="Arial MT"/>
            </a:endParaRPr>
          </a:p>
          <a:p>
            <a:pPr marL="755650" lvl="1" indent="-286385">
              <a:lnSpc>
                <a:spcPts val="2395"/>
              </a:lnSpc>
              <a:buClr>
                <a:srgbClr val="006500"/>
              </a:buClr>
              <a:buSzPct val="55000"/>
              <a:buFont typeface="Wingdings" panose="05000000000000000000"/>
              <a:buChar char=""/>
              <a:tabLst>
                <a:tab pos="755015" algn="l"/>
                <a:tab pos="755650" algn="l"/>
              </a:tabLst>
            </a:pPr>
            <a:r>
              <a:rPr sz="2000" spc="-5" dirty="0">
                <a:latin typeface="Arial MT"/>
                <a:cs typeface="Arial MT"/>
              </a:rPr>
              <a:t>Natural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and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desirable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condition.</a:t>
            </a:r>
            <a:endParaRPr sz="2000">
              <a:latin typeface="Arial MT"/>
              <a:cs typeface="Arial MT"/>
            </a:endParaRPr>
          </a:p>
          <a:p>
            <a:pPr marL="755015" marR="74930" lvl="1" indent="-285750">
              <a:lnSpc>
                <a:spcPts val="1920"/>
              </a:lnSpc>
              <a:spcBef>
                <a:spcPts val="460"/>
              </a:spcBef>
              <a:buClr>
                <a:srgbClr val="006500"/>
              </a:buClr>
              <a:buSzPct val="55000"/>
              <a:buFont typeface="Wingdings" panose="05000000000000000000"/>
              <a:buChar char=""/>
              <a:tabLst>
                <a:tab pos="755015" algn="l"/>
                <a:tab pos="755650" algn="l"/>
              </a:tabLst>
            </a:pPr>
            <a:r>
              <a:rPr sz="2000" spc="-5" dirty="0">
                <a:latin typeface="Arial MT"/>
                <a:cs typeface="Arial MT"/>
              </a:rPr>
              <a:t>Individual self-interest </a:t>
            </a:r>
            <a:r>
              <a:rPr sz="2000" dirty="0">
                <a:latin typeface="Arial MT"/>
                <a:cs typeface="Arial MT"/>
              </a:rPr>
              <a:t>will </a:t>
            </a:r>
            <a:r>
              <a:rPr sz="2000" spc="-5" dirty="0">
                <a:latin typeface="Arial MT"/>
                <a:cs typeface="Arial MT"/>
              </a:rPr>
              <a:t>prevent any applicant/hospital </a:t>
            </a:r>
            <a:r>
              <a:rPr sz="2000" spc="-5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deal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from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being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made.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6274" y="930273"/>
            <a:ext cx="57410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Stable</a:t>
            </a:r>
            <a:r>
              <a:rPr sz="3600" spc="-35" dirty="0"/>
              <a:t> </a:t>
            </a:r>
            <a:r>
              <a:rPr sz="3600" spc="-5" dirty="0"/>
              <a:t>Matching</a:t>
            </a:r>
            <a:r>
              <a:rPr sz="3600" spc="-30" dirty="0"/>
              <a:t> </a:t>
            </a:r>
            <a:r>
              <a:rPr sz="3600" spc="-5" dirty="0"/>
              <a:t>Summary</a:t>
            </a:r>
            <a:endParaRPr sz="360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0"/>
              </a:spcBef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209546" y="1911345"/>
            <a:ext cx="7405370" cy="68389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4965" marR="5080" indent="-342900">
              <a:lnSpc>
                <a:spcPct val="80000"/>
              </a:lnSpc>
              <a:spcBef>
                <a:spcPts val="675"/>
              </a:spcBef>
              <a:buClr>
                <a:srgbClr val="3299FF"/>
              </a:buClr>
              <a:buSzPct val="58000"/>
              <a:buFont typeface="Wingdings" panose="05000000000000000000"/>
              <a:buChar char=""/>
              <a:tabLst>
                <a:tab pos="354965" algn="l"/>
                <a:tab pos="355600" algn="l"/>
                <a:tab pos="3982720" algn="l"/>
              </a:tabLst>
            </a:pPr>
            <a:r>
              <a:rPr sz="2400" spc="-5" dirty="0">
                <a:solidFill>
                  <a:srgbClr val="FF0000"/>
                </a:solidFill>
                <a:latin typeface="Arial MT"/>
                <a:cs typeface="Arial MT"/>
              </a:rPr>
              <a:t>Stable</a:t>
            </a:r>
            <a:r>
              <a:rPr sz="2400" spc="1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Arial MT"/>
                <a:cs typeface="Arial MT"/>
              </a:rPr>
              <a:t>matching</a:t>
            </a:r>
            <a:r>
              <a:rPr sz="2400" spc="1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Arial MT"/>
                <a:cs typeface="Arial MT"/>
              </a:rPr>
              <a:t>problem.	</a:t>
            </a:r>
            <a:r>
              <a:rPr sz="2400" spc="-5" dirty="0">
                <a:latin typeface="Arial MT"/>
                <a:cs typeface="Arial MT"/>
              </a:rPr>
              <a:t>Given preference profiles </a:t>
            </a:r>
            <a:r>
              <a:rPr sz="2400" spc="-6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b="1" dirty="0">
                <a:solidFill>
                  <a:srgbClr val="0032CC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2400" b="1" spc="-10" dirty="0">
                <a:solidFill>
                  <a:srgbClr val="0032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dirty="0">
                <a:latin typeface="Arial MT"/>
                <a:cs typeface="Arial MT"/>
              </a:rPr>
              <a:t>men and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b="1" dirty="0">
                <a:solidFill>
                  <a:srgbClr val="0032CC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2400" b="1" spc="-15" dirty="0">
                <a:solidFill>
                  <a:srgbClr val="0032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dirty="0">
                <a:latin typeface="Arial MT"/>
                <a:cs typeface="Arial MT"/>
              </a:rPr>
              <a:t>women,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find</a:t>
            </a:r>
            <a:r>
              <a:rPr sz="2400" dirty="0">
                <a:latin typeface="Arial MT"/>
                <a:cs typeface="Arial MT"/>
              </a:rPr>
              <a:t> a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299FF"/>
                </a:solidFill>
                <a:latin typeface="Arial MT"/>
                <a:cs typeface="Arial MT"/>
              </a:rPr>
              <a:t>stable</a:t>
            </a:r>
            <a:r>
              <a:rPr sz="2400" spc="-10" dirty="0">
                <a:solidFill>
                  <a:srgbClr val="3299FF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matching.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1446" y="3298945"/>
            <a:ext cx="7442834" cy="17056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700" indent="-342900">
              <a:lnSpc>
                <a:spcPts val="2590"/>
              </a:lnSpc>
              <a:spcBef>
                <a:spcPts val="100"/>
              </a:spcBef>
              <a:buClr>
                <a:srgbClr val="3299FF"/>
              </a:buClr>
              <a:buSzPct val="58000"/>
              <a:buFont typeface="Wingdings" panose="05000000000000000000"/>
              <a:buChar char=""/>
              <a:tabLst>
                <a:tab pos="393065" algn="l"/>
                <a:tab pos="393700" algn="l"/>
                <a:tab pos="3835400" algn="l"/>
              </a:tabLst>
            </a:pPr>
            <a:r>
              <a:rPr sz="2400" spc="-5" dirty="0">
                <a:solidFill>
                  <a:srgbClr val="FF0000"/>
                </a:solidFill>
                <a:latin typeface="Arial MT"/>
                <a:cs typeface="Arial MT"/>
              </a:rPr>
              <a:t>Gale-Shapley</a:t>
            </a:r>
            <a:r>
              <a:rPr sz="2400" spc="2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Arial MT"/>
                <a:cs typeface="Arial MT"/>
              </a:rPr>
              <a:t>algorithm.	</a:t>
            </a:r>
            <a:r>
              <a:rPr sz="2400" spc="-5" dirty="0">
                <a:latin typeface="Arial MT"/>
                <a:cs typeface="Arial MT"/>
              </a:rPr>
              <a:t>Finds </a:t>
            </a:r>
            <a:r>
              <a:rPr sz="2400" dirty="0">
                <a:latin typeface="Arial MT"/>
                <a:cs typeface="Arial MT"/>
              </a:rPr>
              <a:t>a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stable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matching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in</a:t>
            </a:r>
            <a:endParaRPr sz="2400">
              <a:latin typeface="Arial MT"/>
              <a:cs typeface="Arial MT"/>
            </a:endParaRPr>
          </a:p>
          <a:p>
            <a:pPr marL="393065">
              <a:lnSpc>
                <a:spcPts val="2590"/>
              </a:lnSpc>
            </a:pPr>
            <a:r>
              <a:rPr sz="2400" b="1" spc="-5" dirty="0">
                <a:solidFill>
                  <a:srgbClr val="0032CC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2400" spc="-5" dirty="0">
                <a:solidFill>
                  <a:srgbClr val="0032CC"/>
                </a:solidFill>
                <a:latin typeface="Arial MT"/>
                <a:cs typeface="Arial MT"/>
              </a:rPr>
              <a:t>(</a:t>
            </a:r>
            <a:r>
              <a:rPr sz="2400" b="1" spc="-5" dirty="0">
                <a:solidFill>
                  <a:srgbClr val="0032CC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2400" b="1" spc="-7" baseline="24000" dirty="0">
                <a:solidFill>
                  <a:srgbClr val="0032CC"/>
                </a:solidFill>
                <a:latin typeface="Arial" panose="020B0604020202020204"/>
                <a:cs typeface="Arial" panose="020B0604020202020204"/>
              </a:rPr>
              <a:t>2</a:t>
            </a:r>
            <a:r>
              <a:rPr sz="2400" spc="-5" dirty="0">
                <a:solidFill>
                  <a:srgbClr val="0032CC"/>
                </a:solidFill>
                <a:latin typeface="Arial MT"/>
                <a:cs typeface="Arial MT"/>
              </a:rPr>
              <a:t>)</a:t>
            </a:r>
            <a:r>
              <a:rPr sz="2400" spc="-40" dirty="0">
                <a:solidFill>
                  <a:srgbClr val="0032CC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time.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3000">
              <a:latin typeface="Arial MT"/>
              <a:cs typeface="Arial MT"/>
            </a:endParaRPr>
          </a:p>
          <a:p>
            <a:pPr marL="393065" marR="699770" indent="-342900">
              <a:lnSpc>
                <a:spcPct val="80000"/>
              </a:lnSpc>
              <a:buClr>
                <a:srgbClr val="3299FF"/>
              </a:buClr>
              <a:buSzPct val="58000"/>
              <a:buFont typeface="Wingdings" panose="05000000000000000000"/>
              <a:buChar char=""/>
              <a:tabLst>
                <a:tab pos="393065" algn="l"/>
                <a:tab pos="393700" algn="l"/>
                <a:tab pos="2630805" algn="l"/>
              </a:tabLst>
            </a:pPr>
            <a:r>
              <a:rPr sz="2400" spc="-5" dirty="0">
                <a:solidFill>
                  <a:srgbClr val="FF0000"/>
                </a:solidFill>
                <a:latin typeface="Arial MT"/>
                <a:cs typeface="Arial MT"/>
              </a:rPr>
              <a:t>Man-optimality.	</a:t>
            </a:r>
            <a:r>
              <a:rPr sz="2400" spc="-5" dirty="0">
                <a:latin typeface="Arial MT"/>
                <a:cs typeface="Arial MT"/>
              </a:rPr>
              <a:t>In version of GS where </a:t>
            </a:r>
            <a:r>
              <a:rPr sz="2400" dirty="0">
                <a:latin typeface="Arial MT"/>
                <a:cs typeface="Arial MT"/>
              </a:rPr>
              <a:t>men 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propose,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each </a:t>
            </a:r>
            <a:r>
              <a:rPr sz="2400" spc="-5" dirty="0">
                <a:latin typeface="Arial MT"/>
                <a:cs typeface="Arial MT"/>
              </a:rPr>
              <a:t>man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receives </a:t>
            </a:r>
            <a:r>
              <a:rPr sz="2400" dirty="0">
                <a:latin typeface="Arial MT"/>
                <a:cs typeface="Arial MT"/>
              </a:rPr>
              <a:t>best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valid partner.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09546" y="6073762"/>
            <a:ext cx="7400925" cy="68389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4965" marR="5080" indent="-342900">
              <a:lnSpc>
                <a:spcPct val="80000"/>
              </a:lnSpc>
              <a:spcBef>
                <a:spcPts val="675"/>
              </a:spcBef>
              <a:buClr>
                <a:srgbClr val="3299FF"/>
              </a:buClr>
              <a:buSzPct val="58000"/>
              <a:buFont typeface="Wingdings" panose="05000000000000000000"/>
              <a:buChar char=""/>
              <a:tabLst>
                <a:tab pos="354965" algn="l"/>
                <a:tab pos="355600" algn="l"/>
                <a:tab pos="844550" algn="l"/>
              </a:tabLst>
            </a:pPr>
            <a:r>
              <a:rPr sz="2400" spc="-5" dirty="0">
                <a:solidFill>
                  <a:srgbClr val="FF0000"/>
                </a:solidFill>
                <a:latin typeface="Arial MT"/>
                <a:cs typeface="Arial MT"/>
              </a:rPr>
              <a:t>Q.	</a:t>
            </a:r>
            <a:r>
              <a:rPr sz="2400" dirty="0">
                <a:latin typeface="Arial MT"/>
                <a:cs typeface="Arial MT"/>
              </a:rPr>
              <a:t>Does </a:t>
            </a:r>
            <a:r>
              <a:rPr sz="2400" spc="-5" dirty="0">
                <a:latin typeface="Arial MT"/>
                <a:cs typeface="Arial MT"/>
              </a:rPr>
              <a:t>man-optimality </a:t>
            </a:r>
            <a:r>
              <a:rPr sz="2400" dirty="0">
                <a:latin typeface="Arial MT"/>
                <a:cs typeface="Arial MT"/>
              </a:rPr>
              <a:t>come at </a:t>
            </a:r>
            <a:r>
              <a:rPr sz="2400" spc="-5" dirty="0">
                <a:latin typeface="Arial MT"/>
                <a:cs typeface="Arial MT"/>
              </a:rPr>
              <a:t>the </a:t>
            </a:r>
            <a:r>
              <a:rPr sz="2400" dirty="0">
                <a:latin typeface="Arial MT"/>
                <a:cs typeface="Arial MT"/>
              </a:rPr>
              <a:t>expense of </a:t>
            </a:r>
            <a:r>
              <a:rPr sz="2400" spc="-5" dirty="0">
                <a:latin typeface="Arial MT"/>
                <a:cs typeface="Arial MT"/>
              </a:rPr>
              <a:t>the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women?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59047" y="2695574"/>
            <a:ext cx="4173854" cy="590550"/>
          </a:xfrm>
          <a:prstGeom prst="rect">
            <a:avLst/>
          </a:prstGeom>
          <a:ln w="9524">
            <a:solidFill>
              <a:srgbClr val="006500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96520" marR="149860">
              <a:lnSpc>
                <a:spcPct val="100000"/>
              </a:lnSpc>
              <a:spcBef>
                <a:spcPts val="325"/>
              </a:spcBef>
            </a:pPr>
            <a:r>
              <a:rPr sz="1600" spc="-5" dirty="0">
                <a:solidFill>
                  <a:srgbClr val="006500"/>
                </a:solidFill>
                <a:latin typeface="Comic Sans MS" panose="030F0702030302020204"/>
                <a:cs typeface="Comic Sans MS" panose="030F0702030302020204"/>
              </a:rPr>
              <a:t>no</a:t>
            </a:r>
            <a:r>
              <a:rPr sz="1600" spc="-10" dirty="0">
                <a:solidFill>
                  <a:srgbClr val="006500"/>
                </a:solidFill>
                <a:latin typeface="Comic Sans MS" panose="030F0702030302020204"/>
                <a:cs typeface="Comic Sans MS" panose="030F0702030302020204"/>
              </a:rPr>
              <a:t> </a:t>
            </a:r>
            <a:r>
              <a:rPr sz="1600" spc="-5" dirty="0">
                <a:solidFill>
                  <a:srgbClr val="006500"/>
                </a:solidFill>
                <a:latin typeface="Comic Sans MS" panose="030F0702030302020204"/>
                <a:cs typeface="Comic Sans MS" panose="030F0702030302020204"/>
              </a:rPr>
              <a:t>man</a:t>
            </a:r>
            <a:r>
              <a:rPr sz="1600" dirty="0">
                <a:solidFill>
                  <a:srgbClr val="006500"/>
                </a:solidFill>
                <a:latin typeface="Comic Sans MS" panose="030F0702030302020204"/>
                <a:cs typeface="Comic Sans MS" panose="030F0702030302020204"/>
              </a:rPr>
              <a:t> </a:t>
            </a:r>
            <a:r>
              <a:rPr sz="1600" spc="-5" dirty="0">
                <a:solidFill>
                  <a:srgbClr val="006500"/>
                </a:solidFill>
                <a:latin typeface="Comic Sans MS" panose="030F0702030302020204"/>
                <a:cs typeface="Comic Sans MS" panose="030F0702030302020204"/>
              </a:rPr>
              <a:t>and woman</a:t>
            </a:r>
            <a:r>
              <a:rPr sz="1600" spc="-10" dirty="0">
                <a:solidFill>
                  <a:srgbClr val="006500"/>
                </a:solidFill>
                <a:latin typeface="Comic Sans MS" panose="030F0702030302020204"/>
                <a:cs typeface="Comic Sans MS" panose="030F0702030302020204"/>
              </a:rPr>
              <a:t> </a:t>
            </a:r>
            <a:r>
              <a:rPr sz="1600" spc="-5" dirty="0">
                <a:solidFill>
                  <a:srgbClr val="006500"/>
                </a:solidFill>
                <a:latin typeface="Comic Sans MS" panose="030F0702030302020204"/>
                <a:cs typeface="Comic Sans MS" panose="030F0702030302020204"/>
              </a:rPr>
              <a:t>prefer</a:t>
            </a:r>
            <a:r>
              <a:rPr sz="1600" dirty="0">
                <a:solidFill>
                  <a:srgbClr val="006500"/>
                </a:solidFill>
                <a:latin typeface="Comic Sans MS" panose="030F0702030302020204"/>
                <a:cs typeface="Comic Sans MS" panose="030F0702030302020204"/>
              </a:rPr>
              <a:t> </a:t>
            </a:r>
            <a:r>
              <a:rPr sz="1600" spc="-5" dirty="0">
                <a:solidFill>
                  <a:srgbClr val="006500"/>
                </a:solidFill>
                <a:latin typeface="Comic Sans MS" panose="030F0702030302020204"/>
                <a:cs typeface="Comic Sans MS" panose="030F0702030302020204"/>
              </a:rPr>
              <a:t>to be with</a:t>
            </a:r>
            <a:r>
              <a:rPr sz="1600" dirty="0">
                <a:solidFill>
                  <a:srgbClr val="006500"/>
                </a:solidFill>
                <a:latin typeface="Comic Sans MS" panose="030F0702030302020204"/>
                <a:cs typeface="Comic Sans MS" panose="030F0702030302020204"/>
              </a:rPr>
              <a:t> </a:t>
            </a:r>
            <a:r>
              <a:rPr sz="1600" spc="-5" dirty="0">
                <a:solidFill>
                  <a:srgbClr val="006500"/>
                </a:solidFill>
                <a:latin typeface="Comic Sans MS" panose="030F0702030302020204"/>
                <a:cs typeface="Comic Sans MS" panose="030F0702030302020204"/>
              </a:rPr>
              <a:t>each </a:t>
            </a:r>
            <a:r>
              <a:rPr sz="1600" spc="-465" dirty="0">
                <a:solidFill>
                  <a:srgbClr val="006500"/>
                </a:solidFill>
                <a:latin typeface="Comic Sans MS" panose="030F0702030302020204"/>
                <a:cs typeface="Comic Sans MS" panose="030F0702030302020204"/>
              </a:rPr>
              <a:t> </a:t>
            </a:r>
            <a:r>
              <a:rPr sz="1600" spc="-5" dirty="0">
                <a:solidFill>
                  <a:srgbClr val="006500"/>
                </a:solidFill>
                <a:latin typeface="Comic Sans MS" panose="030F0702030302020204"/>
                <a:cs typeface="Comic Sans MS" panose="030F0702030302020204"/>
              </a:rPr>
              <a:t>other</a:t>
            </a:r>
            <a:r>
              <a:rPr sz="1600" spc="-10" dirty="0">
                <a:solidFill>
                  <a:srgbClr val="006500"/>
                </a:solidFill>
                <a:latin typeface="Comic Sans MS" panose="030F0702030302020204"/>
                <a:cs typeface="Comic Sans MS" panose="030F0702030302020204"/>
              </a:rPr>
              <a:t> </a:t>
            </a:r>
            <a:r>
              <a:rPr sz="1600" spc="-5" dirty="0">
                <a:solidFill>
                  <a:srgbClr val="006500"/>
                </a:solidFill>
                <a:latin typeface="Comic Sans MS" panose="030F0702030302020204"/>
                <a:cs typeface="Comic Sans MS" panose="030F0702030302020204"/>
              </a:rPr>
              <a:t>than</a:t>
            </a:r>
            <a:r>
              <a:rPr sz="1600" dirty="0">
                <a:solidFill>
                  <a:srgbClr val="006500"/>
                </a:solidFill>
                <a:latin typeface="Comic Sans MS" panose="030F0702030302020204"/>
                <a:cs typeface="Comic Sans MS" panose="030F0702030302020204"/>
              </a:rPr>
              <a:t> </a:t>
            </a:r>
            <a:r>
              <a:rPr sz="1600" spc="-5" dirty="0">
                <a:solidFill>
                  <a:srgbClr val="006500"/>
                </a:solidFill>
                <a:latin typeface="Comic Sans MS" panose="030F0702030302020204"/>
                <a:cs typeface="Comic Sans MS" panose="030F0702030302020204"/>
              </a:rPr>
              <a:t>with their</a:t>
            </a:r>
            <a:r>
              <a:rPr sz="1600" dirty="0">
                <a:solidFill>
                  <a:srgbClr val="006500"/>
                </a:solidFill>
                <a:latin typeface="Comic Sans MS" panose="030F0702030302020204"/>
                <a:cs typeface="Comic Sans MS" panose="030F0702030302020204"/>
              </a:rPr>
              <a:t> </a:t>
            </a:r>
            <a:r>
              <a:rPr sz="1600" spc="-5" dirty="0">
                <a:solidFill>
                  <a:srgbClr val="006500"/>
                </a:solidFill>
                <a:latin typeface="Comic Sans MS" panose="030F0702030302020204"/>
                <a:cs typeface="Comic Sans MS" panose="030F0702030302020204"/>
              </a:rPr>
              <a:t>assigned partner</a:t>
            </a:r>
            <a:endParaRPr sz="1600">
              <a:latin typeface="Comic Sans MS" panose="030F0702030302020204"/>
              <a:cs typeface="Comic Sans MS" panose="030F0702030302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22468" y="5219696"/>
            <a:ext cx="4413885" cy="590550"/>
          </a:xfrm>
          <a:prstGeom prst="rect">
            <a:avLst/>
          </a:prstGeom>
          <a:ln w="9524">
            <a:solidFill>
              <a:srgbClr val="006500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96520" marR="88265">
              <a:lnSpc>
                <a:spcPct val="100000"/>
              </a:lnSpc>
              <a:spcBef>
                <a:spcPts val="325"/>
              </a:spcBef>
            </a:pPr>
            <a:r>
              <a:rPr sz="1600" b="1" spc="-5" dirty="0">
                <a:solidFill>
                  <a:srgbClr val="0032CC"/>
                </a:solidFill>
                <a:latin typeface="Arial" panose="020B0604020202020204"/>
                <a:cs typeface="Arial" panose="020B0604020202020204"/>
              </a:rPr>
              <a:t>w</a:t>
            </a:r>
            <a:r>
              <a:rPr sz="1600" b="1" spc="30" dirty="0">
                <a:solidFill>
                  <a:srgbClr val="0032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solidFill>
                  <a:srgbClr val="006500"/>
                </a:solidFill>
                <a:latin typeface="Comic Sans MS" panose="030F0702030302020204"/>
                <a:cs typeface="Comic Sans MS" panose="030F0702030302020204"/>
              </a:rPr>
              <a:t>is a</a:t>
            </a:r>
            <a:r>
              <a:rPr sz="1600" dirty="0">
                <a:solidFill>
                  <a:srgbClr val="006500"/>
                </a:solidFill>
                <a:latin typeface="Comic Sans MS" panose="030F0702030302020204"/>
                <a:cs typeface="Comic Sans MS" panose="030F0702030302020204"/>
              </a:rPr>
              <a:t> </a:t>
            </a:r>
            <a:r>
              <a:rPr sz="1600" spc="-5" dirty="0">
                <a:solidFill>
                  <a:srgbClr val="006500"/>
                </a:solidFill>
                <a:latin typeface="Comic Sans MS" panose="030F0702030302020204"/>
                <a:cs typeface="Comic Sans MS" panose="030F0702030302020204"/>
              </a:rPr>
              <a:t>valid partner</a:t>
            </a:r>
            <a:r>
              <a:rPr sz="1600" dirty="0">
                <a:solidFill>
                  <a:srgbClr val="006500"/>
                </a:solidFill>
                <a:latin typeface="Comic Sans MS" panose="030F0702030302020204"/>
                <a:cs typeface="Comic Sans MS" panose="030F0702030302020204"/>
              </a:rPr>
              <a:t> </a:t>
            </a:r>
            <a:r>
              <a:rPr sz="1600" spc="-5" dirty="0">
                <a:solidFill>
                  <a:srgbClr val="006500"/>
                </a:solidFill>
                <a:latin typeface="Comic Sans MS" panose="030F0702030302020204"/>
                <a:cs typeface="Comic Sans MS" panose="030F0702030302020204"/>
              </a:rPr>
              <a:t>of</a:t>
            </a:r>
            <a:r>
              <a:rPr sz="1600" dirty="0">
                <a:solidFill>
                  <a:srgbClr val="006500"/>
                </a:solidFill>
                <a:latin typeface="Comic Sans MS" panose="030F0702030302020204"/>
                <a:cs typeface="Comic Sans MS" panose="030F0702030302020204"/>
              </a:rPr>
              <a:t> </a:t>
            </a:r>
            <a:r>
              <a:rPr sz="1600" b="1" spc="-5" dirty="0">
                <a:solidFill>
                  <a:srgbClr val="0032CC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1600" b="1" spc="25" dirty="0">
                <a:solidFill>
                  <a:srgbClr val="0032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solidFill>
                  <a:srgbClr val="006500"/>
                </a:solidFill>
                <a:latin typeface="Comic Sans MS" panose="030F0702030302020204"/>
                <a:cs typeface="Comic Sans MS" panose="030F0702030302020204"/>
              </a:rPr>
              <a:t>if there exist some </a:t>
            </a:r>
            <a:r>
              <a:rPr sz="1600" spc="-465" dirty="0">
                <a:solidFill>
                  <a:srgbClr val="006500"/>
                </a:solidFill>
                <a:latin typeface="Comic Sans MS" panose="030F0702030302020204"/>
                <a:cs typeface="Comic Sans MS" panose="030F0702030302020204"/>
              </a:rPr>
              <a:t> </a:t>
            </a:r>
            <a:r>
              <a:rPr sz="1600" spc="-5" dirty="0">
                <a:solidFill>
                  <a:srgbClr val="006500"/>
                </a:solidFill>
                <a:latin typeface="Comic Sans MS" panose="030F0702030302020204"/>
                <a:cs typeface="Comic Sans MS" panose="030F0702030302020204"/>
              </a:rPr>
              <a:t>stable matching where</a:t>
            </a:r>
            <a:r>
              <a:rPr sz="1600" dirty="0">
                <a:solidFill>
                  <a:srgbClr val="006500"/>
                </a:solidFill>
                <a:latin typeface="Comic Sans MS" panose="030F0702030302020204"/>
                <a:cs typeface="Comic Sans MS" panose="030F0702030302020204"/>
              </a:rPr>
              <a:t> </a:t>
            </a:r>
            <a:r>
              <a:rPr sz="1600" b="1" spc="-5" dirty="0">
                <a:solidFill>
                  <a:srgbClr val="0032CC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1600" b="1" spc="30" dirty="0">
                <a:solidFill>
                  <a:srgbClr val="0032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solidFill>
                  <a:srgbClr val="006500"/>
                </a:solidFill>
                <a:latin typeface="Comic Sans MS" panose="030F0702030302020204"/>
                <a:cs typeface="Comic Sans MS" panose="030F0702030302020204"/>
              </a:rPr>
              <a:t>and</a:t>
            </a:r>
            <a:r>
              <a:rPr sz="1600" dirty="0">
                <a:solidFill>
                  <a:srgbClr val="006500"/>
                </a:solidFill>
                <a:latin typeface="Comic Sans MS" panose="030F0702030302020204"/>
                <a:cs typeface="Comic Sans MS" panose="030F0702030302020204"/>
              </a:rPr>
              <a:t> </a:t>
            </a:r>
            <a:r>
              <a:rPr sz="1600" b="1" spc="-5" dirty="0">
                <a:solidFill>
                  <a:srgbClr val="0032CC"/>
                </a:solidFill>
                <a:latin typeface="Arial" panose="020B0604020202020204"/>
                <a:cs typeface="Arial" panose="020B0604020202020204"/>
              </a:rPr>
              <a:t>w</a:t>
            </a:r>
            <a:r>
              <a:rPr sz="1600" b="1" spc="30" dirty="0">
                <a:solidFill>
                  <a:srgbClr val="0032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solidFill>
                  <a:srgbClr val="006500"/>
                </a:solidFill>
                <a:latin typeface="Comic Sans MS" panose="030F0702030302020204"/>
                <a:cs typeface="Comic Sans MS" panose="030F0702030302020204"/>
              </a:rPr>
              <a:t>are paired</a:t>
            </a:r>
            <a:endParaRPr sz="1600">
              <a:latin typeface="Comic Sans MS" panose="030F0702030302020204"/>
              <a:cs typeface="Comic Sans MS" panose="030F0702030302020204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6274" y="930273"/>
            <a:ext cx="43186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Woman</a:t>
            </a:r>
            <a:r>
              <a:rPr sz="3600" spc="-70" dirty="0"/>
              <a:t> </a:t>
            </a:r>
            <a:r>
              <a:rPr sz="3600" spc="-5" dirty="0"/>
              <a:t>Pessimality</a:t>
            </a:r>
            <a:endParaRPr sz="36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54965" marR="5080" indent="-342900">
              <a:lnSpc>
                <a:spcPts val="2590"/>
              </a:lnSpc>
              <a:spcBef>
                <a:spcPts val="425"/>
              </a:spcBef>
              <a:buClr>
                <a:srgbClr val="3299FF"/>
              </a:buClr>
              <a:buSzPct val="58000"/>
              <a:buFont typeface="Wingdings" panose="05000000000000000000"/>
              <a:buChar char=""/>
              <a:tabLst>
                <a:tab pos="354965" algn="l"/>
                <a:tab pos="355600" algn="l"/>
                <a:tab pos="4610100" algn="l"/>
              </a:tabLst>
            </a:pPr>
            <a:r>
              <a:rPr spc="-5" dirty="0">
                <a:solidFill>
                  <a:srgbClr val="FF0000"/>
                </a:solidFill>
              </a:rPr>
              <a:t>Woman-pessimal</a:t>
            </a:r>
            <a:r>
              <a:rPr spc="35" dirty="0">
                <a:solidFill>
                  <a:srgbClr val="FF0000"/>
                </a:solidFill>
              </a:rPr>
              <a:t> </a:t>
            </a:r>
            <a:r>
              <a:rPr spc="-5" dirty="0">
                <a:solidFill>
                  <a:srgbClr val="FF0000"/>
                </a:solidFill>
              </a:rPr>
              <a:t>assignment.	</a:t>
            </a:r>
            <a:r>
              <a:rPr dirty="0"/>
              <a:t>Each</a:t>
            </a:r>
            <a:r>
              <a:rPr spc="-35" dirty="0"/>
              <a:t> </a:t>
            </a:r>
            <a:r>
              <a:rPr dirty="0"/>
              <a:t>woman</a:t>
            </a:r>
            <a:r>
              <a:rPr spc="-30" dirty="0"/>
              <a:t> </a:t>
            </a:r>
            <a:r>
              <a:rPr spc="-5" dirty="0"/>
              <a:t>receives </a:t>
            </a:r>
            <a:r>
              <a:rPr spc="-650" dirty="0"/>
              <a:t> </a:t>
            </a:r>
            <a:r>
              <a:rPr dirty="0"/>
              <a:t>worst</a:t>
            </a:r>
            <a:r>
              <a:rPr spc="-15" dirty="0"/>
              <a:t> </a:t>
            </a:r>
            <a:r>
              <a:rPr dirty="0"/>
              <a:t>valid </a:t>
            </a:r>
            <a:r>
              <a:rPr spc="-5" dirty="0"/>
              <a:t>partner.</a:t>
            </a:r>
            <a:endParaRPr spc="-5" dirty="0"/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3299FF"/>
              </a:buClr>
              <a:buFont typeface="Wingdings" panose="05000000000000000000"/>
              <a:buChar char=""/>
            </a:pPr>
            <a:endParaRPr sz="2950"/>
          </a:p>
          <a:p>
            <a:pPr marL="355600" indent="-342900">
              <a:lnSpc>
                <a:spcPct val="100000"/>
              </a:lnSpc>
              <a:buClr>
                <a:srgbClr val="3299FF"/>
              </a:buClr>
              <a:buSzPct val="58000"/>
              <a:buFont typeface="Wingdings" panose="05000000000000000000"/>
              <a:buChar char=""/>
              <a:tabLst>
                <a:tab pos="354965" algn="l"/>
                <a:tab pos="355600" algn="l"/>
              </a:tabLst>
            </a:pPr>
            <a:r>
              <a:rPr spc="-5" dirty="0">
                <a:solidFill>
                  <a:srgbClr val="FF0000"/>
                </a:solidFill>
              </a:rPr>
              <a:t>Claim.</a:t>
            </a:r>
            <a:r>
              <a:rPr dirty="0">
                <a:solidFill>
                  <a:srgbClr val="FF0000"/>
                </a:solidFill>
              </a:rPr>
              <a:t> </a:t>
            </a:r>
            <a:r>
              <a:rPr spc="-5" dirty="0"/>
              <a:t>GS</a:t>
            </a:r>
            <a:r>
              <a:rPr dirty="0"/>
              <a:t> </a:t>
            </a:r>
            <a:r>
              <a:rPr spc="-5" dirty="0"/>
              <a:t>finds</a:t>
            </a:r>
            <a:r>
              <a:rPr spc="10" dirty="0"/>
              <a:t> </a:t>
            </a:r>
            <a:r>
              <a:rPr spc="-5" dirty="0">
                <a:solidFill>
                  <a:srgbClr val="3299FF"/>
                </a:solidFill>
              </a:rPr>
              <a:t>woman-pessimal</a:t>
            </a:r>
            <a:r>
              <a:rPr spc="5" dirty="0">
                <a:solidFill>
                  <a:srgbClr val="3299FF"/>
                </a:solidFill>
              </a:rPr>
              <a:t> </a:t>
            </a:r>
            <a:r>
              <a:rPr spc="-5" dirty="0"/>
              <a:t>stable</a:t>
            </a:r>
            <a:r>
              <a:rPr spc="10" dirty="0"/>
              <a:t> </a:t>
            </a:r>
            <a:r>
              <a:rPr spc="-5" dirty="0"/>
              <a:t>matching</a:t>
            </a:r>
            <a:r>
              <a:rPr spc="5" dirty="0"/>
              <a:t> </a:t>
            </a:r>
            <a:r>
              <a:rPr b="1" dirty="0">
                <a:solidFill>
                  <a:srgbClr val="0032CC"/>
                </a:solidFill>
                <a:latin typeface="Arial" panose="020B0604020202020204"/>
                <a:cs typeface="Arial" panose="020B0604020202020204"/>
              </a:rPr>
              <a:t>S*</a:t>
            </a:r>
            <a:r>
              <a:rPr dirty="0"/>
              <a:t>.</a:t>
            </a:r>
            <a:endParaRPr dirty="0"/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3299FF"/>
              </a:buClr>
              <a:buFont typeface="Wingdings" panose="05000000000000000000"/>
              <a:buChar char=""/>
            </a:pPr>
            <a:endParaRPr sz="2500"/>
          </a:p>
          <a:p>
            <a:pPr marL="355600" indent="-342900">
              <a:lnSpc>
                <a:spcPct val="100000"/>
              </a:lnSpc>
              <a:buClr>
                <a:srgbClr val="3299FF"/>
              </a:buClr>
              <a:buSzPct val="58000"/>
              <a:buFont typeface="Wingdings" panose="05000000000000000000"/>
              <a:buChar char=""/>
              <a:tabLst>
                <a:tab pos="354965" algn="l"/>
                <a:tab pos="355600" algn="l"/>
              </a:tabLst>
            </a:pPr>
            <a:r>
              <a:rPr spc="-5" dirty="0">
                <a:solidFill>
                  <a:srgbClr val="006500"/>
                </a:solidFill>
              </a:rPr>
              <a:t>Proof.</a:t>
            </a:r>
            <a:endParaRPr spc="-5" dirty="0">
              <a:solidFill>
                <a:srgbClr val="006500"/>
              </a:solidFill>
            </a:endParaRPr>
          </a:p>
          <a:p>
            <a:pPr marL="755015" marR="160655" lvl="1" indent="-285750">
              <a:lnSpc>
                <a:spcPts val="2160"/>
              </a:lnSpc>
              <a:spcBef>
                <a:spcPts val="515"/>
              </a:spcBef>
              <a:buClr>
                <a:srgbClr val="006500"/>
              </a:buClr>
              <a:buSzPct val="55000"/>
              <a:buFont typeface="Wingdings" panose="05000000000000000000"/>
              <a:buChar char=""/>
              <a:tabLst>
                <a:tab pos="755015" algn="l"/>
                <a:tab pos="755650" algn="l"/>
              </a:tabLst>
            </a:pPr>
            <a:r>
              <a:rPr sz="2000" spc="-5" dirty="0">
                <a:latin typeface="Arial MT"/>
                <a:cs typeface="Arial MT"/>
              </a:rPr>
              <a:t>Suppose </a:t>
            </a:r>
            <a:r>
              <a:rPr sz="2000" b="1" spc="-5" dirty="0">
                <a:solidFill>
                  <a:srgbClr val="0032CC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2000" spc="-5" dirty="0">
                <a:solidFill>
                  <a:srgbClr val="0032CC"/>
                </a:solidFill>
                <a:latin typeface="Arial MT"/>
                <a:cs typeface="Arial MT"/>
              </a:rPr>
              <a:t>-</a:t>
            </a:r>
            <a:r>
              <a:rPr sz="2000" b="1" spc="-5" dirty="0">
                <a:solidFill>
                  <a:srgbClr val="0032CC"/>
                </a:solidFill>
                <a:latin typeface="Arial" panose="020B0604020202020204"/>
                <a:cs typeface="Arial" panose="020B0604020202020204"/>
              </a:rPr>
              <a:t>Z </a:t>
            </a:r>
            <a:r>
              <a:rPr sz="2000" spc="-5" dirty="0">
                <a:latin typeface="Arial MT"/>
                <a:cs typeface="Arial MT"/>
              </a:rPr>
              <a:t>matched </a:t>
            </a:r>
            <a:r>
              <a:rPr sz="2000" dirty="0">
                <a:latin typeface="Arial MT"/>
                <a:cs typeface="Arial MT"/>
              </a:rPr>
              <a:t>in </a:t>
            </a:r>
            <a:r>
              <a:rPr sz="2000" b="1" spc="-5" dirty="0">
                <a:solidFill>
                  <a:srgbClr val="0032CC"/>
                </a:solidFill>
                <a:latin typeface="Arial" panose="020B0604020202020204"/>
                <a:cs typeface="Arial" panose="020B0604020202020204"/>
              </a:rPr>
              <a:t>S*</a:t>
            </a:r>
            <a:r>
              <a:rPr sz="2000" spc="-5" dirty="0">
                <a:latin typeface="Arial MT"/>
                <a:cs typeface="Arial MT"/>
              </a:rPr>
              <a:t>, but </a:t>
            </a:r>
            <a:r>
              <a:rPr sz="2000" b="1" dirty="0">
                <a:solidFill>
                  <a:srgbClr val="0032CC"/>
                </a:solidFill>
                <a:latin typeface="Arial" panose="020B0604020202020204"/>
                <a:cs typeface="Arial" panose="020B0604020202020204"/>
              </a:rPr>
              <a:t>Z </a:t>
            </a:r>
            <a:r>
              <a:rPr sz="2000" spc="-5" dirty="0">
                <a:latin typeface="Arial MT"/>
                <a:cs typeface="Arial MT"/>
              </a:rPr>
              <a:t>is not worst </a:t>
            </a:r>
            <a:r>
              <a:rPr sz="2000" dirty="0">
                <a:latin typeface="Arial MT"/>
                <a:cs typeface="Arial MT"/>
              </a:rPr>
              <a:t>valid </a:t>
            </a:r>
            <a:r>
              <a:rPr sz="2000" spc="-5" dirty="0">
                <a:latin typeface="Arial MT"/>
                <a:cs typeface="Arial MT"/>
              </a:rPr>
              <a:t>partner </a:t>
            </a:r>
            <a:r>
              <a:rPr sz="2000" spc="-54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for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b="1" dirty="0">
                <a:solidFill>
                  <a:srgbClr val="0032CC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2000" dirty="0">
                <a:latin typeface="Arial MT"/>
                <a:cs typeface="Arial MT"/>
              </a:rPr>
              <a:t>.</a:t>
            </a:r>
            <a:endParaRPr sz="2000">
              <a:latin typeface="Arial MT"/>
              <a:cs typeface="Arial MT"/>
            </a:endParaRPr>
          </a:p>
          <a:p>
            <a:pPr marL="755015" marR="367665" lvl="1" indent="-285750">
              <a:lnSpc>
                <a:spcPts val="2160"/>
              </a:lnSpc>
              <a:spcBef>
                <a:spcPts val="480"/>
              </a:spcBef>
              <a:buClr>
                <a:srgbClr val="006500"/>
              </a:buClr>
              <a:buSzPct val="55000"/>
              <a:buFont typeface="Wingdings" panose="05000000000000000000"/>
              <a:buChar char=""/>
              <a:tabLst>
                <a:tab pos="755015" algn="l"/>
                <a:tab pos="755650" algn="l"/>
              </a:tabLst>
            </a:pPr>
            <a:r>
              <a:rPr sz="2000" spc="-5" dirty="0">
                <a:latin typeface="Arial MT"/>
                <a:cs typeface="Arial MT"/>
              </a:rPr>
              <a:t>There exists stable matching </a:t>
            </a:r>
            <a:r>
              <a:rPr sz="2000" b="1" dirty="0">
                <a:solidFill>
                  <a:srgbClr val="0032CC"/>
                </a:solidFill>
                <a:latin typeface="Arial" panose="020B0604020202020204"/>
                <a:cs typeface="Arial" panose="020B0604020202020204"/>
              </a:rPr>
              <a:t>S </a:t>
            </a:r>
            <a:r>
              <a:rPr sz="2000" spc="-5" dirty="0">
                <a:latin typeface="Arial MT"/>
                <a:cs typeface="Arial MT"/>
              </a:rPr>
              <a:t>in </a:t>
            </a:r>
            <a:r>
              <a:rPr sz="2000" dirty="0">
                <a:latin typeface="Arial MT"/>
                <a:cs typeface="Arial MT"/>
              </a:rPr>
              <a:t>which </a:t>
            </a:r>
            <a:r>
              <a:rPr sz="2000" b="1" dirty="0">
                <a:solidFill>
                  <a:srgbClr val="0032CC"/>
                </a:solidFill>
                <a:latin typeface="Arial" panose="020B0604020202020204"/>
                <a:cs typeface="Arial" panose="020B0604020202020204"/>
              </a:rPr>
              <a:t>A </a:t>
            </a:r>
            <a:r>
              <a:rPr sz="2000" dirty="0">
                <a:latin typeface="Arial MT"/>
                <a:cs typeface="Arial MT"/>
              </a:rPr>
              <a:t>is </a:t>
            </a:r>
            <a:r>
              <a:rPr sz="2000" spc="-5" dirty="0">
                <a:latin typeface="Arial MT"/>
                <a:cs typeface="Arial MT"/>
              </a:rPr>
              <a:t>paired with </a:t>
            </a:r>
            <a:r>
              <a:rPr sz="2000" dirty="0">
                <a:latin typeface="Arial MT"/>
                <a:cs typeface="Arial MT"/>
              </a:rPr>
              <a:t>a </a:t>
            </a:r>
            <a:r>
              <a:rPr sz="2000" spc="-54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man,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say </a:t>
            </a:r>
            <a:r>
              <a:rPr sz="2000" b="1" spc="-5" dirty="0">
                <a:solidFill>
                  <a:srgbClr val="0032CC"/>
                </a:solidFill>
                <a:latin typeface="Arial" panose="020B0604020202020204"/>
                <a:cs typeface="Arial" panose="020B0604020202020204"/>
              </a:rPr>
              <a:t>Y</a:t>
            </a:r>
            <a:r>
              <a:rPr sz="2000" spc="-5" dirty="0">
                <a:latin typeface="Arial MT"/>
                <a:cs typeface="Arial MT"/>
              </a:rPr>
              <a:t>,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whom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she </a:t>
            </a:r>
            <a:r>
              <a:rPr sz="2000" dirty="0">
                <a:latin typeface="Arial MT"/>
                <a:cs typeface="Arial MT"/>
              </a:rPr>
              <a:t>likes</a:t>
            </a:r>
            <a:r>
              <a:rPr sz="2000" spc="-5" dirty="0">
                <a:latin typeface="Arial MT"/>
                <a:cs typeface="Arial MT"/>
              </a:rPr>
              <a:t> less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than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b="1" spc="-5" dirty="0">
                <a:solidFill>
                  <a:srgbClr val="0032CC"/>
                </a:solidFill>
                <a:latin typeface="Arial" panose="020B0604020202020204"/>
                <a:cs typeface="Arial" panose="020B0604020202020204"/>
              </a:rPr>
              <a:t>Z</a:t>
            </a:r>
            <a:r>
              <a:rPr sz="2000" spc="-5" dirty="0">
                <a:latin typeface="Arial MT"/>
                <a:cs typeface="Arial MT"/>
              </a:rPr>
              <a:t>.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66744" y="5424158"/>
            <a:ext cx="312356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Clr>
                <a:srgbClr val="006500"/>
              </a:buClr>
              <a:buSzPct val="55000"/>
              <a:buFont typeface="Wingdings" panose="05000000000000000000"/>
              <a:buChar char=""/>
              <a:tabLst>
                <a:tab pos="297815" algn="l"/>
                <a:tab pos="298450" algn="l"/>
              </a:tabLst>
            </a:pPr>
            <a:r>
              <a:rPr sz="2000" spc="-5" dirty="0">
                <a:latin typeface="Arial MT"/>
                <a:cs typeface="Arial MT"/>
              </a:rPr>
              <a:t>Let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b="1" dirty="0">
                <a:solidFill>
                  <a:srgbClr val="0032CC"/>
                </a:solidFill>
                <a:latin typeface="Arial" panose="020B0604020202020204"/>
                <a:cs typeface="Arial" panose="020B0604020202020204"/>
              </a:rPr>
              <a:t>B</a:t>
            </a:r>
            <a:r>
              <a:rPr sz="2000" b="1" spc="-20" dirty="0">
                <a:solidFill>
                  <a:srgbClr val="0032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dirty="0">
                <a:latin typeface="Arial MT"/>
                <a:cs typeface="Arial MT"/>
              </a:rPr>
              <a:t>be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b="1" dirty="0">
                <a:solidFill>
                  <a:srgbClr val="0032CC"/>
                </a:solidFill>
                <a:latin typeface="Arial" panose="020B0604020202020204"/>
                <a:cs typeface="Arial" panose="020B0604020202020204"/>
              </a:rPr>
              <a:t>Z</a:t>
            </a:r>
            <a:r>
              <a:rPr sz="2000" dirty="0">
                <a:latin typeface="Arial MT"/>
                <a:cs typeface="Arial MT"/>
              </a:rPr>
              <a:t>'s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partner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in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b="1" dirty="0">
                <a:solidFill>
                  <a:srgbClr val="0032CC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2000" dirty="0">
                <a:latin typeface="Arial MT"/>
                <a:cs typeface="Arial MT"/>
              </a:rPr>
              <a:t>.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66744" y="5759057"/>
            <a:ext cx="218440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Clr>
                <a:srgbClr val="006500"/>
              </a:buClr>
              <a:buSzPct val="55000"/>
              <a:buFont typeface="Wingdings" panose="05000000000000000000"/>
              <a:buChar char=""/>
              <a:tabLst>
                <a:tab pos="297815" algn="l"/>
                <a:tab pos="298450" algn="l"/>
              </a:tabLst>
            </a:pPr>
            <a:r>
              <a:rPr sz="2000" b="1" dirty="0">
                <a:solidFill>
                  <a:srgbClr val="0032CC"/>
                </a:solidFill>
                <a:latin typeface="Arial" panose="020B0604020202020204"/>
                <a:cs typeface="Arial" panose="020B0604020202020204"/>
              </a:rPr>
              <a:t>Z</a:t>
            </a:r>
            <a:r>
              <a:rPr sz="2000" b="1" spc="-30" dirty="0">
                <a:solidFill>
                  <a:srgbClr val="0032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-5" dirty="0">
                <a:latin typeface="Arial MT"/>
                <a:cs typeface="Arial MT"/>
              </a:rPr>
              <a:t>prefers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b="1" dirty="0">
                <a:solidFill>
                  <a:srgbClr val="0032CC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2000" b="1" spc="-30" dirty="0">
                <a:solidFill>
                  <a:srgbClr val="0032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-5" dirty="0">
                <a:latin typeface="Arial MT"/>
                <a:cs typeface="Arial MT"/>
              </a:rPr>
              <a:t>to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b="1" dirty="0">
                <a:solidFill>
                  <a:srgbClr val="0032CC"/>
                </a:solidFill>
                <a:latin typeface="Arial" panose="020B0604020202020204"/>
                <a:cs typeface="Arial" panose="020B0604020202020204"/>
              </a:rPr>
              <a:t>B</a:t>
            </a:r>
            <a:r>
              <a:rPr sz="2000" dirty="0">
                <a:latin typeface="Arial MT"/>
                <a:cs typeface="Arial MT"/>
              </a:rPr>
              <a:t>.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66744" y="6093955"/>
            <a:ext cx="3884929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Clr>
                <a:srgbClr val="006500"/>
              </a:buClr>
              <a:buSzPct val="55000"/>
              <a:buFont typeface="Wingdings" panose="05000000000000000000"/>
              <a:buChar char=""/>
              <a:tabLst>
                <a:tab pos="297815" algn="l"/>
                <a:tab pos="298450" algn="l"/>
                <a:tab pos="3781425" algn="l"/>
              </a:tabLst>
            </a:pPr>
            <a:r>
              <a:rPr sz="2000" spc="-5" dirty="0">
                <a:latin typeface="Arial MT"/>
                <a:cs typeface="Arial MT"/>
              </a:rPr>
              <a:t>T</a:t>
            </a:r>
            <a:r>
              <a:rPr sz="2000" dirty="0">
                <a:latin typeface="Arial MT"/>
                <a:cs typeface="Arial MT"/>
              </a:rPr>
              <a:t>hu</a:t>
            </a:r>
            <a:r>
              <a:rPr sz="2000" spc="-5" dirty="0">
                <a:latin typeface="Arial MT"/>
                <a:cs typeface="Arial MT"/>
              </a:rPr>
              <a:t>s</a:t>
            </a:r>
            <a:r>
              <a:rPr sz="2000" dirty="0">
                <a:latin typeface="Arial MT"/>
                <a:cs typeface="Arial MT"/>
              </a:rPr>
              <a:t>,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b="1" spc="-5" dirty="0">
                <a:solidFill>
                  <a:srgbClr val="0032CC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2000" spc="-5" dirty="0">
                <a:solidFill>
                  <a:srgbClr val="0032CC"/>
                </a:solidFill>
                <a:latin typeface="Arial MT"/>
                <a:cs typeface="Arial MT"/>
              </a:rPr>
              <a:t>-</a:t>
            </a:r>
            <a:r>
              <a:rPr sz="2000" b="1" dirty="0">
                <a:solidFill>
                  <a:srgbClr val="0032CC"/>
                </a:solidFill>
                <a:latin typeface="Arial" panose="020B0604020202020204"/>
                <a:cs typeface="Arial" panose="020B0604020202020204"/>
              </a:rPr>
              <a:t>Z </a:t>
            </a:r>
            <a:r>
              <a:rPr sz="2000" dirty="0">
                <a:latin typeface="Arial MT"/>
                <a:cs typeface="Arial MT"/>
              </a:rPr>
              <a:t>is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a</a:t>
            </a:r>
            <a:r>
              <a:rPr sz="2000" dirty="0">
                <a:latin typeface="Arial MT"/>
                <a:cs typeface="Arial MT"/>
              </a:rPr>
              <a:t>n</a:t>
            </a:r>
            <a:r>
              <a:rPr sz="2000" spc="-5" dirty="0">
                <a:latin typeface="Arial MT"/>
                <a:cs typeface="Arial MT"/>
              </a:rPr>
              <a:t> u</a:t>
            </a:r>
            <a:r>
              <a:rPr sz="2000" dirty="0">
                <a:latin typeface="Arial MT"/>
                <a:cs typeface="Arial MT"/>
              </a:rPr>
              <a:t>n</a:t>
            </a:r>
            <a:r>
              <a:rPr sz="2000" spc="-5" dirty="0">
                <a:latin typeface="Arial MT"/>
                <a:cs typeface="Arial MT"/>
              </a:rPr>
              <a:t>s</a:t>
            </a:r>
            <a:r>
              <a:rPr sz="2000" spc="-10" dirty="0">
                <a:latin typeface="Arial MT"/>
                <a:cs typeface="Arial MT"/>
              </a:rPr>
              <a:t>t</a:t>
            </a:r>
            <a:r>
              <a:rPr sz="2000" dirty="0">
                <a:latin typeface="Arial MT"/>
                <a:cs typeface="Arial MT"/>
              </a:rPr>
              <a:t>able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in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b="1" dirty="0">
                <a:solidFill>
                  <a:srgbClr val="0032CC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2000" dirty="0">
                <a:latin typeface="Arial MT"/>
                <a:cs typeface="Arial MT"/>
              </a:rPr>
              <a:t>.	</a:t>
            </a:r>
            <a:r>
              <a:rPr sz="2000" dirty="0">
                <a:latin typeface="Microsoft Sans Serif" panose="020B0604020202020204"/>
                <a:cs typeface="Microsoft Sans Serif" panose="020B0604020202020204"/>
              </a:rPr>
              <a:t>▪</a:t>
            </a:r>
            <a:endParaRPr sz="20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602835" y="5367009"/>
            <a:ext cx="14922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0032CC"/>
                </a:solidFill>
                <a:latin typeface="Comic Sans MS" panose="030F0702030302020204"/>
                <a:cs typeface="Comic Sans MS" panose="030F0702030302020204"/>
              </a:rPr>
              <a:t>S</a:t>
            </a:r>
            <a:endParaRPr sz="1400">
              <a:latin typeface="Comic Sans MS" panose="030F0702030302020204"/>
              <a:cs typeface="Comic Sans MS" panose="030F0702030302020204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7872393" y="5681658"/>
            <a:ext cx="1609725" cy="1152525"/>
            <a:chOff x="7872393" y="5681658"/>
            <a:chExt cx="1609725" cy="1152525"/>
          </a:xfrm>
        </p:grpSpPr>
        <p:sp>
          <p:nvSpPr>
            <p:cNvPr id="9" name="object 9"/>
            <p:cNvSpPr/>
            <p:nvPr/>
          </p:nvSpPr>
          <p:spPr>
            <a:xfrm>
              <a:off x="7877149" y="5686424"/>
              <a:ext cx="1600200" cy="762000"/>
            </a:xfrm>
            <a:custGeom>
              <a:avLst/>
              <a:gdLst/>
              <a:ahLst/>
              <a:cxnLst/>
              <a:rect l="l" t="t" r="r" b="b"/>
              <a:pathLst>
                <a:path w="1600200" h="762000">
                  <a:moveTo>
                    <a:pt x="160020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0" y="762000"/>
                  </a:lnTo>
                  <a:lnTo>
                    <a:pt x="1600200" y="762000"/>
                  </a:lnTo>
                  <a:lnTo>
                    <a:pt x="1600200" y="381000"/>
                  </a:lnTo>
                  <a:lnTo>
                    <a:pt x="1600200" y="0"/>
                  </a:lnTo>
                  <a:close/>
                </a:path>
              </a:pathLst>
            </a:custGeom>
            <a:solidFill>
              <a:srgbClr val="FFC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7877155" y="5686421"/>
              <a:ext cx="1600200" cy="381000"/>
            </a:xfrm>
            <a:custGeom>
              <a:avLst/>
              <a:gdLst/>
              <a:ahLst/>
              <a:cxnLst/>
              <a:rect l="l" t="t" r="r" b="b"/>
              <a:pathLst>
                <a:path w="1600200" h="381000">
                  <a:moveTo>
                    <a:pt x="0" y="0"/>
                  </a:moveTo>
                  <a:lnTo>
                    <a:pt x="0" y="381001"/>
                  </a:lnTo>
                  <a:lnTo>
                    <a:pt x="1600196" y="381001"/>
                  </a:lnTo>
                  <a:lnTo>
                    <a:pt x="1600196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7877155" y="6448418"/>
              <a:ext cx="1600200" cy="381000"/>
            </a:xfrm>
            <a:custGeom>
              <a:avLst/>
              <a:gdLst/>
              <a:ahLst/>
              <a:cxnLst/>
              <a:rect l="l" t="t" r="r" b="b"/>
              <a:pathLst>
                <a:path w="1600200" h="381000">
                  <a:moveTo>
                    <a:pt x="1600196" y="381001"/>
                  </a:moveTo>
                  <a:lnTo>
                    <a:pt x="1600196" y="0"/>
                  </a:lnTo>
                  <a:lnTo>
                    <a:pt x="0" y="0"/>
                  </a:lnTo>
                  <a:lnTo>
                    <a:pt x="0" y="381001"/>
                  </a:lnTo>
                  <a:lnTo>
                    <a:pt x="1600196" y="381001"/>
                  </a:lnTo>
                  <a:close/>
                </a:path>
              </a:pathLst>
            </a:custGeom>
            <a:solidFill>
              <a:srgbClr val="FFC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7877155" y="6448418"/>
              <a:ext cx="1600200" cy="381000"/>
            </a:xfrm>
            <a:custGeom>
              <a:avLst/>
              <a:gdLst/>
              <a:ahLst/>
              <a:cxnLst/>
              <a:rect l="l" t="t" r="r" b="b"/>
              <a:pathLst>
                <a:path w="1600200" h="381000">
                  <a:moveTo>
                    <a:pt x="0" y="0"/>
                  </a:moveTo>
                  <a:lnTo>
                    <a:pt x="0" y="381001"/>
                  </a:lnTo>
                  <a:lnTo>
                    <a:pt x="1600196" y="381001"/>
                  </a:lnTo>
                  <a:lnTo>
                    <a:pt x="1600196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8008857" y="5595456"/>
            <a:ext cx="1334770" cy="1168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 algn="ctr">
              <a:lnSpc>
                <a:spcPct val="156000"/>
              </a:lnSpc>
              <a:spcBef>
                <a:spcPts val="100"/>
              </a:spcBef>
            </a:pPr>
            <a:r>
              <a:rPr sz="1600" spc="-5" dirty="0">
                <a:latin typeface="Comic Sans MS" panose="030F0702030302020204"/>
                <a:cs typeface="Comic Sans MS" panose="030F0702030302020204"/>
              </a:rPr>
              <a:t>Amy-Yuri </a:t>
            </a:r>
            <a:r>
              <a:rPr sz="160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1600" dirty="0">
                <a:latin typeface="Comic Sans MS" panose="030F0702030302020204"/>
                <a:cs typeface="Comic Sans MS" panose="030F0702030302020204"/>
              </a:rPr>
              <a:t>B</a:t>
            </a:r>
            <a:r>
              <a:rPr sz="1600" spc="-10" dirty="0">
                <a:latin typeface="Comic Sans MS" panose="030F0702030302020204"/>
                <a:cs typeface="Comic Sans MS" panose="030F0702030302020204"/>
              </a:rPr>
              <a:t>r</a:t>
            </a:r>
            <a:r>
              <a:rPr sz="1600" spc="-5" dirty="0">
                <a:latin typeface="Comic Sans MS" panose="030F0702030302020204"/>
                <a:cs typeface="Comic Sans MS" panose="030F0702030302020204"/>
              </a:rPr>
              <a:t>e</a:t>
            </a:r>
            <a:r>
              <a:rPr sz="1600" spc="-10" dirty="0">
                <a:latin typeface="Comic Sans MS" panose="030F0702030302020204"/>
                <a:cs typeface="Comic Sans MS" panose="030F0702030302020204"/>
              </a:rPr>
              <a:t>n</a:t>
            </a:r>
            <a:r>
              <a:rPr sz="1600" spc="-5" dirty="0">
                <a:latin typeface="Comic Sans MS" panose="030F0702030302020204"/>
                <a:cs typeface="Comic Sans MS" panose="030F0702030302020204"/>
              </a:rPr>
              <a:t>da-Z</a:t>
            </a:r>
            <a:r>
              <a:rPr sz="1600" spc="-10" dirty="0">
                <a:latin typeface="Comic Sans MS" panose="030F0702030302020204"/>
                <a:cs typeface="Comic Sans MS" panose="030F0702030302020204"/>
              </a:rPr>
              <a:t>o</a:t>
            </a:r>
            <a:r>
              <a:rPr sz="1600" dirty="0">
                <a:latin typeface="Comic Sans MS" panose="030F0702030302020204"/>
                <a:cs typeface="Comic Sans MS" panose="030F0702030302020204"/>
              </a:rPr>
              <a:t>r</a:t>
            </a:r>
            <a:r>
              <a:rPr sz="1600" spc="-5" dirty="0">
                <a:latin typeface="Comic Sans MS" panose="030F0702030302020204"/>
                <a:cs typeface="Comic Sans MS" panose="030F0702030302020204"/>
              </a:rPr>
              <a:t>an</a:t>
            </a:r>
            <a:endParaRPr sz="1600">
              <a:latin typeface="Comic Sans MS" panose="030F0702030302020204"/>
              <a:cs typeface="Comic Sans MS" panose="030F0702030302020204"/>
            </a:endParaRPr>
          </a:p>
          <a:p>
            <a:pPr marL="2540" algn="ctr">
              <a:lnSpc>
                <a:spcPct val="100000"/>
              </a:lnSpc>
              <a:spcBef>
                <a:spcPts val="1080"/>
              </a:spcBef>
            </a:pPr>
            <a:r>
              <a:rPr sz="1600" spc="-5" dirty="0">
                <a:latin typeface="Comic Sans MS" panose="030F0702030302020204"/>
                <a:cs typeface="Comic Sans MS" panose="030F0702030302020204"/>
              </a:rPr>
              <a:t>.</a:t>
            </a:r>
            <a:r>
              <a:rPr sz="1600" spc="-3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1600" spc="-5" dirty="0">
                <a:latin typeface="Comic Sans MS" panose="030F0702030302020204"/>
                <a:cs typeface="Comic Sans MS" panose="030F0702030302020204"/>
              </a:rPr>
              <a:t>.</a:t>
            </a:r>
            <a:r>
              <a:rPr sz="1600" spc="-3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1600" spc="-5" dirty="0">
                <a:latin typeface="Comic Sans MS" panose="030F0702030302020204"/>
                <a:cs typeface="Comic Sans MS" panose="030F0702030302020204"/>
              </a:rPr>
              <a:t>.</a:t>
            </a:r>
            <a:endParaRPr sz="1600">
              <a:latin typeface="Comic Sans MS" panose="030F0702030302020204"/>
              <a:cs typeface="Comic Sans MS" panose="030F07020303020202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138422" y="5731001"/>
            <a:ext cx="2169160" cy="346075"/>
          </a:xfrm>
          <a:prstGeom prst="rect">
            <a:avLst/>
          </a:prstGeom>
          <a:ln w="9524">
            <a:solidFill>
              <a:srgbClr val="FF0000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96520">
              <a:lnSpc>
                <a:spcPct val="100000"/>
              </a:lnSpc>
              <a:spcBef>
                <a:spcPts val="325"/>
              </a:spcBef>
            </a:pPr>
            <a:r>
              <a:rPr sz="1600" spc="-5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man-optimality</a:t>
            </a:r>
            <a:r>
              <a:rPr sz="1600" spc="-30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of</a:t>
            </a:r>
            <a:r>
              <a:rPr sz="1600" spc="-25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 </a:t>
            </a:r>
            <a:r>
              <a:rPr sz="1600" b="1" spc="-5" dirty="0">
                <a:solidFill>
                  <a:srgbClr val="0032CC"/>
                </a:solidFill>
                <a:latin typeface="Comic Sans MS" panose="030F0702030302020204"/>
                <a:cs typeface="Comic Sans MS" panose="030F0702030302020204"/>
              </a:rPr>
              <a:t>S*</a:t>
            </a:r>
            <a:endParaRPr sz="1600">
              <a:latin typeface="Comic Sans MS" panose="030F0702030302020204"/>
              <a:cs typeface="Comic Sans MS" panose="030F07020303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940299" y="5887973"/>
            <a:ext cx="196850" cy="50800"/>
          </a:xfrm>
          <a:custGeom>
            <a:avLst/>
            <a:gdLst/>
            <a:ahLst/>
            <a:cxnLst/>
            <a:rect l="l" t="t" r="r" b="b"/>
            <a:pathLst>
              <a:path w="196850" h="50800">
                <a:moveTo>
                  <a:pt x="50675" y="20576"/>
                </a:moveTo>
                <a:lnTo>
                  <a:pt x="50675" y="0"/>
                </a:lnTo>
                <a:lnTo>
                  <a:pt x="0" y="25526"/>
                </a:lnTo>
                <a:lnTo>
                  <a:pt x="33150" y="41974"/>
                </a:lnTo>
                <a:lnTo>
                  <a:pt x="33150" y="25526"/>
                </a:lnTo>
                <a:lnTo>
                  <a:pt x="33527" y="23620"/>
                </a:lnTo>
                <a:lnTo>
                  <a:pt x="34673" y="22098"/>
                </a:lnTo>
                <a:lnTo>
                  <a:pt x="36195" y="20953"/>
                </a:lnTo>
                <a:lnTo>
                  <a:pt x="38101" y="20576"/>
                </a:lnTo>
                <a:lnTo>
                  <a:pt x="50675" y="20576"/>
                </a:lnTo>
                <a:close/>
              </a:path>
              <a:path w="196850" h="50800">
                <a:moveTo>
                  <a:pt x="196594" y="25526"/>
                </a:moveTo>
                <a:lnTo>
                  <a:pt x="196217" y="23620"/>
                </a:lnTo>
                <a:lnTo>
                  <a:pt x="195456" y="22098"/>
                </a:lnTo>
                <a:lnTo>
                  <a:pt x="193927" y="20953"/>
                </a:lnTo>
                <a:lnTo>
                  <a:pt x="192028" y="20576"/>
                </a:lnTo>
                <a:lnTo>
                  <a:pt x="38101" y="20576"/>
                </a:lnTo>
                <a:lnTo>
                  <a:pt x="36195" y="20953"/>
                </a:lnTo>
                <a:lnTo>
                  <a:pt x="34673" y="22098"/>
                </a:lnTo>
                <a:lnTo>
                  <a:pt x="33527" y="23620"/>
                </a:lnTo>
                <a:lnTo>
                  <a:pt x="33150" y="25526"/>
                </a:lnTo>
                <a:lnTo>
                  <a:pt x="33527" y="27432"/>
                </a:lnTo>
                <a:lnTo>
                  <a:pt x="34673" y="28954"/>
                </a:lnTo>
                <a:lnTo>
                  <a:pt x="36195" y="29715"/>
                </a:lnTo>
                <a:lnTo>
                  <a:pt x="38101" y="30099"/>
                </a:lnTo>
                <a:lnTo>
                  <a:pt x="192028" y="30099"/>
                </a:lnTo>
                <a:lnTo>
                  <a:pt x="193927" y="29715"/>
                </a:lnTo>
                <a:lnTo>
                  <a:pt x="195456" y="28954"/>
                </a:lnTo>
                <a:lnTo>
                  <a:pt x="196217" y="27432"/>
                </a:lnTo>
                <a:lnTo>
                  <a:pt x="196594" y="25526"/>
                </a:lnTo>
                <a:close/>
              </a:path>
              <a:path w="196850" h="50800">
                <a:moveTo>
                  <a:pt x="50675" y="50669"/>
                </a:moveTo>
                <a:lnTo>
                  <a:pt x="50675" y="30099"/>
                </a:lnTo>
                <a:lnTo>
                  <a:pt x="38101" y="30099"/>
                </a:lnTo>
                <a:lnTo>
                  <a:pt x="36195" y="29715"/>
                </a:lnTo>
                <a:lnTo>
                  <a:pt x="34673" y="28954"/>
                </a:lnTo>
                <a:lnTo>
                  <a:pt x="33527" y="27432"/>
                </a:lnTo>
                <a:lnTo>
                  <a:pt x="33150" y="25526"/>
                </a:lnTo>
                <a:lnTo>
                  <a:pt x="33150" y="41974"/>
                </a:lnTo>
                <a:lnTo>
                  <a:pt x="50675" y="5066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6" name="object 16"/>
          <p:cNvGrpSpPr/>
          <p:nvPr/>
        </p:nvGrpSpPr>
        <p:grpSpPr>
          <a:xfrm>
            <a:off x="6828656" y="5762239"/>
            <a:ext cx="2172970" cy="419734"/>
            <a:chOff x="6828656" y="5762239"/>
            <a:chExt cx="2172970" cy="419734"/>
          </a:xfrm>
        </p:grpSpPr>
        <p:sp>
          <p:nvSpPr>
            <p:cNvPr id="17" name="object 17"/>
            <p:cNvSpPr/>
            <p:nvPr/>
          </p:nvSpPr>
          <p:spPr>
            <a:xfrm>
              <a:off x="8524883" y="5991224"/>
              <a:ext cx="457200" cy="171450"/>
            </a:xfrm>
            <a:custGeom>
              <a:avLst/>
              <a:gdLst/>
              <a:ahLst/>
              <a:cxnLst/>
              <a:rect l="l" t="t" r="r" b="b"/>
              <a:pathLst>
                <a:path w="457200" h="171450">
                  <a:moveTo>
                    <a:pt x="0" y="0"/>
                  </a:moveTo>
                  <a:lnTo>
                    <a:pt x="457187" y="171445"/>
                  </a:lnTo>
                </a:path>
              </a:pathLst>
            </a:custGeom>
            <a:ln w="38099">
              <a:solidFill>
                <a:srgbClr val="32329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6828656" y="5762239"/>
              <a:ext cx="1699260" cy="401320"/>
            </a:xfrm>
            <a:custGeom>
              <a:avLst/>
              <a:gdLst/>
              <a:ahLst/>
              <a:cxnLst/>
              <a:rect l="l" t="t" r="r" b="b"/>
              <a:pathLst>
                <a:path w="1699259" h="401320">
                  <a:moveTo>
                    <a:pt x="996651" y="380696"/>
                  </a:moveTo>
                  <a:lnTo>
                    <a:pt x="790218" y="5334"/>
                  </a:lnTo>
                  <a:lnTo>
                    <a:pt x="788298" y="1906"/>
                  </a:lnTo>
                  <a:lnTo>
                    <a:pt x="784870" y="0"/>
                  </a:lnTo>
                  <a:lnTo>
                    <a:pt x="781030" y="383"/>
                  </a:lnTo>
                  <a:lnTo>
                    <a:pt x="0" y="48008"/>
                  </a:lnTo>
                  <a:lnTo>
                    <a:pt x="1145" y="67055"/>
                  </a:lnTo>
                  <a:lnTo>
                    <a:pt x="773419" y="19966"/>
                  </a:lnTo>
                  <a:lnTo>
                    <a:pt x="773419" y="14480"/>
                  </a:lnTo>
                  <a:lnTo>
                    <a:pt x="782196" y="19431"/>
                  </a:lnTo>
                  <a:lnTo>
                    <a:pt x="782196" y="30438"/>
                  </a:lnTo>
                  <a:lnTo>
                    <a:pt x="982952" y="395479"/>
                  </a:lnTo>
                  <a:lnTo>
                    <a:pt x="984872" y="398907"/>
                  </a:lnTo>
                  <a:lnTo>
                    <a:pt x="988712" y="400813"/>
                  </a:lnTo>
                  <a:lnTo>
                    <a:pt x="990220" y="400660"/>
                  </a:lnTo>
                  <a:lnTo>
                    <a:pt x="990220" y="381382"/>
                  </a:lnTo>
                  <a:lnTo>
                    <a:pt x="996651" y="380696"/>
                  </a:lnTo>
                  <a:close/>
                </a:path>
                <a:path w="1699259" h="401320">
                  <a:moveTo>
                    <a:pt x="782196" y="19431"/>
                  </a:moveTo>
                  <a:lnTo>
                    <a:pt x="773419" y="14480"/>
                  </a:lnTo>
                  <a:lnTo>
                    <a:pt x="776338" y="19788"/>
                  </a:lnTo>
                  <a:lnTo>
                    <a:pt x="782196" y="19431"/>
                  </a:lnTo>
                  <a:close/>
                </a:path>
                <a:path w="1699259" h="401320">
                  <a:moveTo>
                    <a:pt x="776338" y="19788"/>
                  </a:moveTo>
                  <a:lnTo>
                    <a:pt x="773419" y="14480"/>
                  </a:lnTo>
                  <a:lnTo>
                    <a:pt x="773419" y="19966"/>
                  </a:lnTo>
                  <a:lnTo>
                    <a:pt x="776338" y="19788"/>
                  </a:lnTo>
                  <a:close/>
                </a:path>
                <a:path w="1699259" h="401320">
                  <a:moveTo>
                    <a:pt x="782196" y="30438"/>
                  </a:moveTo>
                  <a:lnTo>
                    <a:pt x="782196" y="19431"/>
                  </a:lnTo>
                  <a:lnTo>
                    <a:pt x="776338" y="19788"/>
                  </a:lnTo>
                  <a:lnTo>
                    <a:pt x="782196" y="30438"/>
                  </a:lnTo>
                  <a:close/>
                </a:path>
                <a:path w="1699259" h="401320">
                  <a:moveTo>
                    <a:pt x="999750" y="386332"/>
                  </a:moveTo>
                  <a:lnTo>
                    <a:pt x="996651" y="380696"/>
                  </a:lnTo>
                  <a:lnTo>
                    <a:pt x="990220" y="381382"/>
                  </a:lnTo>
                  <a:lnTo>
                    <a:pt x="999750" y="386332"/>
                  </a:lnTo>
                  <a:close/>
                </a:path>
                <a:path w="1699259" h="401320">
                  <a:moveTo>
                    <a:pt x="999750" y="399653"/>
                  </a:moveTo>
                  <a:lnTo>
                    <a:pt x="999750" y="386332"/>
                  </a:lnTo>
                  <a:lnTo>
                    <a:pt x="990220" y="381382"/>
                  </a:lnTo>
                  <a:lnTo>
                    <a:pt x="990220" y="400660"/>
                  </a:lnTo>
                  <a:lnTo>
                    <a:pt x="999750" y="399653"/>
                  </a:lnTo>
                  <a:close/>
                </a:path>
                <a:path w="1699259" h="401320">
                  <a:moveTo>
                    <a:pt x="1661623" y="319484"/>
                  </a:moveTo>
                  <a:lnTo>
                    <a:pt x="1644133" y="311613"/>
                  </a:lnTo>
                  <a:lnTo>
                    <a:pt x="996651" y="380696"/>
                  </a:lnTo>
                  <a:lnTo>
                    <a:pt x="999750" y="386332"/>
                  </a:lnTo>
                  <a:lnTo>
                    <a:pt x="999750" y="399653"/>
                  </a:lnTo>
                  <a:lnTo>
                    <a:pt x="1646411" y="330630"/>
                  </a:lnTo>
                  <a:lnTo>
                    <a:pt x="1661623" y="319484"/>
                  </a:lnTo>
                  <a:close/>
                </a:path>
                <a:path w="1699259" h="401320">
                  <a:moveTo>
                    <a:pt x="1699244" y="315471"/>
                  </a:moveTo>
                  <a:lnTo>
                    <a:pt x="1604008" y="272419"/>
                  </a:lnTo>
                  <a:lnTo>
                    <a:pt x="1599072" y="270513"/>
                  </a:lnTo>
                  <a:lnTo>
                    <a:pt x="1593312" y="272419"/>
                  </a:lnTo>
                  <a:lnTo>
                    <a:pt x="1591461" y="277370"/>
                  </a:lnTo>
                  <a:lnTo>
                    <a:pt x="1589130" y="282320"/>
                  </a:lnTo>
                  <a:lnTo>
                    <a:pt x="1591461" y="287654"/>
                  </a:lnTo>
                  <a:lnTo>
                    <a:pt x="1595986" y="289945"/>
                  </a:lnTo>
                  <a:lnTo>
                    <a:pt x="1644133" y="311613"/>
                  </a:lnTo>
                  <a:lnTo>
                    <a:pt x="1679429" y="307847"/>
                  </a:lnTo>
                  <a:lnTo>
                    <a:pt x="1681349" y="326901"/>
                  </a:lnTo>
                  <a:lnTo>
                    <a:pt x="1681349" y="328589"/>
                  </a:lnTo>
                  <a:lnTo>
                    <a:pt x="1699244" y="315471"/>
                  </a:lnTo>
                  <a:close/>
                </a:path>
                <a:path w="1699259" h="401320">
                  <a:moveTo>
                    <a:pt x="1681349" y="328589"/>
                  </a:moveTo>
                  <a:lnTo>
                    <a:pt x="1681349" y="326901"/>
                  </a:lnTo>
                  <a:lnTo>
                    <a:pt x="1646411" y="330630"/>
                  </a:lnTo>
                  <a:lnTo>
                    <a:pt x="1603665" y="361951"/>
                  </a:lnTo>
                  <a:lnTo>
                    <a:pt x="1599415" y="365002"/>
                  </a:lnTo>
                  <a:lnTo>
                    <a:pt x="1598660" y="371097"/>
                  </a:lnTo>
                  <a:lnTo>
                    <a:pt x="1601746" y="375287"/>
                  </a:lnTo>
                  <a:lnTo>
                    <a:pt x="1604763" y="379476"/>
                  </a:lnTo>
                  <a:lnTo>
                    <a:pt x="1610865" y="380621"/>
                  </a:lnTo>
                  <a:lnTo>
                    <a:pt x="1615047" y="377193"/>
                  </a:lnTo>
                  <a:lnTo>
                    <a:pt x="1681349" y="328589"/>
                  </a:lnTo>
                  <a:close/>
                </a:path>
                <a:path w="1699259" h="401320">
                  <a:moveTo>
                    <a:pt x="1681349" y="326901"/>
                  </a:moveTo>
                  <a:lnTo>
                    <a:pt x="1679429" y="307847"/>
                  </a:lnTo>
                  <a:lnTo>
                    <a:pt x="1644133" y="311613"/>
                  </a:lnTo>
                  <a:lnTo>
                    <a:pt x="1661623" y="319484"/>
                  </a:lnTo>
                  <a:lnTo>
                    <a:pt x="1674904" y="309753"/>
                  </a:lnTo>
                  <a:lnTo>
                    <a:pt x="1676412" y="326140"/>
                  </a:lnTo>
                  <a:lnTo>
                    <a:pt x="1676412" y="327428"/>
                  </a:lnTo>
                  <a:lnTo>
                    <a:pt x="1681349" y="326901"/>
                  </a:lnTo>
                  <a:close/>
                </a:path>
                <a:path w="1699259" h="401320">
                  <a:moveTo>
                    <a:pt x="1676412" y="327428"/>
                  </a:moveTo>
                  <a:lnTo>
                    <a:pt x="1676412" y="326140"/>
                  </a:lnTo>
                  <a:lnTo>
                    <a:pt x="1661623" y="319484"/>
                  </a:lnTo>
                  <a:lnTo>
                    <a:pt x="1646411" y="330630"/>
                  </a:lnTo>
                  <a:lnTo>
                    <a:pt x="1676412" y="327428"/>
                  </a:lnTo>
                  <a:close/>
                </a:path>
                <a:path w="1699259" h="401320">
                  <a:moveTo>
                    <a:pt x="1676412" y="326140"/>
                  </a:moveTo>
                  <a:lnTo>
                    <a:pt x="1674904" y="309753"/>
                  </a:lnTo>
                  <a:lnTo>
                    <a:pt x="1661623" y="319484"/>
                  </a:lnTo>
                  <a:lnTo>
                    <a:pt x="1676412" y="32614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/>
          <p:nvPr/>
        </p:nvSpPr>
        <p:spPr>
          <a:xfrm>
            <a:off x="6473811" y="5667236"/>
            <a:ext cx="2940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0032CC"/>
                </a:solidFill>
                <a:latin typeface="Arial" panose="020B0604020202020204"/>
                <a:cs typeface="Arial" panose="020B0604020202020204"/>
              </a:rPr>
              <a:t>S*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0"/>
              </a:spcBef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6705" marR="508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Extensions: Matching </a:t>
            </a:r>
            <a:r>
              <a:rPr spc="-5" dirty="0"/>
              <a:t>Residents to </a:t>
            </a:r>
            <a:r>
              <a:rPr spc="-875" dirty="0"/>
              <a:t> </a:t>
            </a:r>
            <a:r>
              <a:rPr spc="-5" dirty="0"/>
              <a:t>Hospitals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993901" y="2008119"/>
            <a:ext cx="7294245" cy="9080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3299FF"/>
              </a:buClr>
              <a:buSzPct val="60000"/>
              <a:buFont typeface="Wingdings" panose="05000000000000000000"/>
              <a:buChar char=""/>
              <a:tabLst>
                <a:tab pos="354965" algn="l"/>
                <a:tab pos="355600" algn="l"/>
                <a:tab pos="861060" algn="l"/>
              </a:tabLst>
            </a:pPr>
            <a:r>
              <a:rPr sz="2000" spc="-5" dirty="0">
                <a:solidFill>
                  <a:srgbClr val="FF0000"/>
                </a:solidFill>
                <a:latin typeface="Arial MT"/>
                <a:cs typeface="Arial MT"/>
              </a:rPr>
              <a:t>Ex:	</a:t>
            </a:r>
            <a:r>
              <a:rPr sz="2000" spc="-5" dirty="0">
                <a:latin typeface="Arial MT"/>
                <a:cs typeface="Arial MT"/>
              </a:rPr>
              <a:t>Men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Symbol" panose="05050102010706020507"/>
                <a:cs typeface="Symbol" panose="05050102010706020507"/>
              </a:rPr>
              <a:t></a:t>
            </a:r>
            <a:r>
              <a:rPr sz="2000" spc="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latin typeface="Arial MT"/>
                <a:cs typeface="Arial MT"/>
              </a:rPr>
              <a:t>hospitals,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Women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Symbol" panose="05050102010706020507"/>
                <a:cs typeface="Symbol" panose="05050102010706020507"/>
              </a:rPr>
              <a:t></a:t>
            </a:r>
            <a:r>
              <a:rPr sz="2000" spc="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latin typeface="Arial MT"/>
                <a:cs typeface="Arial MT"/>
              </a:rPr>
              <a:t>med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school residents.</a:t>
            </a:r>
            <a:endParaRPr sz="20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2145"/>
              </a:spcBef>
              <a:buClr>
                <a:srgbClr val="3299FF"/>
              </a:buClr>
              <a:buSzPct val="60000"/>
              <a:buFont typeface="Wingdings" panose="05000000000000000000"/>
              <a:buChar char=""/>
              <a:tabLst>
                <a:tab pos="354965" algn="l"/>
                <a:tab pos="355600" algn="l"/>
                <a:tab pos="1581150" algn="l"/>
              </a:tabLst>
            </a:pPr>
            <a:r>
              <a:rPr sz="2000" spc="-5" dirty="0">
                <a:solidFill>
                  <a:srgbClr val="FF0000"/>
                </a:solidFill>
                <a:latin typeface="Arial MT"/>
                <a:cs typeface="Arial MT"/>
              </a:rPr>
              <a:t>Variant</a:t>
            </a:r>
            <a:r>
              <a:rPr sz="2000" spc="-1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Arial MT"/>
                <a:cs typeface="Arial MT"/>
              </a:rPr>
              <a:t>1.	</a:t>
            </a:r>
            <a:r>
              <a:rPr sz="2000" spc="-5" dirty="0">
                <a:latin typeface="Arial MT"/>
                <a:cs typeface="Arial MT"/>
              </a:rPr>
              <a:t>Some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participants declare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others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as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unacceptable.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3901" y="3135115"/>
            <a:ext cx="577024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3299FF"/>
              </a:buClr>
              <a:buSzPct val="60000"/>
              <a:buFont typeface="Wingdings" panose="05000000000000000000"/>
              <a:buChar char=""/>
              <a:tabLst>
                <a:tab pos="354965" algn="l"/>
                <a:tab pos="355600" algn="l"/>
                <a:tab pos="1581150" algn="l"/>
              </a:tabLst>
            </a:pPr>
            <a:r>
              <a:rPr sz="2000" spc="-5" dirty="0">
                <a:solidFill>
                  <a:srgbClr val="FF0000"/>
                </a:solidFill>
                <a:latin typeface="Arial MT"/>
                <a:cs typeface="Arial MT"/>
              </a:rPr>
              <a:t>Variant</a:t>
            </a:r>
            <a:r>
              <a:rPr sz="2000" spc="-1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Arial MT"/>
                <a:cs typeface="Arial MT"/>
              </a:rPr>
              <a:t>2.	</a:t>
            </a:r>
            <a:r>
              <a:rPr sz="2000" dirty="0">
                <a:latin typeface="Arial MT"/>
                <a:cs typeface="Arial MT"/>
              </a:rPr>
              <a:t>Unequal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number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of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men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and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women.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3901" y="3714615"/>
            <a:ext cx="364172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3299FF"/>
              </a:buClr>
              <a:buSzPct val="60000"/>
              <a:buFont typeface="Wingdings" panose="05000000000000000000"/>
              <a:buChar char=""/>
              <a:tabLst>
                <a:tab pos="354965" algn="l"/>
                <a:tab pos="355600" algn="l"/>
                <a:tab pos="1581150" algn="l"/>
              </a:tabLst>
            </a:pPr>
            <a:r>
              <a:rPr sz="2000" spc="-5" dirty="0">
                <a:solidFill>
                  <a:srgbClr val="FF0000"/>
                </a:solidFill>
                <a:latin typeface="Arial MT"/>
                <a:cs typeface="Arial MT"/>
              </a:rPr>
              <a:t>Variant</a:t>
            </a:r>
            <a:r>
              <a:rPr sz="2000" spc="-1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Arial MT"/>
                <a:cs typeface="Arial MT"/>
              </a:rPr>
              <a:t>3.	</a:t>
            </a:r>
            <a:r>
              <a:rPr sz="2000" spc="-5" dirty="0">
                <a:latin typeface="Arial MT"/>
                <a:cs typeface="Arial MT"/>
              </a:rPr>
              <a:t>Limited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polygamy.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93901" y="4843135"/>
            <a:ext cx="8097520" cy="1617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ts val="2165"/>
              </a:lnSpc>
              <a:spcBef>
                <a:spcPts val="100"/>
              </a:spcBef>
              <a:buClr>
                <a:srgbClr val="3299FF"/>
              </a:buClr>
              <a:buSzPct val="60000"/>
              <a:buFont typeface="Wingdings" panose="05000000000000000000"/>
              <a:buChar char=""/>
              <a:tabLst>
                <a:tab pos="354965" algn="l"/>
                <a:tab pos="355600" algn="l"/>
                <a:tab pos="959485" algn="l"/>
              </a:tabLst>
            </a:pPr>
            <a:r>
              <a:rPr sz="2000" spc="-5" dirty="0">
                <a:solidFill>
                  <a:srgbClr val="FF0000"/>
                </a:solidFill>
                <a:latin typeface="Arial MT"/>
                <a:cs typeface="Arial MT"/>
              </a:rPr>
              <a:t>Def.	</a:t>
            </a:r>
            <a:r>
              <a:rPr sz="2000" spc="-5" dirty="0">
                <a:latin typeface="Arial MT"/>
                <a:cs typeface="Arial MT"/>
              </a:rPr>
              <a:t>Matching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b="1" dirty="0">
                <a:solidFill>
                  <a:srgbClr val="0032CC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2000" b="1" spc="-5" dirty="0">
                <a:solidFill>
                  <a:srgbClr val="0032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-5" dirty="0">
                <a:latin typeface="Arial MT"/>
                <a:cs typeface="Arial MT"/>
              </a:rPr>
              <a:t>is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3299FF"/>
                </a:solidFill>
                <a:latin typeface="Arial MT"/>
                <a:cs typeface="Arial MT"/>
              </a:rPr>
              <a:t>unstable </a:t>
            </a:r>
            <a:r>
              <a:rPr sz="2000" spc="-5" dirty="0">
                <a:latin typeface="Arial MT"/>
                <a:cs typeface="Arial MT"/>
              </a:rPr>
              <a:t>if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there is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</a:t>
            </a:r>
            <a:r>
              <a:rPr sz="2000" spc="-5" dirty="0">
                <a:latin typeface="Arial MT"/>
                <a:cs typeface="Arial MT"/>
              </a:rPr>
              <a:t> hospital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b="1" dirty="0">
                <a:solidFill>
                  <a:srgbClr val="0032CC"/>
                </a:solidFill>
                <a:latin typeface="Arial" panose="020B0604020202020204"/>
                <a:cs typeface="Arial" panose="020B0604020202020204"/>
              </a:rPr>
              <a:t>h</a:t>
            </a:r>
            <a:r>
              <a:rPr sz="2000" b="1" spc="-5" dirty="0">
                <a:solidFill>
                  <a:srgbClr val="0032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-5" dirty="0">
                <a:latin typeface="Arial MT"/>
                <a:cs typeface="Arial MT"/>
              </a:rPr>
              <a:t>and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resident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b="1" dirty="0">
                <a:solidFill>
                  <a:srgbClr val="0032CC"/>
                </a:solidFill>
                <a:latin typeface="Arial" panose="020B0604020202020204"/>
                <a:cs typeface="Arial" panose="020B0604020202020204"/>
              </a:rPr>
              <a:t>r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354965">
              <a:lnSpc>
                <a:spcPts val="2165"/>
              </a:lnSpc>
            </a:pPr>
            <a:r>
              <a:rPr sz="2000" spc="-5" dirty="0">
                <a:latin typeface="Arial MT"/>
                <a:cs typeface="Arial MT"/>
              </a:rPr>
              <a:t>such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that:</a:t>
            </a:r>
            <a:endParaRPr sz="2000">
              <a:latin typeface="Arial MT"/>
              <a:cs typeface="Arial MT"/>
            </a:endParaRPr>
          </a:p>
          <a:p>
            <a:pPr marL="755650" lvl="1" indent="-286385">
              <a:lnSpc>
                <a:spcPct val="100000"/>
              </a:lnSpc>
              <a:buClr>
                <a:srgbClr val="006500"/>
              </a:buClr>
              <a:buSzPct val="56000"/>
              <a:buFont typeface="Wingdings" panose="05000000000000000000"/>
              <a:buChar char=""/>
              <a:tabLst>
                <a:tab pos="755015" algn="l"/>
                <a:tab pos="755650" algn="l"/>
              </a:tabLst>
            </a:pPr>
            <a:r>
              <a:rPr sz="1800" b="1" dirty="0">
                <a:solidFill>
                  <a:srgbClr val="0032CC"/>
                </a:solidFill>
                <a:latin typeface="Arial" panose="020B0604020202020204"/>
                <a:cs typeface="Arial" panose="020B0604020202020204"/>
              </a:rPr>
              <a:t>h</a:t>
            </a:r>
            <a:r>
              <a:rPr sz="1800" b="1" spc="-5" dirty="0">
                <a:solidFill>
                  <a:srgbClr val="0032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spc="-5" dirty="0">
                <a:latin typeface="Arial MT"/>
                <a:cs typeface="Arial MT"/>
              </a:rPr>
              <a:t>and </a:t>
            </a:r>
            <a:r>
              <a:rPr sz="1800" b="1" dirty="0">
                <a:solidFill>
                  <a:srgbClr val="0032CC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1800" b="1" spc="-5" dirty="0">
                <a:solidFill>
                  <a:srgbClr val="0032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spc="-5" dirty="0">
                <a:latin typeface="Arial MT"/>
                <a:cs typeface="Arial MT"/>
              </a:rPr>
              <a:t>are acceptable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-5" dirty="0">
                <a:latin typeface="Arial MT"/>
                <a:cs typeface="Arial MT"/>
              </a:rPr>
              <a:t> each other; and</a:t>
            </a:r>
            <a:endParaRPr sz="1800">
              <a:latin typeface="Arial MT"/>
              <a:cs typeface="Arial MT"/>
            </a:endParaRPr>
          </a:p>
          <a:p>
            <a:pPr marL="755650" lvl="1" indent="-286385">
              <a:lnSpc>
                <a:spcPct val="100000"/>
              </a:lnSpc>
              <a:spcBef>
                <a:spcPts val="5"/>
              </a:spcBef>
              <a:buClr>
                <a:srgbClr val="006500"/>
              </a:buClr>
              <a:buSzPct val="56000"/>
              <a:buFont typeface="Wingdings" panose="05000000000000000000"/>
              <a:buChar char=""/>
              <a:tabLst>
                <a:tab pos="755015" algn="l"/>
                <a:tab pos="755650" algn="l"/>
              </a:tabLst>
            </a:pPr>
            <a:r>
              <a:rPr sz="1800" spc="-5" dirty="0">
                <a:latin typeface="Arial MT"/>
                <a:cs typeface="Arial MT"/>
              </a:rPr>
              <a:t>either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b="1" dirty="0">
                <a:solidFill>
                  <a:srgbClr val="0032CC"/>
                </a:solidFill>
                <a:latin typeface="Arial" panose="020B0604020202020204"/>
                <a:cs typeface="Arial" panose="020B0604020202020204"/>
              </a:rPr>
              <a:t>r </a:t>
            </a:r>
            <a:r>
              <a:rPr sz="1800" spc="-5" dirty="0">
                <a:latin typeface="Arial MT"/>
                <a:cs typeface="Arial MT"/>
              </a:rPr>
              <a:t>is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unmatched,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or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b="1" dirty="0">
                <a:solidFill>
                  <a:srgbClr val="0032CC"/>
                </a:solidFill>
                <a:latin typeface="Arial" panose="020B0604020202020204"/>
                <a:cs typeface="Arial" panose="020B0604020202020204"/>
              </a:rPr>
              <a:t>r </a:t>
            </a:r>
            <a:r>
              <a:rPr sz="1800" spc="-5" dirty="0">
                <a:latin typeface="Arial MT"/>
                <a:cs typeface="Arial MT"/>
              </a:rPr>
              <a:t>prefers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b="1" dirty="0">
                <a:solidFill>
                  <a:srgbClr val="0032CC"/>
                </a:solidFill>
                <a:latin typeface="Arial" panose="020B0604020202020204"/>
                <a:cs typeface="Arial" panose="020B0604020202020204"/>
              </a:rPr>
              <a:t>h</a:t>
            </a:r>
            <a:r>
              <a:rPr sz="1800" b="1" spc="5" dirty="0">
                <a:solidFill>
                  <a:srgbClr val="0032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spc="-5" dirty="0">
                <a:latin typeface="Arial MT"/>
                <a:cs typeface="Arial MT"/>
              </a:rPr>
              <a:t>to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her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assigned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hospital;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and</a:t>
            </a:r>
            <a:endParaRPr sz="1800">
              <a:latin typeface="Arial MT"/>
              <a:cs typeface="Arial MT"/>
            </a:endParaRPr>
          </a:p>
          <a:p>
            <a:pPr marL="755015" marR="5080" lvl="1" indent="-285750">
              <a:lnSpc>
                <a:spcPct val="80000"/>
              </a:lnSpc>
              <a:spcBef>
                <a:spcPts val="435"/>
              </a:spcBef>
              <a:buClr>
                <a:srgbClr val="006500"/>
              </a:buClr>
              <a:buSzPct val="56000"/>
              <a:buFont typeface="Wingdings" panose="05000000000000000000"/>
              <a:buChar char=""/>
              <a:tabLst>
                <a:tab pos="755015" algn="l"/>
                <a:tab pos="755650" algn="l"/>
              </a:tabLst>
            </a:pPr>
            <a:r>
              <a:rPr sz="1800" spc="-5" dirty="0">
                <a:latin typeface="Arial MT"/>
                <a:cs typeface="Arial MT"/>
              </a:rPr>
              <a:t>either </a:t>
            </a:r>
            <a:r>
              <a:rPr sz="1800" b="1" dirty="0">
                <a:solidFill>
                  <a:srgbClr val="0032CC"/>
                </a:solidFill>
                <a:latin typeface="Arial" panose="020B0604020202020204"/>
                <a:cs typeface="Arial" panose="020B0604020202020204"/>
              </a:rPr>
              <a:t>h</a:t>
            </a:r>
            <a:r>
              <a:rPr sz="1800" b="1" spc="5" dirty="0">
                <a:solidFill>
                  <a:srgbClr val="0032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spc="-5" dirty="0">
                <a:latin typeface="Arial MT"/>
                <a:cs typeface="Arial MT"/>
              </a:rPr>
              <a:t>does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not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have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all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its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places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filled,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or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b="1" dirty="0">
                <a:solidFill>
                  <a:srgbClr val="0032CC"/>
                </a:solidFill>
                <a:latin typeface="Arial" panose="020B0604020202020204"/>
                <a:cs typeface="Arial" panose="020B0604020202020204"/>
              </a:rPr>
              <a:t>h </a:t>
            </a:r>
            <a:r>
              <a:rPr sz="1800" spc="-5" dirty="0">
                <a:latin typeface="Arial MT"/>
                <a:cs typeface="Arial MT"/>
              </a:rPr>
              <a:t>prefers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b="1" dirty="0">
                <a:solidFill>
                  <a:srgbClr val="0032CC"/>
                </a:solidFill>
                <a:latin typeface="Arial" panose="020B0604020202020204"/>
                <a:cs typeface="Arial" panose="020B0604020202020204"/>
              </a:rPr>
              <a:t>r </a:t>
            </a:r>
            <a:r>
              <a:rPr sz="1800" spc="-5" dirty="0">
                <a:latin typeface="Arial MT"/>
                <a:cs typeface="Arial MT"/>
              </a:rPr>
              <a:t>to</a:t>
            </a:r>
            <a:r>
              <a:rPr sz="1800" dirty="0">
                <a:latin typeface="Arial MT"/>
                <a:cs typeface="Arial MT"/>
              </a:rPr>
              <a:t> at </a:t>
            </a:r>
            <a:r>
              <a:rPr sz="1800" spc="-5" dirty="0">
                <a:latin typeface="Arial MT"/>
                <a:cs typeface="Arial MT"/>
              </a:rPr>
              <a:t>least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one</a:t>
            </a:r>
            <a:r>
              <a:rPr sz="1800" dirty="0">
                <a:latin typeface="Arial MT"/>
                <a:cs typeface="Arial MT"/>
              </a:rPr>
              <a:t> of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its assigned residents.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943720" y="3157341"/>
            <a:ext cx="2514600" cy="504825"/>
          </a:xfrm>
          <a:prstGeom prst="rect">
            <a:avLst/>
          </a:prstGeom>
          <a:ln w="15874">
            <a:solidFill>
              <a:srgbClr val="FF0000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 marL="7620">
              <a:lnSpc>
                <a:spcPts val="1930"/>
              </a:lnSpc>
              <a:spcBef>
                <a:spcPts val="45"/>
              </a:spcBef>
            </a:pPr>
            <a:r>
              <a:rPr sz="1600" spc="-5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e.g.</a:t>
            </a:r>
            <a:r>
              <a:rPr sz="1600" spc="-10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resident</a:t>
            </a:r>
            <a:r>
              <a:rPr sz="1600" spc="-15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 </a:t>
            </a:r>
            <a:r>
              <a:rPr sz="1600" b="1" spc="-5" dirty="0">
                <a:solidFill>
                  <a:srgbClr val="0032CC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1600" b="1" spc="20" dirty="0">
                <a:solidFill>
                  <a:srgbClr val="0032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unwilling</a:t>
            </a:r>
            <a:r>
              <a:rPr sz="1600" spc="-10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to </a:t>
            </a:r>
            <a:r>
              <a:rPr sz="1600" spc="-459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 </a:t>
            </a:r>
            <a:r>
              <a:rPr sz="1600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work</a:t>
            </a:r>
            <a:r>
              <a:rPr sz="1600" spc="-10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in</a:t>
            </a:r>
            <a:r>
              <a:rPr sz="1600" spc="-10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Cleveland</a:t>
            </a:r>
            <a:endParaRPr sz="1600">
              <a:latin typeface="Comic Sans MS" panose="030F0702030302020204"/>
              <a:cs typeface="Comic Sans MS" panose="030F0702030302020204"/>
            </a:endParaRPr>
          </a:p>
        </p:txBody>
      </p:sp>
      <p:pic>
        <p:nvPicPr>
          <p:cNvPr id="8" name="object 8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319795" y="2930647"/>
            <a:ext cx="112719" cy="196601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4629151" y="4222619"/>
            <a:ext cx="3799204" cy="260985"/>
          </a:xfrm>
          <a:prstGeom prst="rect">
            <a:avLst/>
          </a:prstGeom>
          <a:ln w="15874">
            <a:solidFill>
              <a:srgbClr val="FF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620">
              <a:lnSpc>
                <a:spcPts val="1910"/>
              </a:lnSpc>
            </a:pPr>
            <a:r>
              <a:rPr sz="1600" spc="-5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e.g. hospital </a:t>
            </a:r>
            <a:r>
              <a:rPr sz="1600" b="1" spc="-5" dirty="0">
                <a:solidFill>
                  <a:srgbClr val="0032CC"/>
                </a:solidFill>
                <a:latin typeface="Comic Sans MS" panose="030F0702030302020204"/>
                <a:cs typeface="Comic Sans MS" panose="030F0702030302020204"/>
              </a:rPr>
              <a:t>X</a:t>
            </a:r>
            <a:r>
              <a:rPr sz="1600" b="1" spc="-220" dirty="0">
                <a:solidFill>
                  <a:srgbClr val="0032CC"/>
                </a:solidFill>
                <a:latin typeface="Comic Sans MS" panose="030F0702030302020204"/>
                <a:cs typeface="Comic Sans MS" panose="030F0702030302020204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wants to</a:t>
            </a:r>
            <a:r>
              <a:rPr sz="1600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hire </a:t>
            </a:r>
            <a:r>
              <a:rPr sz="1600" b="1" spc="-5" dirty="0">
                <a:solidFill>
                  <a:srgbClr val="0032CC"/>
                </a:solidFill>
                <a:latin typeface="Comic Sans MS" panose="030F0702030302020204"/>
                <a:cs typeface="Comic Sans MS" panose="030F0702030302020204"/>
              </a:rPr>
              <a:t>3</a:t>
            </a:r>
            <a:r>
              <a:rPr sz="1600" b="1" spc="-215" dirty="0">
                <a:solidFill>
                  <a:srgbClr val="0032CC"/>
                </a:solidFill>
                <a:latin typeface="Comic Sans MS" panose="030F0702030302020204"/>
                <a:cs typeface="Comic Sans MS" panose="030F0702030302020204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residents</a:t>
            </a:r>
            <a:endParaRPr sz="1600">
              <a:latin typeface="Comic Sans MS" panose="030F0702030302020204"/>
              <a:cs typeface="Comic Sans MS" panose="030F0702030302020204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41903" y="4045079"/>
            <a:ext cx="112774" cy="196594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0"/>
              </a:spcBef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6705" marR="5080">
              <a:lnSpc>
                <a:spcPct val="100000"/>
              </a:lnSpc>
              <a:spcBef>
                <a:spcPts val="100"/>
              </a:spcBef>
              <a:tabLst>
                <a:tab pos="2875280" algn="l"/>
              </a:tabLst>
            </a:pPr>
            <a:r>
              <a:rPr spc="-5" dirty="0"/>
              <a:t>Application:	</a:t>
            </a:r>
            <a:r>
              <a:rPr spc="-10" dirty="0"/>
              <a:t>Matching</a:t>
            </a:r>
            <a:r>
              <a:rPr spc="-40" dirty="0"/>
              <a:t> </a:t>
            </a:r>
            <a:r>
              <a:rPr spc="-5" dirty="0"/>
              <a:t>Residents</a:t>
            </a:r>
            <a:r>
              <a:rPr spc="-40" dirty="0"/>
              <a:t> </a:t>
            </a:r>
            <a:r>
              <a:rPr spc="-5" dirty="0"/>
              <a:t>to </a:t>
            </a:r>
            <a:r>
              <a:rPr spc="-875" dirty="0"/>
              <a:t> </a:t>
            </a:r>
            <a:r>
              <a:rPr spc="-5" dirty="0"/>
              <a:t>Hospitals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1209546" y="1939920"/>
            <a:ext cx="67100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3299FF"/>
              </a:buClr>
              <a:buSzPct val="58000"/>
              <a:buFont typeface="Wingdings" panose="05000000000000000000"/>
              <a:buChar char=""/>
              <a:tabLst>
                <a:tab pos="354965" algn="l"/>
                <a:tab pos="355600" algn="l"/>
                <a:tab pos="1506855" algn="l"/>
              </a:tabLst>
            </a:pPr>
            <a:r>
              <a:rPr sz="2400" spc="-5" dirty="0">
                <a:solidFill>
                  <a:srgbClr val="FF0000"/>
                </a:solidFill>
                <a:latin typeface="Arial MT"/>
                <a:cs typeface="Arial MT"/>
              </a:rPr>
              <a:t>NRMP.	</a:t>
            </a:r>
            <a:r>
              <a:rPr sz="2400" spc="-5" dirty="0">
                <a:solidFill>
                  <a:srgbClr val="006500"/>
                </a:solidFill>
                <a:latin typeface="Arial MT"/>
                <a:cs typeface="Arial MT"/>
              </a:rPr>
              <a:t>(National </a:t>
            </a:r>
            <a:r>
              <a:rPr sz="2400" dirty="0">
                <a:solidFill>
                  <a:srgbClr val="006500"/>
                </a:solidFill>
                <a:latin typeface="Arial MT"/>
                <a:cs typeface="Arial MT"/>
              </a:rPr>
              <a:t>Resident</a:t>
            </a:r>
            <a:r>
              <a:rPr sz="2400" spc="-10" dirty="0">
                <a:solidFill>
                  <a:srgbClr val="00650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6500"/>
                </a:solidFill>
                <a:latin typeface="Arial MT"/>
                <a:cs typeface="Arial MT"/>
              </a:rPr>
              <a:t>Matching Program)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66744" y="2336541"/>
            <a:ext cx="34677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Clr>
                <a:srgbClr val="006500"/>
              </a:buClr>
              <a:buSzPct val="55000"/>
              <a:buFont typeface="Wingdings" panose="05000000000000000000"/>
              <a:buChar char=""/>
              <a:tabLst>
                <a:tab pos="297815" algn="l"/>
                <a:tab pos="298450" algn="l"/>
              </a:tabLst>
            </a:pPr>
            <a:r>
              <a:rPr sz="2000" spc="-5" dirty="0">
                <a:latin typeface="Arial MT"/>
                <a:cs typeface="Arial MT"/>
              </a:rPr>
              <a:t>Original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use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just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after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WWII.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09546" y="2671439"/>
            <a:ext cx="7499984" cy="3685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55650" indent="-286385">
              <a:lnSpc>
                <a:spcPct val="100000"/>
              </a:lnSpc>
              <a:spcBef>
                <a:spcPts val="100"/>
              </a:spcBef>
              <a:buClr>
                <a:srgbClr val="006500"/>
              </a:buClr>
              <a:buSzPct val="55000"/>
              <a:buFont typeface="Wingdings" panose="05000000000000000000"/>
              <a:buChar char=""/>
              <a:tabLst>
                <a:tab pos="755015" algn="l"/>
                <a:tab pos="755650" algn="l"/>
              </a:tabLst>
            </a:pPr>
            <a:r>
              <a:rPr sz="2000" spc="-5" dirty="0">
                <a:latin typeface="Arial MT"/>
                <a:cs typeface="Arial MT"/>
              </a:rPr>
              <a:t>Ides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of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March,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23,000+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residents.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5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buClr>
                <a:srgbClr val="3299FF"/>
              </a:buClr>
              <a:buSzPct val="58000"/>
              <a:buFont typeface="Wingdings" panose="05000000000000000000"/>
              <a:buChar char="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FF0000"/>
                </a:solidFill>
                <a:latin typeface="Arial MT"/>
                <a:cs typeface="Arial MT"/>
              </a:rPr>
              <a:t>Rural</a:t>
            </a:r>
            <a:r>
              <a:rPr sz="2400" spc="-2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Arial MT"/>
                <a:cs typeface="Arial MT"/>
              </a:rPr>
              <a:t>hospital</a:t>
            </a:r>
            <a:r>
              <a:rPr sz="2400" spc="-2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0000"/>
                </a:solidFill>
                <a:latin typeface="Arial MT"/>
                <a:cs typeface="Arial MT"/>
              </a:rPr>
              <a:t>dilemma.</a:t>
            </a:r>
            <a:endParaRPr sz="2400">
              <a:latin typeface="Arial MT"/>
              <a:cs typeface="Arial MT"/>
            </a:endParaRPr>
          </a:p>
          <a:p>
            <a:pPr marL="755015" marR="5080" lvl="1" indent="-285750">
              <a:lnSpc>
                <a:spcPts val="2160"/>
              </a:lnSpc>
              <a:spcBef>
                <a:spcPts val="520"/>
              </a:spcBef>
              <a:buClr>
                <a:srgbClr val="006500"/>
              </a:buClr>
              <a:buSzPct val="55000"/>
              <a:buFont typeface="Wingdings" panose="05000000000000000000"/>
              <a:buChar char=""/>
              <a:tabLst>
                <a:tab pos="755015" algn="l"/>
                <a:tab pos="755650" algn="l"/>
              </a:tabLst>
            </a:pPr>
            <a:r>
              <a:rPr sz="2000" spc="-5" dirty="0">
                <a:latin typeface="Arial MT"/>
                <a:cs typeface="Arial MT"/>
              </a:rPr>
              <a:t>Certain hospitals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(mainly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in</a:t>
            </a:r>
            <a:r>
              <a:rPr sz="2000" spc="-5" dirty="0">
                <a:latin typeface="Arial MT"/>
                <a:cs typeface="Arial MT"/>
              </a:rPr>
              <a:t> rural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areas)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were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unpopular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and </a:t>
            </a:r>
            <a:r>
              <a:rPr sz="2000" spc="-54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declared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unacceptable by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many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residents.</a:t>
            </a:r>
            <a:endParaRPr sz="2000">
              <a:latin typeface="Arial MT"/>
              <a:cs typeface="Arial MT"/>
            </a:endParaRPr>
          </a:p>
          <a:p>
            <a:pPr marL="755650" lvl="1" indent="-286385">
              <a:lnSpc>
                <a:spcPct val="100000"/>
              </a:lnSpc>
              <a:spcBef>
                <a:spcPts val="210"/>
              </a:spcBef>
              <a:buClr>
                <a:srgbClr val="006500"/>
              </a:buClr>
              <a:buSzPct val="55000"/>
              <a:buFont typeface="Wingdings" panose="05000000000000000000"/>
              <a:buChar char=""/>
              <a:tabLst>
                <a:tab pos="755015" algn="l"/>
                <a:tab pos="755650" algn="l"/>
              </a:tabLst>
            </a:pPr>
            <a:r>
              <a:rPr sz="2000" spc="-5" dirty="0">
                <a:latin typeface="Arial MT"/>
                <a:cs typeface="Arial MT"/>
              </a:rPr>
              <a:t>Rural hospitals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were under-subscribed</a:t>
            </a:r>
            <a:r>
              <a:rPr sz="2000" dirty="0">
                <a:latin typeface="Arial MT"/>
                <a:cs typeface="Arial MT"/>
              </a:rPr>
              <a:t> in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NRMP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matching.</a:t>
            </a:r>
            <a:endParaRPr sz="2000">
              <a:latin typeface="Arial MT"/>
              <a:cs typeface="Arial MT"/>
            </a:endParaRPr>
          </a:p>
          <a:p>
            <a:pPr marL="755015" marR="906145" lvl="1" indent="-285750">
              <a:lnSpc>
                <a:spcPts val="2160"/>
              </a:lnSpc>
              <a:spcBef>
                <a:spcPts val="510"/>
              </a:spcBef>
              <a:buClr>
                <a:srgbClr val="006500"/>
              </a:buClr>
              <a:buSzPct val="55000"/>
              <a:buFont typeface="Wingdings" panose="05000000000000000000"/>
              <a:buChar char=""/>
              <a:tabLst>
                <a:tab pos="755015" algn="l"/>
                <a:tab pos="755650" algn="l"/>
              </a:tabLst>
            </a:pPr>
            <a:r>
              <a:rPr sz="2000" dirty="0">
                <a:latin typeface="Arial MT"/>
                <a:cs typeface="Arial MT"/>
              </a:rPr>
              <a:t>How </a:t>
            </a:r>
            <a:r>
              <a:rPr sz="2000" spc="-5" dirty="0">
                <a:latin typeface="Arial MT"/>
                <a:cs typeface="Arial MT"/>
              </a:rPr>
              <a:t>can </a:t>
            </a:r>
            <a:r>
              <a:rPr sz="2000" dirty="0">
                <a:latin typeface="Arial MT"/>
                <a:cs typeface="Arial MT"/>
              </a:rPr>
              <a:t>we </a:t>
            </a:r>
            <a:r>
              <a:rPr sz="2000" spc="-5" dirty="0">
                <a:latin typeface="Arial MT"/>
                <a:cs typeface="Arial MT"/>
              </a:rPr>
              <a:t>find stable matching that benefits "rural </a:t>
            </a:r>
            <a:r>
              <a:rPr sz="2000" spc="-54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hospitals"?</a:t>
            </a:r>
            <a:endParaRPr sz="20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Clr>
                <a:srgbClr val="006500"/>
              </a:buClr>
              <a:buFont typeface="Wingdings" panose="05000000000000000000"/>
              <a:buChar char=""/>
            </a:pPr>
            <a:endParaRPr sz="2750">
              <a:latin typeface="Arial MT"/>
              <a:cs typeface="Arial MT"/>
            </a:endParaRPr>
          </a:p>
          <a:p>
            <a:pPr marL="354965" marR="100330" indent="-342900">
              <a:lnSpc>
                <a:spcPts val="2590"/>
              </a:lnSpc>
              <a:buClr>
                <a:srgbClr val="3299FF"/>
              </a:buClr>
              <a:buSzPct val="58000"/>
              <a:buFont typeface="Wingdings" panose="05000000000000000000"/>
              <a:buChar char=""/>
              <a:tabLst>
                <a:tab pos="354965" algn="l"/>
                <a:tab pos="355600" algn="l"/>
                <a:tab pos="3830320" algn="l"/>
              </a:tabLst>
            </a:pPr>
            <a:r>
              <a:rPr sz="2400" dirty="0">
                <a:solidFill>
                  <a:srgbClr val="FF0000"/>
                </a:solidFill>
                <a:latin typeface="Arial MT"/>
                <a:cs typeface="Arial MT"/>
              </a:rPr>
              <a:t>Rural</a:t>
            </a:r>
            <a:r>
              <a:rPr sz="2400" spc="1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Arial MT"/>
                <a:cs typeface="Arial MT"/>
              </a:rPr>
              <a:t>Hospital</a:t>
            </a:r>
            <a:r>
              <a:rPr sz="2400" spc="1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Arial MT"/>
                <a:cs typeface="Arial MT"/>
              </a:rPr>
              <a:t>Theorem.	</a:t>
            </a:r>
            <a:r>
              <a:rPr sz="2400" dirty="0">
                <a:latin typeface="Arial MT"/>
                <a:cs typeface="Arial MT"/>
              </a:rPr>
              <a:t>Rural </a:t>
            </a:r>
            <a:r>
              <a:rPr sz="2400" spc="-5" dirty="0">
                <a:latin typeface="Arial MT"/>
                <a:cs typeface="Arial MT"/>
              </a:rPr>
              <a:t>hospitals </a:t>
            </a:r>
            <a:r>
              <a:rPr sz="2400" dirty="0">
                <a:latin typeface="Arial MT"/>
                <a:cs typeface="Arial MT"/>
              </a:rPr>
              <a:t>get </a:t>
            </a:r>
            <a:r>
              <a:rPr sz="2400" spc="-5" dirty="0">
                <a:latin typeface="Arial MT"/>
                <a:cs typeface="Arial MT"/>
              </a:rPr>
              <a:t>exactly </a:t>
            </a:r>
            <a:r>
              <a:rPr sz="2400" spc="-6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same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residents </a:t>
            </a:r>
            <a:r>
              <a:rPr sz="2400" dirty="0">
                <a:latin typeface="Arial MT"/>
                <a:cs typeface="Arial MT"/>
              </a:rPr>
              <a:t>in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every</a:t>
            </a:r>
            <a:r>
              <a:rPr sz="2400" spc="-5" dirty="0">
                <a:latin typeface="Arial MT"/>
                <a:cs typeface="Arial MT"/>
              </a:rPr>
              <a:t> stable matching!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73846" y="2316097"/>
            <a:ext cx="2576830" cy="346075"/>
          </a:xfrm>
          <a:prstGeom prst="rect">
            <a:avLst/>
          </a:prstGeom>
          <a:ln w="9524">
            <a:solidFill>
              <a:srgbClr val="FF0000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96520">
              <a:lnSpc>
                <a:spcPct val="100000"/>
              </a:lnSpc>
              <a:spcBef>
                <a:spcPts val="325"/>
              </a:spcBef>
            </a:pPr>
            <a:r>
              <a:rPr sz="1600" spc="-5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predates</a:t>
            </a:r>
            <a:r>
              <a:rPr sz="1600" spc="-25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computer</a:t>
            </a:r>
            <a:r>
              <a:rPr sz="1600" spc="-15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Comic Sans MS" panose="030F0702030302020204"/>
                <a:cs typeface="Comic Sans MS" panose="030F0702030302020204"/>
              </a:rPr>
              <a:t>usage</a:t>
            </a:r>
            <a:endParaRPr sz="1600">
              <a:latin typeface="Comic Sans MS" panose="030F0702030302020204"/>
              <a:cs typeface="Comic Sans MS" panose="030F07020303020202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421248" y="2498595"/>
            <a:ext cx="257175" cy="51435"/>
          </a:xfrm>
          <a:custGeom>
            <a:avLst/>
            <a:gdLst/>
            <a:ahLst/>
            <a:cxnLst/>
            <a:rect l="l" t="t" r="r" b="b"/>
            <a:pathLst>
              <a:path w="257175" h="51435">
                <a:moveTo>
                  <a:pt x="50669" y="20576"/>
                </a:moveTo>
                <a:lnTo>
                  <a:pt x="50669" y="0"/>
                </a:lnTo>
                <a:lnTo>
                  <a:pt x="0" y="25526"/>
                </a:lnTo>
                <a:lnTo>
                  <a:pt x="33527" y="42417"/>
                </a:lnTo>
                <a:lnTo>
                  <a:pt x="33527" y="25526"/>
                </a:lnTo>
                <a:lnTo>
                  <a:pt x="33905" y="23620"/>
                </a:lnTo>
                <a:lnTo>
                  <a:pt x="34666" y="22098"/>
                </a:lnTo>
                <a:lnTo>
                  <a:pt x="36195" y="20953"/>
                </a:lnTo>
                <a:lnTo>
                  <a:pt x="38094" y="20576"/>
                </a:lnTo>
                <a:lnTo>
                  <a:pt x="50669" y="20576"/>
                </a:lnTo>
                <a:close/>
              </a:path>
              <a:path w="257175" h="51435">
                <a:moveTo>
                  <a:pt x="257171" y="25526"/>
                </a:moveTo>
                <a:lnTo>
                  <a:pt x="256794" y="23620"/>
                </a:lnTo>
                <a:lnTo>
                  <a:pt x="256026" y="22098"/>
                </a:lnTo>
                <a:lnTo>
                  <a:pt x="254504" y="20953"/>
                </a:lnTo>
                <a:lnTo>
                  <a:pt x="252598" y="20576"/>
                </a:lnTo>
                <a:lnTo>
                  <a:pt x="38094" y="20576"/>
                </a:lnTo>
                <a:lnTo>
                  <a:pt x="36195" y="20953"/>
                </a:lnTo>
                <a:lnTo>
                  <a:pt x="34666" y="22098"/>
                </a:lnTo>
                <a:lnTo>
                  <a:pt x="33905" y="23620"/>
                </a:lnTo>
                <a:lnTo>
                  <a:pt x="33527" y="25526"/>
                </a:lnTo>
                <a:lnTo>
                  <a:pt x="33905" y="27432"/>
                </a:lnTo>
                <a:lnTo>
                  <a:pt x="34666" y="28954"/>
                </a:lnTo>
                <a:lnTo>
                  <a:pt x="36195" y="29715"/>
                </a:lnTo>
                <a:lnTo>
                  <a:pt x="38094" y="30099"/>
                </a:lnTo>
                <a:lnTo>
                  <a:pt x="252598" y="30099"/>
                </a:lnTo>
                <a:lnTo>
                  <a:pt x="254504" y="29715"/>
                </a:lnTo>
                <a:lnTo>
                  <a:pt x="256026" y="28954"/>
                </a:lnTo>
                <a:lnTo>
                  <a:pt x="256794" y="27432"/>
                </a:lnTo>
                <a:lnTo>
                  <a:pt x="257171" y="25526"/>
                </a:lnTo>
                <a:close/>
              </a:path>
              <a:path w="257175" h="51435">
                <a:moveTo>
                  <a:pt x="50669" y="51053"/>
                </a:moveTo>
                <a:lnTo>
                  <a:pt x="50669" y="30099"/>
                </a:lnTo>
                <a:lnTo>
                  <a:pt x="38094" y="30099"/>
                </a:lnTo>
                <a:lnTo>
                  <a:pt x="36195" y="29715"/>
                </a:lnTo>
                <a:lnTo>
                  <a:pt x="34666" y="28954"/>
                </a:lnTo>
                <a:lnTo>
                  <a:pt x="33905" y="27432"/>
                </a:lnTo>
                <a:lnTo>
                  <a:pt x="33527" y="25526"/>
                </a:lnTo>
                <a:lnTo>
                  <a:pt x="33527" y="42417"/>
                </a:lnTo>
                <a:lnTo>
                  <a:pt x="50669" y="5105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0"/>
              </a:spcBef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45532" y="6965681"/>
            <a:ext cx="21971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Tahoma" panose="020B0604030504040204"/>
                <a:cs typeface="Tahoma" panose="020B0604030504040204"/>
              </a:rPr>
              <a:t>2</a:t>
            </a:r>
            <a:r>
              <a:rPr sz="1400" dirty="0">
                <a:latin typeface="Tahoma" panose="020B0604030504040204"/>
                <a:cs typeface="Tahoma" panose="020B0604030504040204"/>
              </a:rPr>
              <a:t>4</a:t>
            </a:r>
            <a:endParaRPr sz="1400">
              <a:latin typeface="Tahoma" panose="020B0604030504040204"/>
              <a:cs typeface="Tahoma" panose="020B06040305040402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57198" y="893825"/>
            <a:ext cx="8529955" cy="1052830"/>
            <a:chOff x="457198" y="893825"/>
            <a:chExt cx="8529955" cy="1052830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457198" y="1351026"/>
              <a:ext cx="560454" cy="42214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747890" y="1001661"/>
              <a:ext cx="438150" cy="474980"/>
            </a:xfrm>
            <a:custGeom>
              <a:avLst/>
              <a:gdLst/>
              <a:ahLst/>
              <a:cxnLst/>
              <a:rect l="l" t="t" r="r" b="b"/>
              <a:pathLst>
                <a:path w="438150" h="474980">
                  <a:moveTo>
                    <a:pt x="438150" y="0"/>
                  </a:moveTo>
                  <a:lnTo>
                    <a:pt x="0" y="0"/>
                  </a:lnTo>
                  <a:lnTo>
                    <a:pt x="0" y="422529"/>
                  </a:lnTo>
                  <a:lnTo>
                    <a:pt x="0" y="474726"/>
                  </a:lnTo>
                  <a:lnTo>
                    <a:pt x="438150" y="474726"/>
                  </a:lnTo>
                  <a:lnTo>
                    <a:pt x="438150" y="422529"/>
                  </a:lnTo>
                  <a:lnTo>
                    <a:pt x="438150" y="0"/>
                  </a:lnTo>
                  <a:close/>
                </a:path>
              </a:pathLst>
            </a:custGeom>
            <a:solidFill>
              <a:srgbClr val="FFCF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30427" y="1001650"/>
              <a:ext cx="328423" cy="474726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871727" y="1424178"/>
              <a:ext cx="422275" cy="474345"/>
            </a:xfrm>
            <a:custGeom>
              <a:avLst/>
              <a:gdLst/>
              <a:ahLst/>
              <a:cxnLst/>
              <a:rect l="l" t="t" r="r" b="b"/>
              <a:pathLst>
                <a:path w="422275" h="474344">
                  <a:moveTo>
                    <a:pt x="422147" y="474342"/>
                  </a:moveTo>
                  <a:lnTo>
                    <a:pt x="422147" y="0"/>
                  </a:lnTo>
                  <a:lnTo>
                    <a:pt x="0" y="0"/>
                  </a:lnTo>
                  <a:lnTo>
                    <a:pt x="0" y="474342"/>
                  </a:lnTo>
                  <a:lnTo>
                    <a:pt x="422147" y="474342"/>
                  </a:lnTo>
                  <a:close/>
                </a:path>
              </a:pathLst>
            </a:custGeom>
            <a:solidFill>
              <a:srgbClr val="3298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092326" y="893825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622" y="1052319"/>
                  </a:moveTo>
                  <a:lnTo>
                    <a:pt x="31622" y="0"/>
                  </a:lnTo>
                  <a:lnTo>
                    <a:pt x="0" y="0"/>
                  </a:lnTo>
                  <a:lnTo>
                    <a:pt x="0" y="1052319"/>
                  </a:lnTo>
                  <a:lnTo>
                    <a:pt x="31622" y="105231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0474" y="1424178"/>
              <a:ext cx="8226532" cy="474342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716274" y="506219"/>
            <a:ext cx="6156960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1590675" algn="l"/>
              </a:tabLst>
            </a:pPr>
            <a:r>
              <a:rPr spc="-5" dirty="0"/>
              <a:t>Deceit:	Machiavelli</a:t>
            </a:r>
            <a:r>
              <a:rPr spc="-60" dirty="0"/>
              <a:t> </a:t>
            </a:r>
            <a:r>
              <a:rPr spc="-5" dirty="0"/>
              <a:t>Meets</a:t>
            </a:r>
            <a:r>
              <a:rPr spc="-55" dirty="0"/>
              <a:t> </a:t>
            </a:r>
            <a:r>
              <a:rPr spc="-5" dirty="0"/>
              <a:t>Gale- </a:t>
            </a:r>
            <a:r>
              <a:rPr spc="-875" dirty="0"/>
              <a:t> </a:t>
            </a:r>
            <a:r>
              <a:rPr spc="-5" dirty="0"/>
              <a:t>Shapley</a:t>
            </a:r>
            <a:endParaRPr spc="-5" dirty="0"/>
          </a:p>
        </p:txBody>
      </p:sp>
      <p:sp>
        <p:nvSpPr>
          <p:cNvPr id="11" name="object 11"/>
          <p:cNvSpPr txBox="1"/>
          <p:nvPr/>
        </p:nvSpPr>
        <p:spPr>
          <a:xfrm>
            <a:off x="1146298" y="2011167"/>
            <a:ext cx="7830184" cy="182118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355600" marR="503555" indent="-342900">
              <a:lnSpc>
                <a:spcPts val="2160"/>
              </a:lnSpc>
              <a:spcBef>
                <a:spcPts val="370"/>
              </a:spcBef>
              <a:buClr>
                <a:srgbClr val="3299FF"/>
              </a:buClr>
              <a:buSzPct val="60000"/>
              <a:buFont typeface="Wingdings" panose="05000000000000000000"/>
              <a:buChar char=""/>
              <a:tabLst>
                <a:tab pos="354965" algn="l"/>
                <a:tab pos="355600" algn="l"/>
                <a:tab pos="762000" algn="l"/>
              </a:tabLst>
            </a:pPr>
            <a:r>
              <a:rPr sz="2000" spc="-5" dirty="0">
                <a:solidFill>
                  <a:srgbClr val="FF0000"/>
                </a:solidFill>
                <a:latin typeface="Arial MT"/>
                <a:cs typeface="Arial MT"/>
              </a:rPr>
              <a:t>Q.	</a:t>
            </a:r>
            <a:r>
              <a:rPr sz="2000" dirty="0">
                <a:latin typeface="Arial MT"/>
                <a:cs typeface="Arial MT"/>
              </a:rPr>
              <a:t>Can </a:t>
            </a:r>
            <a:r>
              <a:rPr sz="2000" spc="-5" dirty="0">
                <a:latin typeface="Arial MT"/>
                <a:cs typeface="Arial MT"/>
              </a:rPr>
              <a:t>there </a:t>
            </a:r>
            <a:r>
              <a:rPr sz="2000" dirty="0">
                <a:latin typeface="Arial MT"/>
                <a:cs typeface="Arial MT"/>
              </a:rPr>
              <a:t>be an </a:t>
            </a:r>
            <a:r>
              <a:rPr sz="2000" spc="-5" dirty="0">
                <a:latin typeface="Arial MT"/>
                <a:cs typeface="Arial MT"/>
              </a:rPr>
              <a:t>incentive to misrepresent your preference </a:t>
            </a:r>
            <a:r>
              <a:rPr sz="2000" spc="-54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profile?</a:t>
            </a:r>
            <a:endParaRPr sz="2000">
              <a:latin typeface="Arial MT"/>
              <a:cs typeface="Arial MT"/>
            </a:endParaRPr>
          </a:p>
          <a:p>
            <a:pPr marL="755650" lvl="1" indent="-285750">
              <a:lnSpc>
                <a:spcPct val="100000"/>
              </a:lnSpc>
              <a:spcBef>
                <a:spcPts val="195"/>
              </a:spcBef>
              <a:buClr>
                <a:srgbClr val="006500"/>
              </a:buClr>
              <a:buSzPct val="56000"/>
              <a:buFont typeface="Wingdings" panose="05000000000000000000"/>
              <a:buChar char=""/>
              <a:tabLst>
                <a:tab pos="755015" algn="l"/>
                <a:tab pos="755650" algn="l"/>
              </a:tabLst>
            </a:pPr>
            <a:r>
              <a:rPr sz="1800" spc="-5" dirty="0">
                <a:latin typeface="Arial MT"/>
                <a:cs typeface="Arial MT"/>
              </a:rPr>
              <a:t>Assume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you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know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men’s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propose-and-reject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algorithm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will</a:t>
            </a:r>
            <a:r>
              <a:rPr sz="1800" dirty="0">
                <a:latin typeface="Arial MT"/>
                <a:cs typeface="Arial MT"/>
              </a:rPr>
              <a:t> be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run.</a:t>
            </a:r>
            <a:endParaRPr sz="1800">
              <a:latin typeface="Arial MT"/>
              <a:cs typeface="Arial MT"/>
            </a:endParaRPr>
          </a:p>
          <a:p>
            <a:pPr marL="755650" lvl="1" indent="-285750">
              <a:lnSpc>
                <a:spcPct val="100000"/>
              </a:lnSpc>
              <a:spcBef>
                <a:spcPts val="230"/>
              </a:spcBef>
              <a:buClr>
                <a:srgbClr val="006500"/>
              </a:buClr>
              <a:buSzPct val="56000"/>
              <a:buFont typeface="Wingdings" panose="05000000000000000000"/>
              <a:buChar char=""/>
              <a:tabLst>
                <a:tab pos="755015" algn="l"/>
                <a:tab pos="755650" algn="l"/>
              </a:tabLst>
            </a:pPr>
            <a:r>
              <a:rPr sz="1800" spc="-5" dirty="0">
                <a:latin typeface="Arial MT"/>
                <a:cs typeface="Arial MT"/>
              </a:rPr>
              <a:t>Assume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that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you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know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 </a:t>
            </a:r>
            <a:r>
              <a:rPr sz="1800" spc="-5" dirty="0">
                <a:latin typeface="Arial MT"/>
                <a:cs typeface="Arial MT"/>
              </a:rPr>
              <a:t>preference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profiles</a:t>
            </a:r>
            <a:r>
              <a:rPr sz="1800" dirty="0">
                <a:latin typeface="Arial MT"/>
                <a:cs typeface="Arial MT"/>
              </a:rPr>
              <a:t> of </a:t>
            </a:r>
            <a:r>
              <a:rPr sz="1800" spc="-5" dirty="0">
                <a:latin typeface="Arial MT"/>
                <a:cs typeface="Arial MT"/>
              </a:rPr>
              <a:t>all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other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participants.</a:t>
            </a:r>
            <a:endParaRPr sz="1800">
              <a:latin typeface="Arial MT"/>
              <a:cs typeface="Arial MT"/>
            </a:endParaRPr>
          </a:p>
          <a:p>
            <a:pPr marL="355600" marR="54610" indent="-342900">
              <a:lnSpc>
                <a:spcPts val="2160"/>
              </a:lnSpc>
              <a:spcBef>
                <a:spcPts val="510"/>
              </a:spcBef>
              <a:buClr>
                <a:srgbClr val="3299FF"/>
              </a:buClr>
              <a:buSzPct val="60000"/>
              <a:buFont typeface="Wingdings" panose="05000000000000000000"/>
              <a:buChar char=""/>
              <a:tabLst>
                <a:tab pos="354965" algn="l"/>
                <a:tab pos="355600" algn="l"/>
                <a:tab pos="1059180" algn="l"/>
              </a:tabLst>
            </a:pPr>
            <a:r>
              <a:rPr sz="2000" spc="-5" dirty="0">
                <a:solidFill>
                  <a:srgbClr val="FF0000"/>
                </a:solidFill>
                <a:latin typeface="Arial MT"/>
                <a:cs typeface="Arial MT"/>
              </a:rPr>
              <a:t>Fact.	</a:t>
            </a:r>
            <a:r>
              <a:rPr sz="2000" spc="-5" dirty="0">
                <a:latin typeface="Arial MT"/>
                <a:cs typeface="Arial MT"/>
              </a:rPr>
              <a:t>No, for </a:t>
            </a:r>
            <a:r>
              <a:rPr sz="2000" dirty="0">
                <a:latin typeface="Arial MT"/>
                <a:cs typeface="Arial MT"/>
              </a:rPr>
              <a:t>any </a:t>
            </a:r>
            <a:r>
              <a:rPr sz="2000" spc="-5" dirty="0">
                <a:latin typeface="Arial MT"/>
                <a:cs typeface="Arial MT"/>
              </a:rPr>
              <a:t>man. Yes, for some women. </a:t>
            </a:r>
            <a:r>
              <a:rPr sz="2000" dirty="0">
                <a:latin typeface="Arial MT"/>
                <a:cs typeface="Arial MT"/>
              </a:rPr>
              <a:t>No </a:t>
            </a:r>
            <a:r>
              <a:rPr sz="2000" spc="-5" dirty="0">
                <a:latin typeface="Arial MT"/>
                <a:cs typeface="Arial MT"/>
              </a:rPr>
              <a:t>mechanism can </a:t>
            </a:r>
            <a:r>
              <a:rPr sz="2000" spc="-54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guarantee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stable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matching and be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cheatproof.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843147" y="5429970"/>
            <a:ext cx="1587500" cy="2190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250" i="1" spc="-30" dirty="0">
                <a:latin typeface="Comic Sans MS" panose="030F0702030302020204"/>
                <a:cs typeface="Comic Sans MS" panose="030F0702030302020204"/>
              </a:rPr>
              <a:t>Men’s</a:t>
            </a:r>
            <a:r>
              <a:rPr sz="1250" i="1" spc="-4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1250" i="1" spc="-30" dirty="0">
                <a:latin typeface="Comic Sans MS" panose="030F0702030302020204"/>
                <a:cs typeface="Comic Sans MS" panose="030F0702030302020204"/>
              </a:rPr>
              <a:t>Preference</a:t>
            </a:r>
            <a:r>
              <a:rPr sz="1250" i="1" spc="-3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1250" i="1" spc="-25" dirty="0">
                <a:latin typeface="Comic Sans MS" panose="030F0702030302020204"/>
                <a:cs typeface="Comic Sans MS" panose="030F0702030302020204"/>
              </a:rPr>
              <a:t>List</a:t>
            </a:r>
            <a:endParaRPr sz="1250">
              <a:latin typeface="Comic Sans MS" panose="030F0702030302020204"/>
              <a:cs typeface="Comic Sans MS" panose="030F0702030302020204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100138" y="4051362"/>
            <a:ext cx="2936875" cy="1371600"/>
            <a:chOff x="1100138" y="4051362"/>
            <a:chExt cx="2936875" cy="1371600"/>
          </a:xfrm>
        </p:grpSpPr>
        <p:sp>
          <p:nvSpPr>
            <p:cNvPr id="14" name="object 14"/>
            <p:cNvSpPr/>
            <p:nvPr/>
          </p:nvSpPr>
          <p:spPr>
            <a:xfrm>
              <a:off x="1104901" y="5076822"/>
              <a:ext cx="885825" cy="341630"/>
            </a:xfrm>
            <a:custGeom>
              <a:avLst/>
              <a:gdLst/>
              <a:ahLst/>
              <a:cxnLst/>
              <a:rect l="l" t="t" r="r" b="b"/>
              <a:pathLst>
                <a:path w="885825" h="341629">
                  <a:moveTo>
                    <a:pt x="885824" y="341375"/>
                  </a:moveTo>
                  <a:lnTo>
                    <a:pt x="885824" y="0"/>
                  </a:lnTo>
                  <a:lnTo>
                    <a:pt x="0" y="0"/>
                  </a:lnTo>
                  <a:lnTo>
                    <a:pt x="0" y="341375"/>
                  </a:lnTo>
                  <a:lnTo>
                    <a:pt x="885824" y="341375"/>
                  </a:lnTo>
                  <a:close/>
                </a:path>
              </a:pathLst>
            </a:custGeom>
            <a:solidFill>
              <a:srgbClr val="0065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1104901" y="4056124"/>
              <a:ext cx="1567180" cy="1362075"/>
            </a:xfrm>
            <a:custGeom>
              <a:avLst/>
              <a:gdLst/>
              <a:ahLst/>
              <a:cxnLst/>
              <a:rect l="l" t="t" r="r" b="b"/>
              <a:pathLst>
                <a:path w="1567180" h="1362075">
                  <a:moveTo>
                    <a:pt x="0" y="1020697"/>
                  </a:moveTo>
                  <a:lnTo>
                    <a:pt x="0" y="1362073"/>
                  </a:lnTo>
                  <a:lnTo>
                    <a:pt x="885824" y="1362073"/>
                  </a:lnTo>
                  <a:lnTo>
                    <a:pt x="885824" y="1020697"/>
                  </a:lnTo>
                  <a:lnTo>
                    <a:pt x="0" y="1020697"/>
                  </a:lnTo>
                  <a:close/>
                </a:path>
                <a:path w="1567180" h="1362075">
                  <a:moveTo>
                    <a:pt x="0" y="680844"/>
                  </a:moveTo>
                  <a:lnTo>
                    <a:pt x="0" y="1020695"/>
                  </a:lnTo>
                  <a:lnTo>
                    <a:pt x="885824" y="1020695"/>
                  </a:lnTo>
                  <a:lnTo>
                    <a:pt x="885824" y="680844"/>
                  </a:lnTo>
                  <a:lnTo>
                    <a:pt x="0" y="680844"/>
                  </a:lnTo>
                  <a:close/>
                </a:path>
                <a:path w="1567180" h="1362075">
                  <a:moveTo>
                    <a:pt x="0" y="339469"/>
                  </a:moveTo>
                  <a:lnTo>
                    <a:pt x="0" y="680844"/>
                  </a:lnTo>
                  <a:lnTo>
                    <a:pt x="885824" y="680844"/>
                  </a:lnTo>
                  <a:lnTo>
                    <a:pt x="885824" y="339469"/>
                  </a:lnTo>
                  <a:lnTo>
                    <a:pt x="0" y="339469"/>
                  </a:lnTo>
                  <a:close/>
                </a:path>
                <a:path w="1567180" h="1362075">
                  <a:moveTo>
                    <a:pt x="885824" y="0"/>
                  </a:moveTo>
                  <a:lnTo>
                    <a:pt x="885824" y="339471"/>
                  </a:lnTo>
                  <a:lnTo>
                    <a:pt x="1566671" y="339471"/>
                  </a:lnTo>
                  <a:lnTo>
                    <a:pt x="1566671" y="0"/>
                  </a:lnTo>
                  <a:lnTo>
                    <a:pt x="885824" y="0"/>
                  </a:lnTo>
                  <a:close/>
                </a:path>
                <a:path w="1567180" h="1362075">
                  <a:moveTo>
                    <a:pt x="885824" y="339469"/>
                  </a:moveTo>
                  <a:lnTo>
                    <a:pt x="885824" y="680844"/>
                  </a:lnTo>
                  <a:lnTo>
                    <a:pt x="1566671" y="680844"/>
                  </a:lnTo>
                  <a:lnTo>
                    <a:pt x="1566671" y="339469"/>
                  </a:lnTo>
                  <a:lnTo>
                    <a:pt x="885824" y="339469"/>
                  </a:lnTo>
                  <a:close/>
                </a:path>
                <a:path w="1567180" h="1362075">
                  <a:moveTo>
                    <a:pt x="885824" y="680844"/>
                  </a:moveTo>
                  <a:lnTo>
                    <a:pt x="885824" y="1020695"/>
                  </a:lnTo>
                  <a:lnTo>
                    <a:pt x="1566671" y="1020695"/>
                  </a:lnTo>
                  <a:lnTo>
                    <a:pt x="1566671" y="680844"/>
                  </a:lnTo>
                  <a:lnTo>
                    <a:pt x="885824" y="680844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2671953" y="4056124"/>
              <a:ext cx="679450" cy="340360"/>
            </a:xfrm>
            <a:custGeom>
              <a:avLst/>
              <a:gdLst/>
              <a:ahLst/>
              <a:cxnLst/>
              <a:rect l="l" t="t" r="r" b="b"/>
              <a:pathLst>
                <a:path w="679450" h="340360">
                  <a:moveTo>
                    <a:pt x="679322" y="339851"/>
                  </a:moveTo>
                  <a:lnTo>
                    <a:pt x="679322" y="0"/>
                  </a:lnTo>
                  <a:lnTo>
                    <a:pt x="0" y="0"/>
                  </a:lnTo>
                  <a:lnTo>
                    <a:pt x="0" y="339851"/>
                  </a:lnTo>
                  <a:lnTo>
                    <a:pt x="679322" y="339851"/>
                  </a:lnTo>
                  <a:close/>
                </a:path>
              </a:pathLst>
            </a:custGeom>
            <a:solidFill>
              <a:srgbClr val="0065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2671569" y="4056124"/>
              <a:ext cx="1360805" cy="1021080"/>
            </a:xfrm>
            <a:custGeom>
              <a:avLst/>
              <a:gdLst/>
              <a:ahLst/>
              <a:cxnLst/>
              <a:rect l="l" t="t" r="r" b="b"/>
              <a:pathLst>
                <a:path w="1360804" h="1021079">
                  <a:moveTo>
                    <a:pt x="0" y="0"/>
                  </a:moveTo>
                  <a:lnTo>
                    <a:pt x="0" y="339471"/>
                  </a:lnTo>
                  <a:lnTo>
                    <a:pt x="679703" y="339471"/>
                  </a:lnTo>
                  <a:lnTo>
                    <a:pt x="679703" y="0"/>
                  </a:lnTo>
                  <a:lnTo>
                    <a:pt x="0" y="0"/>
                  </a:lnTo>
                  <a:close/>
                </a:path>
                <a:path w="1360804" h="1021079">
                  <a:moveTo>
                    <a:pt x="679706" y="339469"/>
                  </a:moveTo>
                  <a:lnTo>
                    <a:pt x="679706" y="680844"/>
                  </a:lnTo>
                  <a:lnTo>
                    <a:pt x="1360553" y="680844"/>
                  </a:lnTo>
                  <a:lnTo>
                    <a:pt x="1360553" y="339469"/>
                  </a:lnTo>
                  <a:lnTo>
                    <a:pt x="679706" y="339469"/>
                  </a:lnTo>
                  <a:close/>
                </a:path>
                <a:path w="1360804" h="1021079">
                  <a:moveTo>
                    <a:pt x="679706" y="680844"/>
                  </a:moveTo>
                  <a:lnTo>
                    <a:pt x="679706" y="1020695"/>
                  </a:lnTo>
                  <a:lnTo>
                    <a:pt x="1360553" y="1020695"/>
                  </a:lnTo>
                  <a:lnTo>
                    <a:pt x="1360553" y="680844"/>
                  </a:lnTo>
                  <a:lnTo>
                    <a:pt x="679706" y="680844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3351275" y="4056124"/>
              <a:ext cx="681355" cy="340360"/>
            </a:xfrm>
            <a:custGeom>
              <a:avLst/>
              <a:gdLst/>
              <a:ahLst/>
              <a:cxnLst/>
              <a:rect l="l" t="t" r="r" b="b"/>
              <a:pathLst>
                <a:path w="681354" h="340360">
                  <a:moveTo>
                    <a:pt x="680847" y="339851"/>
                  </a:moveTo>
                  <a:lnTo>
                    <a:pt x="680847" y="0"/>
                  </a:lnTo>
                  <a:lnTo>
                    <a:pt x="0" y="0"/>
                  </a:lnTo>
                  <a:lnTo>
                    <a:pt x="0" y="339851"/>
                  </a:lnTo>
                  <a:lnTo>
                    <a:pt x="680847" y="339851"/>
                  </a:lnTo>
                  <a:close/>
                </a:path>
              </a:pathLst>
            </a:custGeom>
            <a:solidFill>
              <a:srgbClr val="0065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3351275" y="4056124"/>
              <a:ext cx="681355" cy="339725"/>
            </a:xfrm>
            <a:custGeom>
              <a:avLst/>
              <a:gdLst/>
              <a:ahLst/>
              <a:cxnLst/>
              <a:rect l="l" t="t" r="r" b="b"/>
              <a:pathLst>
                <a:path w="681354" h="339725">
                  <a:moveTo>
                    <a:pt x="0" y="0"/>
                  </a:moveTo>
                  <a:lnTo>
                    <a:pt x="0" y="339471"/>
                  </a:lnTo>
                  <a:lnTo>
                    <a:pt x="680847" y="339471"/>
                  </a:lnTo>
                  <a:lnTo>
                    <a:pt x="680847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2671953" y="5076822"/>
              <a:ext cx="679450" cy="341630"/>
            </a:xfrm>
            <a:custGeom>
              <a:avLst/>
              <a:gdLst/>
              <a:ahLst/>
              <a:cxnLst/>
              <a:rect l="l" t="t" r="r" b="b"/>
              <a:pathLst>
                <a:path w="679450" h="341629">
                  <a:moveTo>
                    <a:pt x="679322" y="341375"/>
                  </a:moveTo>
                  <a:lnTo>
                    <a:pt x="679322" y="0"/>
                  </a:lnTo>
                  <a:lnTo>
                    <a:pt x="0" y="0"/>
                  </a:lnTo>
                  <a:lnTo>
                    <a:pt x="0" y="341375"/>
                  </a:lnTo>
                  <a:lnTo>
                    <a:pt x="679322" y="341375"/>
                  </a:lnTo>
                  <a:close/>
                </a:path>
              </a:pathLst>
            </a:custGeom>
            <a:solidFill>
              <a:srgbClr val="FFC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2671569" y="4395593"/>
              <a:ext cx="680085" cy="1022985"/>
            </a:xfrm>
            <a:custGeom>
              <a:avLst/>
              <a:gdLst/>
              <a:ahLst/>
              <a:cxnLst/>
              <a:rect l="l" t="t" r="r" b="b"/>
              <a:pathLst>
                <a:path w="680085" h="1022985">
                  <a:moveTo>
                    <a:pt x="0" y="681228"/>
                  </a:moveTo>
                  <a:lnTo>
                    <a:pt x="0" y="1022604"/>
                  </a:lnTo>
                  <a:lnTo>
                    <a:pt x="679703" y="1022604"/>
                  </a:lnTo>
                  <a:lnTo>
                    <a:pt x="679703" y="681228"/>
                  </a:lnTo>
                  <a:lnTo>
                    <a:pt x="0" y="681228"/>
                  </a:lnTo>
                  <a:close/>
                </a:path>
                <a:path w="680085" h="1022985">
                  <a:moveTo>
                    <a:pt x="0" y="341375"/>
                  </a:moveTo>
                  <a:lnTo>
                    <a:pt x="0" y="681226"/>
                  </a:lnTo>
                  <a:lnTo>
                    <a:pt x="679703" y="681226"/>
                  </a:lnTo>
                  <a:lnTo>
                    <a:pt x="679703" y="341375"/>
                  </a:lnTo>
                  <a:lnTo>
                    <a:pt x="0" y="341375"/>
                  </a:lnTo>
                  <a:close/>
                </a:path>
                <a:path w="680085" h="1022985">
                  <a:moveTo>
                    <a:pt x="0" y="0"/>
                  </a:moveTo>
                  <a:lnTo>
                    <a:pt x="0" y="341375"/>
                  </a:lnTo>
                  <a:lnTo>
                    <a:pt x="679703" y="341375"/>
                  </a:lnTo>
                  <a:lnTo>
                    <a:pt x="679703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3351275" y="5076822"/>
              <a:ext cx="681355" cy="341630"/>
            </a:xfrm>
            <a:custGeom>
              <a:avLst/>
              <a:gdLst/>
              <a:ahLst/>
              <a:cxnLst/>
              <a:rect l="l" t="t" r="r" b="b"/>
              <a:pathLst>
                <a:path w="681354" h="341629">
                  <a:moveTo>
                    <a:pt x="680847" y="341375"/>
                  </a:moveTo>
                  <a:lnTo>
                    <a:pt x="680847" y="0"/>
                  </a:lnTo>
                  <a:lnTo>
                    <a:pt x="0" y="0"/>
                  </a:lnTo>
                  <a:lnTo>
                    <a:pt x="0" y="341375"/>
                  </a:lnTo>
                  <a:lnTo>
                    <a:pt x="680847" y="341375"/>
                  </a:lnTo>
                  <a:close/>
                </a:path>
              </a:pathLst>
            </a:custGeom>
            <a:solidFill>
              <a:srgbClr val="FFC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3351275" y="5076822"/>
              <a:ext cx="681355" cy="341630"/>
            </a:xfrm>
            <a:custGeom>
              <a:avLst/>
              <a:gdLst/>
              <a:ahLst/>
              <a:cxnLst/>
              <a:rect l="l" t="t" r="r" b="b"/>
              <a:pathLst>
                <a:path w="681354" h="341629">
                  <a:moveTo>
                    <a:pt x="0" y="0"/>
                  </a:moveTo>
                  <a:lnTo>
                    <a:pt x="0" y="341375"/>
                  </a:lnTo>
                  <a:lnTo>
                    <a:pt x="680847" y="341375"/>
                  </a:lnTo>
                  <a:lnTo>
                    <a:pt x="680847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aphicFrame>
        <p:nvGraphicFramePr>
          <p:cNvPr id="24" name="object 24"/>
          <p:cNvGraphicFramePr>
            <a:graphicFrameLocks noGrp="1"/>
          </p:cNvGraphicFramePr>
          <p:nvPr/>
        </p:nvGraphicFramePr>
        <p:xfrm>
          <a:off x="1104901" y="4056124"/>
          <a:ext cx="2927985" cy="13620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5825"/>
                <a:gridCol w="669290"/>
                <a:gridCol w="693420"/>
                <a:gridCol w="679450"/>
              </a:tblGrid>
              <a:tr h="33985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2100" spc="-7" baseline="-16000" dirty="0">
                          <a:solidFill>
                            <a:srgbClr val="FFFFFF"/>
                          </a:solidFill>
                          <a:latin typeface="Comic Sans MS" panose="030F0702030302020204"/>
                          <a:cs typeface="Comic Sans MS" panose="030F0702030302020204"/>
                        </a:rPr>
                        <a:t>1</a:t>
                      </a:r>
                      <a:r>
                        <a:rPr sz="900" spc="-5" dirty="0">
                          <a:solidFill>
                            <a:srgbClr val="FFFFFF"/>
                          </a:solidFill>
                          <a:latin typeface="Comic Sans MS" panose="030F0702030302020204"/>
                          <a:cs typeface="Comic Sans MS" panose="030F0702030302020204"/>
                        </a:rPr>
                        <a:t>st</a:t>
                      </a:r>
                      <a:endParaRPr sz="900">
                        <a:latin typeface="Comic Sans MS" panose="030F0702030302020204"/>
                        <a:cs typeface="Comic Sans MS" panose="030F0702030302020204"/>
                      </a:endParaRPr>
                    </a:p>
                  </a:txBody>
                  <a:tcPr marL="0" marR="0" marT="3175" marB="0">
                    <a:solidFill>
                      <a:srgbClr val="006500"/>
                    </a:solidFill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2100" spc="-7" baseline="-16000" dirty="0">
                          <a:solidFill>
                            <a:srgbClr val="FFFFFF"/>
                          </a:solidFill>
                          <a:latin typeface="Comic Sans MS" panose="030F0702030302020204"/>
                          <a:cs typeface="Comic Sans MS" panose="030F0702030302020204"/>
                        </a:rPr>
                        <a:t>2</a:t>
                      </a:r>
                      <a:r>
                        <a:rPr sz="900" spc="-5" dirty="0">
                          <a:solidFill>
                            <a:srgbClr val="FFFFFF"/>
                          </a:solidFill>
                          <a:latin typeface="Comic Sans MS" panose="030F0702030302020204"/>
                          <a:cs typeface="Comic Sans MS" panose="030F0702030302020204"/>
                        </a:rPr>
                        <a:t>nd</a:t>
                      </a:r>
                      <a:endParaRPr sz="900">
                        <a:latin typeface="Comic Sans MS" panose="030F0702030302020204"/>
                        <a:cs typeface="Comic Sans MS" panose="030F0702030302020204"/>
                      </a:endParaRPr>
                    </a:p>
                  </a:txBody>
                  <a:tcPr marL="0" marR="0" marT="317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2100" spc="-7" baseline="-16000" dirty="0">
                          <a:solidFill>
                            <a:srgbClr val="FFFFFF"/>
                          </a:solidFill>
                          <a:latin typeface="Comic Sans MS" panose="030F0702030302020204"/>
                          <a:cs typeface="Comic Sans MS" panose="030F0702030302020204"/>
                        </a:rPr>
                        <a:t>3</a:t>
                      </a:r>
                      <a:r>
                        <a:rPr sz="900" spc="-5" dirty="0">
                          <a:solidFill>
                            <a:srgbClr val="FFFFFF"/>
                          </a:solidFill>
                          <a:latin typeface="Comic Sans MS" panose="030F0702030302020204"/>
                          <a:cs typeface="Comic Sans MS" panose="030F0702030302020204"/>
                        </a:rPr>
                        <a:t>rd</a:t>
                      </a:r>
                      <a:endParaRPr sz="900">
                        <a:latin typeface="Comic Sans MS" panose="030F0702030302020204"/>
                        <a:cs typeface="Comic Sans MS" panose="030F0702030302020204"/>
                      </a:endParaRPr>
                    </a:p>
                  </a:txBody>
                  <a:tcPr marL="0" marR="0" marT="3175" marB="0"/>
                </a:tc>
              </a:tr>
              <a:tr h="33002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400" spc="-5" dirty="0">
                          <a:solidFill>
                            <a:srgbClr val="FFFFFF"/>
                          </a:solidFill>
                          <a:latin typeface="Comic Sans MS" panose="030F0702030302020204"/>
                          <a:cs typeface="Comic Sans MS" panose="030F0702030302020204"/>
                        </a:rPr>
                        <a:t>Xavier</a:t>
                      </a:r>
                      <a:endParaRPr sz="1400">
                        <a:latin typeface="Comic Sans MS" panose="030F0702030302020204"/>
                        <a:cs typeface="Comic Sans MS" panose="030F0702030302020204"/>
                      </a:endParaRPr>
                    </a:p>
                  </a:txBody>
                  <a:tcPr marL="0" marR="0" marT="53340" marB="0">
                    <a:solidFill>
                      <a:srgbClr val="006500"/>
                    </a:solidFill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400" dirty="0">
                          <a:latin typeface="Comic Sans MS" panose="030F0702030302020204"/>
                          <a:cs typeface="Comic Sans MS" panose="030F0702030302020204"/>
                        </a:rPr>
                        <a:t>A</a:t>
                      </a:r>
                      <a:endParaRPr sz="1400">
                        <a:latin typeface="Comic Sans MS" panose="030F0702030302020204"/>
                        <a:cs typeface="Comic Sans MS" panose="030F0702030302020204"/>
                      </a:endParaRPr>
                    </a:p>
                  </a:txBody>
                  <a:tcPr marL="0" marR="0" marT="53340" marB="0">
                    <a:solidFill>
                      <a:srgbClr val="FFCF00"/>
                    </a:solidFill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400" dirty="0">
                          <a:latin typeface="Comic Sans MS" panose="030F0702030302020204"/>
                          <a:cs typeface="Comic Sans MS" panose="030F0702030302020204"/>
                        </a:rPr>
                        <a:t>B</a:t>
                      </a:r>
                      <a:endParaRPr sz="1400">
                        <a:latin typeface="Comic Sans MS" panose="030F0702030302020204"/>
                        <a:cs typeface="Comic Sans MS" panose="030F0702030302020204"/>
                      </a:endParaRPr>
                    </a:p>
                  </a:txBody>
                  <a:tcPr marL="0" marR="0" marT="53340" marB="0">
                    <a:solidFill>
                      <a:srgbClr val="FFC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400" dirty="0">
                          <a:latin typeface="Comic Sans MS" panose="030F0702030302020204"/>
                          <a:cs typeface="Comic Sans MS" panose="030F0702030302020204"/>
                        </a:rPr>
                        <a:t>C</a:t>
                      </a:r>
                      <a:endParaRPr sz="1400">
                        <a:latin typeface="Comic Sans MS" panose="030F0702030302020204"/>
                        <a:cs typeface="Comic Sans MS" panose="030F0702030302020204"/>
                      </a:endParaRPr>
                    </a:p>
                  </a:txBody>
                  <a:tcPr marL="0" marR="0" marT="53340" marB="0">
                    <a:solidFill>
                      <a:srgbClr val="FFCF00"/>
                    </a:solidFill>
                  </a:tcPr>
                </a:tc>
              </a:tr>
              <a:tr h="34042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10"/>
                        </a:spcBef>
                      </a:pPr>
                      <a:r>
                        <a:rPr sz="1400" spc="-5" dirty="0">
                          <a:solidFill>
                            <a:srgbClr val="FFFFFF"/>
                          </a:solidFill>
                          <a:latin typeface="Comic Sans MS" panose="030F0702030302020204"/>
                          <a:cs typeface="Comic Sans MS" panose="030F0702030302020204"/>
                        </a:rPr>
                        <a:t>Yuri</a:t>
                      </a:r>
                      <a:endParaRPr sz="1400">
                        <a:latin typeface="Comic Sans MS" panose="030F0702030302020204"/>
                        <a:cs typeface="Comic Sans MS" panose="030F0702030302020204"/>
                      </a:endParaRPr>
                    </a:p>
                  </a:txBody>
                  <a:tcPr marL="0" marR="0" marT="64769" marB="0">
                    <a:solidFill>
                      <a:srgbClr val="006500"/>
                    </a:solidFill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510"/>
                        </a:spcBef>
                      </a:pPr>
                      <a:r>
                        <a:rPr sz="1400" dirty="0">
                          <a:latin typeface="Comic Sans MS" panose="030F0702030302020204"/>
                          <a:cs typeface="Comic Sans MS" panose="030F0702030302020204"/>
                        </a:rPr>
                        <a:t>B</a:t>
                      </a:r>
                      <a:endParaRPr sz="1400">
                        <a:latin typeface="Comic Sans MS" panose="030F0702030302020204"/>
                        <a:cs typeface="Comic Sans MS" panose="030F0702030302020204"/>
                      </a:endParaRPr>
                    </a:p>
                  </a:txBody>
                  <a:tcPr marL="0" marR="0" marT="64769" marB="0">
                    <a:solidFill>
                      <a:srgbClr val="FFCF00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510"/>
                        </a:spcBef>
                      </a:pPr>
                      <a:r>
                        <a:rPr sz="1400" dirty="0">
                          <a:latin typeface="Comic Sans MS" panose="030F0702030302020204"/>
                          <a:cs typeface="Comic Sans MS" panose="030F0702030302020204"/>
                        </a:rPr>
                        <a:t>A</a:t>
                      </a:r>
                      <a:endParaRPr sz="1400">
                        <a:latin typeface="Comic Sans MS" panose="030F0702030302020204"/>
                        <a:cs typeface="Comic Sans MS" panose="030F0702030302020204"/>
                      </a:endParaRPr>
                    </a:p>
                  </a:txBody>
                  <a:tcPr marL="0" marR="0" marT="64769" marB="0">
                    <a:solidFill>
                      <a:srgbClr val="FFC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10"/>
                        </a:spcBef>
                      </a:pPr>
                      <a:r>
                        <a:rPr sz="1400" dirty="0">
                          <a:latin typeface="Comic Sans MS" panose="030F0702030302020204"/>
                          <a:cs typeface="Comic Sans MS" panose="030F0702030302020204"/>
                        </a:rPr>
                        <a:t>C</a:t>
                      </a:r>
                      <a:endParaRPr sz="1400">
                        <a:latin typeface="Comic Sans MS" panose="030F0702030302020204"/>
                        <a:cs typeface="Comic Sans MS" panose="030F0702030302020204"/>
                      </a:endParaRPr>
                    </a:p>
                  </a:txBody>
                  <a:tcPr marL="0" marR="0" marT="64769" marB="0">
                    <a:solidFill>
                      <a:srgbClr val="FFCF00"/>
                    </a:solidFill>
                  </a:tcPr>
                </a:tc>
              </a:tr>
              <a:tr h="3517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Comic Sans MS" panose="030F0702030302020204"/>
                          <a:cs typeface="Comic Sans MS" panose="030F0702030302020204"/>
                        </a:rPr>
                        <a:t>Zoran</a:t>
                      </a:r>
                      <a:endParaRPr sz="1400">
                        <a:latin typeface="Comic Sans MS" panose="030F0702030302020204"/>
                        <a:cs typeface="Comic Sans MS" panose="030F0702030302020204"/>
                      </a:endParaRPr>
                    </a:p>
                  </a:txBody>
                  <a:tcPr marL="0" marR="0" marT="64135" marB="0"/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1400" dirty="0">
                          <a:latin typeface="Comic Sans MS" panose="030F0702030302020204"/>
                          <a:cs typeface="Comic Sans MS" panose="030F0702030302020204"/>
                        </a:rPr>
                        <a:t>A</a:t>
                      </a:r>
                      <a:endParaRPr sz="1400">
                        <a:latin typeface="Comic Sans MS" panose="030F0702030302020204"/>
                        <a:cs typeface="Comic Sans MS" panose="030F0702030302020204"/>
                      </a:endParaRPr>
                    </a:p>
                  </a:txBody>
                  <a:tcPr marL="0" marR="0" marT="64135" marB="0">
                    <a:solidFill>
                      <a:srgbClr val="FFCF00"/>
                    </a:solidFill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1400" dirty="0">
                          <a:latin typeface="Comic Sans MS" panose="030F0702030302020204"/>
                          <a:cs typeface="Comic Sans MS" panose="030F0702030302020204"/>
                        </a:rPr>
                        <a:t>B</a:t>
                      </a:r>
                      <a:endParaRPr sz="1400">
                        <a:latin typeface="Comic Sans MS" panose="030F0702030302020204"/>
                        <a:cs typeface="Comic Sans MS" panose="030F0702030302020204"/>
                      </a:endParaRPr>
                    </a:p>
                  </a:txBody>
                  <a:tcPr marL="0" marR="0" marT="6413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1400" dirty="0">
                          <a:latin typeface="Comic Sans MS" panose="030F0702030302020204"/>
                          <a:cs typeface="Comic Sans MS" panose="030F0702030302020204"/>
                        </a:rPr>
                        <a:t>C</a:t>
                      </a:r>
                      <a:endParaRPr sz="1400">
                        <a:latin typeface="Comic Sans MS" panose="030F0702030302020204"/>
                        <a:cs typeface="Comic Sans MS" panose="030F0702030302020204"/>
                      </a:endParaRPr>
                    </a:p>
                  </a:txBody>
                  <a:tcPr marL="0" marR="0" marT="64135" marB="0"/>
                </a:tc>
              </a:tr>
            </a:tbl>
          </a:graphicData>
        </a:graphic>
      </p:graphicFrame>
      <p:grpSp>
        <p:nvGrpSpPr>
          <p:cNvPr id="25" name="object 25"/>
          <p:cNvGrpSpPr/>
          <p:nvPr/>
        </p:nvGrpSpPr>
        <p:grpSpPr>
          <a:xfrm>
            <a:off x="4467033" y="3871908"/>
            <a:ext cx="2937510" cy="1371600"/>
            <a:chOff x="4467033" y="3871908"/>
            <a:chExt cx="2937510" cy="1371600"/>
          </a:xfrm>
        </p:grpSpPr>
        <p:sp>
          <p:nvSpPr>
            <p:cNvPr id="26" name="object 26"/>
            <p:cNvSpPr/>
            <p:nvPr/>
          </p:nvSpPr>
          <p:spPr>
            <a:xfrm>
              <a:off x="6037326" y="4557899"/>
              <a:ext cx="681355" cy="339725"/>
            </a:xfrm>
            <a:custGeom>
              <a:avLst/>
              <a:gdLst/>
              <a:ahLst/>
              <a:cxnLst/>
              <a:rect l="l" t="t" r="r" b="b"/>
              <a:pathLst>
                <a:path w="681354" h="339725">
                  <a:moveTo>
                    <a:pt x="680847" y="339471"/>
                  </a:moveTo>
                  <a:lnTo>
                    <a:pt x="680847" y="0"/>
                  </a:lnTo>
                  <a:lnTo>
                    <a:pt x="0" y="0"/>
                  </a:lnTo>
                  <a:lnTo>
                    <a:pt x="0" y="339471"/>
                  </a:lnTo>
                  <a:lnTo>
                    <a:pt x="680847" y="339471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6037326" y="4557522"/>
              <a:ext cx="681355" cy="340360"/>
            </a:xfrm>
            <a:custGeom>
              <a:avLst/>
              <a:gdLst/>
              <a:ahLst/>
              <a:cxnLst/>
              <a:rect l="l" t="t" r="r" b="b"/>
              <a:pathLst>
                <a:path w="681354" h="340360">
                  <a:moveTo>
                    <a:pt x="0" y="0"/>
                  </a:moveTo>
                  <a:lnTo>
                    <a:pt x="0" y="339851"/>
                  </a:lnTo>
                  <a:lnTo>
                    <a:pt x="680847" y="339851"/>
                  </a:lnTo>
                  <a:lnTo>
                    <a:pt x="680847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6037326" y="4897368"/>
              <a:ext cx="681355" cy="341630"/>
            </a:xfrm>
            <a:custGeom>
              <a:avLst/>
              <a:gdLst/>
              <a:ahLst/>
              <a:cxnLst/>
              <a:rect l="l" t="t" r="r" b="b"/>
              <a:pathLst>
                <a:path w="681354" h="341629">
                  <a:moveTo>
                    <a:pt x="680847" y="341375"/>
                  </a:moveTo>
                  <a:lnTo>
                    <a:pt x="680847" y="0"/>
                  </a:lnTo>
                  <a:lnTo>
                    <a:pt x="0" y="0"/>
                  </a:lnTo>
                  <a:lnTo>
                    <a:pt x="0" y="341375"/>
                  </a:lnTo>
                  <a:lnTo>
                    <a:pt x="680847" y="341375"/>
                  </a:lnTo>
                  <a:close/>
                </a:path>
              </a:pathLst>
            </a:custGeom>
            <a:solidFill>
              <a:srgbClr val="FFC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6037326" y="4897368"/>
              <a:ext cx="681355" cy="341630"/>
            </a:xfrm>
            <a:custGeom>
              <a:avLst/>
              <a:gdLst/>
              <a:ahLst/>
              <a:cxnLst/>
              <a:rect l="l" t="t" r="r" b="b"/>
              <a:pathLst>
                <a:path w="681354" h="341629">
                  <a:moveTo>
                    <a:pt x="0" y="0"/>
                  </a:moveTo>
                  <a:lnTo>
                    <a:pt x="0" y="341375"/>
                  </a:lnTo>
                  <a:lnTo>
                    <a:pt x="680847" y="341375"/>
                  </a:lnTo>
                  <a:lnTo>
                    <a:pt x="680847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6718171" y="4557899"/>
              <a:ext cx="681355" cy="339725"/>
            </a:xfrm>
            <a:custGeom>
              <a:avLst/>
              <a:gdLst/>
              <a:ahLst/>
              <a:cxnLst/>
              <a:rect l="l" t="t" r="r" b="b"/>
              <a:pathLst>
                <a:path w="681354" h="339725">
                  <a:moveTo>
                    <a:pt x="681227" y="339471"/>
                  </a:moveTo>
                  <a:lnTo>
                    <a:pt x="681227" y="0"/>
                  </a:lnTo>
                  <a:lnTo>
                    <a:pt x="0" y="0"/>
                  </a:lnTo>
                  <a:lnTo>
                    <a:pt x="0" y="339471"/>
                  </a:lnTo>
                  <a:lnTo>
                    <a:pt x="681227" y="339471"/>
                  </a:lnTo>
                  <a:close/>
                </a:path>
              </a:pathLst>
            </a:custGeom>
            <a:solidFill>
              <a:srgbClr val="FFC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6718171" y="4216524"/>
              <a:ext cx="681355" cy="681355"/>
            </a:xfrm>
            <a:custGeom>
              <a:avLst/>
              <a:gdLst/>
              <a:ahLst/>
              <a:cxnLst/>
              <a:rect l="l" t="t" r="r" b="b"/>
              <a:pathLst>
                <a:path w="681354" h="681354">
                  <a:moveTo>
                    <a:pt x="0" y="340998"/>
                  </a:moveTo>
                  <a:lnTo>
                    <a:pt x="0" y="680849"/>
                  </a:lnTo>
                  <a:lnTo>
                    <a:pt x="681227" y="680849"/>
                  </a:lnTo>
                  <a:lnTo>
                    <a:pt x="681227" y="340998"/>
                  </a:lnTo>
                  <a:lnTo>
                    <a:pt x="0" y="340998"/>
                  </a:lnTo>
                  <a:close/>
                </a:path>
                <a:path w="681354" h="681354">
                  <a:moveTo>
                    <a:pt x="0" y="0"/>
                  </a:moveTo>
                  <a:lnTo>
                    <a:pt x="0" y="340995"/>
                  </a:lnTo>
                  <a:lnTo>
                    <a:pt x="681227" y="340995"/>
                  </a:lnTo>
                  <a:lnTo>
                    <a:pt x="681227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4472173" y="4897368"/>
              <a:ext cx="883919" cy="341630"/>
            </a:xfrm>
            <a:custGeom>
              <a:avLst/>
              <a:gdLst/>
              <a:ahLst/>
              <a:cxnLst/>
              <a:rect l="l" t="t" r="r" b="b"/>
              <a:pathLst>
                <a:path w="883920" h="341629">
                  <a:moveTo>
                    <a:pt x="883918" y="341375"/>
                  </a:moveTo>
                  <a:lnTo>
                    <a:pt x="883918" y="0"/>
                  </a:lnTo>
                  <a:lnTo>
                    <a:pt x="0" y="0"/>
                  </a:lnTo>
                  <a:lnTo>
                    <a:pt x="0" y="341375"/>
                  </a:lnTo>
                  <a:lnTo>
                    <a:pt x="883918" y="341375"/>
                  </a:lnTo>
                  <a:close/>
                </a:path>
              </a:pathLst>
            </a:custGeom>
            <a:solidFill>
              <a:srgbClr val="0065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4471796" y="4897368"/>
              <a:ext cx="884555" cy="341630"/>
            </a:xfrm>
            <a:custGeom>
              <a:avLst/>
              <a:gdLst/>
              <a:ahLst/>
              <a:cxnLst/>
              <a:rect l="l" t="t" r="r" b="b"/>
              <a:pathLst>
                <a:path w="884554" h="341629">
                  <a:moveTo>
                    <a:pt x="0" y="0"/>
                  </a:moveTo>
                  <a:lnTo>
                    <a:pt x="0" y="341375"/>
                  </a:lnTo>
                  <a:lnTo>
                    <a:pt x="884295" y="341375"/>
                  </a:lnTo>
                  <a:lnTo>
                    <a:pt x="884295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4472173" y="4557899"/>
              <a:ext cx="883919" cy="339725"/>
            </a:xfrm>
            <a:custGeom>
              <a:avLst/>
              <a:gdLst/>
              <a:ahLst/>
              <a:cxnLst/>
              <a:rect l="l" t="t" r="r" b="b"/>
              <a:pathLst>
                <a:path w="883920" h="339725">
                  <a:moveTo>
                    <a:pt x="883918" y="339471"/>
                  </a:moveTo>
                  <a:lnTo>
                    <a:pt x="883918" y="0"/>
                  </a:lnTo>
                  <a:lnTo>
                    <a:pt x="0" y="0"/>
                  </a:lnTo>
                  <a:lnTo>
                    <a:pt x="0" y="339471"/>
                  </a:lnTo>
                  <a:lnTo>
                    <a:pt x="883918" y="339471"/>
                  </a:lnTo>
                  <a:close/>
                </a:path>
              </a:pathLst>
            </a:custGeom>
            <a:solidFill>
              <a:srgbClr val="0065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4471796" y="4216524"/>
              <a:ext cx="884555" cy="681355"/>
            </a:xfrm>
            <a:custGeom>
              <a:avLst/>
              <a:gdLst/>
              <a:ahLst/>
              <a:cxnLst/>
              <a:rect l="l" t="t" r="r" b="b"/>
              <a:pathLst>
                <a:path w="884554" h="681354">
                  <a:moveTo>
                    <a:pt x="0" y="340998"/>
                  </a:moveTo>
                  <a:lnTo>
                    <a:pt x="0" y="680849"/>
                  </a:lnTo>
                  <a:lnTo>
                    <a:pt x="884295" y="680849"/>
                  </a:lnTo>
                  <a:lnTo>
                    <a:pt x="884295" y="340998"/>
                  </a:lnTo>
                  <a:lnTo>
                    <a:pt x="0" y="340998"/>
                  </a:lnTo>
                  <a:close/>
                </a:path>
                <a:path w="884554" h="681354">
                  <a:moveTo>
                    <a:pt x="0" y="0"/>
                  </a:moveTo>
                  <a:lnTo>
                    <a:pt x="0" y="340995"/>
                  </a:lnTo>
                  <a:lnTo>
                    <a:pt x="884295" y="340995"/>
                  </a:lnTo>
                  <a:lnTo>
                    <a:pt x="884295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5356091" y="3876671"/>
              <a:ext cx="681355" cy="340360"/>
            </a:xfrm>
            <a:custGeom>
              <a:avLst/>
              <a:gdLst/>
              <a:ahLst/>
              <a:cxnLst/>
              <a:rect l="l" t="t" r="r" b="b"/>
              <a:pathLst>
                <a:path w="681354" h="340360">
                  <a:moveTo>
                    <a:pt x="681229" y="339851"/>
                  </a:moveTo>
                  <a:lnTo>
                    <a:pt x="681229" y="0"/>
                  </a:lnTo>
                  <a:lnTo>
                    <a:pt x="0" y="0"/>
                  </a:lnTo>
                  <a:lnTo>
                    <a:pt x="0" y="339851"/>
                  </a:lnTo>
                  <a:lnTo>
                    <a:pt x="681229" y="339851"/>
                  </a:lnTo>
                  <a:close/>
                </a:path>
              </a:pathLst>
            </a:custGeom>
            <a:solidFill>
              <a:srgbClr val="0065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5356091" y="3876671"/>
              <a:ext cx="681355" cy="340360"/>
            </a:xfrm>
            <a:custGeom>
              <a:avLst/>
              <a:gdLst/>
              <a:ahLst/>
              <a:cxnLst/>
              <a:rect l="l" t="t" r="r" b="b"/>
              <a:pathLst>
                <a:path w="681354" h="340360">
                  <a:moveTo>
                    <a:pt x="0" y="0"/>
                  </a:moveTo>
                  <a:lnTo>
                    <a:pt x="0" y="339851"/>
                  </a:lnTo>
                  <a:lnTo>
                    <a:pt x="681229" y="339851"/>
                  </a:lnTo>
                  <a:lnTo>
                    <a:pt x="681229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6037326" y="3876671"/>
              <a:ext cx="681355" cy="340360"/>
            </a:xfrm>
            <a:custGeom>
              <a:avLst/>
              <a:gdLst/>
              <a:ahLst/>
              <a:cxnLst/>
              <a:rect l="l" t="t" r="r" b="b"/>
              <a:pathLst>
                <a:path w="681354" h="340360">
                  <a:moveTo>
                    <a:pt x="680847" y="339851"/>
                  </a:moveTo>
                  <a:lnTo>
                    <a:pt x="680847" y="0"/>
                  </a:lnTo>
                  <a:lnTo>
                    <a:pt x="0" y="0"/>
                  </a:lnTo>
                  <a:lnTo>
                    <a:pt x="0" y="339851"/>
                  </a:lnTo>
                  <a:lnTo>
                    <a:pt x="680847" y="339851"/>
                  </a:lnTo>
                  <a:close/>
                </a:path>
              </a:pathLst>
            </a:custGeom>
            <a:solidFill>
              <a:srgbClr val="0065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6037326" y="3876671"/>
              <a:ext cx="681355" cy="340360"/>
            </a:xfrm>
            <a:custGeom>
              <a:avLst/>
              <a:gdLst/>
              <a:ahLst/>
              <a:cxnLst/>
              <a:rect l="l" t="t" r="r" b="b"/>
              <a:pathLst>
                <a:path w="681354" h="340360">
                  <a:moveTo>
                    <a:pt x="0" y="0"/>
                  </a:moveTo>
                  <a:lnTo>
                    <a:pt x="0" y="339851"/>
                  </a:lnTo>
                  <a:lnTo>
                    <a:pt x="680847" y="339851"/>
                  </a:lnTo>
                  <a:lnTo>
                    <a:pt x="680847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6718171" y="3876671"/>
              <a:ext cx="681355" cy="340360"/>
            </a:xfrm>
            <a:custGeom>
              <a:avLst/>
              <a:gdLst/>
              <a:ahLst/>
              <a:cxnLst/>
              <a:rect l="l" t="t" r="r" b="b"/>
              <a:pathLst>
                <a:path w="681354" h="340360">
                  <a:moveTo>
                    <a:pt x="681227" y="339851"/>
                  </a:moveTo>
                  <a:lnTo>
                    <a:pt x="681227" y="0"/>
                  </a:lnTo>
                  <a:lnTo>
                    <a:pt x="0" y="0"/>
                  </a:lnTo>
                  <a:lnTo>
                    <a:pt x="0" y="339851"/>
                  </a:lnTo>
                  <a:lnTo>
                    <a:pt x="681227" y="339851"/>
                  </a:lnTo>
                  <a:close/>
                </a:path>
              </a:pathLst>
            </a:custGeom>
            <a:solidFill>
              <a:srgbClr val="0065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6718171" y="3876671"/>
              <a:ext cx="681355" cy="340360"/>
            </a:xfrm>
            <a:custGeom>
              <a:avLst/>
              <a:gdLst/>
              <a:ahLst/>
              <a:cxnLst/>
              <a:rect l="l" t="t" r="r" b="b"/>
              <a:pathLst>
                <a:path w="681354" h="340360">
                  <a:moveTo>
                    <a:pt x="0" y="0"/>
                  </a:moveTo>
                  <a:lnTo>
                    <a:pt x="0" y="339851"/>
                  </a:lnTo>
                  <a:lnTo>
                    <a:pt x="681227" y="339851"/>
                  </a:lnTo>
                  <a:lnTo>
                    <a:pt x="681227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5356091" y="4557899"/>
              <a:ext cx="681355" cy="339725"/>
            </a:xfrm>
            <a:custGeom>
              <a:avLst/>
              <a:gdLst/>
              <a:ahLst/>
              <a:cxnLst/>
              <a:rect l="l" t="t" r="r" b="b"/>
              <a:pathLst>
                <a:path w="681354" h="339725">
                  <a:moveTo>
                    <a:pt x="681229" y="339471"/>
                  </a:moveTo>
                  <a:lnTo>
                    <a:pt x="681229" y="0"/>
                  </a:lnTo>
                  <a:lnTo>
                    <a:pt x="0" y="0"/>
                  </a:lnTo>
                  <a:lnTo>
                    <a:pt x="0" y="339471"/>
                  </a:lnTo>
                  <a:lnTo>
                    <a:pt x="681229" y="339471"/>
                  </a:lnTo>
                  <a:close/>
                </a:path>
              </a:pathLst>
            </a:custGeom>
            <a:solidFill>
              <a:srgbClr val="FFC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5356091" y="4216524"/>
              <a:ext cx="681355" cy="681355"/>
            </a:xfrm>
            <a:custGeom>
              <a:avLst/>
              <a:gdLst/>
              <a:ahLst/>
              <a:cxnLst/>
              <a:rect l="l" t="t" r="r" b="b"/>
              <a:pathLst>
                <a:path w="681354" h="681354">
                  <a:moveTo>
                    <a:pt x="0" y="340998"/>
                  </a:moveTo>
                  <a:lnTo>
                    <a:pt x="0" y="680849"/>
                  </a:lnTo>
                  <a:lnTo>
                    <a:pt x="681229" y="680849"/>
                  </a:lnTo>
                  <a:lnTo>
                    <a:pt x="681229" y="340998"/>
                  </a:lnTo>
                  <a:lnTo>
                    <a:pt x="0" y="340998"/>
                  </a:lnTo>
                  <a:close/>
                </a:path>
                <a:path w="681354" h="681354">
                  <a:moveTo>
                    <a:pt x="0" y="0"/>
                  </a:moveTo>
                  <a:lnTo>
                    <a:pt x="0" y="340995"/>
                  </a:lnTo>
                  <a:lnTo>
                    <a:pt x="681229" y="340995"/>
                  </a:lnTo>
                  <a:lnTo>
                    <a:pt x="681229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6718171" y="4897368"/>
              <a:ext cx="681355" cy="341630"/>
            </a:xfrm>
            <a:custGeom>
              <a:avLst/>
              <a:gdLst/>
              <a:ahLst/>
              <a:cxnLst/>
              <a:rect l="l" t="t" r="r" b="b"/>
              <a:pathLst>
                <a:path w="681354" h="341629">
                  <a:moveTo>
                    <a:pt x="681227" y="341375"/>
                  </a:moveTo>
                  <a:lnTo>
                    <a:pt x="681227" y="0"/>
                  </a:lnTo>
                  <a:lnTo>
                    <a:pt x="0" y="0"/>
                  </a:lnTo>
                  <a:lnTo>
                    <a:pt x="0" y="341375"/>
                  </a:lnTo>
                  <a:lnTo>
                    <a:pt x="681227" y="341375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6718171" y="4897368"/>
              <a:ext cx="681355" cy="341630"/>
            </a:xfrm>
            <a:custGeom>
              <a:avLst/>
              <a:gdLst/>
              <a:ahLst/>
              <a:cxnLst/>
              <a:rect l="l" t="t" r="r" b="b"/>
              <a:pathLst>
                <a:path w="681354" h="341629">
                  <a:moveTo>
                    <a:pt x="0" y="0"/>
                  </a:moveTo>
                  <a:lnTo>
                    <a:pt x="0" y="341375"/>
                  </a:lnTo>
                  <a:lnTo>
                    <a:pt x="681227" y="341375"/>
                  </a:lnTo>
                  <a:lnTo>
                    <a:pt x="681227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aphicFrame>
        <p:nvGraphicFramePr>
          <p:cNvPr id="46" name="object 46"/>
          <p:cNvGraphicFramePr>
            <a:graphicFrameLocks noGrp="1"/>
          </p:cNvGraphicFramePr>
          <p:nvPr/>
        </p:nvGraphicFramePr>
        <p:xfrm>
          <a:off x="4472173" y="3876671"/>
          <a:ext cx="2927350" cy="13620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3919"/>
                <a:gridCol w="681355"/>
                <a:gridCol w="680719"/>
                <a:gridCol w="681355"/>
              </a:tblGrid>
              <a:tr h="33985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2100" spc="-7" baseline="-16000" dirty="0">
                          <a:solidFill>
                            <a:srgbClr val="FFFFFF"/>
                          </a:solidFill>
                          <a:latin typeface="Comic Sans MS" panose="030F0702030302020204"/>
                          <a:cs typeface="Comic Sans MS" panose="030F0702030302020204"/>
                        </a:rPr>
                        <a:t>1</a:t>
                      </a:r>
                      <a:r>
                        <a:rPr sz="900" spc="-5" dirty="0">
                          <a:solidFill>
                            <a:srgbClr val="FFFFFF"/>
                          </a:solidFill>
                          <a:latin typeface="Comic Sans MS" panose="030F0702030302020204"/>
                          <a:cs typeface="Comic Sans MS" panose="030F0702030302020204"/>
                        </a:rPr>
                        <a:t>st</a:t>
                      </a:r>
                      <a:endParaRPr sz="900">
                        <a:latin typeface="Comic Sans MS" panose="030F0702030302020204"/>
                        <a:cs typeface="Comic Sans MS" panose="030F0702030302020204"/>
                      </a:endParaRPr>
                    </a:p>
                  </a:txBody>
                  <a:tcPr marL="0" marR="0" marT="317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2100" spc="-7" baseline="-16000" dirty="0">
                          <a:solidFill>
                            <a:srgbClr val="FFFFFF"/>
                          </a:solidFill>
                          <a:latin typeface="Comic Sans MS" panose="030F0702030302020204"/>
                          <a:cs typeface="Comic Sans MS" panose="030F0702030302020204"/>
                        </a:rPr>
                        <a:t>2</a:t>
                      </a:r>
                      <a:r>
                        <a:rPr sz="900" spc="-5" dirty="0">
                          <a:solidFill>
                            <a:srgbClr val="FFFFFF"/>
                          </a:solidFill>
                          <a:latin typeface="Comic Sans MS" panose="030F0702030302020204"/>
                          <a:cs typeface="Comic Sans MS" panose="030F0702030302020204"/>
                        </a:rPr>
                        <a:t>nd</a:t>
                      </a:r>
                      <a:endParaRPr sz="900">
                        <a:latin typeface="Comic Sans MS" panose="030F0702030302020204"/>
                        <a:cs typeface="Comic Sans MS" panose="030F0702030302020204"/>
                      </a:endParaRPr>
                    </a:p>
                  </a:txBody>
                  <a:tcPr marL="0" marR="0" marT="317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2100" spc="-7" baseline="-16000" dirty="0">
                          <a:solidFill>
                            <a:srgbClr val="FFFFFF"/>
                          </a:solidFill>
                          <a:latin typeface="Comic Sans MS" panose="030F0702030302020204"/>
                          <a:cs typeface="Comic Sans MS" panose="030F0702030302020204"/>
                        </a:rPr>
                        <a:t>3</a:t>
                      </a:r>
                      <a:r>
                        <a:rPr sz="900" spc="-5" dirty="0">
                          <a:solidFill>
                            <a:srgbClr val="FFFFFF"/>
                          </a:solidFill>
                          <a:latin typeface="Comic Sans MS" panose="030F0702030302020204"/>
                          <a:cs typeface="Comic Sans MS" panose="030F0702030302020204"/>
                        </a:rPr>
                        <a:t>rd</a:t>
                      </a:r>
                      <a:endParaRPr sz="900">
                        <a:latin typeface="Comic Sans MS" panose="030F0702030302020204"/>
                        <a:cs typeface="Comic Sans MS" panose="030F0702030302020204"/>
                      </a:endParaRPr>
                    </a:p>
                  </a:txBody>
                  <a:tcPr marL="0" marR="0" marT="3175" marB="0"/>
                </a:tc>
              </a:tr>
              <a:tr h="3302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400" spc="-5" dirty="0">
                          <a:solidFill>
                            <a:srgbClr val="FFFFFF"/>
                          </a:solidFill>
                          <a:latin typeface="Comic Sans MS" panose="030F0702030302020204"/>
                          <a:cs typeface="Comic Sans MS" panose="030F0702030302020204"/>
                        </a:rPr>
                        <a:t>Amy</a:t>
                      </a:r>
                      <a:endParaRPr sz="1400">
                        <a:latin typeface="Comic Sans MS" panose="030F0702030302020204"/>
                        <a:cs typeface="Comic Sans MS" panose="030F0702030302020204"/>
                      </a:endParaRPr>
                    </a:p>
                  </a:txBody>
                  <a:tcPr marL="0" marR="0" marT="53340" marB="0">
                    <a:solidFill>
                      <a:srgbClr val="0065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400" dirty="0">
                          <a:latin typeface="Comic Sans MS" panose="030F0702030302020204"/>
                          <a:cs typeface="Comic Sans MS" panose="030F0702030302020204"/>
                        </a:rPr>
                        <a:t>Y</a:t>
                      </a:r>
                      <a:endParaRPr sz="1400">
                        <a:latin typeface="Comic Sans MS" panose="030F0702030302020204"/>
                        <a:cs typeface="Comic Sans MS" panose="030F0702030302020204"/>
                      </a:endParaRPr>
                    </a:p>
                  </a:txBody>
                  <a:tcPr marL="0" marR="0" marT="53340" marB="0">
                    <a:solidFill>
                      <a:srgbClr val="FFC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Comic Sans MS" panose="030F0702030302020204"/>
                          <a:cs typeface="Comic Sans MS" panose="030F0702030302020204"/>
                        </a:rPr>
                        <a:t>X</a:t>
                      </a:r>
                      <a:endParaRPr sz="1400">
                        <a:latin typeface="Comic Sans MS" panose="030F0702030302020204"/>
                        <a:cs typeface="Comic Sans MS" panose="030F0702030302020204"/>
                      </a:endParaRPr>
                    </a:p>
                  </a:txBody>
                  <a:tcPr marL="0" marR="0" marT="5334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400" dirty="0">
                          <a:latin typeface="Comic Sans MS" panose="030F0702030302020204"/>
                          <a:cs typeface="Comic Sans MS" panose="030F0702030302020204"/>
                        </a:rPr>
                        <a:t>Z</a:t>
                      </a:r>
                      <a:endParaRPr sz="1400">
                        <a:latin typeface="Comic Sans MS" panose="030F0702030302020204"/>
                        <a:cs typeface="Comic Sans MS" panose="030F0702030302020204"/>
                      </a:endParaRPr>
                    </a:p>
                  </a:txBody>
                  <a:tcPr marL="0" marR="0" marT="53340" marB="0">
                    <a:solidFill>
                      <a:srgbClr val="FFCF00"/>
                    </a:solidFill>
                  </a:tcPr>
                </a:tc>
              </a:tr>
              <a:tr h="35062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10"/>
                        </a:spcBef>
                      </a:pPr>
                      <a:r>
                        <a:rPr sz="1400" spc="-5" dirty="0">
                          <a:solidFill>
                            <a:srgbClr val="FFFFFF"/>
                          </a:solidFill>
                          <a:latin typeface="Comic Sans MS" panose="030F0702030302020204"/>
                          <a:cs typeface="Comic Sans MS" panose="030F0702030302020204"/>
                        </a:rPr>
                        <a:t>Brenda</a:t>
                      </a:r>
                      <a:endParaRPr sz="1400">
                        <a:latin typeface="Comic Sans MS" panose="030F0702030302020204"/>
                        <a:cs typeface="Comic Sans MS" panose="030F0702030302020204"/>
                      </a:endParaRPr>
                    </a:p>
                  </a:txBody>
                  <a:tcPr marL="0" marR="0" marT="64769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10"/>
                        </a:spcBef>
                      </a:pPr>
                      <a:r>
                        <a:rPr sz="1400" dirty="0">
                          <a:latin typeface="Comic Sans MS" panose="030F0702030302020204"/>
                          <a:cs typeface="Comic Sans MS" panose="030F0702030302020204"/>
                        </a:rPr>
                        <a:t>X</a:t>
                      </a:r>
                      <a:endParaRPr sz="1400">
                        <a:latin typeface="Comic Sans MS" panose="030F0702030302020204"/>
                        <a:cs typeface="Comic Sans MS" panose="030F0702030302020204"/>
                      </a:endParaRPr>
                    </a:p>
                  </a:txBody>
                  <a:tcPr marL="0" marR="0" marT="64769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10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Comic Sans MS" panose="030F0702030302020204"/>
                          <a:cs typeface="Comic Sans MS" panose="030F0702030302020204"/>
                        </a:rPr>
                        <a:t>Y</a:t>
                      </a:r>
                      <a:endParaRPr sz="1400">
                        <a:latin typeface="Comic Sans MS" panose="030F0702030302020204"/>
                        <a:cs typeface="Comic Sans MS" panose="030F0702030302020204"/>
                      </a:endParaRPr>
                    </a:p>
                  </a:txBody>
                  <a:tcPr marL="0" marR="0" marT="64769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10"/>
                        </a:spcBef>
                      </a:pPr>
                      <a:r>
                        <a:rPr sz="1400" dirty="0">
                          <a:latin typeface="Comic Sans MS" panose="030F0702030302020204"/>
                          <a:cs typeface="Comic Sans MS" panose="030F0702030302020204"/>
                        </a:rPr>
                        <a:t>Z</a:t>
                      </a:r>
                      <a:endParaRPr sz="1400">
                        <a:latin typeface="Comic Sans MS" panose="030F0702030302020204"/>
                        <a:cs typeface="Comic Sans MS" panose="030F0702030302020204"/>
                      </a:endParaRPr>
                    </a:p>
                  </a:txBody>
                  <a:tcPr marL="0" marR="0" marT="64769" marB="0"/>
                </a:tc>
              </a:tr>
              <a:tr h="3413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400" spc="-5" dirty="0">
                          <a:solidFill>
                            <a:srgbClr val="FFFFFF"/>
                          </a:solidFill>
                          <a:latin typeface="Comic Sans MS" panose="030F0702030302020204"/>
                          <a:cs typeface="Comic Sans MS" panose="030F0702030302020204"/>
                        </a:rPr>
                        <a:t>Claire</a:t>
                      </a:r>
                      <a:endParaRPr sz="1400">
                        <a:latin typeface="Comic Sans MS" panose="030F0702030302020204"/>
                        <a:cs typeface="Comic Sans MS" panose="030F0702030302020204"/>
                      </a:endParaRPr>
                    </a:p>
                  </a:txBody>
                  <a:tcPr marL="0" marR="0" marT="5334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400" dirty="0">
                          <a:latin typeface="Comic Sans MS" panose="030F0702030302020204"/>
                          <a:cs typeface="Comic Sans MS" panose="030F0702030302020204"/>
                        </a:rPr>
                        <a:t>X</a:t>
                      </a:r>
                      <a:endParaRPr sz="1400">
                        <a:latin typeface="Comic Sans MS" panose="030F0702030302020204"/>
                        <a:cs typeface="Comic Sans MS" panose="030F0702030302020204"/>
                      </a:endParaRPr>
                    </a:p>
                  </a:txBody>
                  <a:tcPr marL="0" marR="0" marT="53340" marB="0">
                    <a:solidFill>
                      <a:srgbClr val="FFC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400" dirty="0">
                          <a:latin typeface="Comic Sans MS" panose="030F0702030302020204"/>
                          <a:cs typeface="Comic Sans MS" panose="030F0702030302020204"/>
                        </a:rPr>
                        <a:t>Y</a:t>
                      </a:r>
                      <a:endParaRPr sz="1400">
                        <a:latin typeface="Comic Sans MS" panose="030F0702030302020204"/>
                        <a:cs typeface="Comic Sans MS" panose="030F0702030302020204"/>
                      </a:endParaRPr>
                    </a:p>
                  </a:txBody>
                  <a:tcPr marL="0" marR="0" marT="5334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Comic Sans MS" panose="030F0702030302020204"/>
                          <a:cs typeface="Comic Sans MS" panose="030F0702030302020204"/>
                        </a:rPr>
                        <a:t>Z</a:t>
                      </a:r>
                      <a:endParaRPr sz="1400">
                        <a:latin typeface="Comic Sans MS" panose="030F0702030302020204"/>
                        <a:cs typeface="Comic Sans MS" panose="030F0702030302020204"/>
                      </a:endParaRPr>
                    </a:p>
                  </a:txBody>
                  <a:tcPr marL="0" marR="0" marT="53340" marB="0"/>
                </a:tc>
              </a:tr>
            </a:tbl>
          </a:graphicData>
        </a:graphic>
      </p:graphicFrame>
      <p:sp>
        <p:nvSpPr>
          <p:cNvPr id="47" name="object 47"/>
          <p:cNvSpPr txBox="1"/>
          <p:nvPr/>
        </p:nvSpPr>
        <p:spPr>
          <a:xfrm>
            <a:off x="4735693" y="5328624"/>
            <a:ext cx="2400300" cy="2190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250" i="1" spc="-35" dirty="0">
                <a:latin typeface="Comic Sans MS" panose="030F0702030302020204"/>
                <a:cs typeface="Comic Sans MS" panose="030F0702030302020204"/>
              </a:rPr>
              <a:t>Women’s</a:t>
            </a:r>
            <a:r>
              <a:rPr sz="1250" i="1" spc="-2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1250" i="1" spc="-35" dirty="0">
                <a:latin typeface="Comic Sans MS" panose="030F0702030302020204"/>
                <a:cs typeface="Comic Sans MS" panose="030F0702030302020204"/>
              </a:rPr>
              <a:t>True</a:t>
            </a:r>
            <a:r>
              <a:rPr sz="1250" i="1" spc="-2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1250" i="1" spc="-30" dirty="0">
                <a:latin typeface="Comic Sans MS" panose="030F0702030302020204"/>
                <a:cs typeface="Comic Sans MS" panose="030F0702030302020204"/>
              </a:rPr>
              <a:t>Preference</a:t>
            </a:r>
            <a:r>
              <a:rPr sz="1250" i="1" spc="-2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1250" i="1" spc="-25" dirty="0">
                <a:latin typeface="Comic Sans MS" panose="030F0702030302020204"/>
                <a:cs typeface="Comic Sans MS" panose="030F0702030302020204"/>
              </a:rPr>
              <a:t>Profile</a:t>
            </a:r>
            <a:endParaRPr sz="1250">
              <a:latin typeface="Comic Sans MS" panose="030F0702030302020204"/>
              <a:cs typeface="Comic Sans MS" panose="030F0702030302020204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6556242" y="6691499"/>
            <a:ext cx="681355" cy="340995"/>
          </a:xfrm>
          <a:custGeom>
            <a:avLst/>
            <a:gdLst/>
            <a:ahLst/>
            <a:cxnLst/>
            <a:rect l="l" t="t" r="r" b="b"/>
            <a:pathLst>
              <a:path w="681354" h="340995">
                <a:moveTo>
                  <a:pt x="681229" y="340995"/>
                </a:moveTo>
                <a:lnTo>
                  <a:pt x="681229" y="0"/>
                </a:lnTo>
                <a:lnTo>
                  <a:pt x="0" y="0"/>
                </a:lnTo>
                <a:lnTo>
                  <a:pt x="0" y="340995"/>
                </a:lnTo>
                <a:lnTo>
                  <a:pt x="681229" y="340995"/>
                </a:lnTo>
                <a:close/>
              </a:path>
            </a:pathLst>
          </a:custGeom>
          <a:solidFill>
            <a:srgbClr val="FFC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 txBox="1"/>
          <p:nvPr/>
        </p:nvSpPr>
        <p:spPr>
          <a:xfrm>
            <a:off x="6819758" y="6732509"/>
            <a:ext cx="15430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omic Sans MS" panose="030F0702030302020204"/>
                <a:cs typeface="Comic Sans MS" panose="030F0702030302020204"/>
              </a:rPr>
              <a:t>X</a:t>
            </a:r>
            <a:endParaRPr sz="1400">
              <a:latin typeface="Comic Sans MS" panose="030F0702030302020204"/>
              <a:cs typeface="Comic Sans MS" panose="030F0702030302020204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7232687" y="6010271"/>
            <a:ext cx="690880" cy="685800"/>
            <a:chOff x="7232687" y="6010271"/>
            <a:chExt cx="690880" cy="685800"/>
          </a:xfrm>
        </p:grpSpPr>
        <p:sp>
          <p:nvSpPr>
            <p:cNvPr id="51" name="object 51"/>
            <p:cNvSpPr/>
            <p:nvPr/>
          </p:nvSpPr>
          <p:spPr>
            <a:xfrm>
              <a:off x="7237438" y="6010274"/>
              <a:ext cx="681355" cy="681355"/>
            </a:xfrm>
            <a:custGeom>
              <a:avLst/>
              <a:gdLst/>
              <a:ahLst/>
              <a:cxnLst/>
              <a:rect l="l" t="t" r="r" b="b"/>
              <a:pathLst>
                <a:path w="681354" h="681354">
                  <a:moveTo>
                    <a:pt x="680847" y="0"/>
                  </a:moveTo>
                  <a:lnTo>
                    <a:pt x="0" y="0"/>
                  </a:lnTo>
                  <a:lnTo>
                    <a:pt x="0" y="341376"/>
                  </a:lnTo>
                  <a:lnTo>
                    <a:pt x="0" y="681228"/>
                  </a:lnTo>
                  <a:lnTo>
                    <a:pt x="680847" y="681228"/>
                  </a:lnTo>
                  <a:lnTo>
                    <a:pt x="680847" y="341376"/>
                  </a:lnTo>
                  <a:lnTo>
                    <a:pt x="680847" y="0"/>
                  </a:lnTo>
                  <a:close/>
                </a:path>
              </a:pathLst>
            </a:custGeom>
            <a:solidFill>
              <a:srgbClr val="FFC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/>
            <p:cNvSpPr/>
            <p:nvPr/>
          </p:nvSpPr>
          <p:spPr>
            <a:xfrm>
              <a:off x="7237450" y="6351646"/>
              <a:ext cx="681355" cy="339725"/>
            </a:xfrm>
            <a:custGeom>
              <a:avLst/>
              <a:gdLst/>
              <a:ahLst/>
              <a:cxnLst/>
              <a:rect l="l" t="t" r="r" b="b"/>
              <a:pathLst>
                <a:path w="681354" h="339725">
                  <a:moveTo>
                    <a:pt x="0" y="0"/>
                  </a:moveTo>
                  <a:lnTo>
                    <a:pt x="0" y="339468"/>
                  </a:lnTo>
                  <a:lnTo>
                    <a:pt x="680844" y="339468"/>
                  </a:lnTo>
                  <a:lnTo>
                    <a:pt x="680844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3" name="object 53"/>
          <p:cNvSpPr txBox="1"/>
          <p:nvPr/>
        </p:nvSpPr>
        <p:spPr>
          <a:xfrm>
            <a:off x="7502509" y="6051283"/>
            <a:ext cx="149225" cy="580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omic Sans MS" panose="030F0702030302020204"/>
                <a:cs typeface="Comic Sans MS" panose="030F0702030302020204"/>
              </a:rPr>
              <a:t>Z</a:t>
            </a:r>
            <a:endParaRPr sz="1400">
              <a:latin typeface="Comic Sans MS" panose="030F0702030302020204"/>
              <a:cs typeface="Comic Sans MS" panose="030F0702030302020204"/>
            </a:endParaRPr>
          </a:p>
          <a:p>
            <a:pPr marL="19050">
              <a:lnSpc>
                <a:spcPct val="100000"/>
              </a:lnSpc>
              <a:spcBef>
                <a:spcPts val="1005"/>
              </a:spcBef>
            </a:pPr>
            <a:r>
              <a:rPr sz="1400" dirty="0">
                <a:latin typeface="Comic Sans MS" panose="030F0702030302020204"/>
                <a:cs typeface="Comic Sans MS" panose="030F0702030302020204"/>
              </a:rPr>
              <a:t>Y</a:t>
            </a:r>
            <a:endParaRPr sz="1400">
              <a:latin typeface="Comic Sans MS" panose="030F0702030302020204"/>
              <a:cs typeface="Comic Sans MS" panose="030F0702030302020204"/>
            </a:endParaRPr>
          </a:p>
        </p:txBody>
      </p:sp>
      <p:grpSp>
        <p:nvGrpSpPr>
          <p:cNvPr id="54" name="object 54"/>
          <p:cNvGrpSpPr/>
          <p:nvPr/>
        </p:nvGrpSpPr>
        <p:grpSpPr>
          <a:xfrm>
            <a:off x="7232687" y="6686353"/>
            <a:ext cx="690880" cy="351155"/>
            <a:chOff x="7232687" y="6686353"/>
            <a:chExt cx="690880" cy="351155"/>
          </a:xfrm>
        </p:grpSpPr>
        <p:sp>
          <p:nvSpPr>
            <p:cNvPr id="55" name="object 55"/>
            <p:cNvSpPr/>
            <p:nvPr/>
          </p:nvSpPr>
          <p:spPr>
            <a:xfrm>
              <a:off x="7237450" y="6691499"/>
              <a:ext cx="681355" cy="340995"/>
            </a:xfrm>
            <a:custGeom>
              <a:avLst/>
              <a:gdLst/>
              <a:ahLst/>
              <a:cxnLst/>
              <a:rect l="l" t="t" r="r" b="b"/>
              <a:pathLst>
                <a:path w="681354" h="340995">
                  <a:moveTo>
                    <a:pt x="680844" y="340995"/>
                  </a:moveTo>
                  <a:lnTo>
                    <a:pt x="680844" y="0"/>
                  </a:lnTo>
                  <a:lnTo>
                    <a:pt x="0" y="0"/>
                  </a:lnTo>
                  <a:lnTo>
                    <a:pt x="0" y="340995"/>
                  </a:lnTo>
                  <a:lnTo>
                    <a:pt x="680844" y="340995"/>
                  </a:lnTo>
                  <a:close/>
                </a:path>
              </a:pathLst>
            </a:custGeom>
            <a:solidFill>
              <a:srgbClr val="FFC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/>
            <p:cNvSpPr/>
            <p:nvPr/>
          </p:nvSpPr>
          <p:spPr>
            <a:xfrm>
              <a:off x="7237450" y="6691115"/>
              <a:ext cx="681355" cy="341630"/>
            </a:xfrm>
            <a:custGeom>
              <a:avLst/>
              <a:gdLst/>
              <a:ahLst/>
              <a:cxnLst/>
              <a:rect l="l" t="t" r="r" b="b"/>
              <a:pathLst>
                <a:path w="681354" h="341629">
                  <a:moveTo>
                    <a:pt x="0" y="0"/>
                  </a:moveTo>
                  <a:lnTo>
                    <a:pt x="0" y="341378"/>
                  </a:lnTo>
                  <a:lnTo>
                    <a:pt x="680844" y="341378"/>
                  </a:lnTo>
                  <a:lnTo>
                    <a:pt x="680844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7" name="object 57"/>
          <p:cNvSpPr txBox="1"/>
          <p:nvPr/>
        </p:nvSpPr>
        <p:spPr>
          <a:xfrm>
            <a:off x="7508986" y="6732509"/>
            <a:ext cx="13843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omic Sans MS" panose="030F0702030302020204"/>
                <a:cs typeface="Comic Sans MS" panose="030F0702030302020204"/>
              </a:rPr>
              <a:t>Y</a:t>
            </a:r>
            <a:endParaRPr sz="1400">
              <a:latin typeface="Comic Sans MS" panose="030F0702030302020204"/>
              <a:cs typeface="Comic Sans MS" panose="030F0702030302020204"/>
            </a:endParaRPr>
          </a:p>
        </p:txBody>
      </p:sp>
      <p:grpSp>
        <p:nvGrpSpPr>
          <p:cNvPr id="58" name="object 58"/>
          <p:cNvGrpSpPr/>
          <p:nvPr/>
        </p:nvGrpSpPr>
        <p:grpSpPr>
          <a:xfrm>
            <a:off x="7913531" y="6005508"/>
            <a:ext cx="690880" cy="690880"/>
            <a:chOff x="7913531" y="6005508"/>
            <a:chExt cx="690880" cy="690880"/>
          </a:xfrm>
        </p:grpSpPr>
        <p:sp>
          <p:nvSpPr>
            <p:cNvPr id="59" name="object 59"/>
            <p:cNvSpPr/>
            <p:nvPr/>
          </p:nvSpPr>
          <p:spPr>
            <a:xfrm>
              <a:off x="7918294" y="6351646"/>
              <a:ext cx="681355" cy="340360"/>
            </a:xfrm>
            <a:custGeom>
              <a:avLst/>
              <a:gdLst/>
              <a:ahLst/>
              <a:cxnLst/>
              <a:rect l="l" t="t" r="r" b="b"/>
              <a:pathLst>
                <a:path w="681354" h="340359">
                  <a:moveTo>
                    <a:pt x="681229" y="339851"/>
                  </a:moveTo>
                  <a:lnTo>
                    <a:pt x="681229" y="0"/>
                  </a:lnTo>
                  <a:lnTo>
                    <a:pt x="0" y="0"/>
                  </a:lnTo>
                  <a:lnTo>
                    <a:pt x="0" y="339851"/>
                  </a:lnTo>
                  <a:lnTo>
                    <a:pt x="681229" y="339851"/>
                  </a:lnTo>
                  <a:close/>
                </a:path>
              </a:pathLst>
            </a:custGeom>
            <a:solidFill>
              <a:srgbClr val="FFC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/>
            <p:cNvSpPr/>
            <p:nvPr/>
          </p:nvSpPr>
          <p:spPr>
            <a:xfrm>
              <a:off x="7918294" y="6351646"/>
              <a:ext cx="681355" cy="339725"/>
            </a:xfrm>
            <a:custGeom>
              <a:avLst/>
              <a:gdLst/>
              <a:ahLst/>
              <a:cxnLst/>
              <a:rect l="l" t="t" r="r" b="b"/>
              <a:pathLst>
                <a:path w="681354" h="339725">
                  <a:moveTo>
                    <a:pt x="0" y="0"/>
                  </a:moveTo>
                  <a:lnTo>
                    <a:pt x="0" y="339468"/>
                  </a:lnTo>
                  <a:lnTo>
                    <a:pt x="681229" y="339468"/>
                  </a:lnTo>
                  <a:lnTo>
                    <a:pt x="681229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/>
            <p:cNvSpPr/>
            <p:nvPr/>
          </p:nvSpPr>
          <p:spPr>
            <a:xfrm>
              <a:off x="7918294" y="6010271"/>
              <a:ext cx="681355" cy="341630"/>
            </a:xfrm>
            <a:custGeom>
              <a:avLst/>
              <a:gdLst/>
              <a:ahLst/>
              <a:cxnLst/>
              <a:rect l="l" t="t" r="r" b="b"/>
              <a:pathLst>
                <a:path w="681354" h="341629">
                  <a:moveTo>
                    <a:pt x="681229" y="341375"/>
                  </a:moveTo>
                  <a:lnTo>
                    <a:pt x="681229" y="0"/>
                  </a:lnTo>
                  <a:lnTo>
                    <a:pt x="0" y="0"/>
                  </a:lnTo>
                  <a:lnTo>
                    <a:pt x="0" y="341375"/>
                  </a:lnTo>
                  <a:lnTo>
                    <a:pt x="681229" y="341375"/>
                  </a:lnTo>
                  <a:close/>
                </a:path>
              </a:pathLst>
            </a:custGeom>
            <a:solidFill>
              <a:srgbClr val="FFC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2" name="object 62"/>
            <p:cNvSpPr/>
            <p:nvPr/>
          </p:nvSpPr>
          <p:spPr>
            <a:xfrm>
              <a:off x="7918294" y="6010271"/>
              <a:ext cx="681355" cy="341630"/>
            </a:xfrm>
            <a:custGeom>
              <a:avLst/>
              <a:gdLst/>
              <a:ahLst/>
              <a:cxnLst/>
              <a:rect l="l" t="t" r="r" b="b"/>
              <a:pathLst>
                <a:path w="681354" h="341629">
                  <a:moveTo>
                    <a:pt x="0" y="0"/>
                  </a:moveTo>
                  <a:lnTo>
                    <a:pt x="0" y="341375"/>
                  </a:lnTo>
                  <a:lnTo>
                    <a:pt x="681229" y="341375"/>
                  </a:lnTo>
                  <a:lnTo>
                    <a:pt x="681229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3" name="object 63"/>
          <p:cNvSpPr txBox="1"/>
          <p:nvPr/>
        </p:nvSpPr>
        <p:spPr>
          <a:xfrm>
            <a:off x="8181831" y="6051283"/>
            <a:ext cx="154305" cy="580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omic Sans MS" panose="030F0702030302020204"/>
                <a:cs typeface="Comic Sans MS" panose="030F0702030302020204"/>
              </a:rPr>
              <a:t>X</a:t>
            </a:r>
            <a:endParaRPr sz="1400">
              <a:latin typeface="Comic Sans MS" panose="030F0702030302020204"/>
              <a:cs typeface="Comic Sans MS" panose="030F0702030302020204"/>
            </a:endParaRPr>
          </a:p>
          <a:p>
            <a:pPr marL="13970">
              <a:lnSpc>
                <a:spcPct val="100000"/>
              </a:lnSpc>
              <a:spcBef>
                <a:spcPts val="1005"/>
              </a:spcBef>
            </a:pPr>
            <a:r>
              <a:rPr sz="1400" dirty="0">
                <a:latin typeface="Comic Sans MS" panose="030F0702030302020204"/>
                <a:cs typeface="Comic Sans MS" panose="030F0702030302020204"/>
              </a:rPr>
              <a:t>Z</a:t>
            </a:r>
            <a:endParaRPr sz="1400">
              <a:latin typeface="Comic Sans MS" panose="030F0702030302020204"/>
              <a:cs typeface="Comic Sans MS" panose="030F0702030302020204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6802614" y="7039692"/>
            <a:ext cx="666115" cy="2190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250" i="1" spc="-35" dirty="0">
                <a:latin typeface="Comic Sans MS" panose="030F0702030302020204"/>
                <a:cs typeface="Comic Sans MS" panose="030F0702030302020204"/>
              </a:rPr>
              <a:t>Amy</a:t>
            </a:r>
            <a:r>
              <a:rPr sz="1250" i="1" spc="-1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1250" i="1" spc="-35" dirty="0">
                <a:latin typeface="Comic Sans MS" panose="030F0702030302020204"/>
                <a:cs typeface="Comic Sans MS" panose="030F0702030302020204"/>
              </a:rPr>
              <a:t>L</a:t>
            </a:r>
            <a:r>
              <a:rPr sz="1250" i="1" spc="-25" dirty="0">
                <a:latin typeface="Comic Sans MS" panose="030F0702030302020204"/>
                <a:cs typeface="Comic Sans MS" panose="030F0702030302020204"/>
              </a:rPr>
              <a:t>ies</a:t>
            </a:r>
            <a:endParaRPr sz="1250">
              <a:latin typeface="Comic Sans MS" panose="030F0702030302020204"/>
              <a:cs typeface="Comic Sans MS" panose="030F0702030302020204"/>
            </a:endParaRPr>
          </a:p>
        </p:txBody>
      </p:sp>
      <p:grpSp>
        <p:nvGrpSpPr>
          <p:cNvPr id="65" name="object 65"/>
          <p:cNvGrpSpPr/>
          <p:nvPr/>
        </p:nvGrpSpPr>
        <p:grpSpPr>
          <a:xfrm>
            <a:off x="5667184" y="6005508"/>
            <a:ext cx="894080" cy="1031875"/>
            <a:chOff x="5667184" y="6005508"/>
            <a:chExt cx="894080" cy="1031875"/>
          </a:xfrm>
        </p:grpSpPr>
        <p:sp>
          <p:nvSpPr>
            <p:cNvPr id="66" name="object 66"/>
            <p:cNvSpPr/>
            <p:nvPr/>
          </p:nvSpPr>
          <p:spPr>
            <a:xfrm>
              <a:off x="5672324" y="6691499"/>
              <a:ext cx="883919" cy="340995"/>
            </a:xfrm>
            <a:custGeom>
              <a:avLst/>
              <a:gdLst/>
              <a:ahLst/>
              <a:cxnLst/>
              <a:rect l="l" t="t" r="r" b="b"/>
              <a:pathLst>
                <a:path w="883920" h="340995">
                  <a:moveTo>
                    <a:pt x="883918" y="340995"/>
                  </a:moveTo>
                  <a:lnTo>
                    <a:pt x="883918" y="0"/>
                  </a:lnTo>
                  <a:lnTo>
                    <a:pt x="0" y="0"/>
                  </a:lnTo>
                  <a:lnTo>
                    <a:pt x="0" y="340995"/>
                  </a:lnTo>
                  <a:lnTo>
                    <a:pt x="883918" y="340995"/>
                  </a:lnTo>
                  <a:close/>
                </a:path>
              </a:pathLst>
            </a:custGeom>
            <a:solidFill>
              <a:srgbClr val="0065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7" name="object 67"/>
            <p:cNvSpPr/>
            <p:nvPr/>
          </p:nvSpPr>
          <p:spPr>
            <a:xfrm>
              <a:off x="5671947" y="6691115"/>
              <a:ext cx="884555" cy="341630"/>
            </a:xfrm>
            <a:custGeom>
              <a:avLst/>
              <a:gdLst/>
              <a:ahLst/>
              <a:cxnLst/>
              <a:rect l="l" t="t" r="r" b="b"/>
              <a:pathLst>
                <a:path w="884554" h="341629">
                  <a:moveTo>
                    <a:pt x="0" y="0"/>
                  </a:moveTo>
                  <a:lnTo>
                    <a:pt x="0" y="341378"/>
                  </a:lnTo>
                  <a:lnTo>
                    <a:pt x="884295" y="341378"/>
                  </a:lnTo>
                  <a:lnTo>
                    <a:pt x="884295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8" name="object 68"/>
            <p:cNvSpPr/>
            <p:nvPr/>
          </p:nvSpPr>
          <p:spPr>
            <a:xfrm>
              <a:off x="5672324" y="6351646"/>
              <a:ext cx="883919" cy="340360"/>
            </a:xfrm>
            <a:custGeom>
              <a:avLst/>
              <a:gdLst/>
              <a:ahLst/>
              <a:cxnLst/>
              <a:rect l="l" t="t" r="r" b="b"/>
              <a:pathLst>
                <a:path w="883920" h="340359">
                  <a:moveTo>
                    <a:pt x="883918" y="339851"/>
                  </a:moveTo>
                  <a:lnTo>
                    <a:pt x="883918" y="0"/>
                  </a:lnTo>
                  <a:lnTo>
                    <a:pt x="0" y="0"/>
                  </a:lnTo>
                  <a:lnTo>
                    <a:pt x="0" y="339851"/>
                  </a:lnTo>
                  <a:lnTo>
                    <a:pt x="883918" y="339851"/>
                  </a:lnTo>
                  <a:close/>
                </a:path>
              </a:pathLst>
            </a:custGeom>
            <a:solidFill>
              <a:srgbClr val="0065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9" name="object 69"/>
            <p:cNvSpPr/>
            <p:nvPr/>
          </p:nvSpPr>
          <p:spPr>
            <a:xfrm>
              <a:off x="5671947" y="6351646"/>
              <a:ext cx="884555" cy="339725"/>
            </a:xfrm>
            <a:custGeom>
              <a:avLst/>
              <a:gdLst/>
              <a:ahLst/>
              <a:cxnLst/>
              <a:rect l="l" t="t" r="r" b="b"/>
              <a:pathLst>
                <a:path w="884554" h="339725">
                  <a:moveTo>
                    <a:pt x="0" y="0"/>
                  </a:moveTo>
                  <a:lnTo>
                    <a:pt x="0" y="339468"/>
                  </a:lnTo>
                  <a:lnTo>
                    <a:pt x="884295" y="339468"/>
                  </a:lnTo>
                  <a:lnTo>
                    <a:pt x="884295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0" name="object 70"/>
            <p:cNvSpPr/>
            <p:nvPr/>
          </p:nvSpPr>
          <p:spPr>
            <a:xfrm>
              <a:off x="5672324" y="6010271"/>
              <a:ext cx="883919" cy="341630"/>
            </a:xfrm>
            <a:custGeom>
              <a:avLst/>
              <a:gdLst/>
              <a:ahLst/>
              <a:cxnLst/>
              <a:rect l="l" t="t" r="r" b="b"/>
              <a:pathLst>
                <a:path w="883920" h="341629">
                  <a:moveTo>
                    <a:pt x="883918" y="341375"/>
                  </a:moveTo>
                  <a:lnTo>
                    <a:pt x="883918" y="0"/>
                  </a:lnTo>
                  <a:lnTo>
                    <a:pt x="0" y="0"/>
                  </a:lnTo>
                  <a:lnTo>
                    <a:pt x="0" y="341375"/>
                  </a:lnTo>
                  <a:lnTo>
                    <a:pt x="883918" y="341375"/>
                  </a:lnTo>
                  <a:close/>
                </a:path>
              </a:pathLst>
            </a:custGeom>
            <a:solidFill>
              <a:srgbClr val="0065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1" name="object 71"/>
            <p:cNvSpPr/>
            <p:nvPr/>
          </p:nvSpPr>
          <p:spPr>
            <a:xfrm>
              <a:off x="5671947" y="6010271"/>
              <a:ext cx="884555" cy="341630"/>
            </a:xfrm>
            <a:custGeom>
              <a:avLst/>
              <a:gdLst/>
              <a:ahLst/>
              <a:cxnLst/>
              <a:rect l="l" t="t" r="r" b="b"/>
              <a:pathLst>
                <a:path w="884554" h="341629">
                  <a:moveTo>
                    <a:pt x="0" y="0"/>
                  </a:moveTo>
                  <a:lnTo>
                    <a:pt x="0" y="341375"/>
                  </a:lnTo>
                  <a:lnTo>
                    <a:pt x="884295" y="341375"/>
                  </a:lnTo>
                  <a:lnTo>
                    <a:pt x="884295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2" name="object 72"/>
          <p:cNvSpPr txBox="1"/>
          <p:nvPr/>
        </p:nvSpPr>
        <p:spPr>
          <a:xfrm>
            <a:off x="5808587" y="6051283"/>
            <a:ext cx="609600" cy="920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5095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FFFFFF"/>
                </a:solidFill>
                <a:latin typeface="Comic Sans MS" panose="030F0702030302020204"/>
                <a:cs typeface="Comic Sans MS" panose="030F0702030302020204"/>
              </a:rPr>
              <a:t>Amy</a:t>
            </a:r>
            <a:endParaRPr sz="1400">
              <a:latin typeface="Comic Sans MS" panose="030F0702030302020204"/>
              <a:cs typeface="Comic Sans MS" panose="030F0702030302020204"/>
            </a:endParaRPr>
          </a:p>
          <a:p>
            <a:pPr marL="66675" marR="5080" indent="-54610">
              <a:lnSpc>
                <a:spcPct val="159000"/>
              </a:lnSpc>
              <a:spcBef>
                <a:spcPts val="10"/>
              </a:spcBef>
            </a:pPr>
            <a:r>
              <a:rPr sz="1400" dirty="0">
                <a:solidFill>
                  <a:srgbClr val="FFFFFF"/>
                </a:solidFill>
                <a:latin typeface="Comic Sans MS" panose="030F0702030302020204"/>
                <a:cs typeface="Comic Sans MS" panose="030F0702030302020204"/>
              </a:rPr>
              <a:t>B</a:t>
            </a:r>
            <a:r>
              <a:rPr sz="1400" spc="-5" dirty="0">
                <a:solidFill>
                  <a:srgbClr val="FFFFFF"/>
                </a:solidFill>
                <a:latin typeface="Comic Sans MS" panose="030F0702030302020204"/>
                <a:cs typeface="Comic Sans MS" panose="030F0702030302020204"/>
              </a:rPr>
              <a:t>r</a:t>
            </a:r>
            <a:r>
              <a:rPr sz="1400" dirty="0">
                <a:solidFill>
                  <a:srgbClr val="FFFFFF"/>
                </a:solidFill>
                <a:latin typeface="Comic Sans MS" panose="030F0702030302020204"/>
                <a:cs typeface="Comic Sans MS" panose="030F0702030302020204"/>
              </a:rPr>
              <a:t>en</a:t>
            </a:r>
            <a:r>
              <a:rPr sz="1400" spc="-5" dirty="0">
                <a:solidFill>
                  <a:srgbClr val="FFFFFF"/>
                </a:solidFill>
                <a:latin typeface="Comic Sans MS" panose="030F0702030302020204"/>
                <a:cs typeface="Comic Sans MS" panose="030F0702030302020204"/>
              </a:rPr>
              <a:t>d</a:t>
            </a:r>
            <a:r>
              <a:rPr sz="1400" dirty="0">
                <a:solidFill>
                  <a:srgbClr val="FFFFFF"/>
                </a:solidFill>
                <a:latin typeface="Comic Sans MS" panose="030F0702030302020204"/>
                <a:cs typeface="Comic Sans MS" panose="030F0702030302020204"/>
              </a:rPr>
              <a:t>a  </a:t>
            </a:r>
            <a:r>
              <a:rPr sz="1400" spc="-5" dirty="0">
                <a:solidFill>
                  <a:srgbClr val="FFFFFF"/>
                </a:solidFill>
                <a:latin typeface="Comic Sans MS" panose="030F0702030302020204"/>
                <a:cs typeface="Comic Sans MS" panose="030F0702030302020204"/>
              </a:rPr>
              <a:t>Claire</a:t>
            </a:r>
            <a:endParaRPr sz="1400">
              <a:latin typeface="Comic Sans MS" panose="030F0702030302020204"/>
              <a:cs typeface="Comic Sans MS" panose="030F0702030302020204"/>
            </a:endParaRPr>
          </a:p>
        </p:txBody>
      </p:sp>
      <p:grpSp>
        <p:nvGrpSpPr>
          <p:cNvPr id="73" name="object 73"/>
          <p:cNvGrpSpPr/>
          <p:nvPr/>
        </p:nvGrpSpPr>
        <p:grpSpPr>
          <a:xfrm>
            <a:off x="6551479" y="5665655"/>
            <a:ext cx="690880" cy="349885"/>
            <a:chOff x="6551479" y="5665655"/>
            <a:chExt cx="690880" cy="349885"/>
          </a:xfrm>
        </p:grpSpPr>
        <p:sp>
          <p:nvSpPr>
            <p:cNvPr id="74" name="object 74"/>
            <p:cNvSpPr/>
            <p:nvPr/>
          </p:nvSpPr>
          <p:spPr>
            <a:xfrm>
              <a:off x="6556242" y="5670418"/>
              <a:ext cx="681355" cy="340360"/>
            </a:xfrm>
            <a:custGeom>
              <a:avLst/>
              <a:gdLst/>
              <a:ahLst/>
              <a:cxnLst/>
              <a:rect l="l" t="t" r="r" b="b"/>
              <a:pathLst>
                <a:path w="681354" h="340360">
                  <a:moveTo>
                    <a:pt x="681229" y="339851"/>
                  </a:moveTo>
                  <a:lnTo>
                    <a:pt x="681229" y="0"/>
                  </a:lnTo>
                  <a:lnTo>
                    <a:pt x="0" y="0"/>
                  </a:lnTo>
                  <a:lnTo>
                    <a:pt x="0" y="339851"/>
                  </a:lnTo>
                  <a:lnTo>
                    <a:pt x="681229" y="339851"/>
                  </a:lnTo>
                  <a:close/>
                </a:path>
              </a:pathLst>
            </a:custGeom>
            <a:solidFill>
              <a:srgbClr val="0065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5" name="object 75"/>
            <p:cNvSpPr/>
            <p:nvPr/>
          </p:nvSpPr>
          <p:spPr>
            <a:xfrm>
              <a:off x="6556242" y="5670418"/>
              <a:ext cx="681355" cy="340360"/>
            </a:xfrm>
            <a:custGeom>
              <a:avLst/>
              <a:gdLst/>
              <a:ahLst/>
              <a:cxnLst/>
              <a:rect l="l" t="t" r="r" b="b"/>
              <a:pathLst>
                <a:path w="681354" h="340360">
                  <a:moveTo>
                    <a:pt x="0" y="0"/>
                  </a:moveTo>
                  <a:lnTo>
                    <a:pt x="0" y="339851"/>
                  </a:lnTo>
                  <a:lnTo>
                    <a:pt x="681229" y="339851"/>
                  </a:lnTo>
                  <a:lnTo>
                    <a:pt x="681229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6" name="object 76"/>
          <p:cNvSpPr txBox="1"/>
          <p:nvPr/>
        </p:nvSpPr>
        <p:spPr>
          <a:xfrm>
            <a:off x="6764259" y="5660759"/>
            <a:ext cx="26543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100" spc="-7" baseline="-16000" dirty="0">
                <a:solidFill>
                  <a:srgbClr val="FFFFFF"/>
                </a:solidFill>
                <a:latin typeface="Comic Sans MS" panose="030F0702030302020204"/>
                <a:cs typeface="Comic Sans MS" panose="030F0702030302020204"/>
              </a:rPr>
              <a:t>1</a:t>
            </a:r>
            <a:r>
              <a:rPr sz="900" spc="-5" dirty="0">
                <a:solidFill>
                  <a:srgbClr val="FFFFFF"/>
                </a:solidFill>
                <a:latin typeface="Comic Sans MS" panose="030F0702030302020204"/>
                <a:cs typeface="Comic Sans MS" panose="030F0702030302020204"/>
              </a:rPr>
              <a:t>st</a:t>
            </a:r>
            <a:endParaRPr sz="900">
              <a:latin typeface="Comic Sans MS" panose="030F0702030302020204"/>
              <a:cs typeface="Comic Sans MS" panose="030F0702030302020204"/>
            </a:endParaRPr>
          </a:p>
        </p:txBody>
      </p:sp>
      <p:grpSp>
        <p:nvGrpSpPr>
          <p:cNvPr id="77" name="object 77"/>
          <p:cNvGrpSpPr/>
          <p:nvPr/>
        </p:nvGrpSpPr>
        <p:grpSpPr>
          <a:xfrm>
            <a:off x="7232687" y="5665655"/>
            <a:ext cx="690880" cy="349885"/>
            <a:chOff x="7232687" y="5665655"/>
            <a:chExt cx="690880" cy="349885"/>
          </a:xfrm>
        </p:grpSpPr>
        <p:sp>
          <p:nvSpPr>
            <p:cNvPr id="78" name="object 78"/>
            <p:cNvSpPr/>
            <p:nvPr/>
          </p:nvSpPr>
          <p:spPr>
            <a:xfrm>
              <a:off x="7237450" y="5670418"/>
              <a:ext cx="681355" cy="340360"/>
            </a:xfrm>
            <a:custGeom>
              <a:avLst/>
              <a:gdLst/>
              <a:ahLst/>
              <a:cxnLst/>
              <a:rect l="l" t="t" r="r" b="b"/>
              <a:pathLst>
                <a:path w="681354" h="340360">
                  <a:moveTo>
                    <a:pt x="680844" y="339851"/>
                  </a:moveTo>
                  <a:lnTo>
                    <a:pt x="680844" y="0"/>
                  </a:lnTo>
                  <a:lnTo>
                    <a:pt x="0" y="0"/>
                  </a:lnTo>
                  <a:lnTo>
                    <a:pt x="0" y="339851"/>
                  </a:lnTo>
                  <a:lnTo>
                    <a:pt x="680844" y="339851"/>
                  </a:lnTo>
                  <a:close/>
                </a:path>
              </a:pathLst>
            </a:custGeom>
            <a:solidFill>
              <a:srgbClr val="0065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9" name="object 79"/>
            <p:cNvSpPr/>
            <p:nvPr/>
          </p:nvSpPr>
          <p:spPr>
            <a:xfrm>
              <a:off x="7237450" y="5670418"/>
              <a:ext cx="681355" cy="340360"/>
            </a:xfrm>
            <a:custGeom>
              <a:avLst/>
              <a:gdLst/>
              <a:ahLst/>
              <a:cxnLst/>
              <a:rect l="l" t="t" r="r" b="b"/>
              <a:pathLst>
                <a:path w="681354" h="340360">
                  <a:moveTo>
                    <a:pt x="0" y="0"/>
                  </a:moveTo>
                  <a:lnTo>
                    <a:pt x="0" y="339851"/>
                  </a:lnTo>
                  <a:lnTo>
                    <a:pt x="680844" y="339851"/>
                  </a:lnTo>
                  <a:lnTo>
                    <a:pt x="680844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0" name="object 80"/>
          <p:cNvSpPr txBox="1"/>
          <p:nvPr/>
        </p:nvSpPr>
        <p:spPr>
          <a:xfrm>
            <a:off x="7421484" y="5660759"/>
            <a:ext cx="31178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100" spc="-7" baseline="-16000" dirty="0">
                <a:solidFill>
                  <a:srgbClr val="FFFFFF"/>
                </a:solidFill>
                <a:latin typeface="Comic Sans MS" panose="030F0702030302020204"/>
                <a:cs typeface="Comic Sans MS" panose="030F0702030302020204"/>
              </a:rPr>
              <a:t>2</a:t>
            </a:r>
            <a:r>
              <a:rPr sz="900" spc="-5" dirty="0">
                <a:solidFill>
                  <a:srgbClr val="FFFFFF"/>
                </a:solidFill>
                <a:latin typeface="Comic Sans MS" panose="030F0702030302020204"/>
                <a:cs typeface="Comic Sans MS" panose="030F0702030302020204"/>
              </a:rPr>
              <a:t>nd</a:t>
            </a:r>
            <a:endParaRPr sz="900">
              <a:latin typeface="Comic Sans MS" panose="030F0702030302020204"/>
              <a:cs typeface="Comic Sans MS" panose="030F0702030302020204"/>
            </a:endParaRPr>
          </a:p>
        </p:txBody>
      </p:sp>
      <p:grpSp>
        <p:nvGrpSpPr>
          <p:cNvPr id="81" name="object 81"/>
          <p:cNvGrpSpPr/>
          <p:nvPr/>
        </p:nvGrpSpPr>
        <p:grpSpPr>
          <a:xfrm>
            <a:off x="7913531" y="5665655"/>
            <a:ext cx="690880" cy="349885"/>
            <a:chOff x="7913531" y="5665655"/>
            <a:chExt cx="690880" cy="349885"/>
          </a:xfrm>
        </p:grpSpPr>
        <p:sp>
          <p:nvSpPr>
            <p:cNvPr id="82" name="object 82"/>
            <p:cNvSpPr/>
            <p:nvPr/>
          </p:nvSpPr>
          <p:spPr>
            <a:xfrm>
              <a:off x="7918294" y="5670418"/>
              <a:ext cx="681355" cy="340360"/>
            </a:xfrm>
            <a:custGeom>
              <a:avLst/>
              <a:gdLst/>
              <a:ahLst/>
              <a:cxnLst/>
              <a:rect l="l" t="t" r="r" b="b"/>
              <a:pathLst>
                <a:path w="681354" h="340360">
                  <a:moveTo>
                    <a:pt x="681229" y="339851"/>
                  </a:moveTo>
                  <a:lnTo>
                    <a:pt x="681229" y="0"/>
                  </a:lnTo>
                  <a:lnTo>
                    <a:pt x="0" y="0"/>
                  </a:lnTo>
                  <a:lnTo>
                    <a:pt x="0" y="339851"/>
                  </a:lnTo>
                  <a:lnTo>
                    <a:pt x="681229" y="339851"/>
                  </a:lnTo>
                  <a:close/>
                </a:path>
              </a:pathLst>
            </a:custGeom>
            <a:solidFill>
              <a:srgbClr val="0065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3" name="object 83"/>
            <p:cNvSpPr/>
            <p:nvPr/>
          </p:nvSpPr>
          <p:spPr>
            <a:xfrm>
              <a:off x="7918294" y="5670418"/>
              <a:ext cx="681355" cy="340360"/>
            </a:xfrm>
            <a:custGeom>
              <a:avLst/>
              <a:gdLst/>
              <a:ahLst/>
              <a:cxnLst/>
              <a:rect l="l" t="t" r="r" b="b"/>
              <a:pathLst>
                <a:path w="681354" h="340360">
                  <a:moveTo>
                    <a:pt x="0" y="0"/>
                  </a:moveTo>
                  <a:lnTo>
                    <a:pt x="0" y="339851"/>
                  </a:lnTo>
                  <a:lnTo>
                    <a:pt x="681229" y="339851"/>
                  </a:lnTo>
                  <a:lnTo>
                    <a:pt x="681229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4" name="object 84"/>
          <p:cNvSpPr txBox="1"/>
          <p:nvPr/>
        </p:nvSpPr>
        <p:spPr>
          <a:xfrm>
            <a:off x="8105758" y="5660759"/>
            <a:ext cx="3073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100" spc="-7" baseline="-16000" dirty="0">
                <a:solidFill>
                  <a:srgbClr val="FFFFFF"/>
                </a:solidFill>
                <a:latin typeface="Comic Sans MS" panose="030F0702030302020204"/>
                <a:cs typeface="Comic Sans MS" panose="030F0702030302020204"/>
              </a:rPr>
              <a:t>3</a:t>
            </a:r>
            <a:r>
              <a:rPr sz="900" spc="-5" dirty="0">
                <a:solidFill>
                  <a:srgbClr val="FFFFFF"/>
                </a:solidFill>
                <a:latin typeface="Comic Sans MS" panose="030F0702030302020204"/>
                <a:cs typeface="Comic Sans MS" panose="030F0702030302020204"/>
              </a:rPr>
              <a:t>rd</a:t>
            </a:r>
            <a:endParaRPr sz="900">
              <a:latin typeface="Comic Sans MS" panose="030F0702030302020204"/>
              <a:cs typeface="Comic Sans MS" panose="030F0702030302020204"/>
            </a:endParaRPr>
          </a:p>
        </p:txBody>
      </p:sp>
      <p:grpSp>
        <p:nvGrpSpPr>
          <p:cNvPr id="85" name="object 85"/>
          <p:cNvGrpSpPr/>
          <p:nvPr/>
        </p:nvGrpSpPr>
        <p:grpSpPr>
          <a:xfrm>
            <a:off x="6551479" y="6005508"/>
            <a:ext cx="690880" cy="690880"/>
            <a:chOff x="6551479" y="6005508"/>
            <a:chExt cx="690880" cy="690880"/>
          </a:xfrm>
        </p:grpSpPr>
        <p:sp>
          <p:nvSpPr>
            <p:cNvPr id="86" name="object 86"/>
            <p:cNvSpPr/>
            <p:nvPr/>
          </p:nvSpPr>
          <p:spPr>
            <a:xfrm>
              <a:off x="6556242" y="6351646"/>
              <a:ext cx="681355" cy="340360"/>
            </a:xfrm>
            <a:custGeom>
              <a:avLst/>
              <a:gdLst/>
              <a:ahLst/>
              <a:cxnLst/>
              <a:rect l="l" t="t" r="r" b="b"/>
              <a:pathLst>
                <a:path w="681354" h="340359">
                  <a:moveTo>
                    <a:pt x="681229" y="339851"/>
                  </a:moveTo>
                  <a:lnTo>
                    <a:pt x="681229" y="0"/>
                  </a:lnTo>
                  <a:lnTo>
                    <a:pt x="0" y="0"/>
                  </a:lnTo>
                  <a:lnTo>
                    <a:pt x="0" y="339851"/>
                  </a:lnTo>
                  <a:lnTo>
                    <a:pt x="681229" y="339851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7" name="object 87"/>
            <p:cNvSpPr/>
            <p:nvPr/>
          </p:nvSpPr>
          <p:spPr>
            <a:xfrm>
              <a:off x="6556242" y="6351646"/>
              <a:ext cx="681355" cy="339725"/>
            </a:xfrm>
            <a:custGeom>
              <a:avLst/>
              <a:gdLst/>
              <a:ahLst/>
              <a:cxnLst/>
              <a:rect l="l" t="t" r="r" b="b"/>
              <a:pathLst>
                <a:path w="681354" h="339725">
                  <a:moveTo>
                    <a:pt x="0" y="0"/>
                  </a:moveTo>
                  <a:lnTo>
                    <a:pt x="0" y="339468"/>
                  </a:lnTo>
                  <a:lnTo>
                    <a:pt x="681229" y="339468"/>
                  </a:lnTo>
                  <a:lnTo>
                    <a:pt x="681229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8" name="object 88"/>
            <p:cNvSpPr/>
            <p:nvPr/>
          </p:nvSpPr>
          <p:spPr>
            <a:xfrm>
              <a:off x="6556242" y="6010271"/>
              <a:ext cx="681355" cy="341630"/>
            </a:xfrm>
            <a:custGeom>
              <a:avLst/>
              <a:gdLst/>
              <a:ahLst/>
              <a:cxnLst/>
              <a:rect l="l" t="t" r="r" b="b"/>
              <a:pathLst>
                <a:path w="681354" h="341629">
                  <a:moveTo>
                    <a:pt x="681229" y="341375"/>
                  </a:moveTo>
                  <a:lnTo>
                    <a:pt x="681229" y="0"/>
                  </a:lnTo>
                  <a:lnTo>
                    <a:pt x="0" y="0"/>
                  </a:lnTo>
                  <a:lnTo>
                    <a:pt x="0" y="341375"/>
                  </a:lnTo>
                  <a:lnTo>
                    <a:pt x="681229" y="341375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9" name="object 89"/>
            <p:cNvSpPr/>
            <p:nvPr/>
          </p:nvSpPr>
          <p:spPr>
            <a:xfrm>
              <a:off x="6556242" y="6010271"/>
              <a:ext cx="681355" cy="341630"/>
            </a:xfrm>
            <a:custGeom>
              <a:avLst/>
              <a:gdLst/>
              <a:ahLst/>
              <a:cxnLst/>
              <a:rect l="l" t="t" r="r" b="b"/>
              <a:pathLst>
                <a:path w="681354" h="341629">
                  <a:moveTo>
                    <a:pt x="0" y="0"/>
                  </a:moveTo>
                  <a:lnTo>
                    <a:pt x="0" y="341375"/>
                  </a:lnTo>
                  <a:lnTo>
                    <a:pt x="681229" y="341375"/>
                  </a:lnTo>
                  <a:lnTo>
                    <a:pt x="681229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0" name="object 90"/>
          <p:cNvSpPr txBox="1"/>
          <p:nvPr/>
        </p:nvSpPr>
        <p:spPr>
          <a:xfrm>
            <a:off x="6819758" y="6051283"/>
            <a:ext cx="154305" cy="580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32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Comic Sans MS" panose="030F0702030302020204"/>
                <a:cs typeface="Comic Sans MS" panose="030F0702030302020204"/>
              </a:rPr>
              <a:t>Y</a:t>
            </a:r>
            <a:endParaRPr sz="1400">
              <a:latin typeface="Comic Sans MS" panose="030F0702030302020204"/>
              <a:cs typeface="Comic Sans MS" panose="030F0702030302020204"/>
            </a:endParaRPr>
          </a:p>
          <a:p>
            <a:pPr marL="12700">
              <a:lnSpc>
                <a:spcPct val="100000"/>
              </a:lnSpc>
              <a:spcBef>
                <a:spcPts val="1005"/>
              </a:spcBef>
            </a:pPr>
            <a:r>
              <a:rPr sz="1400" dirty="0">
                <a:solidFill>
                  <a:srgbClr val="FFFFFF"/>
                </a:solidFill>
                <a:latin typeface="Comic Sans MS" panose="030F0702030302020204"/>
                <a:cs typeface="Comic Sans MS" panose="030F0702030302020204"/>
              </a:rPr>
              <a:t>X</a:t>
            </a:r>
            <a:endParaRPr sz="1400">
              <a:latin typeface="Comic Sans MS" panose="030F0702030302020204"/>
              <a:cs typeface="Comic Sans MS" panose="030F0702030302020204"/>
            </a:endParaRPr>
          </a:p>
        </p:txBody>
      </p:sp>
      <p:grpSp>
        <p:nvGrpSpPr>
          <p:cNvPr id="91" name="object 91"/>
          <p:cNvGrpSpPr/>
          <p:nvPr/>
        </p:nvGrpSpPr>
        <p:grpSpPr>
          <a:xfrm>
            <a:off x="7913531" y="6686353"/>
            <a:ext cx="690880" cy="351155"/>
            <a:chOff x="7913531" y="6686353"/>
            <a:chExt cx="690880" cy="351155"/>
          </a:xfrm>
        </p:grpSpPr>
        <p:sp>
          <p:nvSpPr>
            <p:cNvPr id="92" name="object 92"/>
            <p:cNvSpPr/>
            <p:nvPr/>
          </p:nvSpPr>
          <p:spPr>
            <a:xfrm>
              <a:off x="7918294" y="6691499"/>
              <a:ext cx="681355" cy="340995"/>
            </a:xfrm>
            <a:custGeom>
              <a:avLst/>
              <a:gdLst/>
              <a:ahLst/>
              <a:cxnLst/>
              <a:rect l="l" t="t" r="r" b="b"/>
              <a:pathLst>
                <a:path w="681354" h="340995">
                  <a:moveTo>
                    <a:pt x="681229" y="340995"/>
                  </a:moveTo>
                  <a:lnTo>
                    <a:pt x="681229" y="0"/>
                  </a:lnTo>
                  <a:lnTo>
                    <a:pt x="0" y="0"/>
                  </a:lnTo>
                  <a:lnTo>
                    <a:pt x="0" y="340995"/>
                  </a:lnTo>
                  <a:lnTo>
                    <a:pt x="681229" y="340995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3" name="object 93"/>
            <p:cNvSpPr/>
            <p:nvPr/>
          </p:nvSpPr>
          <p:spPr>
            <a:xfrm>
              <a:off x="7918294" y="6691115"/>
              <a:ext cx="681355" cy="341630"/>
            </a:xfrm>
            <a:custGeom>
              <a:avLst/>
              <a:gdLst/>
              <a:ahLst/>
              <a:cxnLst/>
              <a:rect l="l" t="t" r="r" b="b"/>
              <a:pathLst>
                <a:path w="681354" h="341629">
                  <a:moveTo>
                    <a:pt x="0" y="0"/>
                  </a:moveTo>
                  <a:lnTo>
                    <a:pt x="0" y="341378"/>
                  </a:lnTo>
                  <a:lnTo>
                    <a:pt x="681229" y="341378"/>
                  </a:lnTo>
                  <a:lnTo>
                    <a:pt x="681229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4" name="object 94"/>
          <p:cNvSpPr txBox="1"/>
          <p:nvPr/>
        </p:nvSpPr>
        <p:spPr>
          <a:xfrm>
            <a:off x="8183736" y="6732509"/>
            <a:ext cx="14922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Comic Sans MS" panose="030F0702030302020204"/>
                <a:cs typeface="Comic Sans MS" panose="030F0702030302020204"/>
              </a:rPr>
              <a:t>Z</a:t>
            </a:r>
            <a:endParaRPr sz="1400">
              <a:latin typeface="Comic Sans MS" panose="030F0702030302020204"/>
              <a:cs typeface="Comic Sans MS" panose="030F07020303020202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6274" y="930273"/>
            <a:ext cx="54857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Stable</a:t>
            </a:r>
            <a:r>
              <a:rPr sz="3600" spc="-35" dirty="0"/>
              <a:t> </a:t>
            </a:r>
            <a:r>
              <a:rPr sz="3600" spc="-5" dirty="0"/>
              <a:t>Matching</a:t>
            </a:r>
            <a:r>
              <a:rPr sz="3600" spc="-35" dirty="0"/>
              <a:t> </a:t>
            </a:r>
            <a:r>
              <a:rPr sz="3600" spc="-5" dirty="0"/>
              <a:t>Problem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209546" y="1923919"/>
            <a:ext cx="7245984" cy="1154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3299FF"/>
              </a:buClr>
              <a:buSzPct val="60000"/>
              <a:buFont typeface="Wingdings" panose="05000000000000000000"/>
              <a:buChar char=""/>
              <a:tabLst>
                <a:tab pos="354965" algn="l"/>
                <a:tab pos="355600" algn="l"/>
                <a:tab pos="1101090" algn="l"/>
              </a:tabLst>
            </a:pPr>
            <a:r>
              <a:rPr sz="2000" spc="-5" dirty="0">
                <a:solidFill>
                  <a:srgbClr val="FF0000"/>
                </a:solidFill>
                <a:latin typeface="Arial MT"/>
                <a:cs typeface="Arial MT"/>
              </a:rPr>
              <a:t>Goal.	</a:t>
            </a:r>
            <a:r>
              <a:rPr sz="2000" spc="-5" dirty="0">
                <a:latin typeface="Arial MT"/>
                <a:cs typeface="Arial MT"/>
              </a:rPr>
              <a:t>Given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b="1" dirty="0">
                <a:solidFill>
                  <a:srgbClr val="0032CC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2000" b="1" spc="-10" dirty="0">
                <a:solidFill>
                  <a:srgbClr val="0032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-5" dirty="0">
                <a:latin typeface="Arial MT"/>
                <a:cs typeface="Arial MT"/>
              </a:rPr>
              <a:t>men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and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b="1" dirty="0">
                <a:solidFill>
                  <a:srgbClr val="0032CC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2000" b="1" spc="-5" dirty="0">
                <a:solidFill>
                  <a:srgbClr val="0032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-5" dirty="0">
                <a:latin typeface="Arial MT"/>
                <a:cs typeface="Arial MT"/>
              </a:rPr>
              <a:t>women,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find </a:t>
            </a:r>
            <a:r>
              <a:rPr sz="2000" dirty="0">
                <a:latin typeface="Arial MT"/>
                <a:cs typeface="Arial MT"/>
              </a:rPr>
              <a:t>a</a:t>
            </a:r>
            <a:r>
              <a:rPr sz="2000" spc="-5" dirty="0">
                <a:latin typeface="Arial MT"/>
                <a:cs typeface="Arial MT"/>
              </a:rPr>
              <a:t> "suitable" matching.</a:t>
            </a:r>
            <a:endParaRPr sz="2000">
              <a:latin typeface="Arial MT"/>
              <a:cs typeface="Arial MT"/>
            </a:endParaRPr>
          </a:p>
          <a:p>
            <a:pPr marL="755650" lvl="1" indent="-286385">
              <a:lnSpc>
                <a:spcPct val="100000"/>
              </a:lnSpc>
              <a:buClr>
                <a:srgbClr val="006500"/>
              </a:buClr>
              <a:buSzPct val="56000"/>
              <a:buFont typeface="Wingdings" panose="05000000000000000000"/>
              <a:buChar char=""/>
              <a:tabLst>
                <a:tab pos="755015" algn="l"/>
                <a:tab pos="755650" algn="l"/>
              </a:tabLst>
            </a:pPr>
            <a:r>
              <a:rPr sz="1800" spc="-5" dirty="0">
                <a:latin typeface="Arial MT"/>
                <a:cs typeface="Arial MT"/>
              </a:rPr>
              <a:t>Participants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rate members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-5" dirty="0">
                <a:latin typeface="Arial MT"/>
                <a:cs typeface="Arial MT"/>
              </a:rPr>
              <a:t> opposite sex.</a:t>
            </a:r>
            <a:endParaRPr sz="1800">
              <a:latin typeface="Arial MT"/>
              <a:cs typeface="Arial MT"/>
            </a:endParaRPr>
          </a:p>
          <a:p>
            <a:pPr marL="755650" lvl="1" indent="-286385">
              <a:lnSpc>
                <a:spcPct val="100000"/>
              </a:lnSpc>
              <a:spcBef>
                <a:spcPts val="5"/>
              </a:spcBef>
              <a:buClr>
                <a:srgbClr val="006500"/>
              </a:buClr>
              <a:buSzPct val="56000"/>
              <a:buFont typeface="Wingdings" panose="05000000000000000000"/>
              <a:buChar char=""/>
              <a:tabLst>
                <a:tab pos="755015" algn="l"/>
                <a:tab pos="755650" algn="l"/>
              </a:tabLst>
            </a:pPr>
            <a:r>
              <a:rPr sz="1800" spc="-5" dirty="0">
                <a:latin typeface="Arial MT"/>
                <a:cs typeface="Arial MT"/>
              </a:rPr>
              <a:t>Each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man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lists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women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order</a:t>
            </a:r>
            <a:r>
              <a:rPr sz="1800" dirty="0">
                <a:latin typeface="Arial MT"/>
                <a:cs typeface="Arial MT"/>
              </a:rPr>
              <a:t> of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preference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from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best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to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worst.</a:t>
            </a:r>
            <a:endParaRPr sz="1800">
              <a:latin typeface="Arial MT"/>
              <a:cs typeface="Arial MT"/>
            </a:endParaRPr>
          </a:p>
          <a:p>
            <a:pPr marL="755650" lvl="1" indent="-286385">
              <a:lnSpc>
                <a:spcPct val="100000"/>
              </a:lnSpc>
              <a:buClr>
                <a:srgbClr val="006500"/>
              </a:buClr>
              <a:buSzPct val="56000"/>
              <a:buFont typeface="Wingdings" panose="05000000000000000000"/>
              <a:buChar char=""/>
              <a:tabLst>
                <a:tab pos="755015" algn="l"/>
                <a:tab pos="755650" algn="l"/>
              </a:tabLst>
            </a:pPr>
            <a:r>
              <a:rPr sz="1800" spc="-5" dirty="0">
                <a:latin typeface="Arial MT"/>
                <a:cs typeface="Arial MT"/>
              </a:rPr>
              <a:t>Each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woman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lists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men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order</a:t>
            </a:r>
            <a:r>
              <a:rPr sz="1800" dirty="0">
                <a:latin typeface="Arial MT"/>
                <a:cs typeface="Arial MT"/>
              </a:rPr>
              <a:t> of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preference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from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best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to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worst.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71338" y="4478463"/>
            <a:ext cx="3977004" cy="1252855"/>
            <a:chOff x="771338" y="4478463"/>
            <a:chExt cx="3977004" cy="1252855"/>
          </a:xfrm>
        </p:grpSpPr>
        <p:sp>
          <p:nvSpPr>
            <p:cNvPr id="5" name="object 5"/>
            <p:cNvSpPr/>
            <p:nvPr/>
          </p:nvSpPr>
          <p:spPr>
            <a:xfrm>
              <a:off x="776477" y="5311901"/>
              <a:ext cx="992505" cy="414655"/>
            </a:xfrm>
            <a:custGeom>
              <a:avLst/>
              <a:gdLst/>
              <a:ahLst/>
              <a:cxnLst/>
              <a:rect l="l" t="t" r="r" b="b"/>
              <a:pathLst>
                <a:path w="992505" h="414654">
                  <a:moveTo>
                    <a:pt x="992126" y="414147"/>
                  </a:moveTo>
                  <a:lnTo>
                    <a:pt x="992126" y="0"/>
                  </a:lnTo>
                  <a:lnTo>
                    <a:pt x="0" y="0"/>
                  </a:lnTo>
                  <a:lnTo>
                    <a:pt x="0" y="414147"/>
                  </a:lnTo>
                  <a:lnTo>
                    <a:pt x="992126" y="414147"/>
                  </a:lnTo>
                  <a:close/>
                </a:path>
              </a:pathLst>
            </a:custGeom>
            <a:solidFill>
              <a:srgbClr val="0065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768604" y="5311901"/>
              <a:ext cx="992505" cy="414655"/>
            </a:xfrm>
            <a:custGeom>
              <a:avLst/>
              <a:gdLst/>
              <a:ahLst/>
              <a:cxnLst/>
              <a:rect l="l" t="t" r="r" b="b"/>
              <a:pathLst>
                <a:path w="992505" h="414654">
                  <a:moveTo>
                    <a:pt x="992119" y="414147"/>
                  </a:moveTo>
                  <a:lnTo>
                    <a:pt x="992119" y="0"/>
                  </a:lnTo>
                  <a:lnTo>
                    <a:pt x="0" y="0"/>
                  </a:lnTo>
                  <a:lnTo>
                    <a:pt x="0" y="414147"/>
                  </a:lnTo>
                  <a:lnTo>
                    <a:pt x="992119" y="414147"/>
                  </a:lnTo>
                  <a:close/>
                </a:path>
              </a:pathLst>
            </a:custGeom>
            <a:solidFill>
              <a:srgbClr val="FFC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768604" y="5311901"/>
              <a:ext cx="992505" cy="414655"/>
            </a:xfrm>
            <a:custGeom>
              <a:avLst/>
              <a:gdLst/>
              <a:ahLst/>
              <a:cxnLst/>
              <a:rect l="l" t="t" r="r" b="b"/>
              <a:pathLst>
                <a:path w="992505" h="414654">
                  <a:moveTo>
                    <a:pt x="0" y="0"/>
                  </a:moveTo>
                  <a:lnTo>
                    <a:pt x="0" y="414147"/>
                  </a:lnTo>
                  <a:lnTo>
                    <a:pt x="992119" y="414147"/>
                  </a:lnTo>
                  <a:lnTo>
                    <a:pt x="992119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2760713" y="5311901"/>
              <a:ext cx="1983105" cy="414655"/>
            </a:xfrm>
            <a:custGeom>
              <a:avLst/>
              <a:gdLst/>
              <a:ahLst/>
              <a:cxnLst/>
              <a:rect l="l" t="t" r="r" b="b"/>
              <a:pathLst>
                <a:path w="1983104" h="414654">
                  <a:moveTo>
                    <a:pt x="1982724" y="0"/>
                  </a:moveTo>
                  <a:lnTo>
                    <a:pt x="992136" y="0"/>
                  </a:lnTo>
                  <a:lnTo>
                    <a:pt x="0" y="0"/>
                  </a:lnTo>
                  <a:lnTo>
                    <a:pt x="0" y="414159"/>
                  </a:lnTo>
                  <a:lnTo>
                    <a:pt x="992124" y="414159"/>
                  </a:lnTo>
                  <a:lnTo>
                    <a:pt x="1982724" y="414159"/>
                  </a:lnTo>
                  <a:lnTo>
                    <a:pt x="1982724" y="0"/>
                  </a:lnTo>
                  <a:close/>
                </a:path>
              </a:pathLst>
            </a:custGeom>
            <a:solidFill>
              <a:srgbClr val="FFC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2760724" y="5311901"/>
              <a:ext cx="992505" cy="414655"/>
            </a:xfrm>
            <a:custGeom>
              <a:avLst/>
              <a:gdLst/>
              <a:ahLst/>
              <a:cxnLst/>
              <a:rect l="l" t="t" r="r" b="b"/>
              <a:pathLst>
                <a:path w="992504" h="414654">
                  <a:moveTo>
                    <a:pt x="0" y="0"/>
                  </a:moveTo>
                  <a:lnTo>
                    <a:pt x="0" y="414147"/>
                  </a:lnTo>
                  <a:lnTo>
                    <a:pt x="992126" y="414147"/>
                  </a:lnTo>
                  <a:lnTo>
                    <a:pt x="992126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776477" y="4897368"/>
              <a:ext cx="992505" cy="414655"/>
            </a:xfrm>
            <a:custGeom>
              <a:avLst/>
              <a:gdLst/>
              <a:ahLst/>
              <a:cxnLst/>
              <a:rect l="l" t="t" r="r" b="b"/>
              <a:pathLst>
                <a:path w="992505" h="414654">
                  <a:moveTo>
                    <a:pt x="992126" y="414527"/>
                  </a:moveTo>
                  <a:lnTo>
                    <a:pt x="992126" y="0"/>
                  </a:lnTo>
                  <a:lnTo>
                    <a:pt x="0" y="0"/>
                  </a:lnTo>
                  <a:lnTo>
                    <a:pt x="0" y="414527"/>
                  </a:lnTo>
                  <a:lnTo>
                    <a:pt x="992126" y="414527"/>
                  </a:lnTo>
                  <a:close/>
                </a:path>
              </a:pathLst>
            </a:custGeom>
            <a:solidFill>
              <a:srgbClr val="0065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776100" y="4897368"/>
              <a:ext cx="992505" cy="414655"/>
            </a:xfrm>
            <a:custGeom>
              <a:avLst/>
              <a:gdLst/>
              <a:ahLst/>
              <a:cxnLst/>
              <a:rect l="l" t="t" r="r" b="b"/>
              <a:pathLst>
                <a:path w="992505" h="414654">
                  <a:moveTo>
                    <a:pt x="0" y="0"/>
                  </a:moveTo>
                  <a:lnTo>
                    <a:pt x="0" y="414527"/>
                  </a:lnTo>
                  <a:lnTo>
                    <a:pt x="992503" y="414527"/>
                  </a:lnTo>
                  <a:lnTo>
                    <a:pt x="992503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768604" y="4897368"/>
              <a:ext cx="992505" cy="414655"/>
            </a:xfrm>
            <a:custGeom>
              <a:avLst/>
              <a:gdLst/>
              <a:ahLst/>
              <a:cxnLst/>
              <a:rect l="l" t="t" r="r" b="b"/>
              <a:pathLst>
                <a:path w="992505" h="414654">
                  <a:moveTo>
                    <a:pt x="992119" y="414527"/>
                  </a:moveTo>
                  <a:lnTo>
                    <a:pt x="992119" y="0"/>
                  </a:lnTo>
                  <a:lnTo>
                    <a:pt x="0" y="0"/>
                  </a:lnTo>
                  <a:lnTo>
                    <a:pt x="0" y="414527"/>
                  </a:lnTo>
                  <a:lnTo>
                    <a:pt x="992119" y="414527"/>
                  </a:lnTo>
                  <a:close/>
                </a:path>
              </a:pathLst>
            </a:custGeom>
            <a:solidFill>
              <a:srgbClr val="FFC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768604" y="4897368"/>
              <a:ext cx="992505" cy="414655"/>
            </a:xfrm>
            <a:custGeom>
              <a:avLst/>
              <a:gdLst/>
              <a:ahLst/>
              <a:cxnLst/>
              <a:rect l="l" t="t" r="r" b="b"/>
              <a:pathLst>
                <a:path w="992505" h="414654">
                  <a:moveTo>
                    <a:pt x="0" y="0"/>
                  </a:moveTo>
                  <a:lnTo>
                    <a:pt x="0" y="414527"/>
                  </a:lnTo>
                  <a:lnTo>
                    <a:pt x="992119" y="414527"/>
                  </a:lnTo>
                  <a:lnTo>
                    <a:pt x="992119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3752843" y="4897368"/>
              <a:ext cx="990600" cy="414655"/>
            </a:xfrm>
            <a:custGeom>
              <a:avLst/>
              <a:gdLst/>
              <a:ahLst/>
              <a:cxnLst/>
              <a:rect l="l" t="t" r="r" b="b"/>
              <a:pathLst>
                <a:path w="990600" h="414654">
                  <a:moveTo>
                    <a:pt x="990597" y="414527"/>
                  </a:moveTo>
                  <a:lnTo>
                    <a:pt x="990597" y="0"/>
                  </a:lnTo>
                  <a:lnTo>
                    <a:pt x="0" y="0"/>
                  </a:lnTo>
                  <a:lnTo>
                    <a:pt x="0" y="414527"/>
                  </a:lnTo>
                  <a:lnTo>
                    <a:pt x="990597" y="414527"/>
                  </a:lnTo>
                  <a:close/>
                </a:path>
              </a:pathLst>
            </a:custGeom>
            <a:solidFill>
              <a:srgbClr val="FFC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3752843" y="4897368"/>
              <a:ext cx="990600" cy="414655"/>
            </a:xfrm>
            <a:custGeom>
              <a:avLst/>
              <a:gdLst/>
              <a:ahLst/>
              <a:cxnLst/>
              <a:rect l="l" t="t" r="r" b="b"/>
              <a:pathLst>
                <a:path w="990600" h="414654">
                  <a:moveTo>
                    <a:pt x="0" y="0"/>
                  </a:moveTo>
                  <a:lnTo>
                    <a:pt x="0" y="414527"/>
                  </a:lnTo>
                  <a:lnTo>
                    <a:pt x="990597" y="414527"/>
                  </a:lnTo>
                  <a:lnTo>
                    <a:pt x="990597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2760724" y="4897368"/>
              <a:ext cx="992505" cy="414655"/>
            </a:xfrm>
            <a:custGeom>
              <a:avLst/>
              <a:gdLst/>
              <a:ahLst/>
              <a:cxnLst/>
              <a:rect l="l" t="t" r="r" b="b"/>
              <a:pathLst>
                <a:path w="992504" h="414654">
                  <a:moveTo>
                    <a:pt x="992126" y="414527"/>
                  </a:moveTo>
                  <a:lnTo>
                    <a:pt x="992126" y="0"/>
                  </a:lnTo>
                  <a:lnTo>
                    <a:pt x="0" y="0"/>
                  </a:lnTo>
                  <a:lnTo>
                    <a:pt x="0" y="414527"/>
                  </a:lnTo>
                  <a:lnTo>
                    <a:pt x="992126" y="414527"/>
                  </a:lnTo>
                  <a:close/>
                </a:path>
              </a:pathLst>
            </a:custGeom>
            <a:solidFill>
              <a:srgbClr val="FFC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2760724" y="4897368"/>
              <a:ext cx="992505" cy="414655"/>
            </a:xfrm>
            <a:custGeom>
              <a:avLst/>
              <a:gdLst/>
              <a:ahLst/>
              <a:cxnLst/>
              <a:rect l="l" t="t" r="r" b="b"/>
              <a:pathLst>
                <a:path w="992504" h="414654">
                  <a:moveTo>
                    <a:pt x="0" y="0"/>
                  </a:moveTo>
                  <a:lnTo>
                    <a:pt x="0" y="414527"/>
                  </a:lnTo>
                  <a:lnTo>
                    <a:pt x="992126" y="414527"/>
                  </a:lnTo>
                  <a:lnTo>
                    <a:pt x="992126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776477" y="4483225"/>
              <a:ext cx="992505" cy="414655"/>
            </a:xfrm>
            <a:custGeom>
              <a:avLst/>
              <a:gdLst/>
              <a:ahLst/>
              <a:cxnLst/>
              <a:rect l="l" t="t" r="r" b="b"/>
              <a:pathLst>
                <a:path w="992505" h="414654">
                  <a:moveTo>
                    <a:pt x="992126" y="414147"/>
                  </a:moveTo>
                  <a:lnTo>
                    <a:pt x="992126" y="0"/>
                  </a:lnTo>
                  <a:lnTo>
                    <a:pt x="0" y="0"/>
                  </a:lnTo>
                  <a:lnTo>
                    <a:pt x="0" y="414147"/>
                  </a:lnTo>
                  <a:lnTo>
                    <a:pt x="992126" y="414147"/>
                  </a:lnTo>
                  <a:close/>
                </a:path>
              </a:pathLst>
            </a:custGeom>
            <a:solidFill>
              <a:srgbClr val="0065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776100" y="4483225"/>
              <a:ext cx="992505" cy="414655"/>
            </a:xfrm>
            <a:custGeom>
              <a:avLst/>
              <a:gdLst/>
              <a:ahLst/>
              <a:cxnLst/>
              <a:rect l="l" t="t" r="r" b="b"/>
              <a:pathLst>
                <a:path w="992505" h="414654">
                  <a:moveTo>
                    <a:pt x="0" y="0"/>
                  </a:moveTo>
                  <a:lnTo>
                    <a:pt x="0" y="414147"/>
                  </a:lnTo>
                  <a:lnTo>
                    <a:pt x="992503" y="414147"/>
                  </a:lnTo>
                  <a:lnTo>
                    <a:pt x="992503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/>
          <p:nvPr/>
        </p:nvSpPr>
        <p:spPr>
          <a:xfrm>
            <a:off x="950848" y="4545193"/>
            <a:ext cx="642620" cy="10979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FFFFFF"/>
                </a:solidFill>
                <a:latin typeface="Comic Sans MS" panose="030F0702030302020204"/>
                <a:cs typeface="Comic Sans MS" panose="030F0702030302020204"/>
              </a:rPr>
              <a:t>Xavier</a:t>
            </a:r>
            <a:endParaRPr sz="1600">
              <a:latin typeface="Comic Sans MS" panose="030F0702030302020204"/>
              <a:cs typeface="Comic Sans MS" panose="030F0702030302020204"/>
            </a:endParaRPr>
          </a:p>
          <a:p>
            <a:pPr marL="42545" marR="34925" indent="82550">
              <a:lnSpc>
                <a:spcPct val="170000"/>
              </a:lnSpc>
              <a:spcBef>
                <a:spcPts val="5"/>
              </a:spcBef>
            </a:pPr>
            <a:r>
              <a:rPr sz="1600" dirty="0">
                <a:solidFill>
                  <a:srgbClr val="FFFFFF"/>
                </a:solidFill>
                <a:latin typeface="Comic Sans MS" panose="030F0702030302020204"/>
                <a:cs typeface="Comic Sans MS" panose="030F0702030302020204"/>
              </a:rPr>
              <a:t>Yuri </a:t>
            </a:r>
            <a:r>
              <a:rPr sz="1600" spc="5" dirty="0">
                <a:solidFill>
                  <a:srgbClr val="FFFFFF"/>
                </a:solidFill>
                <a:latin typeface="Comic Sans MS" panose="030F0702030302020204"/>
                <a:cs typeface="Comic Sans MS" panose="030F0702030302020204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omic Sans MS" panose="030F0702030302020204"/>
                <a:cs typeface="Comic Sans MS" panose="030F0702030302020204"/>
              </a:rPr>
              <a:t>Zoran</a:t>
            </a:r>
            <a:endParaRPr sz="1600">
              <a:latin typeface="Comic Sans MS" panose="030F0702030302020204"/>
              <a:cs typeface="Comic Sans MS" panose="030F0702030302020204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1763841" y="4478463"/>
            <a:ext cx="1002030" cy="424180"/>
            <a:chOff x="1763841" y="4478463"/>
            <a:chExt cx="1002030" cy="424180"/>
          </a:xfrm>
        </p:grpSpPr>
        <p:sp>
          <p:nvSpPr>
            <p:cNvPr id="22" name="object 22"/>
            <p:cNvSpPr/>
            <p:nvPr/>
          </p:nvSpPr>
          <p:spPr>
            <a:xfrm>
              <a:off x="1768604" y="4483225"/>
              <a:ext cx="992505" cy="414655"/>
            </a:xfrm>
            <a:custGeom>
              <a:avLst/>
              <a:gdLst/>
              <a:ahLst/>
              <a:cxnLst/>
              <a:rect l="l" t="t" r="r" b="b"/>
              <a:pathLst>
                <a:path w="992505" h="414654">
                  <a:moveTo>
                    <a:pt x="992119" y="414147"/>
                  </a:moveTo>
                  <a:lnTo>
                    <a:pt x="992119" y="0"/>
                  </a:lnTo>
                  <a:lnTo>
                    <a:pt x="0" y="0"/>
                  </a:lnTo>
                  <a:lnTo>
                    <a:pt x="0" y="414147"/>
                  </a:lnTo>
                  <a:lnTo>
                    <a:pt x="992119" y="414147"/>
                  </a:lnTo>
                  <a:close/>
                </a:path>
              </a:pathLst>
            </a:custGeom>
            <a:solidFill>
              <a:srgbClr val="FFC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1768604" y="4483225"/>
              <a:ext cx="992505" cy="414655"/>
            </a:xfrm>
            <a:custGeom>
              <a:avLst/>
              <a:gdLst/>
              <a:ahLst/>
              <a:cxnLst/>
              <a:rect l="l" t="t" r="r" b="b"/>
              <a:pathLst>
                <a:path w="992505" h="414654">
                  <a:moveTo>
                    <a:pt x="0" y="0"/>
                  </a:moveTo>
                  <a:lnTo>
                    <a:pt x="0" y="414147"/>
                  </a:lnTo>
                  <a:lnTo>
                    <a:pt x="992119" y="414147"/>
                  </a:lnTo>
                  <a:lnTo>
                    <a:pt x="992119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/>
          <p:cNvSpPr txBox="1"/>
          <p:nvPr/>
        </p:nvSpPr>
        <p:spPr>
          <a:xfrm>
            <a:off x="1917823" y="4545193"/>
            <a:ext cx="693420" cy="10979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9065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Comic Sans MS" panose="030F0702030302020204"/>
                <a:cs typeface="Comic Sans MS" panose="030F0702030302020204"/>
              </a:rPr>
              <a:t>Amy</a:t>
            </a:r>
            <a:endParaRPr sz="1600">
              <a:latin typeface="Comic Sans MS" panose="030F0702030302020204"/>
              <a:cs typeface="Comic Sans MS" panose="030F0702030302020204"/>
            </a:endParaRPr>
          </a:p>
          <a:p>
            <a:pPr marL="139065" marR="5080" indent="-127000">
              <a:lnSpc>
                <a:spcPct val="170000"/>
              </a:lnSpc>
              <a:spcBef>
                <a:spcPts val="5"/>
              </a:spcBef>
            </a:pPr>
            <a:r>
              <a:rPr sz="1600" dirty="0">
                <a:latin typeface="Comic Sans MS" panose="030F0702030302020204"/>
                <a:cs typeface="Comic Sans MS" panose="030F0702030302020204"/>
              </a:rPr>
              <a:t>B</a:t>
            </a:r>
            <a:r>
              <a:rPr sz="1600" spc="-10" dirty="0">
                <a:latin typeface="Comic Sans MS" panose="030F0702030302020204"/>
                <a:cs typeface="Comic Sans MS" panose="030F0702030302020204"/>
              </a:rPr>
              <a:t>r</a:t>
            </a:r>
            <a:r>
              <a:rPr sz="1600" spc="-5" dirty="0">
                <a:latin typeface="Comic Sans MS" panose="030F0702030302020204"/>
                <a:cs typeface="Comic Sans MS" panose="030F0702030302020204"/>
              </a:rPr>
              <a:t>e</a:t>
            </a:r>
            <a:r>
              <a:rPr sz="1600" spc="-10" dirty="0">
                <a:latin typeface="Comic Sans MS" panose="030F0702030302020204"/>
                <a:cs typeface="Comic Sans MS" panose="030F0702030302020204"/>
              </a:rPr>
              <a:t>n</a:t>
            </a:r>
            <a:r>
              <a:rPr sz="1600" spc="-5" dirty="0">
                <a:latin typeface="Comic Sans MS" panose="030F0702030302020204"/>
                <a:cs typeface="Comic Sans MS" panose="030F0702030302020204"/>
              </a:rPr>
              <a:t>da  </a:t>
            </a:r>
            <a:r>
              <a:rPr sz="1600" spc="-5" dirty="0">
                <a:latin typeface="Comic Sans MS" panose="030F0702030302020204"/>
                <a:cs typeface="Comic Sans MS" panose="030F0702030302020204"/>
              </a:rPr>
              <a:t>Amy</a:t>
            </a:r>
            <a:endParaRPr sz="1600">
              <a:latin typeface="Comic Sans MS" panose="030F0702030302020204"/>
              <a:cs typeface="Comic Sans MS" panose="030F0702030302020204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3748081" y="4478463"/>
            <a:ext cx="1000125" cy="424180"/>
            <a:chOff x="3748081" y="4478463"/>
            <a:chExt cx="1000125" cy="424180"/>
          </a:xfrm>
        </p:grpSpPr>
        <p:sp>
          <p:nvSpPr>
            <p:cNvPr id="26" name="object 26"/>
            <p:cNvSpPr/>
            <p:nvPr/>
          </p:nvSpPr>
          <p:spPr>
            <a:xfrm>
              <a:off x="3752843" y="4483225"/>
              <a:ext cx="990600" cy="414655"/>
            </a:xfrm>
            <a:custGeom>
              <a:avLst/>
              <a:gdLst/>
              <a:ahLst/>
              <a:cxnLst/>
              <a:rect l="l" t="t" r="r" b="b"/>
              <a:pathLst>
                <a:path w="990600" h="414654">
                  <a:moveTo>
                    <a:pt x="990597" y="414147"/>
                  </a:moveTo>
                  <a:lnTo>
                    <a:pt x="990597" y="0"/>
                  </a:lnTo>
                  <a:lnTo>
                    <a:pt x="0" y="0"/>
                  </a:lnTo>
                  <a:lnTo>
                    <a:pt x="0" y="414147"/>
                  </a:lnTo>
                  <a:lnTo>
                    <a:pt x="990597" y="414147"/>
                  </a:lnTo>
                  <a:close/>
                </a:path>
              </a:pathLst>
            </a:custGeom>
            <a:solidFill>
              <a:srgbClr val="FFC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3752843" y="4483225"/>
              <a:ext cx="990600" cy="414655"/>
            </a:xfrm>
            <a:custGeom>
              <a:avLst/>
              <a:gdLst/>
              <a:ahLst/>
              <a:cxnLst/>
              <a:rect l="l" t="t" r="r" b="b"/>
              <a:pathLst>
                <a:path w="990600" h="414654">
                  <a:moveTo>
                    <a:pt x="0" y="0"/>
                  </a:moveTo>
                  <a:lnTo>
                    <a:pt x="0" y="414147"/>
                  </a:lnTo>
                  <a:lnTo>
                    <a:pt x="990597" y="414147"/>
                  </a:lnTo>
                  <a:lnTo>
                    <a:pt x="990597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/>
          <p:cNvSpPr txBox="1"/>
          <p:nvPr/>
        </p:nvSpPr>
        <p:spPr>
          <a:xfrm>
            <a:off x="3960740" y="4545193"/>
            <a:ext cx="574675" cy="10979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Comic Sans MS" panose="030F0702030302020204"/>
                <a:cs typeface="Comic Sans MS" panose="030F0702030302020204"/>
              </a:rPr>
              <a:t>Claire</a:t>
            </a:r>
            <a:endParaRPr sz="1600">
              <a:latin typeface="Comic Sans MS" panose="030F0702030302020204"/>
              <a:cs typeface="Comic Sans MS" panose="030F0702030302020204"/>
            </a:endParaRPr>
          </a:p>
          <a:p>
            <a:pPr marL="12700" marR="5080">
              <a:lnSpc>
                <a:spcPct val="170000"/>
              </a:lnSpc>
              <a:spcBef>
                <a:spcPts val="5"/>
              </a:spcBef>
            </a:pPr>
            <a:r>
              <a:rPr sz="1600" spc="-5" dirty="0">
                <a:latin typeface="Comic Sans MS" panose="030F0702030302020204"/>
                <a:cs typeface="Comic Sans MS" panose="030F0702030302020204"/>
              </a:rPr>
              <a:t>Claire  Claire</a:t>
            </a:r>
            <a:endParaRPr sz="1600">
              <a:latin typeface="Comic Sans MS" panose="030F0702030302020204"/>
              <a:cs typeface="Comic Sans MS" panose="030F0702030302020204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2755961" y="4478463"/>
            <a:ext cx="1002030" cy="424180"/>
            <a:chOff x="2755961" y="4478463"/>
            <a:chExt cx="1002030" cy="424180"/>
          </a:xfrm>
        </p:grpSpPr>
        <p:sp>
          <p:nvSpPr>
            <p:cNvPr id="30" name="object 30"/>
            <p:cNvSpPr/>
            <p:nvPr/>
          </p:nvSpPr>
          <p:spPr>
            <a:xfrm>
              <a:off x="2760724" y="4483225"/>
              <a:ext cx="992505" cy="414655"/>
            </a:xfrm>
            <a:custGeom>
              <a:avLst/>
              <a:gdLst/>
              <a:ahLst/>
              <a:cxnLst/>
              <a:rect l="l" t="t" r="r" b="b"/>
              <a:pathLst>
                <a:path w="992504" h="414654">
                  <a:moveTo>
                    <a:pt x="992126" y="414147"/>
                  </a:moveTo>
                  <a:lnTo>
                    <a:pt x="992126" y="0"/>
                  </a:lnTo>
                  <a:lnTo>
                    <a:pt x="0" y="0"/>
                  </a:lnTo>
                  <a:lnTo>
                    <a:pt x="0" y="414147"/>
                  </a:lnTo>
                  <a:lnTo>
                    <a:pt x="992126" y="414147"/>
                  </a:lnTo>
                  <a:close/>
                </a:path>
              </a:pathLst>
            </a:custGeom>
            <a:solidFill>
              <a:srgbClr val="FFC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2760724" y="4483225"/>
              <a:ext cx="992505" cy="414655"/>
            </a:xfrm>
            <a:custGeom>
              <a:avLst/>
              <a:gdLst/>
              <a:ahLst/>
              <a:cxnLst/>
              <a:rect l="l" t="t" r="r" b="b"/>
              <a:pathLst>
                <a:path w="992504" h="414654">
                  <a:moveTo>
                    <a:pt x="0" y="0"/>
                  </a:moveTo>
                  <a:lnTo>
                    <a:pt x="0" y="414147"/>
                  </a:lnTo>
                  <a:lnTo>
                    <a:pt x="992126" y="414147"/>
                  </a:lnTo>
                  <a:lnTo>
                    <a:pt x="992126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2" name="object 32"/>
          <p:cNvSpPr txBox="1"/>
          <p:nvPr/>
        </p:nvSpPr>
        <p:spPr>
          <a:xfrm>
            <a:off x="2909945" y="4545193"/>
            <a:ext cx="693420" cy="10979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Comic Sans MS" panose="030F0702030302020204"/>
                <a:cs typeface="Comic Sans MS" panose="030F0702030302020204"/>
              </a:rPr>
              <a:t>Brenda</a:t>
            </a:r>
            <a:endParaRPr sz="1600">
              <a:latin typeface="Comic Sans MS" panose="030F0702030302020204"/>
              <a:cs typeface="Comic Sans MS" panose="030F0702030302020204"/>
            </a:endParaRPr>
          </a:p>
          <a:p>
            <a:pPr marL="12700" marR="5080" indent="126365">
              <a:lnSpc>
                <a:spcPct val="170000"/>
              </a:lnSpc>
              <a:spcBef>
                <a:spcPts val="5"/>
              </a:spcBef>
            </a:pPr>
            <a:r>
              <a:rPr sz="1600" spc="-5" dirty="0">
                <a:latin typeface="Comic Sans MS" panose="030F0702030302020204"/>
                <a:cs typeface="Comic Sans MS" panose="030F0702030302020204"/>
              </a:rPr>
              <a:t>Amy </a:t>
            </a:r>
            <a:r>
              <a:rPr sz="160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1600" dirty="0">
                <a:latin typeface="Comic Sans MS" panose="030F0702030302020204"/>
                <a:cs typeface="Comic Sans MS" panose="030F0702030302020204"/>
              </a:rPr>
              <a:t>B</a:t>
            </a:r>
            <a:r>
              <a:rPr sz="1600" spc="-10" dirty="0">
                <a:latin typeface="Comic Sans MS" panose="030F0702030302020204"/>
                <a:cs typeface="Comic Sans MS" panose="030F0702030302020204"/>
              </a:rPr>
              <a:t>r</a:t>
            </a:r>
            <a:r>
              <a:rPr sz="1600" spc="-5" dirty="0">
                <a:latin typeface="Comic Sans MS" panose="030F0702030302020204"/>
                <a:cs typeface="Comic Sans MS" panose="030F0702030302020204"/>
              </a:rPr>
              <a:t>e</a:t>
            </a:r>
            <a:r>
              <a:rPr sz="1600" spc="-10" dirty="0">
                <a:latin typeface="Comic Sans MS" panose="030F0702030302020204"/>
                <a:cs typeface="Comic Sans MS" panose="030F0702030302020204"/>
              </a:rPr>
              <a:t>n</a:t>
            </a:r>
            <a:r>
              <a:rPr sz="1600" spc="-5" dirty="0">
                <a:latin typeface="Comic Sans MS" panose="030F0702030302020204"/>
                <a:cs typeface="Comic Sans MS" panose="030F0702030302020204"/>
              </a:rPr>
              <a:t>da</a:t>
            </a:r>
            <a:endParaRPr sz="1600">
              <a:latin typeface="Comic Sans MS" panose="030F0702030302020204"/>
              <a:cs typeface="Comic Sans MS" panose="030F0702030302020204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1763841" y="4066981"/>
            <a:ext cx="1002030" cy="421005"/>
            <a:chOff x="1763841" y="4066981"/>
            <a:chExt cx="1002030" cy="421005"/>
          </a:xfrm>
        </p:grpSpPr>
        <p:sp>
          <p:nvSpPr>
            <p:cNvPr id="34" name="object 34"/>
            <p:cNvSpPr/>
            <p:nvPr/>
          </p:nvSpPr>
          <p:spPr>
            <a:xfrm>
              <a:off x="1768604" y="4072127"/>
              <a:ext cx="992505" cy="411480"/>
            </a:xfrm>
            <a:custGeom>
              <a:avLst/>
              <a:gdLst/>
              <a:ahLst/>
              <a:cxnLst/>
              <a:rect l="l" t="t" r="r" b="b"/>
              <a:pathLst>
                <a:path w="992505" h="411479">
                  <a:moveTo>
                    <a:pt x="992119" y="411096"/>
                  </a:moveTo>
                  <a:lnTo>
                    <a:pt x="992119" y="0"/>
                  </a:lnTo>
                  <a:lnTo>
                    <a:pt x="0" y="0"/>
                  </a:lnTo>
                  <a:lnTo>
                    <a:pt x="0" y="411096"/>
                  </a:lnTo>
                  <a:lnTo>
                    <a:pt x="992119" y="411096"/>
                  </a:lnTo>
                  <a:close/>
                </a:path>
              </a:pathLst>
            </a:custGeom>
            <a:solidFill>
              <a:srgbClr val="0065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1768604" y="4071743"/>
              <a:ext cx="992505" cy="411480"/>
            </a:xfrm>
            <a:custGeom>
              <a:avLst/>
              <a:gdLst/>
              <a:ahLst/>
              <a:cxnLst/>
              <a:rect l="l" t="t" r="r" b="b"/>
              <a:pathLst>
                <a:path w="992505" h="411479">
                  <a:moveTo>
                    <a:pt x="0" y="0"/>
                  </a:moveTo>
                  <a:lnTo>
                    <a:pt x="0" y="411480"/>
                  </a:lnTo>
                  <a:lnTo>
                    <a:pt x="992119" y="411480"/>
                  </a:lnTo>
                  <a:lnTo>
                    <a:pt x="992119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6" name="object 36"/>
          <p:cNvSpPr txBox="1"/>
          <p:nvPr/>
        </p:nvSpPr>
        <p:spPr>
          <a:xfrm>
            <a:off x="2113021" y="4068944"/>
            <a:ext cx="3022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400" spc="-7" baseline="-17000" dirty="0">
                <a:solidFill>
                  <a:srgbClr val="FFFFFF"/>
                </a:solidFill>
                <a:latin typeface="Comic Sans MS" panose="030F0702030302020204"/>
                <a:cs typeface="Comic Sans MS" panose="030F0702030302020204"/>
              </a:rPr>
              <a:t>1</a:t>
            </a:r>
            <a:r>
              <a:rPr sz="1100" spc="-5" dirty="0">
                <a:solidFill>
                  <a:srgbClr val="FFFFFF"/>
                </a:solidFill>
                <a:latin typeface="Comic Sans MS" panose="030F0702030302020204"/>
                <a:cs typeface="Comic Sans MS" panose="030F0702030302020204"/>
              </a:rPr>
              <a:t>st</a:t>
            </a:r>
            <a:endParaRPr sz="1100">
              <a:latin typeface="Comic Sans MS" panose="030F0702030302020204"/>
              <a:cs typeface="Comic Sans MS" panose="030F0702030302020204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2755961" y="4066981"/>
            <a:ext cx="1002030" cy="421005"/>
            <a:chOff x="2755961" y="4066981"/>
            <a:chExt cx="1002030" cy="421005"/>
          </a:xfrm>
        </p:grpSpPr>
        <p:sp>
          <p:nvSpPr>
            <p:cNvPr id="38" name="object 38"/>
            <p:cNvSpPr/>
            <p:nvPr/>
          </p:nvSpPr>
          <p:spPr>
            <a:xfrm>
              <a:off x="2760724" y="4072127"/>
              <a:ext cx="992505" cy="411480"/>
            </a:xfrm>
            <a:custGeom>
              <a:avLst/>
              <a:gdLst/>
              <a:ahLst/>
              <a:cxnLst/>
              <a:rect l="l" t="t" r="r" b="b"/>
              <a:pathLst>
                <a:path w="992504" h="411479">
                  <a:moveTo>
                    <a:pt x="992126" y="411096"/>
                  </a:moveTo>
                  <a:lnTo>
                    <a:pt x="992126" y="0"/>
                  </a:lnTo>
                  <a:lnTo>
                    <a:pt x="0" y="0"/>
                  </a:lnTo>
                  <a:lnTo>
                    <a:pt x="0" y="411096"/>
                  </a:lnTo>
                  <a:lnTo>
                    <a:pt x="992126" y="411096"/>
                  </a:lnTo>
                  <a:close/>
                </a:path>
              </a:pathLst>
            </a:custGeom>
            <a:solidFill>
              <a:srgbClr val="0065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2760724" y="4071743"/>
              <a:ext cx="992505" cy="411480"/>
            </a:xfrm>
            <a:custGeom>
              <a:avLst/>
              <a:gdLst/>
              <a:ahLst/>
              <a:cxnLst/>
              <a:rect l="l" t="t" r="r" b="b"/>
              <a:pathLst>
                <a:path w="992504" h="411479">
                  <a:moveTo>
                    <a:pt x="0" y="0"/>
                  </a:moveTo>
                  <a:lnTo>
                    <a:pt x="0" y="411480"/>
                  </a:lnTo>
                  <a:lnTo>
                    <a:pt x="992126" y="411480"/>
                  </a:lnTo>
                  <a:lnTo>
                    <a:pt x="992126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0" name="object 40"/>
          <p:cNvSpPr txBox="1"/>
          <p:nvPr/>
        </p:nvSpPr>
        <p:spPr>
          <a:xfrm>
            <a:off x="3078092" y="4068944"/>
            <a:ext cx="3556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400" spc="-7" baseline="-17000" dirty="0">
                <a:solidFill>
                  <a:srgbClr val="FFFFFF"/>
                </a:solidFill>
                <a:latin typeface="Comic Sans MS" panose="030F0702030302020204"/>
                <a:cs typeface="Comic Sans MS" panose="030F0702030302020204"/>
              </a:rPr>
              <a:t>2</a:t>
            </a:r>
            <a:r>
              <a:rPr sz="1100" spc="-5" dirty="0">
                <a:solidFill>
                  <a:srgbClr val="FFFFFF"/>
                </a:solidFill>
                <a:latin typeface="Comic Sans MS" panose="030F0702030302020204"/>
                <a:cs typeface="Comic Sans MS" panose="030F0702030302020204"/>
              </a:rPr>
              <a:t>nd</a:t>
            </a:r>
            <a:endParaRPr sz="1100">
              <a:latin typeface="Comic Sans MS" panose="030F0702030302020204"/>
              <a:cs typeface="Comic Sans MS" panose="030F0702030302020204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3748081" y="4066981"/>
            <a:ext cx="1000125" cy="421005"/>
            <a:chOff x="3748081" y="4066981"/>
            <a:chExt cx="1000125" cy="421005"/>
          </a:xfrm>
        </p:grpSpPr>
        <p:sp>
          <p:nvSpPr>
            <p:cNvPr id="42" name="object 42"/>
            <p:cNvSpPr/>
            <p:nvPr/>
          </p:nvSpPr>
          <p:spPr>
            <a:xfrm>
              <a:off x="3752843" y="4072127"/>
              <a:ext cx="990600" cy="411480"/>
            </a:xfrm>
            <a:custGeom>
              <a:avLst/>
              <a:gdLst/>
              <a:ahLst/>
              <a:cxnLst/>
              <a:rect l="l" t="t" r="r" b="b"/>
              <a:pathLst>
                <a:path w="990600" h="411479">
                  <a:moveTo>
                    <a:pt x="990597" y="411096"/>
                  </a:moveTo>
                  <a:lnTo>
                    <a:pt x="990597" y="0"/>
                  </a:lnTo>
                  <a:lnTo>
                    <a:pt x="0" y="0"/>
                  </a:lnTo>
                  <a:lnTo>
                    <a:pt x="0" y="411096"/>
                  </a:lnTo>
                  <a:lnTo>
                    <a:pt x="990597" y="411096"/>
                  </a:lnTo>
                  <a:close/>
                </a:path>
              </a:pathLst>
            </a:custGeom>
            <a:solidFill>
              <a:srgbClr val="0065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3752843" y="4071743"/>
              <a:ext cx="990600" cy="411480"/>
            </a:xfrm>
            <a:custGeom>
              <a:avLst/>
              <a:gdLst/>
              <a:ahLst/>
              <a:cxnLst/>
              <a:rect l="l" t="t" r="r" b="b"/>
              <a:pathLst>
                <a:path w="990600" h="411479">
                  <a:moveTo>
                    <a:pt x="0" y="0"/>
                  </a:moveTo>
                  <a:lnTo>
                    <a:pt x="0" y="411480"/>
                  </a:lnTo>
                  <a:lnTo>
                    <a:pt x="990597" y="411480"/>
                  </a:lnTo>
                  <a:lnTo>
                    <a:pt x="990597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4" name="object 44"/>
          <p:cNvSpPr txBox="1"/>
          <p:nvPr/>
        </p:nvSpPr>
        <p:spPr>
          <a:xfrm>
            <a:off x="4073643" y="4068944"/>
            <a:ext cx="3492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400" spc="-7" baseline="-17000" dirty="0">
                <a:solidFill>
                  <a:srgbClr val="FFFFFF"/>
                </a:solidFill>
                <a:latin typeface="Comic Sans MS" panose="030F0702030302020204"/>
                <a:cs typeface="Comic Sans MS" panose="030F0702030302020204"/>
              </a:rPr>
              <a:t>3</a:t>
            </a:r>
            <a:r>
              <a:rPr sz="1100" spc="-5" dirty="0">
                <a:solidFill>
                  <a:srgbClr val="FFFFFF"/>
                </a:solidFill>
                <a:latin typeface="Comic Sans MS" panose="030F0702030302020204"/>
                <a:cs typeface="Comic Sans MS" panose="030F0702030302020204"/>
              </a:rPr>
              <a:t>rd</a:t>
            </a:r>
            <a:endParaRPr sz="1100">
              <a:latin typeface="Comic Sans MS" panose="030F0702030302020204"/>
              <a:cs typeface="Comic Sans MS" panose="030F0702030302020204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701796" y="5782466"/>
            <a:ext cx="2081530" cy="251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450" i="1" spc="-30" dirty="0">
                <a:latin typeface="Comic Sans MS" panose="030F0702030302020204"/>
                <a:cs typeface="Comic Sans MS" panose="030F0702030302020204"/>
              </a:rPr>
              <a:t>Men’s</a:t>
            </a:r>
            <a:r>
              <a:rPr sz="1450" i="1" spc="-5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1450" i="1" spc="-30" dirty="0">
                <a:latin typeface="Comic Sans MS" panose="030F0702030302020204"/>
                <a:cs typeface="Comic Sans MS" panose="030F0702030302020204"/>
              </a:rPr>
              <a:t>Preference</a:t>
            </a:r>
            <a:r>
              <a:rPr sz="1450" i="1" spc="-5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1450" i="1" spc="-25" dirty="0">
                <a:latin typeface="Comic Sans MS" panose="030F0702030302020204"/>
                <a:cs typeface="Comic Sans MS" panose="030F0702030302020204"/>
              </a:rPr>
              <a:t>Profile</a:t>
            </a:r>
            <a:endParaRPr sz="1450">
              <a:latin typeface="Comic Sans MS" panose="030F0702030302020204"/>
              <a:cs typeface="Comic Sans MS" panose="030F0702030302020204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002023" y="3560691"/>
            <a:ext cx="6064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Comic Sans MS" panose="030F0702030302020204"/>
                <a:cs typeface="Comic Sans MS" panose="030F0702030302020204"/>
              </a:rPr>
              <a:t>favorite</a:t>
            </a:r>
            <a:endParaRPr sz="1200">
              <a:latin typeface="Comic Sans MS" panose="030F0702030302020204"/>
              <a:cs typeface="Comic Sans MS" panose="030F0702030302020204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3873336" y="3560691"/>
            <a:ext cx="1001394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Comic Sans MS" panose="030F0702030302020204"/>
                <a:cs typeface="Comic Sans MS" panose="030F0702030302020204"/>
              </a:rPr>
              <a:t>least</a:t>
            </a:r>
            <a:r>
              <a:rPr sz="1200" spc="-5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1200" spc="-5" dirty="0">
                <a:latin typeface="Comic Sans MS" panose="030F0702030302020204"/>
                <a:cs typeface="Comic Sans MS" panose="030F0702030302020204"/>
              </a:rPr>
              <a:t>favorite</a:t>
            </a:r>
            <a:endParaRPr sz="1200">
              <a:latin typeface="Comic Sans MS" panose="030F0702030302020204"/>
              <a:cs typeface="Comic Sans MS" panose="030F0702030302020204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5190929" y="4478463"/>
            <a:ext cx="3977004" cy="1252855"/>
            <a:chOff x="5190929" y="4478463"/>
            <a:chExt cx="3977004" cy="1252855"/>
          </a:xfrm>
        </p:grpSpPr>
        <p:sp>
          <p:nvSpPr>
            <p:cNvPr id="49" name="object 49"/>
            <p:cNvSpPr/>
            <p:nvPr/>
          </p:nvSpPr>
          <p:spPr>
            <a:xfrm>
              <a:off x="5196076" y="5311901"/>
              <a:ext cx="992505" cy="414655"/>
            </a:xfrm>
            <a:custGeom>
              <a:avLst/>
              <a:gdLst/>
              <a:ahLst/>
              <a:cxnLst/>
              <a:rect l="l" t="t" r="r" b="b"/>
              <a:pathLst>
                <a:path w="992504" h="414654">
                  <a:moveTo>
                    <a:pt x="992119" y="414147"/>
                  </a:moveTo>
                  <a:lnTo>
                    <a:pt x="992119" y="0"/>
                  </a:lnTo>
                  <a:lnTo>
                    <a:pt x="0" y="0"/>
                  </a:lnTo>
                  <a:lnTo>
                    <a:pt x="0" y="414147"/>
                  </a:lnTo>
                  <a:lnTo>
                    <a:pt x="992119" y="414147"/>
                  </a:lnTo>
                  <a:close/>
                </a:path>
              </a:pathLst>
            </a:custGeom>
            <a:solidFill>
              <a:srgbClr val="0065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/>
            <p:cNvSpPr/>
            <p:nvPr/>
          </p:nvSpPr>
          <p:spPr>
            <a:xfrm>
              <a:off x="6188195" y="5311901"/>
              <a:ext cx="992505" cy="414655"/>
            </a:xfrm>
            <a:custGeom>
              <a:avLst/>
              <a:gdLst/>
              <a:ahLst/>
              <a:cxnLst/>
              <a:rect l="l" t="t" r="r" b="b"/>
              <a:pathLst>
                <a:path w="992504" h="414654">
                  <a:moveTo>
                    <a:pt x="992126" y="414147"/>
                  </a:moveTo>
                  <a:lnTo>
                    <a:pt x="992126" y="0"/>
                  </a:lnTo>
                  <a:lnTo>
                    <a:pt x="0" y="0"/>
                  </a:lnTo>
                  <a:lnTo>
                    <a:pt x="0" y="414147"/>
                  </a:lnTo>
                  <a:lnTo>
                    <a:pt x="992126" y="414147"/>
                  </a:lnTo>
                  <a:close/>
                </a:path>
              </a:pathLst>
            </a:custGeom>
            <a:solidFill>
              <a:srgbClr val="FFC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/>
            <p:cNvSpPr/>
            <p:nvPr/>
          </p:nvSpPr>
          <p:spPr>
            <a:xfrm>
              <a:off x="6188195" y="5311901"/>
              <a:ext cx="992505" cy="414655"/>
            </a:xfrm>
            <a:custGeom>
              <a:avLst/>
              <a:gdLst/>
              <a:ahLst/>
              <a:cxnLst/>
              <a:rect l="l" t="t" r="r" b="b"/>
              <a:pathLst>
                <a:path w="992504" h="414654">
                  <a:moveTo>
                    <a:pt x="0" y="0"/>
                  </a:moveTo>
                  <a:lnTo>
                    <a:pt x="0" y="414147"/>
                  </a:lnTo>
                  <a:lnTo>
                    <a:pt x="992126" y="414147"/>
                  </a:lnTo>
                  <a:lnTo>
                    <a:pt x="992126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/>
            <p:cNvSpPr/>
            <p:nvPr/>
          </p:nvSpPr>
          <p:spPr>
            <a:xfrm>
              <a:off x="7180326" y="5311901"/>
              <a:ext cx="1983105" cy="414655"/>
            </a:xfrm>
            <a:custGeom>
              <a:avLst/>
              <a:gdLst/>
              <a:ahLst/>
              <a:cxnLst/>
              <a:rect l="l" t="t" r="r" b="b"/>
              <a:pathLst>
                <a:path w="1983104" h="414654">
                  <a:moveTo>
                    <a:pt x="1982724" y="0"/>
                  </a:moveTo>
                  <a:lnTo>
                    <a:pt x="992136" y="0"/>
                  </a:lnTo>
                  <a:lnTo>
                    <a:pt x="0" y="0"/>
                  </a:lnTo>
                  <a:lnTo>
                    <a:pt x="0" y="414159"/>
                  </a:lnTo>
                  <a:lnTo>
                    <a:pt x="992136" y="414159"/>
                  </a:lnTo>
                  <a:lnTo>
                    <a:pt x="1982724" y="414159"/>
                  </a:lnTo>
                  <a:lnTo>
                    <a:pt x="1982724" y="0"/>
                  </a:lnTo>
                  <a:close/>
                </a:path>
              </a:pathLst>
            </a:custGeom>
            <a:solidFill>
              <a:srgbClr val="FFC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/>
            <p:cNvSpPr/>
            <p:nvPr/>
          </p:nvSpPr>
          <p:spPr>
            <a:xfrm>
              <a:off x="7180336" y="5311901"/>
              <a:ext cx="992505" cy="414655"/>
            </a:xfrm>
            <a:custGeom>
              <a:avLst/>
              <a:gdLst/>
              <a:ahLst/>
              <a:cxnLst/>
              <a:rect l="l" t="t" r="r" b="b"/>
              <a:pathLst>
                <a:path w="992504" h="414654">
                  <a:moveTo>
                    <a:pt x="0" y="0"/>
                  </a:moveTo>
                  <a:lnTo>
                    <a:pt x="0" y="414147"/>
                  </a:lnTo>
                  <a:lnTo>
                    <a:pt x="992126" y="414147"/>
                  </a:lnTo>
                  <a:lnTo>
                    <a:pt x="992126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/>
            <p:cNvSpPr/>
            <p:nvPr/>
          </p:nvSpPr>
          <p:spPr>
            <a:xfrm>
              <a:off x="5196076" y="4897368"/>
              <a:ext cx="992505" cy="414655"/>
            </a:xfrm>
            <a:custGeom>
              <a:avLst/>
              <a:gdLst/>
              <a:ahLst/>
              <a:cxnLst/>
              <a:rect l="l" t="t" r="r" b="b"/>
              <a:pathLst>
                <a:path w="992504" h="414654">
                  <a:moveTo>
                    <a:pt x="992119" y="414527"/>
                  </a:moveTo>
                  <a:lnTo>
                    <a:pt x="992119" y="0"/>
                  </a:lnTo>
                  <a:lnTo>
                    <a:pt x="0" y="0"/>
                  </a:lnTo>
                  <a:lnTo>
                    <a:pt x="0" y="414527"/>
                  </a:lnTo>
                  <a:lnTo>
                    <a:pt x="992119" y="414527"/>
                  </a:lnTo>
                  <a:close/>
                </a:path>
              </a:pathLst>
            </a:custGeom>
            <a:solidFill>
              <a:srgbClr val="0065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/>
            <p:cNvSpPr/>
            <p:nvPr/>
          </p:nvSpPr>
          <p:spPr>
            <a:xfrm>
              <a:off x="5195692" y="4897368"/>
              <a:ext cx="992505" cy="414655"/>
            </a:xfrm>
            <a:custGeom>
              <a:avLst/>
              <a:gdLst/>
              <a:ahLst/>
              <a:cxnLst/>
              <a:rect l="l" t="t" r="r" b="b"/>
              <a:pathLst>
                <a:path w="992504" h="414654">
                  <a:moveTo>
                    <a:pt x="0" y="0"/>
                  </a:moveTo>
                  <a:lnTo>
                    <a:pt x="0" y="414527"/>
                  </a:lnTo>
                  <a:lnTo>
                    <a:pt x="992503" y="414527"/>
                  </a:lnTo>
                  <a:lnTo>
                    <a:pt x="992503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/>
            <p:cNvSpPr/>
            <p:nvPr/>
          </p:nvSpPr>
          <p:spPr>
            <a:xfrm>
              <a:off x="6188195" y="4897368"/>
              <a:ext cx="992505" cy="414655"/>
            </a:xfrm>
            <a:custGeom>
              <a:avLst/>
              <a:gdLst/>
              <a:ahLst/>
              <a:cxnLst/>
              <a:rect l="l" t="t" r="r" b="b"/>
              <a:pathLst>
                <a:path w="992504" h="414654">
                  <a:moveTo>
                    <a:pt x="992126" y="414527"/>
                  </a:moveTo>
                  <a:lnTo>
                    <a:pt x="992126" y="0"/>
                  </a:lnTo>
                  <a:lnTo>
                    <a:pt x="0" y="0"/>
                  </a:lnTo>
                  <a:lnTo>
                    <a:pt x="0" y="414527"/>
                  </a:lnTo>
                  <a:lnTo>
                    <a:pt x="992126" y="414527"/>
                  </a:lnTo>
                  <a:close/>
                </a:path>
              </a:pathLst>
            </a:custGeom>
            <a:solidFill>
              <a:srgbClr val="FFC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/>
            <p:cNvSpPr/>
            <p:nvPr/>
          </p:nvSpPr>
          <p:spPr>
            <a:xfrm>
              <a:off x="6188195" y="4897368"/>
              <a:ext cx="992505" cy="414655"/>
            </a:xfrm>
            <a:custGeom>
              <a:avLst/>
              <a:gdLst/>
              <a:ahLst/>
              <a:cxnLst/>
              <a:rect l="l" t="t" r="r" b="b"/>
              <a:pathLst>
                <a:path w="992504" h="414654">
                  <a:moveTo>
                    <a:pt x="0" y="0"/>
                  </a:moveTo>
                  <a:lnTo>
                    <a:pt x="0" y="414527"/>
                  </a:lnTo>
                  <a:lnTo>
                    <a:pt x="992126" y="414527"/>
                  </a:lnTo>
                  <a:lnTo>
                    <a:pt x="992126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/>
            <p:cNvSpPr/>
            <p:nvPr/>
          </p:nvSpPr>
          <p:spPr>
            <a:xfrm>
              <a:off x="8172462" y="4897368"/>
              <a:ext cx="990600" cy="414655"/>
            </a:xfrm>
            <a:custGeom>
              <a:avLst/>
              <a:gdLst/>
              <a:ahLst/>
              <a:cxnLst/>
              <a:rect l="l" t="t" r="r" b="b"/>
              <a:pathLst>
                <a:path w="990600" h="414654">
                  <a:moveTo>
                    <a:pt x="990597" y="414527"/>
                  </a:moveTo>
                  <a:lnTo>
                    <a:pt x="990597" y="0"/>
                  </a:lnTo>
                  <a:lnTo>
                    <a:pt x="0" y="0"/>
                  </a:lnTo>
                  <a:lnTo>
                    <a:pt x="0" y="414527"/>
                  </a:lnTo>
                  <a:lnTo>
                    <a:pt x="990597" y="414527"/>
                  </a:lnTo>
                  <a:close/>
                </a:path>
              </a:pathLst>
            </a:custGeom>
            <a:solidFill>
              <a:srgbClr val="FFC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/>
            <p:cNvSpPr/>
            <p:nvPr/>
          </p:nvSpPr>
          <p:spPr>
            <a:xfrm>
              <a:off x="8172462" y="4897368"/>
              <a:ext cx="990600" cy="414655"/>
            </a:xfrm>
            <a:custGeom>
              <a:avLst/>
              <a:gdLst/>
              <a:ahLst/>
              <a:cxnLst/>
              <a:rect l="l" t="t" r="r" b="b"/>
              <a:pathLst>
                <a:path w="990600" h="414654">
                  <a:moveTo>
                    <a:pt x="0" y="0"/>
                  </a:moveTo>
                  <a:lnTo>
                    <a:pt x="0" y="414527"/>
                  </a:lnTo>
                  <a:lnTo>
                    <a:pt x="990597" y="414527"/>
                  </a:lnTo>
                  <a:lnTo>
                    <a:pt x="990597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/>
            <p:cNvSpPr/>
            <p:nvPr/>
          </p:nvSpPr>
          <p:spPr>
            <a:xfrm>
              <a:off x="7180336" y="4897368"/>
              <a:ext cx="992505" cy="414655"/>
            </a:xfrm>
            <a:custGeom>
              <a:avLst/>
              <a:gdLst/>
              <a:ahLst/>
              <a:cxnLst/>
              <a:rect l="l" t="t" r="r" b="b"/>
              <a:pathLst>
                <a:path w="992504" h="414654">
                  <a:moveTo>
                    <a:pt x="992126" y="414527"/>
                  </a:moveTo>
                  <a:lnTo>
                    <a:pt x="992126" y="0"/>
                  </a:lnTo>
                  <a:lnTo>
                    <a:pt x="0" y="0"/>
                  </a:lnTo>
                  <a:lnTo>
                    <a:pt x="0" y="414527"/>
                  </a:lnTo>
                  <a:lnTo>
                    <a:pt x="992126" y="414527"/>
                  </a:lnTo>
                  <a:close/>
                </a:path>
              </a:pathLst>
            </a:custGeom>
            <a:solidFill>
              <a:srgbClr val="FFC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/>
            <p:cNvSpPr/>
            <p:nvPr/>
          </p:nvSpPr>
          <p:spPr>
            <a:xfrm>
              <a:off x="7180336" y="4897368"/>
              <a:ext cx="992505" cy="414655"/>
            </a:xfrm>
            <a:custGeom>
              <a:avLst/>
              <a:gdLst/>
              <a:ahLst/>
              <a:cxnLst/>
              <a:rect l="l" t="t" r="r" b="b"/>
              <a:pathLst>
                <a:path w="992504" h="414654">
                  <a:moveTo>
                    <a:pt x="0" y="0"/>
                  </a:moveTo>
                  <a:lnTo>
                    <a:pt x="0" y="414527"/>
                  </a:lnTo>
                  <a:lnTo>
                    <a:pt x="992126" y="414527"/>
                  </a:lnTo>
                  <a:lnTo>
                    <a:pt x="992126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2" name="object 62"/>
            <p:cNvSpPr/>
            <p:nvPr/>
          </p:nvSpPr>
          <p:spPr>
            <a:xfrm>
              <a:off x="5196076" y="4483225"/>
              <a:ext cx="992505" cy="414655"/>
            </a:xfrm>
            <a:custGeom>
              <a:avLst/>
              <a:gdLst/>
              <a:ahLst/>
              <a:cxnLst/>
              <a:rect l="l" t="t" r="r" b="b"/>
              <a:pathLst>
                <a:path w="992504" h="414654">
                  <a:moveTo>
                    <a:pt x="992119" y="414147"/>
                  </a:moveTo>
                  <a:lnTo>
                    <a:pt x="992119" y="0"/>
                  </a:lnTo>
                  <a:lnTo>
                    <a:pt x="0" y="0"/>
                  </a:lnTo>
                  <a:lnTo>
                    <a:pt x="0" y="414147"/>
                  </a:lnTo>
                  <a:lnTo>
                    <a:pt x="992119" y="414147"/>
                  </a:lnTo>
                  <a:close/>
                </a:path>
              </a:pathLst>
            </a:custGeom>
            <a:solidFill>
              <a:srgbClr val="0065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3" name="object 63"/>
            <p:cNvSpPr/>
            <p:nvPr/>
          </p:nvSpPr>
          <p:spPr>
            <a:xfrm>
              <a:off x="5195692" y="4483225"/>
              <a:ext cx="992505" cy="414655"/>
            </a:xfrm>
            <a:custGeom>
              <a:avLst/>
              <a:gdLst/>
              <a:ahLst/>
              <a:cxnLst/>
              <a:rect l="l" t="t" r="r" b="b"/>
              <a:pathLst>
                <a:path w="992504" h="414654">
                  <a:moveTo>
                    <a:pt x="0" y="0"/>
                  </a:moveTo>
                  <a:lnTo>
                    <a:pt x="0" y="414147"/>
                  </a:lnTo>
                  <a:lnTo>
                    <a:pt x="992503" y="414147"/>
                  </a:lnTo>
                  <a:lnTo>
                    <a:pt x="992503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4" name="object 64"/>
          <p:cNvSpPr txBox="1"/>
          <p:nvPr/>
        </p:nvSpPr>
        <p:spPr>
          <a:xfrm>
            <a:off x="5345291" y="4545193"/>
            <a:ext cx="693420" cy="10979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9065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FFFFFF"/>
                </a:solidFill>
                <a:latin typeface="Comic Sans MS" panose="030F0702030302020204"/>
                <a:cs typeface="Comic Sans MS" panose="030F0702030302020204"/>
              </a:rPr>
              <a:t>Amy</a:t>
            </a:r>
            <a:endParaRPr sz="1600">
              <a:latin typeface="Comic Sans MS" panose="030F0702030302020204"/>
              <a:cs typeface="Comic Sans MS" panose="030F0702030302020204"/>
            </a:endParaRPr>
          </a:p>
          <a:p>
            <a:pPr marL="71120" marR="5080" indent="-59055">
              <a:lnSpc>
                <a:spcPct val="170000"/>
              </a:lnSpc>
              <a:spcBef>
                <a:spcPts val="5"/>
              </a:spcBef>
            </a:pPr>
            <a:r>
              <a:rPr sz="1600" dirty="0">
                <a:solidFill>
                  <a:srgbClr val="FFFFFF"/>
                </a:solidFill>
                <a:latin typeface="Comic Sans MS" panose="030F0702030302020204"/>
                <a:cs typeface="Comic Sans MS" panose="030F0702030302020204"/>
              </a:rPr>
              <a:t>B</a:t>
            </a:r>
            <a:r>
              <a:rPr sz="1600" spc="-10" dirty="0">
                <a:solidFill>
                  <a:srgbClr val="FFFFFF"/>
                </a:solidFill>
                <a:latin typeface="Comic Sans MS" panose="030F0702030302020204"/>
                <a:cs typeface="Comic Sans MS" panose="030F0702030302020204"/>
              </a:rPr>
              <a:t>r</a:t>
            </a:r>
            <a:r>
              <a:rPr sz="1600" spc="-5" dirty="0">
                <a:solidFill>
                  <a:srgbClr val="FFFFFF"/>
                </a:solidFill>
                <a:latin typeface="Comic Sans MS" panose="030F0702030302020204"/>
                <a:cs typeface="Comic Sans MS" panose="030F0702030302020204"/>
              </a:rPr>
              <a:t>e</a:t>
            </a:r>
            <a:r>
              <a:rPr sz="1600" spc="-10" dirty="0">
                <a:solidFill>
                  <a:srgbClr val="FFFFFF"/>
                </a:solidFill>
                <a:latin typeface="Comic Sans MS" panose="030F0702030302020204"/>
                <a:cs typeface="Comic Sans MS" panose="030F0702030302020204"/>
              </a:rPr>
              <a:t>n</a:t>
            </a:r>
            <a:r>
              <a:rPr sz="1600" spc="-5" dirty="0">
                <a:solidFill>
                  <a:srgbClr val="FFFFFF"/>
                </a:solidFill>
                <a:latin typeface="Comic Sans MS" panose="030F0702030302020204"/>
                <a:cs typeface="Comic Sans MS" panose="030F0702030302020204"/>
              </a:rPr>
              <a:t>da  </a:t>
            </a:r>
            <a:r>
              <a:rPr sz="1600" spc="-5" dirty="0">
                <a:solidFill>
                  <a:srgbClr val="FFFFFF"/>
                </a:solidFill>
                <a:latin typeface="Comic Sans MS" panose="030F0702030302020204"/>
                <a:cs typeface="Comic Sans MS" panose="030F0702030302020204"/>
              </a:rPr>
              <a:t>Claire</a:t>
            </a:r>
            <a:endParaRPr sz="1600">
              <a:latin typeface="Comic Sans MS" panose="030F0702030302020204"/>
              <a:cs typeface="Comic Sans MS" panose="030F0702030302020204"/>
            </a:endParaRPr>
          </a:p>
        </p:txBody>
      </p:sp>
      <p:grpSp>
        <p:nvGrpSpPr>
          <p:cNvPr id="65" name="object 65"/>
          <p:cNvGrpSpPr/>
          <p:nvPr/>
        </p:nvGrpSpPr>
        <p:grpSpPr>
          <a:xfrm>
            <a:off x="6183433" y="4478463"/>
            <a:ext cx="1002030" cy="424180"/>
            <a:chOff x="6183433" y="4478463"/>
            <a:chExt cx="1002030" cy="424180"/>
          </a:xfrm>
        </p:grpSpPr>
        <p:sp>
          <p:nvSpPr>
            <p:cNvPr id="66" name="object 66"/>
            <p:cNvSpPr/>
            <p:nvPr/>
          </p:nvSpPr>
          <p:spPr>
            <a:xfrm>
              <a:off x="6188195" y="4483225"/>
              <a:ext cx="992505" cy="414655"/>
            </a:xfrm>
            <a:custGeom>
              <a:avLst/>
              <a:gdLst/>
              <a:ahLst/>
              <a:cxnLst/>
              <a:rect l="l" t="t" r="r" b="b"/>
              <a:pathLst>
                <a:path w="992504" h="414654">
                  <a:moveTo>
                    <a:pt x="992126" y="414147"/>
                  </a:moveTo>
                  <a:lnTo>
                    <a:pt x="992126" y="0"/>
                  </a:lnTo>
                  <a:lnTo>
                    <a:pt x="0" y="0"/>
                  </a:lnTo>
                  <a:lnTo>
                    <a:pt x="0" y="414147"/>
                  </a:lnTo>
                  <a:lnTo>
                    <a:pt x="992126" y="414147"/>
                  </a:lnTo>
                  <a:close/>
                </a:path>
              </a:pathLst>
            </a:custGeom>
            <a:solidFill>
              <a:srgbClr val="FFC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7" name="object 67"/>
            <p:cNvSpPr/>
            <p:nvPr/>
          </p:nvSpPr>
          <p:spPr>
            <a:xfrm>
              <a:off x="6188195" y="4483225"/>
              <a:ext cx="992505" cy="414655"/>
            </a:xfrm>
            <a:custGeom>
              <a:avLst/>
              <a:gdLst/>
              <a:ahLst/>
              <a:cxnLst/>
              <a:rect l="l" t="t" r="r" b="b"/>
              <a:pathLst>
                <a:path w="992504" h="414654">
                  <a:moveTo>
                    <a:pt x="0" y="0"/>
                  </a:moveTo>
                  <a:lnTo>
                    <a:pt x="0" y="414147"/>
                  </a:lnTo>
                  <a:lnTo>
                    <a:pt x="992126" y="414147"/>
                  </a:lnTo>
                  <a:lnTo>
                    <a:pt x="992126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8" name="object 68"/>
          <p:cNvSpPr txBox="1"/>
          <p:nvPr/>
        </p:nvSpPr>
        <p:spPr>
          <a:xfrm>
            <a:off x="6362560" y="4545193"/>
            <a:ext cx="642620" cy="10979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5095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atin typeface="Comic Sans MS" panose="030F0702030302020204"/>
                <a:cs typeface="Comic Sans MS" panose="030F0702030302020204"/>
              </a:rPr>
              <a:t>Yuri</a:t>
            </a:r>
            <a:endParaRPr sz="1600">
              <a:latin typeface="Comic Sans MS" panose="030F0702030302020204"/>
              <a:cs typeface="Comic Sans MS" panose="030F0702030302020204"/>
            </a:endParaRPr>
          </a:p>
          <a:p>
            <a:pPr marL="12700" marR="5080">
              <a:lnSpc>
                <a:spcPct val="170000"/>
              </a:lnSpc>
              <a:spcBef>
                <a:spcPts val="5"/>
              </a:spcBef>
            </a:pPr>
            <a:r>
              <a:rPr sz="1600" spc="-5" dirty="0">
                <a:latin typeface="Comic Sans MS" panose="030F0702030302020204"/>
                <a:cs typeface="Comic Sans MS" panose="030F0702030302020204"/>
              </a:rPr>
              <a:t>Xav</a:t>
            </a:r>
            <a:r>
              <a:rPr sz="1600" spc="-10" dirty="0">
                <a:latin typeface="Comic Sans MS" panose="030F0702030302020204"/>
                <a:cs typeface="Comic Sans MS" panose="030F0702030302020204"/>
              </a:rPr>
              <a:t>i</a:t>
            </a:r>
            <a:r>
              <a:rPr sz="1600" spc="-5" dirty="0">
                <a:latin typeface="Comic Sans MS" panose="030F0702030302020204"/>
                <a:cs typeface="Comic Sans MS" panose="030F0702030302020204"/>
              </a:rPr>
              <a:t>er  Xav</a:t>
            </a:r>
            <a:r>
              <a:rPr sz="1600" spc="-10" dirty="0">
                <a:latin typeface="Comic Sans MS" panose="030F0702030302020204"/>
                <a:cs typeface="Comic Sans MS" panose="030F0702030302020204"/>
              </a:rPr>
              <a:t>i</a:t>
            </a:r>
            <a:r>
              <a:rPr sz="1600" spc="-5" dirty="0">
                <a:latin typeface="Comic Sans MS" panose="030F0702030302020204"/>
                <a:cs typeface="Comic Sans MS" panose="030F0702030302020204"/>
              </a:rPr>
              <a:t>er</a:t>
            </a:r>
            <a:endParaRPr sz="1600">
              <a:latin typeface="Comic Sans MS" panose="030F0702030302020204"/>
              <a:cs typeface="Comic Sans MS" panose="030F0702030302020204"/>
            </a:endParaRPr>
          </a:p>
        </p:txBody>
      </p:sp>
      <p:grpSp>
        <p:nvGrpSpPr>
          <p:cNvPr id="69" name="object 69"/>
          <p:cNvGrpSpPr/>
          <p:nvPr/>
        </p:nvGrpSpPr>
        <p:grpSpPr>
          <a:xfrm>
            <a:off x="8167699" y="4478463"/>
            <a:ext cx="1000125" cy="424180"/>
            <a:chOff x="8167699" y="4478463"/>
            <a:chExt cx="1000125" cy="424180"/>
          </a:xfrm>
        </p:grpSpPr>
        <p:sp>
          <p:nvSpPr>
            <p:cNvPr id="70" name="object 70"/>
            <p:cNvSpPr/>
            <p:nvPr/>
          </p:nvSpPr>
          <p:spPr>
            <a:xfrm>
              <a:off x="8172462" y="4483225"/>
              <a:ext cx="990600" cy="414655"/>
            </a:xfrm>
            <a:custGeom>
              <a:avLst/>
              <a:gdLst/>
              <a:ahLst/>
              <a:cxnLst/>
              <a:rect l="l" t="t" r="r" b="b"/>
              <a:pathLst>
                <a:path w="990600" h="414654">
                  <a:moveTo>
                    <a:pt x="990597" y="414147"/>
                  </a:moveTo>
                  <a:lnTo>
                    <a:pt x="990597" y="0"/>
                  </a:lnTo>
                  <a:lnTo>
                    <a:pt x="0" y="0"/>
                  </a:lnTo>
                  <a:lnTo>
                    <a:pt x="0" y="414147"/>
                  </a:lnTo>
                  <a:lnTo>
                    <a:pt x="990597" y="414147"/>
                  </a:lnTo>
                  <a:close/>
                </a:path>
              </a:pathLst>
            </a:custGeom>
            <a:solidFill>
              <a:srgbClr val="FFC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1" name="object 71"/>
            <p:cNvSpPr/>
            <p:nvPr/>
          </p:nvSpPr>
          <p:spPr>
            <a:xfrm>
              <a:off x="8172462" y="4483225"/>
              <a:ext cx="990600" cy="414655"/>
            </a:xfrm>
            <a:custGeom>
              <a:avLst/>
              <a:gdLst/>
              <a:ahLst/>
              <a:cxnLst/>
              <a:rect l="l" t="t" r="r" b="b"/>
              <a:pathLst>
                <a:path w="990600" h="414654">
                  <a:moveTo>
                    <a:pt x="0" y="0"/>
                  </a:moveTo>
                  <a:lnTo>
                    <a:pt x="0" y="414147"/>
                  </a:lnTo>
                  <a:lnTo>
                    <a:pt x="990597" y="414147"/>
                  </a:lnTo>
                  <a:lnTo>
                    <a:pt x="990597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2" name="object 72"/>
          <p:cNvSpPr txBox="1"/>
          <p:nvPr/>
        </p:nvSpPr>
        <p:spPr>
          <a:xfrm>
            <a:off x="8375760" y="4545193"/>
            <a:ext cx="582295" cy="10979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Comic Sans MS" panose="030F0702030302020204"/>
                <a:cs typeface="Comic Sans MS" panose="030F0702030302020204"/>
              </a:rPr>
              <a:t>Zoran</a:t>
            </a:r>
            <a:endParaRPr sz="1600">
              <a:latin typeface="Comic Sans MS" panose="030F0702030302020204"/>
              <a:cs typeface="Comic Sans MS" panose="030F0702030302020204"/>
            </a:endParaRPr>
          </a:p>
          <a:p>
            <a:pPr marL="12700" marR="5080">
              <a:lnSpc>
                <a:spcPct val="170000"/>
              </a:lnSpc>
              <a:spcBef>
                <a:spcPts val="5"/>
              </a:spcBef>
            </a:pPr>
            <a:r>
              <a:rPr sz="1600" spc="-5" dirty="0">
                <a:latin typeface="Comic Sans MS" panose="030F0702030302020204"/>
                <a:cs typeface="Comic Sans MS" panose="030F0702030302020204"/>
              </a:rPr>
              <a:t>Zoran  Zoran</a:t>
            </a:r>
            <a:endParaRPr sz="1600">
              <a:latin typeface="Comic Sans MS" panose="030F0702030302020204"/>
              <a:cs typeface="Comic Sans MS" panose="030F0702030302020204"/>
            </a:endParaRPr>
          </a:p>
        </p:txBody>
      </p:sp>
      <p:grpSp>
        <p:nvGrpSpPr>
          <p:cNvPr id="73" name="object 73"/>
          <p:cNvGrpSpPr/>
          <p:nvPr/>
        </p:nvGrpSpPr>
        <p:grpSpPr>
          <a:xfrm>
            <a:off x="7175573" y="4478463"/>
            <a:ext cx="1002030" cy="424180"/>
            <a:chOff x="7175573" y="4478463"/>
            <a:chExt cx="1002030" cy="424180"/>
          </a:xfrm>
        </p:grpSpPr>
        <p:sp>
          <p:nvSpPr>
            <p:cNvPr id="74" name="object 74"/>
            <p:cNvSpPr/>
            <p:nvPr/>
          </p:nvSpPr>
          <p:spPr>
            <a:xfrm>
              <a:off x="7180336" y="4483225"/>
              <a:ext cx="992505" cy="414655"/>
            </a:xfrm>
            <a:custGeom>
              <a:avLst/>
              <a:gdLst/>
              <a:ahLst/>
              <a:cxnLst/>
              <a:rect l="l" t="t" r="r" b="b"/>
              <a:pathLst>
                <a:path w="992504" h="414654">
                  <a:moveTo>
                    <a:pt x="992126" y="414147"/>
                  </a:moveTo>
                  <a:lnTo>
                    <a:pt x="992126" y="0"/>
                  </a:lnTo>
                  <a:lnTo>
                    <a:pt x="0" y="0"/>
                  </a:lnTo>
                  <a:lnTo>
                    <a:pt x="0" y="414147"/>
                  </a:lnTo>
                  <a:lnTo>
                    <a:pt x="992126" y="414147"/>
                  </a:lnTo>
                  <a:close/>
                </a:path>
              </a:pathLst>
            </a:custGeom>
            <a:solidFill>
              <a:srgbClr val="FFC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5" name="object 75"/>
            <p:cNvSpPr/>
            <p:nvPr/>
          </p:nvSpPr>
          <p:spPr>
            <a:xfrm>
              <a:off x="7180336" y="4483225"/>
              <a:ext cx="992505" cy="414655"/>
            </a:xfrm>
            <a:custGeom>
              <a:avLst/>
              <a:gdLst/>
              <a:ahLst/>
              <a:cxnLst/>
              <a:rect l="l" t="t" r="r" b="b"/>
              <a:pathLst>
                <a:path w="992504" h="414654">
                  <a:moveTo>
                    <a:pt x="0" y="0"/>
                  </a:moveTo>
                  <a:lnTo>
                    <a:pt x="0" y="414147"/>
                  </a:lnTo>
                  <a:lnTo>
                    <a:pt x="992126" y="414147"/>
                  </a:lnTo>
                  <a:lnTo>
                    <a:pt x="992126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6" name="object 76"/>
          <p:cNvSpPr txBox="1"/>
          <p:nvPr/>
        </p:nvSpPr>
        <p:spPr>
          <a:xfrm>
            <a:off x="7355062" y="4545193"/>
            <a:ext cx="642620" cy="10979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Comic Sans MS" panose="030F0702030302020204"/>
                <a:cs typeface="Comic Sans MS" panose="030F0702030302020204"/>
              </a:rPr>
              <a:t>Xavier</a:t>
            </a:r>
            <a:endParaRPr sz="1600">
              <a:latin typeface="Comic Sans MS" panose="030F0702030302020204"/>
              <a:cs typeface="Comic Sans MS" panose="030F0702030302020204"/>
            </a:endParaRPr>
          </a:p>
          <a:p>
            <a:pPr marL="124460" marR="119380">
              <a:lnSpc>
                <a:spcPct val="170000"/>
              </a:lnSpc>
              <a:spcBef>
                <a:spcPts val="5"/>
              </a:spcBef>
            </a:pPr>
            <a:r>
              <a:rPr sz="1600" spc="-5" dirty="0">
                <a:latin typeface="Comic Sans MS" panose="030F0702030302020204"/>
                <a:cs typeface="Comic Sans MS" panose="030F0702030302020204"/>
              </a:rPr>
              <a:t>Yu</a:t>
            </a:r>
            <a:r>
              <a:rPr sz="1600" dirty="0">
                <a:latin typeface="Comic Sans MS" panose="030F0702030302020204"/>
                <a:cs typeface="Comic Sans MS" panose="030F0702030302020204"/>
              </a:rPr>
              <a:t>r</a:t>
            </a:r>
            <a:r>
              <a:rPr sz="1600" spc="-5" dirty="0">
                <a:latin typeface="Comic Sans MS" panose="030F0702030302020204"/>
                <a:cs typeface="Comic Sans MS" panose="030F0702030302020204"/>
              </a:rPr>
              <a:t>i  Yu</a:t>
            </a:r>
            <a:r>
              <a:rPr sz="1600" dirty="0">
                <a:latin typeface="Comic Sans MS" panose="030F0702030302020204"/>
                <a:cs typeface="Comic Sans MS" panose="030F0702030302020204"/>
              </a:rPr>
              <a:t>r</a:t>
            </a:r>
            <a:r>
              <a:rPr sz="1600" spc="-5" dirty="0">
                <a:latin typeface="Comic Sans MS" panose="030F0702030302020204"/>
                <a:cs typeface="Comic Sans MS" panose="030F0702030302020204"/>
              </a:rPr>
              <a:t>i</a:t>
            </a:r>
            <a:endParaRPr sz="1600">
              <a:latin typeface="Comic Sans MS" panose="030F0702030302020204"/>
              <a:cs typeface="Comic Sans MS" panose="030F0702030302020204"/>
            </a:endParaRPr>
          </a:p>
        </p:txBody>
      </p:sp>
      <p:grpSp>
        <p:nvGrpSpPr>
          <p:cNvPr id="77" name="object 77"/>
          <p:cNvGrpSpPr/>
          <p:nvPr/>
        </p:nvGrpSpPr>
        <p:grpSpPr>
          <a:xfrm>
            <a:off x="6183433" y="4066981"/>
            <a:ext cx="1002030" cy="421005"/>
            <a:chOff x="6183433" y="4066981"/>
            <a:chExt cx="1002030" cy="421005"/>
          </a:xfrm>
        </p:grpSpPr>
        <p:sp>
          <p:nvSpPr>
            <p:cNvPr id="78" name="object 78"/>
            <p:cNvSpPr/>
            <p:nvPr/>
          </p:nvSpPr>
          <p:spPr>
            <a:xfrm>
              <a:off x="6188195" y="4072127"/>
              <a:ext cx="992505" cy="411480"/>
            </a:xfrm>
            <a:custGeom>
              <a:avLst/>
              <a:gdLst/>
              <a:ahLst/>
              <a:cxnLst/>
              <a:rect l="l" t="t" r="r" b="b"/>
              <a:pathLst>
                <a:path w="992504" h="411479">
                  <a:moveTo>
                    <a:pt x="992126" y="411096"/>
                  </a:moveTo>
                  <a:lnTo>
                    <a:pt x="992126" y="0"/>
                  </a:lnTo>
                  <a:lnTo>
                    <a:pt x="0" y="0"/>
                  </a:lnTo>
                  <a:lnTo>
                    <a:pt x="0" y="411096"/>
                  </a:lnTo>
                  <a:lnTo>
                    <a:pt x="992126" y="411096"/>
                  </a:lnTo>
                  <a:close/>
                </a:path>
              </a:pathLst>
            </a:custGeom>
            <a:solidFill>
              <a:srgbClr val="0065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9" name="object 79"/>
            <p:cNvSpPr/>
            <p:nvPr/>
          </p:nvSpPr>
          <p:spPr>
            <a:xfrm>
              <a:off x="6188195" y="4071743"/>
              <a:ext cx="992505" cy="411480"/>
            </a:xfrm>
            <a:custGeom>
              <a:avLst/>
              <a:gdLst/>
              <a:ahLst/>
              <a:cxnLst/>
              <a:rect l="l" t="t" r="r" b="b"/>
              <a:pathLst>
                <a:path w="992504" h="411479">
                  <a:moveTo>
                    <a:pt x="0" y="0"/>
                  </a:moveTo>
                  <a:lnTo>
                    <a:pt x="0" y="411480"/>
                  </a:lnTo>
                  <a:lnTo>
                    <a:pt x="992126" y="411480"/>
                  </a:lnTo>
                  <a:lnTo>
                    <a:pt x="992126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0" name="object 80"/>
          <p:cNvSpPr txBox="1"/>
          <p:nvPr/>
        </p:nvSpPr>
        <p:spPr>
          <a:xfrm>
            <a:off x="6532612" y="4068944"/>
            <a:ext cx="3022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400" spc="-7" baseline="-17000" dirty="0">
                <a:solidFill>
                  <a:srgbClr val="FFFFFF"/>
                </a:solidFill>
                <a:latin typeface="Comic Sans MS" panose="030F0702030302020204"/>
                <a:cs typeface="Comic Sans MS" panose="030F0702030302020204"/>
              </a:rPr>
              <a:t>1</a:t>
            </a:r>
            <a:r>
              <a:rPr sz="1100" spc="-5" dirty="0">
                <a:solidFill>
                  <a:srgbClr val="FFFFFF"/>
                </a:solidFill>
                <a:latin typeface="Comic Sans MS" panose="030F0702030302020204"/>
                <a:cs typeface="Comic Sans MS" panose="030F0702030302020204"/>
              </a:rPr>
              <a:t>st</a:t>
            </a:r>
            <a:endParaRPr sz="1100">
              <a:latin typeface="Comic Sans MS" panose="030F0702030302020204"/>
              <a:cs typeface="Comic Sans MS" panose="030F0702030302020204"/>
            </a:endParaRPr>
          </a:p>
        </p:txBody>
      </p:sp>
      <p:grpSp>
        <p:nvGrpSpPr>
          <p:cNvPr id="81" name="object 81"/>
          <p:cNvGrpSpPr/>
          <p:nvPr/>
        </p:nvGrpSpPr>
        <p:grpSpPr>
          <a:xfrm>
            <a:off x="7175573" y="4066981"/>
            <a:ext cx="1002030" cy="421005"/>
            <a:chOff x="7175573" y="4066981"/>
            <a:chExt cx="1002030" cy="421005"/>
          </a:xfrm>
        </p:grpSpPr>
        <p:sp>
          <p:nvSpPr>
            <p:cNvPr id="82" name="object 82"/>
            <p:cNvSpPr/>
            <p:nvPr/>
          </p:nvSpPr>
          <p:spPr>
            <a:xfrm>
              <a:off x="7180336" y="4072127"/>
              <a:ext cx="992505" cy="411480"/>
            </a:xfrm>
            <a:custGeom>
              <a:avLst/>
              <a:gdLst/>
              <a:ahLst/>
              <a:cxnLst/>
              <a:rect l="l" t="t" r="r" b="b"/>
              <a:pathLst>
                <a:path w="992504" h="411479">
                  <a:moveTo>
                    <a:pt x="992126" y="411096"/>
                  </a:moveTo>
                  <a:lnTo>
                    <a:pt x="992126" y="0"/>
                  </a:lnTo>
                  <a:lnTo>
                    <a:pt x="0" y="0"/>
                  </a:lnTo>
                  <a:lnTo>
                    <a:pt x="0" y="411096"/>
                  </a:lnTo>
                  <a:lnTo>
                    <a:pt x="992126" y="411096"/>
                  </a:lnTo>
                  <a:close/>
                </a:path>
              </a:pathLst>
            </a:custGeom>
            <a:solidFill>
              <a:srgbClr val="0065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3" name="object 83"/>
            <p:cNvSpPr/>
            <p:nvPr/>
          </p:nvSpPr>
          <p:spPr>
            <a:xfrm>
              <a:off x="7180336" y="4071743"/>
              <a:ext cx="992505" cy="411480"/>
            </a:xfrm>
            <a:custGeom>
              <a:avLst/>
              <a:gdLst/>
              <a:ahLst/>
              <a:cxnLst/>
              <a:rect l="l" t="t" r="r" b="b"/>
              <a:pathLst>
                <a:path w="992504" h="411479">
                  <a:moveTo>
                    <a:pt x="0" y="0"/>
                  </a:moveTo>
                  <a:lnTo>
                    <a:pt x="0" y="411480"/>
                  </a:lnTo>
                  <a:lnTo>
                    <a:pt x="992126" y="411480"/>
                  </a:lnTo>
                  <a:lnTo>
                    <a:pt x="992126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4" name="object 84"/>
          <p:cNvSpPr txBox="1"/>
          <p:nvPr/>
        </p:nvSpPr>
        <p:spPr>
          <a:xfrm>
            <a:off x="7497683" y="4068944"/>
            <a:ext cx="3556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400" spc="-7" baseline="-17000" dirty="0">
                <a:solidFill>
                  <a:srgbClr val="FFFFFF"/>
                </a:solidFill>
                <a:latin typeface="Comic Sans MS" panose="030F0702030302020204"/>
                <a:cs typeface="Comic Sans MS" panose="030F0702030302020204"/>
              </a:rPr>
              <a:t>2</a:t>
            </a:r>
            <a:r>
              <a:rPr sz="1100" spc="-5" dirty="0">
                <a:solidFill>
                  <a:srgbClr val="FFFFFF"/>
                </a:solidFill>
                <a:latin typeface="Comic Sans MS" panose="030F0702030302020204"/>
                <a:cs typeface="Comic Sans MS" panose="030F0702030302020204"/>
              </a:rPr>
              <a:t>nd</a:t>
            </a:r>
            <a:endParaRPr sz="1100">
              <a:latin typeface="Comic Sans MS" panose="030F0702030302020204"/>
              <a:cs typeface="Comic Sans MS" panose="030F0702030302020204"/>
            </a:endParaRPr>
          </a:p>
        </p:txBody>
      </p:sp>
      <p:grpSp>
        <p:nvGrpSpPr>
          <p:cNvPr id="85" name="object 85"/>
          <p:cNvGrpSpPr/>
          <p:nvPr/>
        </p:nvGrpSpPr>
        <p:grpSpPr>
          <a:xfrm>
            <a:off x="8167699" y="4066981"/>
            <a:ext cx="1000125" cy="421005"/>
            <a:chOff x="8167699" y="4066981"/>
            <a:chExt cx="1000125" cy="421005"/>
          </a:xfrm>
        </p:grpSpPr>
        <p:sp>
          <p:nvSpPr>
            <p:cNvPr id="86" name="object 86"/>
            <p:cNvSpPr/>
            <p:nvPr/>
          </p:nvSpPr>
          <p:spPr>
            <a:xfrm>
              <a:off x="8172462" y="4072127"/>
              <a:ext cx="990600" cy="411480"/>
            </a:xfrm>
            <a:custGeom>
              <a:avLst/>
              <a:gdLst/>
              <a:ahLst/>
              <a:cxnLst/>
              <a:rect l="l" t="t" r="r" b="b"/>
              <a:pathLst>
                <a:path w="990600" h="411479">
                  <a:moveTo>
                    <a:pt x="990597" y="411096"/>
                  </a:moveTo>
                  <a:lnTo>
                    <a:pt x="990597" y="0"/>
                  </a:lnTo>
                  <a:lnTo>
                    <a:pt x="0" y="0"/>
                  </a:lnTo>
                  <a:lnTo>
                    <a:pt x="0" y="411096"/>
                  </a:lnTo>
                  <a:lnTo>
                    <a:pt x="990597" y="411096"/>
                  </a:lnTo>
                  <a:close/>
                </a:path>
              </a:pathLst>
            </a:custGeom>
            <a:solidFill>
              <a:srgbClr val="0065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7" name="object 87"/>
            <p:cNvSpPr/>
            <p:nvPr/>
          </p:nvSpPr>
          <p:spPr>
            <a:xfrm>
              <a:off x="8172462" y="4071743"/>
              <a:ext cx="990600" cy="411480"/>
            </a:xfrm>
            <a:custGeom>
              <a:avLst/>
              <a:gdLst/>
              <a:ahLst/>
              <a:cxnLst/>
              <a:rect l="l" t="t" r="r" b="b"/>
              <a:pathLst>
                <a:path w="990600" h="411479">
                  <a:moveTo>
                    <a:pt x="0" y="0"/>
                  </a:moveTo>
                  <a:lnTo>
                    <a:pt x="0" y="411480"/>
                  </a:lnTo>
                  <a:lnTo>
                    <a:pt x="990597" y="411480"/>
                  </a:lnTo>
                  <a:lnTo>
                    <a:pt x="990597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8" name="object 88"/>
          <p:cNvSpPr txBox="1"/>
          <p:nvPr/>
        </p:nvSpPr>
        <p:spPr>
          <a:xfrm>
            <a:off x="8493235" y="4068944"/>
            <a:ext cx="3492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400" spc="-7" baseline="-17000" dirty="0">
                <a:solidFill>
                  <a:srgbClr val="FFFFFF"/>
                </a:solidFill>
                <a:latin typeface="Comic Sans MS" panose="030F0702030302020204"/>
                <a:cs typeface="Comic Sans MS" panose="030F0702030302020204"/>
              </a:rPr>
              <a:t>3</a:t>
            </a:r>
            <a:r>
              <a:rPr sz="1100" spc="-5" dirty="0">
                <a:solidFill>
                  <a:srgbClr val="FFFFFF"/>
                </a:solidFill>
                <a:latin typeface="Comic Sans MS" panose="030F0702030302020204"/>
                <a:cs typeface="Comic Sans MS" panose="030F0702030302020204"/>
              </a:rPr>
              <a:t>rd</a:t>
            </a:r>
            <a:endParaRPr sz="1100">
              <a:latin typeface="Comic Sans MS" panose="030F0702030302020204"/>
              <a:cs typeface="Comic Sans MS" panose="030F0702030302020204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5992990" y="5782466"/>
            <a:ext cx="2340610" cy="251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450" i="1" spc="-35" dirty="0">
                <a:latin typeface="Comic Sans MS" panose="030F0702030302020204"/>
                <a:cs typeface="Comic Sans MS" panose="030F0702030302020204"/>
              </a:rPr>
              <a:t>Women’s</a:t>
            </a:r>
            <a:r>
              <a:rPr sz="1450" i="1" spc="-4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1450" i="1" spc="-30" dirty="0">
                <a:latin typeface="Comic Sans MS" panose="030F0702030302020204"/>
                <a:cs typeface="Comic Sans MS" panose="030F0702030302020204"/>
              </a:rPr>
              <a:t>Preference</a:t>
            </a:r>
            <a:r>
              <a:rPr sz="1450" i="1" spc="-4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1450" i="1" spc="-25" dirty="0">
                <a:latin typeface="Comic Sans MS" panose="030F0702030302020204"/>
                <a:cs typeface="Comic Sans MS" panose="030F0702030302020204"/>
              </a:rPr>
              <a:t>Profile</a:t>
            </a:r>
            <a:endParaRPr sz="1450">
              <a:latin typeface="Comic Sans MS" panose="030F0702030302020204"/>
              <a:cs typeface="Comic Sans MS" panose="030F0702030302020204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6421615" y="3560691"/>
            <a:ext cx="6064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Comic Sans MS" panose="030F0702030302020204"/>
                <a:cs typeface="Comic Sans MS" panose="030F0702030302020204"/>
              </a:rPr>
              <a:t>favorite</a:t>
            </a:r>
            <a:endParaRPr sz="1200">
              <a:latin typeface="Comic Sans MS" panose="030F0702030302020204"/>
              <a:cs typeface="Comic Sans MS" panose="030F0702030302020204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8292927" y="3560691"/>
            <a:ext cx="1001394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Comic Sans MS" panose="030F0702030302020204"/>
                <a:cs typeface="Comic Sans MS" panose="030F0702030302020204"/>
              </a:rPr>
              <a:t>least</a:t>
            </a:r>
            <a:r>
              <a:rPr sz="1200" spc="-5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1200" spc="-5" dirty="0">
                <a:latin typeface="Comic Sans MS" panose="030F0702030302020204"/>
                <a:cs typeface="Comic Sans MS" panose="030F0702030302020204"/>
              </a:rPr>
              <a:t>favorite</a:t>
            </a:r>
            <a:endParaRPr sz="1200">
              <a:latin typeface="Comic Sans MS" panose="030F0702030302020204"/>
              <a:cs typeface="Comic Sans MS" panose="030F0702030302020204"/>
            </a:endParaRPr>
          </a:p>
        </p:txBody>
      </p:sp>
      <p:sp>
        <p:nvSpPr>
          <p:cNvPr id="92" name="object 92"/>
          <p:cNvSpPr/>
          <p:nvPr/>
        </p:nvSpPr>
        <p:spPr>
          <a:xfrm>
            <a:off x="8585082" y="3816478"/>
            <a:ext cx="51435" cy="157480"/>
          </a:xfrm>
          <a:custGeom>
            <a:avLst/>
            <a:gdLst/>
            <a:ahLst/>
            <a:cxnLst/>
            <a:rect l="l" t="t" r="r" b="b"/>
            <a:pathLst>
              <a:path w="51434" h="157479">
                <a:moveTo>
                  <a:pt x="51011" y="106295"/>
                </a:moveTo>
                <a:lnTo>
                  <a:pt x="0" y="106295"/>
                </a:lnTo>
                <a:lnTo>
                  <a:pt x="20569" y="147163"/>
                </a:lnTo>
                <a:lnTo>
                  <a:pt x="20569" y="118870"/>
                </a:lnTo>
                <a:lnTo>
                  <a:pt x="20912" y="120776"/>
                </a:lnTo>
                <a:lnTo>
                  <a:pt x="22077" y="122298"/>
                </a:lnTo>
                <a:lnTo>
                  <a:pt x="23586" y="123436"/>
                </a:lnTo>
                <a:lnTo>
                  <a:pt x="25505" y="123820"/>
                </a:lnTo>
                <a:lnTo>
                  <a:pt x="27425" y="123436"/>
                </a:lnTo>
                <a:lnTo>
                  <a:pt x="28934" y="122298"/>
                </a:lnTo>
                <a:lnTo>
                  <a:pt x="29688" y="120776"/>
                </a:lnTo>
                <a:lnTo>
                  <a:pt x="30099" y="118870"/>
                </a:lnTo>
                <a:lnTo>
                  <a:pt x="30099" y="147844"/>
                </a:lnTo>
                <a:lnTo>
                  <a:pt x="51011" y="106295"/>
                </a:lnTo>
                <a:close/>
              </a:path>
              <a:path w="51434" h="157479">
                <a:moveTo>
                  <a:pt x="30099" y="106295"/>
                </a:moveTo>
                <a:lnTo>
                  <a:pt x="30099" y="4566"/>
                </a:lnTo>
                <a:lnTo>
                  <a:pt x="29688" y="2667"/>
                </a:lnTo>
                <a:lnTo>
                  <a:pt x="28934" y="1138"/>
                </a:lnTo>
                <a:lnTo>
                  <a:pt x="27425" y="377"/>
                </a:lnTo>
                <a:lnTo>
                  <a:pt x="25505" y="0"/>
                </a:lnTo>
                <a:lnTo>
                  <a:pt x="23586" y="377"/>
                </a:lnTo>
                <a:lnTo>
                  <a:pt x="22077" y="1138"/>
                </a:lnTo>
                <a:lnTo>
                  <a:pt x="20912" y="2667"/>
                </a:lnTo>
                <a:lnTo>
                  <a:pt x="20569" y="4566"/>
                </a:lnTo>
                <a:lnTo>
                  <a:pt x="20569" y="106295"/>
                </a:lnTo>
                <a:lnTo>
                  <a:pt x="30099" y="106295"/>
                </a:lnTo>
                <a:close/>
              </a:path>
              <a:path w="51434" h="157479">
                <a:moveTo>
                  <a:pt x="30099" y="147844"/>
                </a:moveTo>
                <a:lnTo>
                  <a:pt x="30099" y="118870"/>
                </a:lnTo>
                <a:lnTo>
                  <a:pt x="29688" y="120776"/>
                </a:lnTo>
                <a:lnTo>
                  <a:pt x="28934" y="122298"/>
                </a:lnTo>
                <a:lnTo>
                  <a:pt x="27425" y="123436"/>
                </a:lnTo>
                <a:lnTo>
                  <a:pt x="25505" y="123820"/>
                </a:lnTo>
                <a:lnTo>
                  <a:pt x="23586" y="123436"/>
                </a:lnTo>
                <a:lnTo>
                  <a:pt x="22077" y="122298"/>
                </a:lnTo>
                <a:lnTo>
                  <a:pt x="20912" y="120776"/>
                </a:lnTo>
                <a:lnTo>
                  <a:pt x="20569" y="118870"/>
                </a:lnTo>
                <a:lnTo>
                  <a:pt x="20569" y="147163"/>
                </a:lnTo>
                <a:lnTo>
                  <a:pt x="25505" y="156971"/>
                </a:lnTo>
                <a:lnTo>
                  <a:pt x="30099" y="1478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6680069" y="3805042"/>
            <a:ext cx="51435" cy="157480"/>
          </a:xfrm>
          <a:custGeom>
            <a:avLst/>
            <a:gdLst/>
            <a:ahLst/>
            <a:cxnLst/>
            <a:rect l="l" t="t" r="r" b="b"/>
            <a:pathLst>
              <a:path w="51434" h="157479">
                <a:moveTo>
                  <a:pt x="51053" y="106679"/>
                </a:moveTo>
                <a:lnTo>
                  <a:pt x="0" y="106679"/>
                </a:lnTo>
                <a:lnTo>
                  <a:pt x="20576" y="147527"/>
                </a:lnTo>
                <a:lnTo>
                  <a:pt x="20576" y="119254"/>
                </a:lnTo>
                <a:lnTo>
                  <a:pt x="20953" y="121160"/>
                </a:lnTo>
                <a:lnTo>
                  <a:pt x="22098" y="122682"/>
                </a:lnTo>
                <a:lnTo>
                  <a:pt x="23620" y="123450"/>
                </a:lnTo>
                <a:lnTo>
                  <a:pt x="25526" y="123827"/>
                </a:lnTo>
                <a:lnTo>
                  <a:pt x="27432" y="123450"/>
                </a:lnTo>
                <a:lnTo>
                  <a:pt x="28954" y="122682"/>
                </a:lnTo>
                <a:lnTo>
                  <a:pt x="29715" y="121160"/>
                </a:lnTo>
                <a:lnTo>
                  <a:pt x="30099" y="119254"/>
                </a:lnTo>
                <a:lnTo>
                  <a:pt x="30099" y="148276"/>
                </a:lnTo>
                <a:lnTo>
                  <a:pt x="51053" y="106679"/>
                </a:lnTo>
                <a:close/>
              </a:path>
              <a:path w="51434" h="157479">
                <a:moveTo>
                  <a:pt x="30099" y="106679"/>
                </a:moveTo>
                <a:lnTo>
                  <a:pt x="30099" y="4957"/>
                </a:lnTo>
                <a:lnTo>
                  <a:pt x="29715" y="3051"/>
                </a:lnTo>
                <a:lnTo>
                  <a:pt x="28954" y="1528"/>
                </a:lnTo>
                <a:lnTo>
                  <a:pt x="27432" y="383"/>
                </a:lnTo>
                <a:lnTo>
                  <a:pt x="25526" y="0"/>
                </a:lnTo>
                <a:lnTo>
                  <a:pt x="23620" y="383"/>
                </a:lnTo>
                <a:lnTo>
                  <a:pt x="22098" y="1528"/>
                </a:lnTo>
                <a:lnTo>
                  <a:pt x="20953" y="3051"/>
                </a:lnTo>
                <a:lnTo>
                  <a:pt x="20576" y="4957"/>
                </a:lnTo>
                <a:lnTo>
                  <a:pt x="20576" y="106679"/>
                </a:lnTo>
                <a:lnTo>
                  <a:pt x="30099" y="106679"/>
                </a:lnTo>
                <a:close/>
              </a:path>
              <a:path w="51434" h="157479">
                <a:moveTo>
                  <a:pt x="30099" y="148276"/>
                </a:moveTo>
                <a:lnTo>
                  <a:pt x="30099" y="119254"/>
                </a:lnTo>
                <a:lnTo>
                  <a:pt x="29715" y="121160"/>
                </a:lnTo>
                <a:lnTo>
                  <a:pt x="28954" y="122682"/>
                </a:lnTo>
                <a:lnTo>
                  <a:pt x="27432" y="123450"/>
                </a:lnTo>
                <a:lnTo>
                  <a:pt x="25526" y="123827"/>
                </a:lnTo>
                <a:lnTo>
                  <a:pt x="23620" y="123450"/>
                </a:lnTo>
                <a:lnTo>
                  <a:pt x="22098" y="122682"/>
                </a:lnTo>
                <a:lnTo>
                  <a:pt x="20953" y="121160"/>
                </a:lnTo>
                <a:lnTo>
                  <a:pt x="20576" y="119254"/>
                </a:lnTo>
                <a:lnTo>
                  <a:pt x="20576" y="147527"/>
                </a:lnTo>
                <a:lnTo>
                  <a:pt x="25526" y="157355"/>
                </a:lnTo>
                <a:lnTo>
                  <a:pt x="30099" y="1482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4317869" y="3805042"/>
            <a:ext cx="51435" cy="157480"/>
          </a:xfrm>
          <a:custGeom>
            <a:avLst/>
            <a:gdLst/>
            <a:ahLst/>
            <a:cxnLst/>
            <a:rect l="l" t="t" r="r" b="b"/>
            <a:pathLst>
              <a:path w="51435" h="157479">
                <a:moveTo>
                  <a:pt x="51053" y="106679"/>
                </a:moveTo>
                <a:lnTo>
                  <a:pt x="0" y="106679"/>
                </a:lnTo>
                <a:lnTo>
                  <a:pt x="20576" y="147527"/>
                </a:lnTo>
                <a:lnTo>
                  <a:pt x="20576" y="119254"/>
                </a:lnTo>
                <a:lnTo>
                  <a:pt x="20960" y="121160"/>
                </a:lnTo>
                <a:lnTo>
                  <a:pt x="22098" y="122682"/>
                </a:lnTo>
                <a:lnTo>
                  <a:pt x="23627" y="123450"/>
                </a:lnTo>
                <a:lnTo>
                  <a:pt x="25526" y="123827"/>
                </a:lnTo>
                <a:lnTo>
                  <a:pt x="27432" y="123450"/>
                </a:lnTo>
                <a:lnTo>
                  <a:pt x="28954" y="122682"/>
                </a:lnTo>
                <a:lnTo>
                  <a:pt x="29722" y="121160"/>
                </a:lnTo>
                <a:lnTo>
                  <a:pt x="30099" y="119254"/>
                </a:lnTo>
                <a:lnTo>
                  <a:pt x="30099" y="148276"/>
                </a:lnTo>
                <a:lnTo>
                  <a:pt x="51053" y="106679"/>
                </a:lnTo>
                <a:close/>
              </a:path>
              <a:path w="51435" h="157479">
                <a:moveTo>
                  <a:pt x="30099" y="106679"/>
                </a:moveTo>
                <a:lnTo>
                  <a:pt x="30099" y="4957"/>
                </a:lnTo>
                <a:lnTo>
                  <a:pt x="29722" y="3051"/>
                </a:lnTo>
                <a:lnTo>
                  <a:pt x="28954" y="1528"/>
                </a:lnTo>
                <a:lnTo>
                  <a:pt x="27432" y="383"/>
                </a:lnTo>
                <a:lnTo>
                  <a:pt x="25526" y="0"/>
                </a:lnTo>
                <a:lnTo>
                  <a:pt x="23627" y="383"/>
                </a:lnTo>
                <a:lnTo>
                  <a:pt x="22098" y="1528"/>
                </a:lnTo>
                <a:lnTo>
                  <a:pt x="20960" y="3051"/>
                </a:lnTo>
                <a:lnTo>
                  <a:pt x="20576" y="4957"/>
                </a:lnTo>
                <a:lnTo>
                  <a:pt x="20576" y="106679"/>
                </a:lnTo>
                <a:lnTo>
                  <a:pt x="30099" y="106679"/>
                </a:lnTo>
                <a:close/>
              </a:path>
              <a:path w="51435" h="157479">
                <a:moveTo>
                  <a:pt x="30099" y="148276"/>
                </a:moveTo>
                <a:lnTo>
                  <a:pt x="30099" y="119254"/>
                </a:lnTo>
                <a:lnTo>
                  <a:pt x="29722" y="121160"/>
                </a:lnTo>
                <a:lnTo>
                  <a:pt x="28954" y="122682"/>
                </a:lnTo>
                <a:lnTo>
                  <a:pt x="27432" y="123450"/>
                </a:lnTo>
                <a:lnTo>
                  <a:pt x="25526" y="123827"/>
                </a:lnTo>
                <a:lnTo>
                  <a:pt x="23627" y="123450"/>
                </a:lnTo>
                <a:lnTo>
                  <a:pt x="22098" y="122682"/>
                </a:lnTo>
                <a:lnTo>
                  <a:pt x="20960" y="121160"/>
                </a:lnTo>
                <a:lnTo>
                  <a:pt x="20576" y="119254"/>
                </a:lnTo>
                <a:lnTo>
                  <a:pt x="20576" y="147527"/>
                </a:lnTo>
                <a:lnTo>
                  <a:pt x="25526" y="157355"/>
                </a:lnTo>
                <a:lnTo>
                  <a:pt x="30099" y="1482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2260471" y="3805042"/>
            <a:ext cx="51435" cy="157480"/>
          </a:xfrm>
          <a:custGeom>
            <a:avLst/>
            <a:gdLst/>
            <a:ahLst/>
            <a:cxnLst/>
            <a:rect l="l" t="t" r="r" b="b"/>
            <a:pathLst>
              <a:path w="51435" h="157479">
                <a:moveTo>
                  <a:pt x="51053" y="106679"/>
                </a:moveTo>
                <a:lnTo>
                  <a:pt x="0" y="106679"/>
                </a:lnTo>
                <a:lnTo>
                  <a:pt x="20576" y="147527"/>
                </a:lnTo>
                <a:lnTo>
                  <a:pt x="20576" y="119254"/>
                </a:lnTo>
                <a:lnTo>
                  <a:pt x="20953" y="121160"/>
                </a:lnTo>
                <a:lnTo>
                  <a:pt x="22098" y="122682"/>
                </a:lnTo>
                <a:lnTo>
                  <a:pt x="23620" y="123450"/>
                </a:lnTo>
                <a:lnTo>
                  <a:pt x="25526" y="123827"/>
                </a:lnTo>
                <a:lnTo>
                  <a:pt x="27432" y="123450"/>
                </a:lnTo>
                <a:lnTo>
                  <a:pt x="28954" y="122682"/>
                </a:lnTo>
                <a:lnTo>
                  <a:pt x="29715" y="121160"/>
                </a:lnTo>
                <a:lnTo>
                  <a:pt x="30099" y="119254"/>
                </a:lnTo>
                <a:lnTo>
                  <a:pt x="30099" y="148276"/>
                </a:lnTo>
                <a:lnTo>
                  <a:pt x="51053" y="106679"/>
                </a:lnTo>
                <a:close/>
              </a:path>
              <a:path w="51435" h="157479">
                <a:moveTo>
                  <a:pt x="30099" y="106679"/>
                </a:moveTo>
                <a:lnTo>
                  <a:pt x="30099" y="4957"/>
                </a:lnTo>
                <a:lnTo>
                  <a:pt x="29715" y="3051"/>
                </a:lnTo>
                <a:lnTo>
                  <a:pt x="28954" y="1528"/>
                </a:lnTo>
                <a:lnTo>
                  <a:pt x="27432" y="383"/>
                </a:lnTo>
                <a:lnTo>
                  <a:pt x="25526" y="0"/>
                </a:lnTo>
                <a:lnTo>
                  <a:pt x="23620" y="383"/>
                </a:lnTo>
                <a:lnTo>
                  <a:pt x="22098" y="1528"/>
                </a:lnTo>
                <a:lnTo>
                  <a:pt x="20953" y="3051"/>
                </a:lnTo>
                <a:lnTo>
                  <a:pt x="20576" y="4957"/>
                </a:lnTo>
                <a:lnTo>
                  <a:pt x="20576" y="106679"/>
                </a:lnTo>
                <a:lnTo>
                  <a:pt x="30099" y="106679"/>
                </a:lnTo>
                <a:close/>
              </a:path>
              <a:path w="51435" h="157479">
                <a:moveTo>
                  <a:pt x="30099" y="148276"/>
                </a:moveTo>
                <a:lnTo>
                  <a:pt x="30099" y="119254"/>
                </a:lnTo>
                <a:lnTo>
                  <a:pt x="29715" y="121160"/>
                </a:lnTo>
                <a:lnTo>
                  <a:pt x="28954" y="122682"/>
                </a:lnTo>
                <a:lnTo>
                  <a:pt x="27432" y="123450"/>
                </a:lnTo>
                <a:lnTo>
                  <a:pt x="25526" y="123827"/>
                </a:lnTo>
                <a:lnTo>
                  <a:pt x="23620" y="123450"/>
                </a:lnTo>
                <a:lnTo>
                  <a:pt x="22098" y="122682"/>
                </a:lnTo>
                <a:lnTo>
                  <a:pt x="20953" y="121160"/>
                </a:lnTo>
                <a:lnTo>
                  <a:pt x="20576" y="119254"/>
                </a:lnTo>
                <a:lnTo>
                  <a:pt x="20576" y="147527"/>
                </a:lnTo>
                <a:lnTo>
                  <a:pt x="25526" y="157355"/>
                </a:lnTo>
                <a:lnTo>
                  <a:pt x="30099" y="1482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0"/>
              </a:spcBef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6274" y="930273"/>
            <a:ext cx="54857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Stable</a:t>
            </a:r>
            <a:r>
              <a:rPr sz="3600" spc="-35" dirty="0"/>
              <a:t> </a:t>
            </a:r>
            <a:r>
              <a:rPr sz="3600" spc="-5" dirty="0"/>
              <a:t>Matching</a:t>
            </a:r>
            <a:r>
              <a:rPr sz="3600" spc="-35" dirty="0"/>
              <a:t> </a:t>
            </a:r>
            <a:r>
              <a:rPr sz="3600" spc="-5" dirty="0"/>
              <a:t>Problem</a:t>
            </a:r>
            <a:endParaRPr sz="36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0"/>
              </a:spcBef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209546" y="1923919"/>
            <a:ext cx="7573645" cy="39357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3299FF"/>
              </a:buClr>
              <a:buSzPct val="60000"/>
              <a:buFont typeface="Wingdings" panose="05000000000000000000"/>
              <a:buChar char=""/>
              <a:tabLst>
                <a:tab pos="354965" algn="l"/>
                <a:tab pos="355600" algn="l"/>
                <a:tab pos="2468880" algn="l"/>
              </a:tabLst>
            </a:pPr>
            <a:r>
              <a:rPr sz="2000" spc="-5" dirty="0">
                <a:solidFill>
                  <a:srgbClr val="FF0000"/>
                </a:solidFill>
                <a:latin typeface="Arial MT"/>
                <a:cs typeface="Arial MT"/>
              </a:rPr>
              <a:t>Perfect matching:	</a:t>
            </a:r>
            <a:r>
              <a:rPr sz="2000" spc="-5" dirty="0">
                <a:latin typeface="Arial MT"/>
                <a:cs typeface="Arial MT"/>
              </a:rPr>
              <a:t>everyone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is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matched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monogamously.</a:t>
            </a:r>
            <a:endParaRPr sz="2000">
              <a:latin typeface="Arial MT"/>
              <a:cs typeface="Arial MT"/>
            </a:endParaRPr>
          </a:p>
          <a:p>
            <a:pPr marL="755650" lvl="1" indent="-286385">
              <a:lnSpc>
                <a:spcPct val="100000"/>
              </a:lnSpc>
              <a:buClr>
                <a:srgbClr val="006500"/>
              </a:buClr>
              <a:buSzPct val="56000"/>
              <a:buFont typeface="Wingdings" panose="05000000000000000000"/>
              <a:buChar char=""/>
              <a:tabLst>
                <a:tab pos="755015" algn="l"/>
                <a:tab pos="755650" algn="l"/>
              </a:tabLst>
            </a:pPr>
            <a:r>
              <a:rPr sz="1800" spc="-5" dirty="0">
                <a:latin typeface="Arial MT"/>
                <a:cs typeface="Arial MT"/>
              </a:rPr>
              <a:t>Each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man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gets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exactly one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woman.</a:t>
            </a:r>
            <a:endParaRPr sz="1800">
              <a:latin typeface="Arial MT"/>
              <a:cs typeface="Arial MT"/>
            </a:endParaRPr>
          </a:p>
          <a:p>
            <a:pPr marL="755650" lvl="1" indent="-286385">
              <a:lnSpc>
                <a:spcPct val="100000"/>
              </a:lnSpc>
              <a:spcBef>
                <a:spcPts val="5"/>
              </a:spcBef>
              <a:buClr>
                <a:srgbClr val="006500"/>
              </a:buClr>
              <a:buSzPct val="56000"/>
              <a:buFont typeface="Wingdings" panose="05000000000000000000"/>
              <a:buChar char=""/>
              <a:tabLst>
                <a:tab pos="755015" algn="l"/>
                <a:tab pos="755650" algn="l"/>
              </a:tabLst>
            </a:pPr>
            <a:r>
              <a:rPr sz="1800" spc="-5" dirty="0">
                <a:latin typeface="Arial MT"/>
                <a:cs typeface="Arial MT"/>
              </a:rPr>
              <a:t>Each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woman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gets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exactly one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man.</a:t>
            </a:r>
            <a:endParaRPr sz="18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Clr>
                <a:srgbClr val="006500"/>
              </a:buClr>
              <a:buFont typeface="Wingdings" panose="05000000000000000000"/>
              <a:buChar char=""/>
            </a:pPr>
            <a:endParaRPr sz="2450">
              <a:latin typeface="Arial MT"/>
              <a:cs typeface="Arial MT"/>
            </a:endParaRPr>
          </a:p>
          <a:p>
            <a:pPr marL="354965" marR="5080" indent="-342900">
              <a:lnSpc>
                <a:spcPts val="1920"/>
              </a:lnSpc>
              <a:buClr>
                <a:srgbClr val="3299FF"/>
              </a:buClr>
              <a:buSzPct val="60000"/>
              <a:buFont typeface="Wingdings" panose="05000000000000000000"/>
              <a:buChar char=""/>
              <a:tabLst>
                <a:tab pos="354965" algn="l"/>
                <a:tab pos="355600" algn="l"/>
                <a:tab pos="1455420" algn="l"/>
              </a:tabLst>
            </a:pPr>
            <a:r>
              <a:rPr sz="2000" spc="-5" dirty="0">
                <a:solidFill>
                  <a:srgbClr val="FF0000"/>
                </a:solidFill>
                <a:latin typeface="Arial MT"/>
                <a:cs typeface="Arial MT"/>
              </a:rPr>
              <a:t>Stability:	</a:t>
            </a:r>
            <a:r>
              <a:rPr sz="2000" dirty="0">
                <a:latin typeface="Arial MT"/>
                <a:cs typeface="Arial MT"/>
              </a:rPr>
              <a:t>no </a:t>
            </a:r>
            <a:r>
              <a:rPr sz="2000" spc="-5" dirty="0">
                <a:latin typeface="Arial MT"/>
                <a:cs typeface="Arial MT"/>
              </a:rPr>
              <a:t>incentive for some pair of participants to undermine </a:t>
            </a:r>
            <a:r>
              <a:rPr sz="2000" spc="-54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assignment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by joint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action.</a:t>
            </a:r>
            <a:endParaRPr sz="2000">
              <a:latin typeface="Arial MT"/>
              <a:cs typeface="Arial MT"/>
            </a:endParaRPr>
          </a:p>
          <a:p>
            <a:pPr marL="755015" marR="281940" lvl="1" indent="-285750">
              <a:lnSpc>
                <a:spcPct val="80000"/>
              </a:lnSpc>
              <a:spcBef>
                <a:spcPts val="455"/>
              </a:spcBef>
              <a:buClr>
                <a:srgbClr val="006500"/>
              </a:buClr>
              <a:buSzPct val="56000"/>
              <a:buFont typeface="Wingdings" panose="05000000000000000000"/>
              <a:buChar char=""/>
              <a:tabLst>
                <a:tab pos="755015" algn="l"/>
                <a:tab pos="755650" algn="l"/>
              </a:tabLst>
            </a:pPr>
            <a:r>
              <a:rPr sz="1800" dirty="0">
                <a:latin typeface="Arial MT"/>
                <a:cs typeface="Arial MT"/>
              </a:rPr>
              <a:t>In</a:t>
            </a:r>
            <a:r>
              <a:rPr sz="1800" spc="-5" dirty="0">
                <a:latin typeface="Arial MT"/>
                <a:cs typeface="Arial MT"/>
              </a:rPr>
              <a:t> matching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b="1" dirty="0">
                <a:solidFill>
                  <a:srgbClr val="0032CC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1800" dirty="0">
                <a:latin typeface="Arial MT"/>
                <a:cs typeface="Arial MT"/>
              </a:rPr>
              <a:t>,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an </a:t>
            </a:r>
            <a:r>
              <a:rPr sz="1800" spc="-5" dirty="0">
                <a:latin typeface="Arial MT"/>
                <a:cs typeface="Arial MT"/>
              </a:rPr>
              <a:t>unmatched pair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b="1" spc="-5" dirty="0">
                <a:solidFill>
                  <a:srgbClr val="0032CC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1800" spc="-5" dirty="0">
                <a:solidFill>
                  <a:srgbClr val="0032CC"/>
                </a:solidFill>
                <a:latin typeface="Arial MT"/>
                <a:cs typeface="Arial MT"/>
              </a:rPr>
              <a:t>-</a:t>
            </a:r>
            <a:r>
              <a:rPr sz="1800" b="1" spc="-5" dirty="0">
                <a:solidFill>
                  <a:srgbClr val="0032CC"/>
                </a:solidFill>
                <a:latin typeface="Arial" panose="020B0604020202020204"/>
                <a:cs typeface="Arial" panose="020B0604020202020204"/>
              </a:rPr>
              <a:t>w</a:t>
            </a:r>
            <a:r>
              <a:rPr sz="1800" b="1" spc="5" dirty="0">
                <a:solidFill>
                  <a:srgbClr val="0032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spc="-5" dirty="0">
                <a:latin typeface="Arial MT"/>
                <a:cs typeface="Arial MT"/>
              </a:rPr>
              <a:t>is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Arial MT"/>
                <a:cs typeface="Arial MT"/>
              </a:rPr>
              <a:t>unstable</a:t>
            </a:r>
            <a:r>
              <a:rPr sz="1800" spc="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if man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b="1" dirty="0">
                <a:solidFill>
                  <a:srgbClr val="0032CC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1800" b="1" spc="-5" dirty="0">
                <a:solidFill>
                  <a:srgbClr val="0032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spc="-5" dirty="0">
                <a:latin typeface="Arial MT"/>
                <a:cs typeface="Arial MT"/>
              </a:rPr>
              <a:t>and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woman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b="1" dirty="0">
                <a:solidFill>
                  <a:srgbClr val="0032CC"/>
                </a:solidFill>
                <a:latin typeface="Arial" panose="020B0604020202020204"/>
                <a:cs typeface="Arial" panose="020B0604020202020204"/>
              </a:rPr>
              <a:t>w</a:t>
            </a:r>
            <a:r>
              <a:rPr sz="1800" b="1" spc="-5" dirty="0">
                <a:solidFill>
                  <a:srgbClr val="0032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spc="-5" dirty="0">
                <a:latin typeface="Arial MT"/>
                <a:cs typeface="Arial MT"/>
              </a:rPr>
              <a:t>prefer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each other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to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current partners.</a:t>
            </a:r>
            <a:endParaRPr sz="1800">
              <a:latin typeface="Arial MT"/>
              <a:cs typeface="Arial MT"/>
            </a:endParaRPr>
          </a:p>
          <a:p>
            <a:pPr marL="755650" lvl="1" indent="-286385">
              <a:lnSpc>
                <a:spcPct val="100000"/>
              </a:lnSpc>
              <a:spcBef>
                <a:spcPts val="5"/>
              </a:spcBef>
              <a:buClr>
                <a:srgbClr val="006500"/>
              </a:buClr>
              <a:buSzPct val="56000"/>
              <a:buFont typeface="Wingdings" panose="05000000000000000000"/>
              <a:buChar char=""/>
              <a:tabLst>
                <a:tab pos="755015" algn="l"/>
                <a:tab pos="755650" algn="l"/>
              </a:tabLst>
            </a:pPr>
            <a:r>
              <a:rPr sz="1800" spc="-5" dirty="0">
                <a:latin typeface="Arial MT"/>
                <a:cs typeface="Arial MT"/>
              </a:rPr>
              <a:t>Unstable pair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b="1" spc="-5" dirty="0">
                <a:solidFill>
                  <a:srgbClr val="0032CC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1800" spc="-5" dirty="0">
                <a:solidFill>
                  <a:srgbClr val="0032CC"/>
                </a:solidFill>
                <a:latin typeface="Arial MT"/>
                <a:cs typeface="Arial MT"/>
              </a:rPr>
              <a:t>-</a:t>
            </a:r>
            <a:r>
              <a:rPr sz="1800" b="1" spc="-5" dirty="0">
                <a:solidFill>
                  <a:srgbClr val="0032CC"/>
                </a:solidFill>
                <a:latin typeface="Arial" panose="020B0604020202020204"/>
                <a:cs typeface="Arial" panose="020B0604020202020204"/>
              </a:rPr>
              <a:t>w</a:t>
            </a:r>
            <a:r>
              <a:rPr sz="1800" b="1" dirty="0">
                <a:solidFill>
                  <a:srgbClr val="0032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spc="-5" dirty="0">
                <a:latin typeface="Arial MT"/>
                <a:cs typeface="Arial MT"/>
              </a:rPr>
              <a:t>could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each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improve </a:t>
            </a:r>
            <a:r>
              <a:rPr sz="1800" dirty="0">
                <a:latin typeface="Arial MT"/>
                <a:cs typeface="Arial MT"/>
              </a:rPr>
              <a:t>by </a:t>
            </a:r>
            <a:r>
              <a:rPr sz="1800" spc="-5" dirty="0">
                <a:latin typeface="Arial MT"/>
                <a:cs typeface="Arial MT"/>
              </a:rPr>
              <a:t>eloping.</a:t>
            </a:r>
            <a:endParaRPr sz="18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Clr>
                <a:srgbClr val="006500"/>
              </a:buClr>
              <a:buFont typeface="Wingdings" panose="05000000000000000000"/>
              <a:buChar char=""/>
            </a:pPr>
            <a:endParaRPr sz="185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buClr>
                <a:srgbClr val="3299FF"/>
              </a:buClr>
              <a:buSzPct val="60000"/>
              <a:buFont typeface="Wingdings" panose="05000000000000000000"/>
              <a:buChar char=""/>
              <a:tabLst>
                <a:tab pos="354965" algn="l"/>
                <a:tab pos="355600" algn="l"/>
                <a:tab pos="2385695" algn="l"/>
              </a:tabLst>
            </a:pPr>
            <a:r>
              <a:rPr sz="2000" spc="-5" dirty="0">
                <a:solidFill>
                  <a:srgbClr val="FF0000"/>
                </a:solidFill>
                <a:latin typeface="Arial MT"/>
                <a:cs typeface="Arial MT"/>
              </a:rPr>
              <a:t>Stable</a:t>
            </a:r>
            <a:r>
              <a:rPr sz="200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Arial MT"/>
                <a:cs typeface="Arial MT"/>
              </a:rPr>
              <a:t>matching:	</a:t>
            </a:r>
            <a:r>
              <a:rPr sz="2000" spc="-5" dirty="0">
                <a:latin typeface="Arial MT"/>
                <a:cs typeface="Arial MT"/>
              </a:rPr>
              <a:t>perfect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matching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with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no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unstable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pairs.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3299FF"/>
              </a:buClr>
              <a:buFont typeface="Wingdings" panose="05000000000000000000"/>
              <a:buChar char=""/>
            </a:pPr>
            <a:endParaRPr sz="2450">
              <a:latin typeface="Arial MT"/>
              <a:cs typeface="Arial MT"/>
            </a:endParaRPr>
          </a:p>
          <a:p>
            <a:pPr marL="354965" marR="246380" indent="-342900">
              <a:lnSpc>
                <a:spcPts val="1920"/>
              </a:lnSpc>
              <a:buClr>
                <a:srgbClr val="3299FF"/>
              </a:buClr>
              <a:buSzPct val="60000"/>
              <a:buFont typeface="Wingdings" panose="05000000000000000000"/>
              <a:buChar char=""/>
              <a:tabLst>
                <a:tab pos="354965" algn="l"/>
                <a:tab pos="355600" algn="l"/>
                <a:tab pos="3372485" algn="l"/>
              </a:tabLst>
            </a:pPr>
            <a:r>
              <a:rPr sz="2000" spc="-5" dirty="0">
                <a:solidFill>
                  <a:srgbClr val="FF0000"/>
                </a:solidFill>
                <a:latin typeface="Arial MT"/>
                <a:cs typeface="Arial MT"/>
              </a:rPr>
              <a:t>Stable</a:t>
            </a:r>
            <a:r>
              <a:rPr sz="2000" spc="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Arial MT"/>
                <a:cs typeface="Arial MT"/>
              </a:rPr>
              <a:t>matching</a:t>
            </a:r>
            <a:r>
              <a:rPr sz="2000" spc="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Arial MT"/>
                <a:cs typeface="Arial MT"/>
              </a:rPr>
              <a:t>problem.	</a:t>
            </a:r>
            <a:r>
              <a:rPr sz="2000" spc="-5" dirty="0">
                <a:latin typeface="Arial MT"/>
                <a:cs typeface="Arial MT"/>
              </a:rPr>
              <a:t>Given the preference lists of </a:t>
            </a:r>
            <a:r>
              <a:rPr sz="2000" b="1" dirty="0">
                <a:solidFill>
                  <a:srgbClr val="0032CC"/>
                </a:solidFill>
                <a:latin typeface="Arial" panose="020B0604020202020204"/>
                <a:cs typeface="Arial" panose="020B0604020202020204"/>
              </a:rPr>
              <a:t>n </a:t>
            </a:r>
            <a:r>
              <a:rPr sz="2000" spc="-5" dirty="0">
                <a:latin typeface="Arial MT"/>
                <a:cs typeface="Arial MT"/>
              </a:rPr>
              <a:t>men </a:t>
            </a:r>
            <a:r>
              <a:rPr sz="2000" spc="-5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and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b="1" dirty="0">
                <a:solidFill>
                  <a:srgbClr val="0032CC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2000" b="1" spc="-5" dirty="0">
                <a:solidFill>
                  <a:srgbClr val="0032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-5" dirty="0">
                <a:latin typeface="Arial MT"/>
                <a:cs typeface="Arial MT"/>
              </a:rPr>
              <a:t>women,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find </a:t>
            </a:r>
            <a:r>
              <a:rPr sz="2000" dirty="0">
                <a:latin typeface="Arial MT"/>
                <a:cs typeface="Arial MT"/>
              </a:rPr>
              <a:t>a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stable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matching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if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one</a:t>
            </a:r>
            <a:r>
              <a:rPr sz="2000" spc="-5" dirty="0">
                <a:latin typeface="Arial MT"/>
                <a:cs typeface="Arial MT"/>
              </a:rPr>
              <a:t> exists.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6274" y="930273"/>
            <a:ext cx="54857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Stable</a:t>
            </a:r>
            <a:r>
              <a:rPr sz="3600" spc="-35" dirty="0"/>
              <a:t> </a:t>
            </a:r>
            <a:r>
              <a:rPr sz="3600" spc="-5" dirty="0"/>
              <a:t>Matching</a:t>
            </a:r>
            <a:r>
              <a:rPr sz="3600" spc="-35" dirty="0"/>
              <a:t> </a:t>
            </a:r>
            <a:r>
              <a:rPr sz="3600" spc="-5" dirty="0"/>
              <a:t>Problem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209546" y="1968114"/>
            <a:ext cx="754253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3299FF"/>
              </a:buClr>
              <a:buSzPct val="59000"/>
              <a:buFont typeface="Wingdings" panose="05000000000000000000"/>
              <a:buChar char=""/>
              <a:tabLst>
                <a:tab pos="354965" algn="l"/>
                <a:tab pos="355600" algn="l"/>
                <a:tab pos="1009015" algn="l"/>
              </a:tabLst>
            </a:pPr>
            <a:r>
              <a:rPr sz="3200" spc="-5" dirty="0">
                <a:latin typeface="Arial MT"/>
                <a:cs typeface="Arial MT"/>
              </a:rPr>
              <a:t>Q.	Is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assignment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0032CC"/>
                </a:solidFill>
                <a:latin typeface="Arial MT"/>
                <a:cs typeface="Arial MT"/>
              </a:rPr>
              <a:t>X-C</a:t>
            </a:r>
            <a:r>
              <a:rPr sz="3200" spc="-5" dirty="0">
                <a:latin typeface="Arial MT"/>
                <a:cs typeface="Arial MT"/>
              </a:rPr>
              <a:t>,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0032CC"/>
                </a:solidFill>
                <a:latin typeface="Arial MT"/>
                <a:cs typeface="Arial MT"/>
              </a:rPr>
              <a:t>Y-B</a:t>
            </a:r>
            <a:r>
              <a:rPr sz="3200" spc="-5" dirty="0">
                <a:latin typeface="Arial MT"/>
                <a:cs typeface="Arial MT"/>
              </a:rPr>
              <a:t>,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0032CC"/>
                </a:solidFill>
                <a:latin typeface="Arial MT"/>
                <a:cs typeface="Arial MT"/>
              </a:rPr>
              <a:t>Z-A </a:t>
            </a:r>
            <a:r>
              <a:rPr sz="3200" spc="-5" dirty="0">
                <a:latin typeface="Arial MT"/>
                <a:cs typeface="Arial MT"/>
              </a:rPr>
              <a:t>stable?</a:t>
            </a:r>
            <a:endParaRPr sz="32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71338" y="4066981"/>
            <a:ext cx="3977004" cy="1664335"/>
            <a:chOff x="771338" y="4066981"/>
            <a:chExt cx="3977004" cy="1664335"/>
          </a:xfrm>
        </p:grpSpPr>
        <p:sp>
          <p:nvSpPr>
            <p:cNvPr id="5" name="object 5"/>
            <p:cNvSpPr/>
            <p:nvPr/>
          </p:nvSpPr>
          <p:spPr>
            <a:xfrm>
              <a:off x="1768604" y="5311901"/>
              <a:ext cx="992505" cy="414655"/>
            </a:xfrm>
            <a:custGeom>
              <a:avLst/>
              <a:gdLst/>
              <a:ahLst/>
              <a:cxnLst/>
              <a:rect l="l" t="t" r="r" b="b"/>
              <a:pathLst>
                <a:path w="992505" h="414654">
                  <a:moveTo>
                    <a:pt x="992119" y="414147"/>
                  </a:moveTo>
                  <a:lnTo>
                    <a:pt x="992119" y="0"/>
                  </a:lnTo>
                  <a:lnTo>
                    <a:pt x="0" y="0"/>
                  </a:lnTo>
                  <a:lnTo>
                    <a:pt x="0" y="414147"/>
                  </a:lnTo>
                  <a:lnTo>
                    <a:pt x="992119" y="414147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768604" y="5311901"/>
              <a:ext cx="992505" cy="414655"/>
            </a:xfrm>
            <a:custGeom>
              <a:avLst/>
              <a:gdLst/>
              <a:ahLst/>
              <a:cxnLst/>
              <a:rect l="l" t="t" r="r" b="b"/>
              <a:pathLst>
                <a:path w="992505" h="414654">
                  <a:moveTo>
                    <a:pt x="0" y="0"/>
                  </a:moveTo>
                  <a:lnTo>
                    <a:pt x="0" y="414147"/>
                  </a:lnTo>
                  <a:lnTo>
                    <a:pt x="992119" y="414147"/>
                  </a:lnTo>
                  <a:lnTo>
                    <a:pt x="992119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2760724" y="5311901"/>
              <a:ext cx="992505" cy="414655"/>
            </a:xfrm>
            <a:custGeom>
              <a:avLst/>
              <a:gdLst/>
              <a:ahLst/>
              <a:cxnLst/>
              <a:rect l="l" t="t" r="r" b="b"/>
              <a:pathLst>
                <a:path w="992504" h="414654">
                  <a:moveTo>
                    <a:pt x="992126" y="414147"/>
                  </a:moveTo>
                  <a:lnTo>
                    <a:pt x="992126" y="0"/>
                  </a:lnTo>
                  <a:lnTo>
                    <a:pt x="0" y="0"/>
                  </a:lnTo>
                  <a:lnTo>
                    <a:pt x="0" y="414147"/>
                  </a:lnTo>
                  <a:lnTo>
                    <a:pt x="992126" y="414147"/>
                  </a:lnTo>
                  <a:close/>
                </a:path>
              </a:pathLst>
            </a:custGeom>
            <a:solidFill>
              <a:srgbClr val="FFC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2760724" y="5311901"/>
              <a:ext cx="992505" cy="414655"/>
            </a:xfrm>
            <a:custGeom>
              <a:avLst/>
              <a:gdLst/>
              <a:ahLst/>
              <a:cxnLst/>
              <a:rect l="l" t="t" r="r" b="b"/>
              <a:pathLst>
                <a:path w="992504" h="414654">
                  <a:moveTo>
                    <a:pt x="0" y="0"/>
                  </a:moveTo>
                  <a:lnTo>
                    <a:pt x="0" y="414147"/>
                  </a:lnTo>
                  <a:lnTo>
                    <a:pt x="992126" y="414147"/>
                  </a:lnTo>
                  <a:lnTo>
                    <a:pt x="992126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776477" y="4897368"/>
              <a:ext cx="992505" cy="414655"/>
            </a:xfrm>
            <a:custGeom>
              <a:avLst/>
              <a:gdLst/>
              <a:ahLst/>
              <a:cxnLst/>
              <a:rect l="l" t="t" r="r" b="b"/>
              <a:pathLst>
                <a:path w="992505" h="414654">
                  <a:moveTo>
                    <a:pt x="992126" y="414527"/>
                  </a:moveTo>
                  <a:lnTo>
                    <a:pt x="992126" y="0"/>
                  </a:lnTo>
                  <a:lnTo>
                    <a:pt x="0" y="0"/>
                  </a:lnTo>
                  <a:lnTo>
                    <a:pt x="0" y="414527"/>
                  </a:lnTo>
                  <a:lnTo>
                    <a:pt x="992126" y="414527"/>
                  </a:lnTo>
                  <a:close/>
                </a:path>
              </a:pathLst>
            </a:custGeom>
            <a:solidFill>
              <a:srgbClr val="0065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776100" y="4897368"/>
              <a:ext cx="992505" cy="414655"/>
            </a:xfrm>
            <a:custGeom>
              <a:avLst/>
              <a:gdLst/>
              <a:ahLst/>
              <a:cxnLst/>
              <a:rect l="l" t="t" r="r" b="b"/>
              <a:pathLst>
                <a:path w="992505" h="414654">
                  <a:moveTo>
                    <a:pt x="0" y="0"/>
                  </a:moveTo>
                  <a:lnTo>
                    <a:pt x="0" y="414527"/>
                  </a:lnTo>
                  <a:lnTo>
                    <a:pt x="992503" y="414527"/>
                  </a:lnTo>
                  <a:lnTo>
                    <a:pt x="992503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768604" y="4897368"/>
              <a:ext cx="992505" cy="414655"/>
            </a:xfrm>
            <a:custGeom>
              <a:avLst/>
              <a:gdLst/>
              <a:ahLst/>
              <a:cxnLst/>
              <a:rect l="l" t="t" r="r" b="b"/>
              <a:pathLst>
                <a:path w="992505" h="414654">
                  <a:moveTo>
                    <a:pt x="992119" y="414527"/>
                  </a:moveTo>
                  <a:lnTo>
                    <a:pt x="992119" y="0"/>
                  </a:lnTo>
                  <a:lnTo>
                    <a:pt x="0" y="0"/>
                  </a:lnTo>
                  <a:lnTo>
                    <a:pt x="0" y="414527"/>
                  </a:lnTo>
                  <a:lnTo>
                    <a:pt x="992119" y="414527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768604" y="4897368"/>
              <a:ext cx="992505" cy="414655"/>
            </a:xfrm>
            <a:custGeom>
              <a:avLst/>
              <a:gdLst/>
              <a:ahLst/>
              <a:cxnLst/>
              <a:rect l="l" t="t" r="r" b="b"/>
              <a:pathLst>
                <a:path w="992505" h="414654">
                  <a:moveTo>
                    <a:pt x="0" y="0"/>
                  </a:moveTo>
                  <a:lnTo>
                    <a:pt x="0" y="414527"/>
                  </a:lnTo>
                  <a:lnTo>
                    <a:pt x="992119" y="414527"/>
                  </a:lnTo>
                  <a:lnTo>
                    <a:pt x="992119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3752843" y="4897368"/>
              <a:ext cx="990600" cy="414655"/>
            </a:xfrm>
            <a:custGeom>
              <a:avLst/>
              <a:gdLst/>
              <a:ahLst/>
              <a:cxnLst/>
              <a:rect l="l" t="t" r="r" b="b"/>
              <a:pathLst>
                <a:path w="990600" h="414654">
                  <a:moveTo>
                    <a:pt x="990597" y="414527"/>
                  </a:moveTo>
                  <a:lnTo>
                    <a:pt x="990597" y="0"/>
                  </a:lnTo>
                  <a:lnTo>
                    <a:pt x="0" y="0"/>
                  </a:lnTo>
                  <a:lnTo>
                    <a:pt x="0" y="414527"/>
                  </a:lnTo>
                  <a:lnTo>
                    <a:pt x="990597" y="414527"/>
                  </a:lnTo>
                  <a:close/>
                </a:path>
              </a:pathLst>
            </a:custGeom>
            <a:solidFill>
              <a:srgbClr val="FFC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3752843" y="4897368"/>
              <a:ext cx="990600" cy="414655"/>
            </a:xfrm>
            <a:custGeom>
              <a:avLst/>
              <a:gdLst/>
              <a:ahLst/>
              <a:cxnLst/>
              <a:rect l="l" t="t" r="r" b="b"/>
              <a:pathLst>
                <a:path w="990600" h="414654">
                  <a:moveTo>
                    <a:pt x="0" y="0"/>
                  </a:moveTo>
                  <a:lnTo>
                    <a:pt x="0" y="414527"/>
                  </a:lnTo>
                  <a:lnTo>
                    <a:pt x="990597" y="414527"/>
                  </a:lnTo>
                  <a:lnTo>
                    <a:pt x="990597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2760724" y="4897368"/>
              <a:ext cx="992505" cy="414655"/>
            </a:xfrm>
            <a:custGeom>
              <a:avLst/>
              <a:gdLst/>
              <a:ahLst/>
              <a:cxnLst/>
              <a:rect l="l" t="t" r="r" b="b"/>
              <a:pathLst>
                <a:path w="992504" h="414654">
                  <a:moveTo>
                    <a:pt x="992126" y="414527"/>
                  </a:moveTo>
                  <a:lnTo>
                    <a:pt x="992126" y="0"/>
                  </a:lnTo>
                  <a:lnTo>
                    <a:pt x="0" y="0"/>
                  </a:lnTo>
                  <a:lnTo>
                    <a:pt x="0" y="414527"/>
                  </a:lnTo>
                  <a:lnTo>
                    <a:pt x="992126" y="414527"/>
                  </a:lnTo>
                  <a:close/>
                </a:path>
              </a:pathLst>
            </a:custGeom>
            <a:solidFill>
              <a:srgbClr val="FFC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2760724" y="4897368"/>
              <a:ext cx="992505" cy="414655"/>
            </a:xfrm>
            <a:custGeom>
              <a:avLst/>
              <a:gdLst/>
              <a:ahLst/>
              <a:cxnLst/>
              <a:rect l="l" t="t" r="r" b="b"/>
              <a:pathLst>
                <a:path w="992504" h="414654">
                  <a:moveTo>
                    <a:pt x="0" y="0"/>
                  </a:moveTo>
                  <a:lnTo>
                    <a:pt x="0" y="414527"/>
                  </a:lnTo>
                  <a:lnTo>
                    <a:pt x="992126" y="414527"/>
                  </a:lnTo>
                  <a:lnTo>
                    <a:pt x="992126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776477" y="4483225"/>
              <a:ext cx="992505" cy="414655"/>
            </a:xfrm>
            <a:custGeom>
              <a:avLst/>
              <a:gdLst/>
              <a:ahLst/>
              <a:cxnLst/>
              <a:rect l="l" t="t" r="r" b="b"/>
              <a:pathLst>
                <a:path w="992505" h="414654">
                  <a:moveTo>
                    <a:pt x="992126" y="414147"/>
                  </a:moveTo>
                  <a:lnTo>
                    <a:pt x="992126" y="0"/>
                  </a:lnTo>
                  <a:lnTo>
                    <a:pt x="0" y="0"/>
                  </a:lnTo>
                  <a:lnTo>
                    <a:pt x="0" y="414147"/>
                  </a:lnTo>
                  <a:lnTo>
                    <a:pt x="992126" y="414147"/>
                  </a:lnTo>
                  <a:close/>
                </a:path>
              </a:pathLst>
            </a:custGeom>
            <a:solidFill>
              <a:srgbClr val="0065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776100" y="4483225"/>
              <a:ext cx="992505" cy="414655"/>
            </a:xfrm>
            <a:custGeom>
              <a:avLst/>
              <a:gdLst/>
              <a:ahLst/>
              <a:cxnLst/>
              <a:rect l="l" t="t" r="r" b="b"/>
              <a:pathLst>
                <a:path w="992505" h="414654">
                  <a:moveTo>
                    <a:pt x="0" y="0"/>
                  </a:moveTo>
                  <a:lnTo>
                    <a:pt x="0" y="414147"/>
                  </a:lnTo>
                  <a:lnTo>
                    <a:pt x="992503" y="414147"/>
                  </a:lnTo>
                  <a:lnTo>
                    <a:pt x="992503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1768604" y="4483225"/>
              <a:ext cx="992505" cy="414655"/>
            </a:xfrm>
            <a:custGeom>
              <a:avLst/>
              <a:gdLst/>
              <a:ahLst/>
              <a:cxnLst/>
              <a:rect l="l" t="t" r="r" b="b"/>
              <a:pathLst>
                <a:path w="992505" h="414654">
                  <a:moveTo>
                    <a:pt x="992119" y="414147"/>
                  </a:moveTo>
                  <a:lnTo>
                    <a:pt x="992119" y="0"/>
                  </a:lnTo>
                  <a:lnTo>
                    <a:pt x="0" y="0"/>
                  </a:lnTo>
                  <a:lnTo>
                    <a:pt x="0" y="414147"/>
                  </a:lnTo>
                  <a:lnTo>
                    <a:pt x="992119" y="414147"/>
                  </a:lnTo>
                  <a:close/>
                </a:path>
              </a:pathLst>
            </a:custGeom>
            <a:solidFill>
              <a:srgbClr val="FFC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1768604" y="4483225"/>
              <a:ext cx="992505" cy="414655"/>
            </a:xfrm>
            <a:custGeom>
              <a:avLst/>
              <a:gdLst/>
              <a:ahLst/>
              <a:cxnLst/>
              <a:rect l="l" t="t" r="r" b="b"/>
              <a:pathLst>
                <a:path w="992505" h="414654">
                  <a:moveTo>
                    <a:pt x="0" y="0"/>
                  </a:moveTo>
                  <a:lnTo>
                    <a:pt x="0" y="414147"/>
                  </a:lnTo>
                  <a:lnTo>
                    <a:pt x="992119" y="414147"/>
                  </a:lnTo>
                  <a:lnTo>
                    <a:pt x="992119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3752843" y="4483225"/>
              <a:ext cx="990600" cy="414655"/>
            </a:xfrm>
            <a:custGeom>
              <a:avLst/>
              <a:gdLst/>
              <a:ahLst/>
              <a:cxnLst/>
              <a:rect l="l" t="t" r="r" b="b"/>
              <a:pathLst>
                <a:path w="990600" h="414654">
                  <a:moveTo>
                    <a:pt x="990597" y="414147"/>
                  </a:moveTo>
                  <a:lnTo>
                    <a:pt x="990597" y="0"/>
                  </a:lnTo>
                  <a:lnTo>
                    <a:pt x="0" y="0"/>
                  </a:lnTo>
                  <a:lnTo>
                    <a:pt x="0" y="414147"/>
                  </a:lnTo>
                  <a:lnTo>
                    <a:pt x="990597" y="414147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3752843" y="4483225"/>
              <a:ext cx="990600" cy="414655"/>
            </a:xfrm>
            <a:custGeom>
              <a:avLst/>
              <a:gdLst/>
              <a:ahLst/>
              <a:cxnLst/>
              <a:rect l="l" t="t" r="r" b="b"/>
              <a:pathLst>
                <a:path w="990600" h="414654">
                  <a:moveTo>
                    <a:pt x="0" y="0"/>
                  </a:moveTo>
                  <a:lnTo>
                    <a:pt x="0" y="414147"/>
                  </a:lnTo>
                  <a:lnTo>
                    <a:pt x="990597" y="414147"/>
                  </a:lnTo>
                  <a:lnTo>
                    <a:pt x="990597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2760724" y="4483225"/>
              <a:ext cx="992505" cy="414655"/>
            </a:xfrm>
            <a:custGeom>
              <a:avLst/>
              <a:gdLst/>
              <a:ahLst/>
              <a:cxnLst/>
              <a:rect l="l" t="t" r="r" b="b"/>
              <a:pathLst>
                <a:path w="992504" h="414654">
                  <a:moveTo>
                    <a:pt x="992126" y="414147"/>
                  </a:moveTo>
                  <a:lnTo>
                    <a:pt x="992126" y="0"/>
                  </a:lnTo>
                  <a:lnTo>
                    <a:pt x="0" y="0"/>
                  </a:lnTo>
                  <a:lnTo>
                    <a:pt x="0" y="414147"/>
                  </a:lnTo>
                  <a:lnTo>
                    <a:pt x="992126" y="414147"/>
                  </a:lnTo>
                  <a:close/>
                </a:path>
              </a:pathLst>
            </a:custGeom>
            <a:solidFill>
              <a:srgbClr val="FFC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2760724" y="4483225"/>
              <a:ext cx="992505" cy="414655"/>
            </a:xfrm>
            <a:custGeom>
              <a:avLst/>
              <a:gdLst/>
              <a:ahLst/>
              <a:cxnLst/>
              <a:rect l="l" t="t" r="r" b="b"/>
              <a:pathLst>
                <a:path w="992504" h="414654">
                  <a:moveTo>
                    <a:pt x="0" y="0"/>
                  </a:moveTo>
                  <a:lnTo>
                    <a:pt x="0" y="414147"/>
                  </a:lnTo>
                  <a:lnTo>
                    <a:pt x="992126" y="414147"/>
                  </a:lnTo>
                  <a:lnTo>
                    <a:pt x="992126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1768604" y="4072127"/>
              <a:ext cx="992505" cy="411480"/>
            </a:xfrm>
            <a:custGeom>
              <a:avLst/>
              <a:gdLst/>
              <a:ahLst/>
              <a:cxnLst/>
              <a:rect l="l" t="t" r="r" b="b"/>
              <a:pathLst>
                <a:path w="992505" h="411479">
                  <a:moveTo>
                    <a:pt x="992119" y="411096"/>
                  </a:moveTo>
                  <a:lnTo>
                    <a:pt x="992119" y="0"/>
                  </a:lnTo>
                  <a:lnTo>
                    <a:pt x="0" y="0"/>
                  </a:lnTo>
                  <a:lnTo>
                    <a:pt x="0" y="411096"/>
                  </a:lnTo>
                  <a:lnTo>
                    <a:pt x="992119" y="411096"/>
                  </a:lnTo>
                  <a:close/>
                </a:path>
              </a:pathLst>
            </a:custGeom>
            <a:solidFill>
              <a:srgbClr val="0065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1768604" y="4071743"/>
              <a:ext cx="992505" cy="411480"/>
            </a:xfrm>
            <a:custGeom>
              <a:avLst/>
              <a:gdLst/>
              <a:ahLst/>
              <a:cxnLst/>
              <a:rect l="l" t="t" r="r" b="b"/>
              <a:pathLst>
                <a:path w="992505" h="411479">
                  <a:moveTo>
                    <a:pt x="0" y="0"/>
                  </a:moveTo>
                  <a:lnTo>
                    <a:pt x="0" y="411480"/>
                  </a:lnTo>
                  <a:lnTo>
                    <a:pt x="992119" y="411480"/>
                  </a:lnTo>
                  <a:lnTo>
                    <a:pt x="992119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2760724" y="4072127"/>
              <a:ext cx="992505" cy="411480"/>
            </a:xfrm>
            <a:custGeom>
              <a:avLst/>
              <a:gdLst/>
              <a:ahLst/>
              <a:cxnLst/>
              <a:rect l="l" t="t" r="r" b="b"/>
              <a:pathLst>
                <a:path w="992504" h="411479">
                  <a:moveTo>
                    <a:pt x="992126" y="411096"/>
                  </a:moveTo>
                  <a:lnTo>
                    <a:pt x="992126" y="0"/>
                  </a:lnTo>
                  <a:lnTo>
                    <a:pt x="0" y="0"/>
                  </a:lnTo>
                  <a:lnTo>
                    <a:pt x="0" y="411096"/>
                  </a:lnTo>
                  <a:lnTo>
                    <a:pt x="992126" y="411096"/>
                  </a:lnTo>
                  <a:close/>
                </a:path>
              </a:pathLst>
            </a:custGeom>
            <a:solidFill>
              <a:srgbClr val="0065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2760724" y="4071743"/>
              <a:ext cx="992505" cy="411480"/>
            </a:xfrm>
            <a:custGeom>
              <a:avLst/>
              <a:gdLst/>
              <a:ahLst/>
              <a:cxnLst/>
              <a:rect l="l" t="t" r="r" b="b"/>
              <a:pathLst>
                <a:path w="992504" h="411479">
                  <a:moveTo>
                    <a:pt x="0" y="0"/>
                  </a:moveTo>
                  <a:lnTo>
                    <a:pt x="0" y="411480"/>
                  </a:lnTo>
                  <a:lnTo>
                    <a:pt x="992126" y="411480"/>
                  </a:lnTo>
                  <a:lnTo>
                    <a:pt x="992126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3752843" y="4072127"/>
              <a:ext cx="990600" cy="411480"/>
            </a:xfrm>
            <a:custGeom>
              <a:avLst/>
              <a:gdLst/>
              <a:ahLst/>
              <a:cxnLst/>
              <a:rect l="l" t="t" r="r" b="b"/>
              <a:pathLst>
                <a:path w="990600" h="411479">
                  <a:moveTo>
                    <a:pt x="990597" y="411096"/>
                  </a:moveTo>
                  <a:lnTo>
                    <a:pt x="990597" y="0"/>
                  </a:lnTo>
                  <a:lnTo>
                    <a:pt x="0" y="0"/>
                  </a:lnTo>
                  <a:lnTo>
                    <a:pt x="0" y="411096"/>
                  </a:lnTo>
                  <a:lnTo>
                    <a:pt x="990597" y="411096"/>
                  </a:lnTo>
                  <a:close/>
                </a:path>
              </a:pathLst>
            </a:custGeom>
            <a:solidFill>
              <a:srgbClr val="0065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3752843" y="4071743"/>
              <a:ext cx="990600" cy="411480"/>
            </a:xfrm>
            <a:custGeom>
              <a:avLst/>
              <a:gdLst/>
              <a:ahLst/>
              <a:cxnLst/>
              <a:rect l="l" t="t" r="r" b="b"/>
              <a:pathLst>
                <a:path w="990600" h="411479">
                  <a:moveTo>
                    <a:pt x="0" y="0"/>
                  </a:moveTo>
                  <a:lnTo>
                    <a:pt x="0" y="411480"/>
                  </a:lnTo>
                  <a:lnTo>
                    <a:pt x="990597" y="411480"/>
                  </a:lnTo>
                  <a:lnTo>
                    <a:pt x="990597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1" name="object 31"/>
          <p:cNvSpPr txBox="1"/>
          <p:nvPr/>
        </p:nvSpPr>
        <p:spPr>
          <a:xfrm>
            <a:off x="1701796" y="5782466"/>
            <a:ext cx="2081530" cy="251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450" i="1" spc="-30" dirty="0">
                <a:latin typeface="Comic Sans MS" panose="030F0702030302020204"/>
                <a:cs typeface="Comic Sans MS" panose="030F0702030302020204"/>
              </a:rPr>
              <a:t>Men’s</a:t>
            </a:r>
            <a:r>
              <a:rPr sz="1450" i="1" spc="-5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1450" i="1" spc="-30" dirty="0">
                <a:latin typeface="Comic Sans MS" panose="030F0702030302020204"/>
                <a:cs typeface="Comic Sans MS" panose="030F0702030302020204"/>
              </a:rPr>
              <a:t>Preference</a:t>
            </a:r>
            <a:r>
              <a:rPr sz="1450" i="1" spc="-5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1450" i="1" spc="-25" dirty="0">
                <a:latin typeface="Comic Sans MS" panose="030F0702030302020204"/>
                <a:cs typeface="Comic Sans MS" panose="030F0702030302020204"/>
              </a:rPr>
              <a:t>Profile</a:t>
            </a:r>
            <a:endParaRPr sz="1450">
              <a:latin typeface="Comic Sans MS" panose="030F0702030302020204"/>
              <a:cs typeface="Comic Sans MS" panose="030F0702030302020204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5190929" y="4066981"/>
            <a:ext cx="3977004" cy="1664335"/>
            <a:chOff x="5190929" y="4066981"/>
            <a:chExt cx="3977004" cy="1664335"/>
          </a:xfrm>
        </p:grpSpPr>
        <p:sp>
          <p:nvSpPr>
            <p:cNvPr id="33" name="object 33"/>
            <p:cNvSpPr/>
            <p:nvPr/>
          </p:nvSpPr>
          <p:spPr>
            <a:xfrm>
              <a:off x="6188195" y="5311901"/>
              <a:ext cx="992505" cy="414655"/>
            </a:xfrm>
            <a:custGeom>
              <a:avLst/>
              <a:gdLst/>
              <a:ahLst/>
              <a:cxnLst/>
              <a:rect l="l" t="t" r="r" b="b"/>
              <a:pathLst>
                <a:path w="992504" h="414654">
                  <a:moveTo>
                    <a:pt x="992126" y="414147"/>
                  </a:moveTo>
                  <a:lnTo>
                    <a:pt x="992126" y="0"/>
                  </a:lnTo>
                  <a:lnTo>
                    <a:pt x="0" y="0"/>
                  </a:lnTo>
                  <a:lnTo>
                    <a:pt x="0" y="414147"/>
                  </a:lnTo>
                  <a:lnTo>
                    <a:pt x="992126" y="414147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6188195" y="5311901"/>
              <a:ext cx="992505" cy="414655"/>
            </a:xfrm>
            <a:custGeom>
              <a:avLst/>
              <a:gdLst/>
              <a:ahLst/>
              <a:cxnLst/>
              <a:rect l="l" t="t" r="r" b="b"/>
              <a:pathLst>
                <a:path w="992504" h="414654">
                  <a:moveTo>
                    <a:pt x="0" y="0"/>
                  </a:moveTo>
                  <a:lnTo>
                    <a:pt x="0" y="414147"/>
                  </a:lnTo>
                  <a:lnTo>
                    <a:pt x="992126" y="414147"/>
                  </a:lnTo>
                  <a:lnTo>
                    <a:pt x="992126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7180336" y="5311901"/>
              <a:ext cx="992505" cy="414655"/>
            </a:xfrm>
            <a:custGeom>
              <a:avLst/>
              <a:gdLst/>
              <a:ahLst/>
              <a:cxnLst/>
              <a:rect l="l" t="t" r="r" b="b"/>
              <a:pathLst>
                <a:path w="992504" h="414654">
                  <a:moveTo>
                    <a:pt x="992126" y="414147"/>
                  </a:moveTo>
                  <a:lnTo>
                    <a:pt x="992126" y="0"/>
                  </a:lnTo>
                  <a:lnTo>
                    <a:pt x="0" y="0"/>
                  </a:lnTo>
                  <a:lnTo>
                    <a:pt x="0" y="414147"/>
                  </a:lnTo>
                  <a:lnTo>
                    <a:pt x="992126" y="414147"/>
                  </a:lnTo>
                  <a:close/>
                </a:path>
              </a:pathLst>
            </a:custGeom>
            <a:solidFill>
              <a:srgbClr val="FFC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7180336" y="5311901"/>
              <a:ext cx="992505" cy="414655"/>
            </a:xfrm>
            <a:custGeom>
              <a:avLst/>
              <a:gdLst/>
              <a:ahLst/>
              <a:cxnLst/>
              <a:rect l="l" t="t" r="r" b="b"/>
              <a:pathLst>
                <a:path w="992504" h="414654">
                  <a:moveTo>
                    <a:pt x="0" y="0"/>
                  </a:moveTo>
                  <a:lnTo>
                    <a:pt x="0" y="414147"/>
                  </a:lnTo>
                  <a:lnTo>
                    <a:pt x="992126" y="414147"/>
                  </a:lnTo>
                  <a:lnTo>
                    <a:pt x="992126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5196076" y="4897368"/>
              <a:ext cx="992505" cy="414655"/>
            </a:xfrm>
            <a:custGeom>
              <a:avLst/>
              <a:gdLst/>
              <a:ahLst/>
              <a:cxnLst/>
              <a:rect l="l" t="t" r="r" b="b"/>
              <a:pathLst>
                <a:path w="992504" h="414654">
                  <a:moveTo>
                    <a:pt x="992119" y="414527"/>
                  </a:moveTo>
                  <a:lnTo>
                    <a:pt x="992119" y="0"/>
                  </a:lnTo>
                  <a:lnTo>
                    <a:pt x="0" y="0"/>
                  </a:lnTo>
                  <a:lnTo>
                    <a:pt x="0" y="414527"/>
                  </a:lnTo>
                  <a:lnTo>
                    <a:pt x="992119" y="414527"/>
                  </a:lnTo>
                  <a:close/>
                </a:path>
              </a:pathLst>
            </a:custGeom>
            <a:solidFill>
              <a:srgbClr val="0065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5195692" y="4897368"/>
              <a:ext cx="992505" cy="414655"/>
            </a:xfrm>
            <a:custGeom>
              <a:avLst/>
              <a:gdLst/>
              <a:ahLst/>
              <a:cxnLst/>
              <a:rect l="l" t="t" r="r" b="b"/>
              <a:pathLst>
                <a:path w="992504" h="414654">
                  <a:moveTo>
                    <a:pt x="0" y="0"/>
                  </a:moveTo>
                  <a:lnTo>
                    <a:pt x="0" y="414527"/>
                  </a:lnTo>
                  <a:lnTo>
                    <a:pt x="992503" y="414527"/>
                  </a:lnTo>
                  <a:lnTo>
                    <a:pt x="992503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6188195" y="4897368"/>
              <a:ext cx="992505" cy="414655"/>
            </a:xfrm>
            <a:custGeom>
              <a:avLst/>
              <a:gdLst/>
              <a:ahLst/>
              <a:cxnLst/>
              <a:rect l="l" t="t" r="r" b="b"/>
              <a:pathLst>
                <a:path w="992504" h="414654">
                  <a:moveTo>
                    <a:pt x="992126" y="414527"/>
                  </a:moveTo>
                  <a:lnTo>
                    <a:pt x="992126" y="0"/>
                  </a:lnTo>
                  <a:lnTo>
                    <a:pt x="0" y="0"/>
                  </a:lnTo>
                  <a:lnTo>
                    <a:pt x="0" y="414527"/>
                  </a:lnTo>
                  <a:lnTo>
                    <a:pt x="992126" y="414527"/>
                  </a:lnTo>
                  <a:close/>
                </a:path>
              </a:pathLst>
            </a:custGeom>
            <a:solidFill>
              <a:srgbClr val="FFC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6188195" y="4897368"/>
              <a:ext cx="992505" cy="414655"/>
            </a:xfrm>
            <a:custGeom>
              <a:avLst/>
              <a:gdLst/>
              <a:ahLst/>
              <a:cxnLst/>
              <a:rect l="l" t="t" r="r" b="b"/>
              <a:pathLst>
                <a:path w="992504" h="414654">
                  <a:moveTo>
                    <a:pt x="0" y="0"/>
                  </a:moveTo>
                  <a:lnTo>
                    <a:pt x="0" y="414527"/>
                  </a:lnTo>
                  <a:lnTo>
                    <a:pt x="992126" y="414527"/>
                  </a:lnTo>
                  <a:lnTo>
                    <a:pt x="992126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8172462" y="4897368"/>
              <a:ext cx="990600" cy="414655"/>
            </a:xfrm>
            <a:custGeom>
              <a:avLst/>
              <a:gdLst/>
              <a:ahLst/>
              <a:cxnLst/>
              <a:rect l="l" t="t" r="r" b="b"/>
              <a:pathLst>
                <a:path w="990600" h="414654">
                  <a:moveTo>
                    <a:pt x="990597" y="414527"/>
                  </a:moveTo>
                  <a:lnTo>
                    <a:pt x="990597" y="0"/>
                  </a:lnTo>
                  <a:lnTo>
                    <a:pt x="0" y="0"/>
                  </a:lnTo>
                  <a:lnTo>
                    <a:pt x="0" y="414527"/>
                  </a:lnTo>
                  <a:lnTo>
                    <a:pt x="990597" y="414527"/>
                  </a:lnTo>
                  <a:close/>
                </a:path>
              </a:pathLst>
            </a:custGeom>
            <a:solidFill>
              <a:srgbClr val="FFC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8172462" y="4897368"/>
              <a:ext cx="990600" cy="414655"/>
            </a:xfrm>
            <a:custGeom>
              <a:avLst/>
              <a:gdLst/>
              <a:ahLst/>
              <a:cxnLst/>
              <a:rect l="l" t="t" r="r" b="b"/>
              <a:pathLst>
                <a:path w="990600" h="414654">
                  <a:moveTo>
                    <a:pt x="0" y="0"/>
                  </a:moveTo>
                  <a:lnTo>
                    <a:pt x="0" y="414527"/>
                  </a:lnTo>
                  <a:lnTo>
                    <a:pt x="990597" y="414527"/>
                  </a:lnTo>
                  <a:lnTo>
                    <a:pt x="990597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7180336" y="4897368"/>
              <a:ext cx="992505" cy="414655"/>
            </a:xfrm>
            <a:custGeom>
              <a:avLst/>
              <a:gdLst/>
              <a:ahLst/>
              <a:cxnLst/>
              <a:rect l="l" t="t" r="r" b="b"/>
              <a:pathLst>
                <a:path w="992504" h="414654">
                  <a:moveTo>
                    <a:pt x="992126" y="414527"/>
                  </a:moveTo>
                  <a:lnTo>
                    <a:pt x="992126" y="0"/>
                  </a:lnTo>
                  <a:lnTo>
                    <a:pt x="0" y="0"/>
                  </a:lnTo>
                  <a:lnTo>
                    <a:pt x="0" y="414527"/>
                  </a:lnTo>
                  <a:lnTo>
                    <a:pt x="992126" y="414527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7180336" y="4897368"/>
              <a:ext cx="992505" cy="414655"/>
            </a:xfrm>
            <a:custGeom>
              <a:avLst/>
              <a:gdLst/>
              <a:ahLst/>
              <a:cxnLst/>
              <a:rect l="l" t="t" r="r" b="b"/>
              <a:pathLst>
                <a:path w="992504" h="414654">
                  <a:moveTo>
                    <a:pt x="0" y="0"/>
                  </a:moveTo>
                  <a:lnTo>
                    <a:pt x="0" y="414527"/>
                  </a:lnTo>
                  <a:lnTo>
                    <a:pt x="992126" y="414527"/>
                  </a:lnTo>
                  <a:lnTo>
                    <a:pt x="992126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5196076" y="4483225"/>
              <a:ext cx="992505" cy="414655"/>
            </a:xfrm>
            <a:custGeom>
              <a:avLst/>
              <a:gdLst/>
              <a:ahLst/>
              <a:cxnLst/>
              <a:rect l="l" t="t" r="r" b="b"/>
              <a:pathLst>
                <a:path w="992504" h="414654">
                  <a:moveTo>
                    <a:pt x="992119" y="414147"/>
                  </a:moveTo>
                  <a:lnTo>
                    <a:pt x="992119" y="0"/>
                  </a:lnTo>
                  <a:lnTo>
                    <a:pt x="0" y="0"/>
                  </a:lnTo>
                  <a:lnTo>
                    <a:pt x="0" y="414147"/>
                  </a:lnTo>
                  <a:lnTo>
                    <a:pt x="992119" y="414147"/>
                  </a:lnTo>
                  <a:close/>
                </a:path>
              </a:pathLst>
            </a:custGeom>
            <a:solidFill>
              <a:srgbClr val="0065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5195692" y="4483225"/>
              <a:ext cx="992505" cy="414655"/>
            </a:xfrm>
            <a:custGeom>
              <a:avLst/>
              <a:gdLst/>
              <a:ahLst/>
              <a:cxnLst/>
              <a:rect l="l" t="t" r="r" b="b"/>
              <a:pathLst>
                <a:path w="992504" h="414654">
                  <a:moveTo>
                    <a:pt x="0" y="0"/>
                  </a:moveTo>
                  <a:lnTo>
                    <a:pt x="0" y="414147"/>
                  </a:lnTo>
                  <a:lnTo>
                    <a:pt x="992503" y="414147"/>
                  </a:lnTo>
                  <a:lnTo>
                    <a:pt x="992503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6188195" y="4483225"/>
              <a:ext cx="992505" cy="414655"/>
            </a:xfrm>
            <a:custGeom>
              <a:avLst/>
              <a:gdLst/>
              <a:ahLst/>
              <a:cxnLst/>
              <a:rect l="l" t="t" r="r" b="b"/>
              <a:pathLst>
                <a:path w="992504" h="414654">
                  <a:moveTo>
                    <a:pt x="992126" y="414147"/>
                  </a:moveTo>
                  <a:lnTo>
                    <a:pt x="992126" y="0"/>
                  </a:lnTo>
                  <a:lnTo>
                    <a:pt x="0" y="0"/>
                  </a:lnTo>
                  <a:lnTo>
                    <a:pt x="0" y="414147"/>
                  </a:lnTo>
                  <a:lnTo>
                    <a:pt x="992126" y="414147"/>
                  </a:lnTo>
                  <a:close/>
                </a:path>
              </a:pathLst>
            </a:custGeom>
            <a:solidFill>
              <a:srgbClr val="FFC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/>
            <p:cNvSpPr/>
            <p:nvPr/>
          </p:nvSpPr>
          <p:spPr>
            <a:xfrm>
              <a:off x="6188195" y="4483225"/>
              <a:ext cx="992505" cy="414655"/>
            </a:xfrm>
            <a:custGeom>
              <a:avLst/>
              <a:gdLst/>
              <a:ahLst/>
              <a:cxnLst/>
              <a:rect l="l" t="t" r="r" b="b"/>
              <a:pathLst>
                <a:path w="992504" h="414654">
                  <a:moveTo>
                    <a:pt x="0" y="0"/>
                  </a:moveTo>
                  <a:lnTo>
                    <a:pt x="0" y="414147"/>
                  </a:lnTo>
                  <a:lnTo>
                    <a:pt x="992126" y="414147"/>
                  </a:lnTo>
                  <a:lnTo>
                    <a:pt x="992126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/>
            <p:cNvSpPr/>
            <p:nvPr/>
          </p:nvSpPr>
          <p:spPr>
            <a:xfrm>
              <a:off x="8172462" y="4483225"/>
              <a:ext cx="990600" cy="414655"/>
            </a:xfrm>
            <a:custGeom>
              <a:avLst/>
              <a:gdLst/>
              <a:ahLst/>
              <a:cxnLst/>
              <a:rect l="l" t="t" r="r" b="b"/>
              <a:pathLst>
                <a:path w="990600" h="414654">
                  <a:moveTo>
                    <a:pt x="990597" y="414147"/>
                  </a:moveTo>
                  <a:lnTo>
                    <a:pt x="990597" y="0"/>
                  </a:lnTo>
                  <a:lnTo>
                    <a:pt x="0" y="0"/>
                  </a:lnTo>
                  <a:lnTo>
                    <a:pt x="0" y="414147"/>
                  </a:lnTo>
                  <a:lnTo>
                    <a:pt x="990597" y="414147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/>
            <p:cNvSpPr/>
            <p:nvPr/>
          </p:nvSpPr>
          <p:spPr>
            <a:xfrm>
              <a:off x="8172462" y="4483225"/>
              <a:ext cx="990600" cy="414655"/>
            </a:xfrm>
            <a:custGeom>
              <a:avLst/>
              <a:gdLst/>
              <a:ahLst/>
              <a:cxnLst/>
              <a:rect l="l" t="t" r="r" b="b"/>
              <a:pathLst>
                <a:path w="990600" h="414654">
                  <a:moveTo>
                    <a:pt x="0" y="0"/>
                  </a:moveTo>
                  <a:lnTo>
                    <a:pt x="0" y="414147"/>
                  </a:lnTo>
                  <a:lnTo>
                    <a:pt x="990597" y="414147"/>
                  </a:lnTo>
                  <a:lnTo>
                    <a:pt x="990597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/>
            <p:cNvSpPr/>
            <p:nvPr/>
          </p:nvSpPr>
          <p:spPr>
            <a:xfrm>
              <a:off x="7180336" y="4483225"/>
              <a:ext cx="992505" cy="414655"/>
            </a:xfrm>
            <a:custGeom>
              <a:avLst/>
              <a:gdLst/>
              <a:ahLst/>
              <a:cxnLst/>
              <a:rect l="l" t="t" r="r" b="b"/>
              <a:pathLst>
                <a:path w="992504" h="414654">
                  <a:moveTo>
                    <a:pt x="992126" y="414147"/>
                  </a:moveTo>
                  <a:lnTo>
                    <a:pt x="992126" y="0"/>
                  </a:lnTo>
                  <a:lnTo>
                    <a:pt x="0" y="0"/>
                  </a:lnTo>
                  <a:lnTo>
                    <a:pt x="0" y="414147"/>
                  </a:lnTo>
                  <a:lnTo>
                    <a:pt x="992126" y="414147"/>
                  </a:lnTo>
                  <a:close/>
                </a:path>
              </a:pathLst>
            </a:custGeom>
            <a:solidFill>
              <a:srgbClr val="FFC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/>
            <p:cNvSpPr/>
            <p:nvPr/>
          </p:nvSpPr>
          <p:spPr>
            <a:xfrm>
              <a:off x="7180336" y="4483225"/>
              <a:ext cx="992505" cy="414655"/>
            </a:xfrm>
            <a:custGeom>
              <a:avLst/>
              <a:gdLst/>
              <a:ahLst/>
              <a:cxnLst/>
              <a:rect l="l" t="t" r="r" b="b"/>
              <a:pathLst>
                <a:path w="992504" h="414654">
                  <a:moveTo>
                    <a:pt x="0" y="0"/>
                  </a:moveTo>
                  <a:lnTo>
                    <a:pt x="0" y="414147"/>
                  </a:lnTo>
                  <a:lnTo>
                    <a:pt x="992126" y="414147"/>
                  </a:lnTo>
                  <a:lnTo>
                    <a:pt x="992126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/>
            <p:cNvSpPr/>
            <p:nvPr/>
          </p:nvSpPr>
          <p:spPr>
            <a:xfrm>
              <a:off x="6188195" y="4072127"/>
              <a:ext cx="992505" cy="411480"/>
            </a:xfrm>
            <a:custGeom>
              <a:avLst/>
              <a:gdLst/>
              <a:ahLst/>
              <a:cxnLst/>
              <a:rect l="l" t="t" r="r" b="b"/>
              <a:pathLst>
                <a:path w="992504" h="411479">
                  <a:moveTo>
                    <a:pt x="992126" y="411096"/>
                  </a:moveTo>
                  <a:lnTo>
                    <a:pt x="992126" y="0"/>
                  </a:lnTo>
                  <a:lnTo>
                    <a:pt x="0" y="0"/>
                  </a:lnTo>
                  <a:lnTo>
                    <a:pt x="0" y="411096"/>
                  </a:lnTo>
                  <a:lnTo>
                    <a:pt x="992126" y="411096"/>
                  </a:lnTo>
                  <a:close/>
                </a:path>
              </a:pathLst>
            </a:custGeom>
            <a:solidFill>
              <a:srgbClr val="0065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/>
            <p:cNvSpPr/>
            <p:nvPr/>
          </p:nvSpPr>
          <p:spPr>
            <a:xfrm>
              <a:off x="6188195" y="4071743"/>
              <a:ext cx="992505" cy="411480"/>
            </a:xfrm>
            <a:custGeom>
              <a:avLst/>
              <a:gdLst/>
              <a:ahLst/>
              <a:cxnLst/>
              <a:rect l="l" t="t" r="r" b="b"/>
              <a:pathLst>
                <a:path w="992504" h="411479">
                  <a:moveTo>
                    <a:pt x="0" y="0"/>
                  </a:moveTo>
                  <a:lnTo>
                    <a:pt x="0" y="411480"/>
                  </a:lnTo>
                  <a:lnTo>
                    <a:pt x="992126" y="411480"/>
                  </a:lnTo>
                  <a:lnTo>
                    <a:pt x="992126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/>
            <p:cNvSpPr/>
            <p:nvPr/>
          </p:nvSpPr>
          <p:spPr>
            <a:xfrm>
              <a:off x="7180336" y="4072127"/>
              <a:ext cx="992505" cy="411480"/>
            </a:xfrm>
            <a:custGeom>
              <a:avLst/>
              <a:gdLst/>
              <a:ahLst/>
              <a:cxnLst/>
              <a:rect l="l" t="t" r="r" b="b"/>
              <a:pathLst>
                <a:path w="992504" h="411479">
                  <a:moveTo>
                    <a:pt x="992126" y="411096"/>
                  </a:moveTo>
                  <a:lnTo>
                    <a:pt x="992126" y="0"/>
                  </a:lnTo>
                  <a:lnTo>
                    <a:pt x="0" y="0"/>
                  </a:lnTo>
                  <a:lnTo>
                    <a:pt x="0" y="411096"/>
                  </a:lnTo>
                  <a:lnTo>
                    <a:pt x="992126" y="411096"/>
                  </a:lnTo>
                  <a:close/>
                </a:path>
              </a:pathLst>
            </a:custGeom>
            <a:solidFill>
              <a:srgbClr val="0065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/>
            <p:cNvSpPr/>
            <p:nvPr/>
          </p:nvSpPr>
          <p:spPr>
            <a:xfrm>
              <a:off x="7180336" y="4071743"/>
              <a:ext cx="992505" cy="411480"/>
            </a:xfrm>
            <a:custGeom>
              <a:avLst/>
              <a:gdLst/>
              <a:ahLst/>
              <a:cxnLst/>
              <a:rect l="l" t="t" r="r" b="b"/>
              <a:pathLst>
                <a:path w="992504" h="411479">
                  <a:moveTo>
                    <a:pt x="0" y="0"/>
                  </a:moveTo>
                  <a:lnTo>
                    <a:pt x="0" y="411480"/>
                  </a:lnTo>
                  <a:lnTo>
                    <a:pt x="992126" y="411480"/>
                  </a:lnTo>
                  <a:lnTo>
                    <a:pt x="992126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/>
            <p:cNvSpPr/>
            <p:nvPr/>
          </p:nvSpPr>
          <p:spPr>
            <a:xfrm>
              <a:off x="8172462" y="4072127"/>
              <a:ext cx="990600" cy="411480"/>
            </a:xfrm>
            <a:custGeom>
              <a:avLst/>
              <a:gdLst/>
              <a:ahLst/>
              <a:cxnLst/>
              <a:rect l="l" t="t" r="r" b="b"/>
              <a:pathLst>
                <a:path w="990600" h="411479">
                  <a:moveTo>
                    <a:pt x="990597" y="411096"/>
                  </a:moveTo>
                  <a:lnTo>
                    <a:pt x="990597" y="0"/>
                  </a:lnTo>
                  <a:lnTo>
                    <a:pt x="0" y="0"/>
                  </a:lnTo>
                  <a:lnTo>
                    <a:pt x="0" y="411096"/>
                  </a:lnTo>
                  <a:lnTo>
                    <a:pt x="990597" y="411096"/>
                  </a:lnTo>
                  <a:close/>
                </a:path>
              </a:pathLst>
            </a:custGeom>
            <a:solidFill>
              <a:srgbClr val="0065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/>
            <p:cNvSpPr/>
            <p:nvPr/>
          </p:nvSpPr>
          <p:spPr>
            <a:xfrm>
              <a:off x="8172462" y="4071743"/>
              <a:ext cx="990600" cy="411480"/>
            </a:xfrm>
            <a:custGeom>
              <a:avLst/>
              <a:gdLst/>
              <a:ahLst/>
              <a:cxnLst/>
              <a:rect l="l" t="t" r="r" b="b"/>
              <a:pathLst>
                <a:path w="990600" h="411479">
                  <a:moveTo>
                    <a:pt x="0" y="0"/>
                  </a:moveTo>
                  <a:lnTo>
                    <a:pt x="0" y="411480"/>
                  </a:lnTo>
                  <a:lnTo>
                    <a:pt x="990597" y="411480"/>
                  </a:lnTo>
                  <a:lnTo>
                    <a:pt x="990597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aphicFrame>
        <p:nvGraphicFramePr>
          <p:cNvPr id="59" name="object 59"/>
          <p:cNvGraphicFramePr>
            <a:graphicFrameLocks noGrp="1"/>
          </p:cNvGraphicFramePr>
          <p:nvPr/>
        </p:nvGraphicFramePr>
        <p:xfrm>
          <a:off x="776477" y="4072127"/>
          <a:ext cx="8387706" cy="16541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1869"/>
                <a:gridCol w="991869"/>
                <a:gridCol w="991869"/>
                <a:gridCol w="990599"/>
                <a:gridCol w="452754"/>
                <a:gridCol w="992504"/>
                <a:gridCol w="992504"/>
                <a:gridCol w="992504"/>
                <a:gridCol w="991234"/>
              </a:tblGrid>
              <a:tr h="41109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2400" spc="-7" baseline="-17000" dirty="0">
                          <a:solidFill>
                            <a:srgbClr val="FFFFFF"/>
                          </a:solidFill>
                          <a:latin typeface="Comic Sans MS" panose="030F0702030302020204"/>
                          <a:cs typeface="Comic Sans MS" panose="030F0702030302020204"/>
                        </a:rPr>
                        <a:t>1</a:t>
                      </a:r>
                      <a:r>
                        <a:rPr sz="1100" spc="-5" dirty="0">
                          <a:solidFill>
                            <a:srgbClr val="FFFFFF"/>
                          </a:solidFill>
                          <a:latin typeface="Comic Sans MS" panose="030F0702030302020204"/>
                          <a:cs typeface="Comic Sans MS" panose="030F0702030302020204"/>
                        </a:rPr>
                        <a:t>st</a:t>
                      </a:r>
                      <a:endParaRPr sz="1100">
                        <a:latin typeface="Comic Sans MS" panose="030F0702030302020204"/>
                        <a:cs typeface="Comic Sans MS" panose="030F0702030302020204"/>
                      </a:endParaRPr>
                    </a:p>
                  </a:txBody>
                  <a:tcPr marL="0" marR="0" marT="889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2400" spc="-7" baseline="-17000" dirty="0">
                          <a:solidFill>
                            <a:srgbClr val="FFFFFF"/>
                          </a:solidFill>
                          <a:latin typeface="Comic Sans MS" panose="030F0702030302020204"/>
                          <a:cs typeface="Comic Sans MS" panose="030F0702030302020204"/>
                        </a:rPr>
                        <a:t>2</a:t>
                      </a:r>
                      <a:r>
                        <a:rPr sz="1100" spc="-5" dirty="0">
                          <a:solidFill>
                            <a:srgbClr val="FFFFFF"/>
                          </a:solidFill>
                          <a:latin typeface="Comic Sans MS" panose="030F0702030302020204"/>
                          <a:cs typeface="Comic Sans MS" panose="030F0702030302020204"/>
                        </a:rPr>
                        <a:t>nd</a:t>
                      </a:r>
                      <a:endParaRPr sz="1100">
                        <a:latin typeface="Comic Sans MS" panose="030F0702030302020204"/>
                        <a:cs typeface="Comic Sans MS" panose="030F0702030302020204"/>
                      </a:endParaRPr>
                    </a:p>
                  </a:txBody>
                  <a:tcPr marL="0" marR="0" marT="889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2400" spc="-7" baseline="-17000" dirty="0">
                          <a:solidFill>
                            <a:srgbClr val="FFFFFF"/>
                          </a:solidFill>
                          <a:latin typeface="Comic Sans MS" panose="030F0702030302020204"/>
                          <a:cs typeface="Comic Sans MS" panose="030F0702030302020204"/>
                        </a:rPr>
                        <a:t>3</a:t>
                      </a:r>
                      <a:r>
                        <a:rPr sz="1100" spc="-5" dirty="0">
                          <a:solidFill>
                            <a:srgbClr val="FFFFFF"/>
                          </a:solidFill>
                          <a:latin typeface="Comic Sans MS" panose="030F0702030302020204"/>
                          <a:cs typeface="Comic Sans MS" panose="030F0702030302020204"/>
                        </a:rPr>
                        <a:t>rd</a:t>
                      </a:r>
                      <a:endParaRPr sz="1100">
                        <a:latin typeface="Comic Sans MS" panose="030F0702030302020204"/>
                        <a:cs typeface="Comic Sans MS" panose="030F0702030302020204"/>
                      </a:endParaRPr>
                    </a:p>
                  </a:txBody>
                  <a:tcPr marL="0" marR="0" marT="889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2400" spc="-7" baseline="-17000" dirty="0">
                          <a:solidFill>
                            <a:srgbClr val="FFFFFF"/>
                          </a:solidFill>
                          <a:latin typeface="Comic Sans MS" panose="030F0702030302020204"/>
                          <a:cs typeface="Comic Sans MS" panose="030F0702030302020204"/>
                        </a:rPr>
                        <a:t>1</a:t>
                      </a:r>
                      <a:r>
                        <a:rPr sz="1100" spc="-5" dirty="0">
                          <a:solidFill>
                            <a:srgbClr val="FFFFFF"/>
                          </a:solidFill>
                          <a:latin typeface="Comic Sans MS" panose="030F0702030302020204"/>
                          <a:cs typeface="Comic Sans MS" panose="030F0702030302020204"/>
                        </a:rPr>
                        <a:t>st</a:t>
                      </a:r>
                      <a:endParaRPr sz="1100">
                        <a:latin typeface="Comic Sans MS" panose="030F0702030302020204"/>
                        <a:cs typeface="Comic Sans MS" panose="030F0702030302020204"/>
                      </a:endParaRPr>
                    </a:p>
                  </a:txBody>
                  <a:tcPr marL="0" marR="0" marT="889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2400" spc="-7" baseline="-17000" dirty="0">
                          <a:solidFill>
                            <a:srgbClr val="FFFFFF"/>
                          </a:solidFill>
                          <a:latin typeface="Comic Sans MS" panose="030F0702030302020204"/>
                          <a:cs typeface="Comic Sans MS" panose="030F0702030302020204"/>
                        </a:rPr>
                        <a:t>2</a:t>
                      </a:r>
                      <a:r>
                        <a:rPr sz="1100" spc="-5" dirty="0">
                          <a:solidFill>
                            <a:srgbClr val="FFFFFF"/>
                          </a:solidFill>
                          <a:latin typeface="Comic Sans MS" panose="030F0702030302020204"/>
                          <a:cs typeface="Comic Sans MS" panose="030F0702030302020204"/>
                        </a:rPr>
                        <a:t>nd</a:t>
                      </a:r>
                      <a:endParaRPr sz="1100">
                        <a:latin typeface="Comic Sans MS" panose="030F0702030302020204"/>
                        <a:cs typeface="Comic Sans MS" panose="030F0702030302020204"/>
                      </a:endParaRPr>
                    </a:p>
                  </a:txBody>
                  <a:tcPr marL="0" marR="0" marT="889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2400" spc="-7" baseline="-17000" dirty="0">
                          <a:solidFill>
                            <a:srgbClr val="FFFFFF"/>
                          </a:solidFill>
                          <a:latin typeface="Comic Sans MS" panose="030F0702030302020204"/>
                          <a:cs typeface="Comic Sans MS" panose="030F0702030302020204"/>
                        </a:rPr>
                        <a:t>3</a:t>
                      </a:r>
                      <a:r>
                        <a:rPr sz="1100" spc="-5" dirty="0">
                          <a:solidFill>
                            <a:srgbClr val="FFFFFF"/>
                          </a:solidFill>
                          <a:latin typeface="Comic Sans MS" panose="030F0702030302020204"/>
                          <a:cs typeface="Comic Sans MS" panose="030F0702030302020204"/>
                        </a:rPr>
                        <a:t>rd</a:t>
                      </a:r>
                      <a:endParaRPr sz="1100">
                        <a:latin typeface="Comic Sans MS" panose="030F0702030302020204"/>
                        <a:cs typeface="Comic Sans MS" panose="030F0702030302020204"/>
                      </a:endParaRPr>
                    </a:p>
                  </a:txBody>
                  <a:tcPr marL="0" marR="0" marT="8890" marB="0"/>
                </a:tc>
              </a:tr>
              <a:tr h="41414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600" spc="-5" dirty="0">
                          <a:solidFill>
                            <a:srgbClr val="FFFFFF"/>
                          </a:solidFill>
                          <a:latin typeface="Comic Sans MS" panose="030F0702030302020204"/>
                          <a:cs typeface="Comic Sans MS" panose="030F0702030302020204"/>
                        </a:rPr>
                        <a:t>Xavier</a:t>
                      </a:r>
                      <a:endParaRPr sz="1600">
                        <a:latin typeface="Comic Sans MS" panose="030F0702030302020204"/>
                        <a:cs typeface="Comic Sans MS" panose="030F0702030302020204"/>
                      </a:endParaRPr>
                    </a:p>
                  </a:txBody>
                  <a:tcPr marL="0" marR="0" marT="7429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600" spc="-5" dirty="0">
                          <a:latin typeface="Comic Sans MS" panose="030F0702030302020204"/>
                          <a:cs typeface="Comic Sans MS" panose="030F0702030302020204"/>
                        </a:rPr>
                        <a:t>Amy</a:t>
                      </a:r>
                      <a:endParaRPr sz="1600">
                        <a:latin typeface="Comic Sans MS" panose="030F0702030302020204"/>
                        <a:cs typeface="Comic Sans MS" panose="030F0702030302020204"/>
                      </a:endParaRPr>
                    </a:p>
                  </a:txBody>
                  <a:tcPr marL="0" marR="0" marT="7429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600" spc="-5" dirty="0">
                          <a:latin typeface="Comic Sans MS" panose="030F0702030302020204"/>
                          <a:cs typeface="Comic Sans MS" panose="030F0702030302020204"/>
                        </a:rPr>
                        <a:t>Brenda</a:t>
                      </a:r>
                      <a:endParaRPr sz="1600">
                        <a:latin typeface="Comic Sans MS" panose="030F0702030302020204"/>
                        <a:cs typeface="Comic Sans MS" panose="030F0702030302020204"/>
                      </a:endParaRPr>
                    </a:p>
                  </a:txBody>
                  <a:tcPr marL="0" marR="0" marT="7429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600" spc="-5" dirty="0">
                          <a:solidFill>
                            <a:srgbClr val="FFFFFF"/>
                          </a:solidFill>
                          <a:latin typeface="Comic Sans MS" panose="030F0702030302020204"/>
                          <a:cs typeface="Comic Sans MS" panose="030F0702030302020204"/>
                        </a:rPr>
                        <a:t>Claire</a:t>
                      </a:r>
                      <a:endParaRPr sz="1600">
                        <a:latin typeface="Comic Sans MS" panose="030F0702030302020204"/>
                        <a:cs typeface="Comic Sans MS" panose="030F0702030302020204"/>
                      </a:endParaRPr>
                    </a:p>
                  </a:txBody>
                  <a:tcPr marL="0" marR="0" marT="7429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600" spc="-5" dirty="0">
                          <a:solidFill>
                            <a:srgbClr val="FFFFFF"/>
                          </a:solidFill>
                          <a:latin typeface="Comic Sans MS" panose="030F0702030302020204"/>
                          <a:cs typeface="Comic Sans MS" panose="030F0702030302020204"/>
                        </a:rPr>
                        <a:t>Amy</a:t>
                      </a:r>
                      <a:endParaRPr sz="1600">
                        <a:latin typeface="Comic Sans MS" panose="030F0702030302020204"/>
                        <a:cs typeface="Comic Sans MS" panose="030F0702030302020204"/>
                      </a:endParaRPr>
                    </a:p>
                  </a:txBody>
                  <a:tcPr marL="0" marR="0" marT="7429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600" dirty="0">
                          <a:latin typeface="Comic Sans MS" panose="030F0702030302020204"/>
                          <a:cs typeface="Comic Sans MS" panose="030F0702030302020204"/>
                        </a:rPr>
                        <a:t>Yuri</a:t>
                      </a:r>
                      <a:endParaRPr sz="1600">
                        <a:latin typeface="Comic Sans MS" panose="030F0702030302020204"/>
                        <a:cs typeface="Comic Sans MS" panose="030F0702030302020204"/>
                      </a:endParaRPr>
                    </a:p>
                  </a:txBody>
                  <a:tcPr marL="0" marR="0" marT="7429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600" spc="-5" dirty="0">
                          <a:latin typeface="Comic Sans MS" panose="030F0702030302020204"/>
                          <a:cs typeface="Comic Sans MS" panose="030F0702030302020204"/>
                        </a:rPr>
                        <a:t>Xavier</a:t>
                      </a:r>
                      <a:endParaRPr sz="1600">
                        <a:latin typeface="Comic Sans MS" panose="030F0702030302020204"/>
                        <a:cs typeface="Comic Sans MS" panose="030F0702030302020204"/>
                      </a:endParaRPr>
                    </a:p>
                  </a:txBody>
                  <a:tcPr marL="0" marR="0" marT="7429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600" spc="-5" dirty="0">
                          <a:solidFill>
                            <a:srgbClr val="FFFFFF"/>
                          </a:solidFill>
                          <a:latin typeface="Comic Sans MS" panose="030F0702030302020204"/>
                          <a:cs typeface="Comic Sans MS" panose="030F0702030302020204"/>
                        </a:rPr>
                        <a:t>Zoran</a:t>
                      </a:r>
                      <a:endParaRPr sz="1600">
                        <a:latin typeface="Comic Sans MS" panose="030F0702030302020204"/>
                        <a:cs typeface="Comic Sans MS" panose="030F0702030302020204"/>
                      </a:endParaRPr>
                    </a:p>
                  </a:txBody>
                  <a:tcPr marL="0" marR="0" marT="74295" marB="0"/>
                </a:tc>
              </a:tr>
              <a:tr h="41452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Comic Sans MS" panose="030F0702030302020204"/>
                          <a:cs typeface="Comic Sans MS" panose="030F0702030302020204"/>
                        </a:rPr>
                        <a:t>Yuri</a:t>
                      </a:r>
                      <a:endParaRPr sz="1600">
                        <a:latin typeface="Comic Sans MS" panose="030F0702030302020204"/>
                        <a:cs typeface="Comic Sans MS" panose="030F0702030302020204"/>
                      </a:endParaRPr>
                    </a:p>
                  </a:txBody>
                  <a:tcPr marL="0" marR="0" marT="7493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1600" spc="-5" dirty="0">
                          <a:solidFill>
                            <a:srgbClr val="FFFFFF"/>
                          </a:solidFill>
                          <a:latin typeface="Comic Sans MS" panose="030F0702030302020204"/>
                          <a:cs typeface="Comic Sans MS" panose="030F0702030302020204"/>
                        </a:rPr>
                        <a:t>Brenda</a:t>
                      </a:r>
                      <a:endParaRPr sz="1600">
                        <a:latin typeface="Comic Sans MS" panose="030F0702030302020204"/>
                        <a:cs typeface="Comic Sans MS" panose="030F0702030302020204"/>
                      </a:endParaRPr>
                    </a:p>
                  </a:txBody>
                  <a:tcPr marL="0" marR="0" marT="7493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1600" spc="-5" dirty="0">
                          <a:latin typeface="Comic Sans MS" panose="030F0702030302020204"/>
                          <a:cs typeface="Comic Sans MS" panose="030F0702030302020204"/>
                        </a:rPr>
                        <a:t>Amy</a:t>
                      </a:r>
                      <a:endParaRPr sz="1600">
                        <a:latin typeface="Comic Sans MS" panose="030F0702030302020204"/>
                        <a:cs typeface="Comic Sans MS" panose="030F0702030302020204"/>
                      </a:endParaRPr>
                    </a:p>
                  </a:txBody>
                  <a:tcPr marL="0" marR="0" marT="7493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1600" spc="-5" dirty="0">
                          <a:latin typeface="Comic Sans MS" panose="030F0702030302020204"/>
                          <a:cs typeface="Comic Sans MS" panose="030F0702030302020204"/>
                        </a:rPr>
                        <a:t>Claire</a:t>
                      </a:r>
                      <a:endParaRPr sz="1600">
                        <a:latin typeface="Comic Sans MS" panose="030F0702030302020204"/>
                        <a:cs typeface="Comic Sans MS" panose="030F0702030302020204"/>
                      </a:endParaRPr>
                    </a:p>
                  </a:txBody>
                  <a:tcPr marL="0" marR="0" marT="7493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1600" spc="-5" dirty="0">
                          <a:solidFill>
                            <a:srgbClr val="FFFFFF"/>
                          </a:solidFill>
                          <a:latin typeface="Comic Sans MS" panose="030F0702030302020204"/>
                          <a:cs typeface="Comic Sans MS" panose="030F0702030302020204"/>
                        </a:rPr>
                        <a:t>Brenda</a:t>
                      </a:r>
                      <a:endParaRPr sz="1600">
                        <a:latin typeface="Comic Sans MS" panose="030F0702030302020204"/>
                        <a:cs typeface="Comic Sans MS" panose="030F0702030302020204"/>
                      </a:endParaRPr>
                    </a:p>
                  </a:txBody>
                  <a:tcPr marL="0" marR="0" marT="7493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1600" spc="-5" dirty="0">
                          <a:latin typeface="Comic Sans MS" panose="030F0702030302020204"/>
                          <a:cs typeface="Comic Sans MS" panose="030F0702030302020204"/>
                        </a:rPr>
                        <a:t>Xavier</a:t>
                      </a:r>
                      <a:endParaRPr sz="1600">
                        <a:latin typeface="Comic Sans MS" panose="030F0702030302020204"/>
                        <a:cs typeface="Comic Sans MS" panose="030F0702030302020204"/>
                      </a:endParaRPr>
                    </a:p>
                  </a:txBody>
                  <a:tcPr marL="0" marR="0" marT="7493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Comic Sans MS" panose="030F0702030302020204"/>
                          <a:cs typeface="Comic Sans MS" panose="030F0702030302020204"/>
                        </a:rPr>
                        <a:t>Yuri</a:t>
                      </a:r>
                      <a:endParaRPr sz="1600">
                        <a:latin typeface="Comic Sans MS" panose="030F0702030302020204"/>
                        <a:cs typeface="Comic Sans MS" panose="030F0702030302020204"/>
                      </a:endParaRPr>
                    </a:p>
                  </a:txBody>
                  <a:tcPr marL="0" marR="0" marT="7493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1600" spc="-5" dirty="0">
                          <a:latin typeface="Comic Sans MS" panose="030F0702030302020204"/>
                          <a:cs typeface="Comic Sans MS" panose="030F0702030302020204"/>
                        </a:rPr>
                        <a:t>Zoran</a:t>
                      </a:r>
                      <a:endParaRPr sz="1600">
                        <a:latin typeface="Comic Sans MS" panose="030F0702030302020204"/>
                        <a:cs typeface="Comic Sans MS" panose="030F0702030302020204"/>
                      </a:endParaRPr>
                    </a:p>
                  </a:txBody>
                  <a:tcPr marL="0" marR="0" marT="74930" marB="0"/>
                </a:tc>
              </a:tr>
              <a:tr h="41415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600" spc="-5" dirty="0">
                          <a:solidFill>
                            <a:srgbClr val="FFFFFF"/>
                          </a:solidFill>
                          <a:latin typeface="Comic Sans MS" panose="030F0702030302020204"/>
                          <a:cs typeface="Comic Sans MS" panose="030F0702030302020204"/>
                        </a:rPr>
                        <a:t>Zoran</a:t>
                      </a:r>
                      <a:endParaRPr sz="1600">
                        <a:latin typeface="Comic Sans MS" panose="030F0702030302020204"/>
                        <a:cs typeface="Comic Sans MS" panose="030F0702030302020204"/>
                      </a:endParaRPr>
                    </a:p>
                  </a:txBody>
                  <a:tcPr marL="0" marR="0" marT="74295" marB="0">
                    <a:solidFill>
                      <a:srgbClr val="0065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600" spc="-5" dirty="0">
                          <a:solidFill>
                            <a:srgbClr val="FFFFFF"/>
                          </a:solidFill>
                          <a:latin typeface="Comic Sans MS" panose="030F0702030302020204"/>
                          <a:cs typeface="Comic Sans MS" panose="030F0702030302020204"/>
                        </a:rPr>
                        <a:t>Amy</a:t>
                      </a:r>
                      <a:endParaRPr sz="1600">
                        <a:latin typeface="Comic Sans MS" panose="030F0702030302020204"/>
                        <a:cs typeface="Comic Sans MS" panose="030F0702030302020204"/>
                      </a:endParaRPr>
                    </a:p>
                  </a:txBody>
                  <a:tcPr marL="0" marR="0" marT="7429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600" spc="-5" dirty="0">
                          <a:latin typeface="Comic Sans MS" panose="030F0702030302020204"/>
                          <a:cs typeface="Comic Sans MS" panose="030F0702030302020204"/>
                        </a:rPr>
                        <a:t>Brenda</a:t>
                      </a:r>
                      <a:endParaRPr sz="1600">
                        <a:latin typeface="Comic Sans MS" panose="030F0702030302020204"/>
                        <a:cs typeface="Comic Sans MS" panose="030F0702030302020204"/>
                      </a:endParaRPr>
                    </a:p>
                  </a:txBody>
                  <a:tcPr marL="0" marR="0" marT="7429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600" spc="-5" dirty="0">
                          <a:latin typeface="Comic Sans MS" panose="030F0702030302020204"/>
                          <a:cs typeface="Comic Sans MS" panose="030F0702030302020204"/>
                        </a:rPr>
                        <a:t>Claire</a:t>
                      </a:r>
                      <a:endParaRPr sz="1600">
                        <a:latin typeface="Comic Sans MS" panose="030F0702030302020204"/>
                        <a:cs typeface="Comic Sans MS" panose="030F0702030302020204"/>
                      </a:endParaRPr>
                    </a:p>
                  </a:txBody>
                  <a:tcPr marL="0" marR="0" marT="74295" marB="0">
                    <a:solidFill>
                      <a:srgbClr val="FFC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600" spc="-5" dirty="0">
                          <a:solidFill>
                            <a:srgbClr val="FFFFFF"/>
                          </a:solidFill>
                          <a:latin typeface="Comic Sans MS" panose="030F0702030302020204"/>
                          <a:cs typeface="Comic Sans MS" panose="030F0702030302020204"/>
                        </a:rPr>
                        <a:t>Claire</a:t>
                      </a:r>
                      <a:endParaRPr sz="1600">
                        <a:latin typeface="Comic Sans MS" panose="030F0702030302020204"/>
                        <a:cs typeface="Comic Sans MS" panose="030F0702030302020204"/>
                      </a:endParaRPr>
                    </a:p>
                  </a:txBody>
                  <a:tcPr marL="0" marR="0" marT="74295" marB="0">
                    <a:solidFill>
                      <a:srgbClr val="0065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600" spc="-5" dirty="0">
                          <a:solidFill>
                            <a:srgbClr val="FFFFFF"/>
                          </a:solidFill>
                          <a:latin typeface="Comic Sans MS" panose="030F0702030302020204"/>
                          <a:cs typeface="Comic Sans MS" panose="030F0702030302020204"/>
                        </a:rPr>
                        <a:t>Xavier</a:t>
                      </a:r>
                      <a:endParaRPr sz="1600">
                        <a:latin typeface="Comic Sans MS" panose="030F0702030302020204"/>
                        <a:cs typeface="Comic Sans MS" panose="030F0702030302020204"/>
                      </a:endParaRPr>
                    </a:p>
                  </a:txBody>
                  <a:tcPr marL="0" marR="0" marT="7429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600" dirty="0">
                          <a:latin typeface="Comic Sans MS" panose="030F0702030302020204"/>
                          <a:cs typeface="Comic Sans MS" panose="030F0702030302020204"/>
                        </a:rPr>
                        <a:t>Yuri</a:t>
                      </a:r>
                      <a:endParaRPr sz="1600">
                        <a:latin typeface="Comic Sans MS" panose="030F0702030302020204"/>
                        <a:cs typeface="Comic Sans MS" panose="030F0702030302020204"/>
                      </a:endParaRPr>
                    </a:p>
                  </a:txBody>
                  <a:tcPr marL="0" marR="0" marT="7429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600" spc="-5" dirty="0">
                          <a:latin typeface="Comic Sans MS" panose="030F0702030302020204"/>
                          <a:cs typeface="Comic Sans MS" panose="030F0702030302020204"/>
                        </a:rPr>
                        <a:t>Zoran</a:t>
                      </a:r>
                      <a:endParaRPr sz="1600">
                        <a:latin typeface="Comic Sans MS" panose="030F0702030302020204"/>
                        <a:cs typeface="Comic Sans MS" panose="030F0702030302020204"/>
                      </a:endParaRPr>
                    </a:p>
                  </a:txBody>
                  <a:tcPr marL="0" marR="0" marT="74295" marB="0">
                    <a:solidFill>
                      <a:srgbClr val="FFCF00"/>
                    </a:solidFill>
                  </a:tcPr>
                </a:tc>
              </a:tr>
            </a:tbl>
          </a:graphicData>
        </a:graphic>
      </p:graphicFrame>
      <p:sp>
        <p:nvSpPr>
          <p:cNvPr id="60" name="object 60"/>
          <p:cNvSpPr txBox="1"/>
          <p:nvPr/>
        </p:nvSpPr>
        <p:spPr>
          <a:xfrm>
            <a:off x="5992990" y="5782466"/>
            <a:ext cx="2340610" cy="251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450" i="1" spc="-35" dirty="0">
                <a:latin typeface="Comic Sans MS" panose="030F0702030302020204"/>
                <a:cs typeface="Comic Sans MS" panose="030F0702030302020204"/>
              </a:rPr>
              <a:t>Women’s</a:t>
            </a:r>
            <a:r>
              <a:rPr sz="1450" i="1" spc="-4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1450" i="1" spc="-30" dirty="0">
                <a:latin typeface="Comic Sans MS" panose="030F0702030302020204"/>
                <a:cs typeface="Comic Sans MS" panose="030F0702030302020204"/>
              </a:rPr>
              <a:t>Preference</a:t>
            </a:r>
            <a:r>
              <a:rPr sz="1450" i="1" spc="-4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1450" i="1" spc="-25" dirty="0">
                <a:latin typeface="Comic Sans MS" panose="030F0702030302020204"/>
                <a:cs typeface="Comic Sans MS" panose="030F0702030302020204"/>
              </a:rPr>
              <a:t>Profile</a:t>
            </a:r>
            <a:endParaRPr sz="1450">
              <a:latin typeface="Comic Sans MS" panose="030F0702030302020204"/>
              <a:cs typeface="Comic Sans MS" panose="030F0702030302020204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2002023" y="3560691"/>
            <a:ext cx="6064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Comic Sans MS" panose="030F0702030302020204"/>
                <a:cs typeface="Comic Sans MS" panose="030F0702030302020204"/>
              </a:rPr>
              <a:t>favorite</a:t>
            </a:r>
            <a:endParaRPr sz="1200">
              <a:latin typeface="Comic Sans MS" panose="030F0702030302020204"/>
              <a:cs typeface="Comic Sans MS" panose="030F0702030302020204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3817712" y="3560691"/>
            <a:ext cx="1001394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Comic Sans MS" panose="030F0702030302020204"/>
                <a:cs typeface="Comic Sans MS" panose="030F0702030302020204"/>
              </a:rPr>
              <a:t>least</a:t>
            </a:r>
            <a:r>
              <a:rPr sz="1200" spc="-5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1200" spc="-5" dirty="0">
                <a:latin typeface="Comic Sans MS" panose="030F0702030302020204"/>
                <a:cs typeface="Comic Sans MS" panose="030F0702030302020204"/>
              </a:rPr>
              <a:t>favorite</a:t>
            </a:r>
            <a:endParaRPr sz="1200">
              <a:latin typeface="Comic Sans MS" panose="030F0702030302020204"/>
              <a:cs typeface="Comic Sans MS" panose="030F0702030302020204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6421416" y="3560691"/>
            <a:ext cx="6064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Comic Sans MS" panose="030F0702030302020204"/>
                <a:cs typeface="Comic Sans MS" panose="030F0702030302020204"/>
              </a:rPr>
              <a:t>favorite</a:t>
            </a:r>
            <a:endParaRPr sz="1200">
              <a:latin typeface="Comic Sans MS" panose="030F0702030302020204"/>
              <a:cs typeface="Comic Sans MS" panose="030F0702030302020204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6680069" y="3805042"/>
            <a:ext cx="51435" cy="157480"/>
          </a:xfrm>
          <a:custGeom>
            <a:avLst/>
            <a:gdLst/>
            <a:ahLst/>
            <a:cxnLst/>
            <a:rect l="l" t="t" r="r" b="b"/>
            <a:pathLst>
              <a:path w="51434" h="157479">
                <a:moveTo>
                  <a:pt x="51053" y="106679"/>
                </a:moveTo>
                <a:lnTo>
                  <a:pt x="0" y="106679"/>
                </a:lnTo>
                <a:lnTo>
                  <a:pt x="20576" y="147527"/>
                </a:lnTo>
                <a:lnTo>
                  <a:pt x="20576" y="119254"/>
                </a:lnTo>
                <a:lnTo>
                  <a:pt x="20953" y="121160"/>
                </a:lnTo>
                <a:lnTo>
                  <a:pt x="22098" y="122682"/>
                </a:lnTo>
                <a:lnTo>
                  <a:pt x="23620" y="123450"/>
                </a:lnTo>
                <a:lnTo>
                  <a:pt x="25526" y="123827"/>
                </a:lnTo>
                <a:lnTo>
                  <a:pt x="27432" y="123450"/>
                </a:lnTo>
                <a:lnTo>
                  <a:pt x="28954" y="122682"/>
                </a:lnTo>
                <a:lnTo>
                  <a:pt x="29715" y="121160"/>
                </a:lnTo>
                <a:lnTo>
                  <a:pt x="30099" y="119254"/>
                </a:lnTo>
                <a:lnTo>
                  <a:pt x="30099" y="148276"/>
                </a:lnTo>
                <a:lnTo>
                  <a:pt x="51053" y="106679"/>
                </a:lnTo>
                <a:close/>
              </a:path>
              <a:path w="51434" h="157479">
                <a:moveTo>
                  <a:pt x="30099" y="106679"/>
                </a:moveTo>
                <a:lnTo>
                  <a:pt x="30099" y="4957"/>
                </a:lnTo>
                <a:lnTo>
                  <a:pt x="29715" y="3051"/>
                </a:lnTo>
                <a:lnTo>
                  <a:pt x="28954" y="1528"/>
                </a:lnTo>
                <a:lnTo>
                  <a:pt x="27432" y="383"/>
                </a:lnTo>
                <a:lnTo>
                  <a:pt x="25526" y="0"/>
                </a:lnTo>
                <a:lnTo>
                  <a:pt x="23620" y="383"/>
                </a:lnTo>
                <a:lnTo>
                  <a:pt x="22098" y="1528"/>
                </a:lnTo>
                <a:lnTo>
                  <a:pt x="20953" y="3051"/>
                </a:lnTo>
                <a:lnTo>
                  <a:pt x="20576" y="4957"/>
                </a:lnTo>
                <a:lnTo>
                  <a:pt x="20576" y="106679"/>
                </a:lnTo>
                <a:lnTo>
                  <a:pt x="30099" y="106679"/>
                </a:lnTo>
                <a:close/>
              </a:path>
              <a:path w="51434" h="157479">
                <a:moveTo>
                  <a:pt x="30099" y="148276"/>
                </a:moveTo>
                <a:lnTo>
                  <a:pt x="30099" y="119254"/>
                </a:lnTo>
                <a:lnTo>
                  <a:pt x="29715" y="121160"/>
                </a:lnTo>
                <a:lnTo>
                  <a:pt x="28954" y="122682"/>
                </a:lnTo>
                <a:lnTo>
                  <a:pt x="27432" y="123450"/>
                </a:lnTo>
                <a:lnTo>
                  <a:pt x="25526" y="123827"/>
                </a:lnTo>
                <a:lnTo>
                  <a:pt x="23620" y="123450"/>
                </a:lnTo>
                <a:lnTo>
                  <a:pt x="22098" y="122682"/>
                </a:lnTo>
                <a:lnTo>
                  <a:pt x="20953" y="121160"/>
                </a:lnTo>
                <a:lnTo>
                  <a:pt x="20576" y="119254"/>
                </a:lnTo>
                <a:lnTo>
                  <a:pt x="20576" y="147527"/>
                </a:lnTo>
                <a:lnTo>
                  <a:pt x="25526" y="157355"/>
                </a:lnTo>
                <a:lnTo>
                  <a:pt x="30099" y="1482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4262242" y="3805042"/>
            <a:ext cx="51435" cy="157480"/>
          </a:xfrm>
          <a:custGeom>
            <a:avLst/>
            <a:gdLst/>
            <a:ahLst/>
            <a:cxnLst/>
            <a:rect l="l" t="t" r="r" b="b"/>
            <a:pathLst>
              <a:path w="51435" h="157479">
                <a:moveTo>
                  <a:pt x="51059" y="106679"/>
                </a:moveTo>
                <a:lnTo>
                  <a:pt x="0" y="106679"/>
                </a:lnTo>
                <a:lnTo>
                  <a:pt x="20960" y="148289"/>
                </a:lnTo>
                <a:lnTo>
                  <a:pt x="20960" y="119254"/>
                </a:lnTo>
                <a:lnTo>
                  <a:pt x="21337" y="121160"/>
                </a:lnTo>
                <a:lnTo>
                  <a:pt x="22098" y="122682"/>
                </a:lnTo>
                <a:lnTo>
                  <a:pt x="23620" y="123450"/>
                </a:lnTo>
                <a:lnTo>
                  <a:pt x="25526" y="123827"/>
                </a:lnTo>
                <a:lnTo>
                  <a:pt x="27432" y="123450"/>
                </a:lnTo>
                <a:lnTo>
                  <a:pt x="28954" y="122682"/>
                </a:lnTo>
                <a:lnTo>
                  <a:pt x="30099" y="121160"/>
                </a:lnTo>
                <a:lnTo>
                  <a:pt x="30483" y="119254"/>
                </a:lnTo>
                <a:lnTo>
                  <a:pt x="30483" y="147516"/>
                </a:lnTo>
                <a:lnTo>
                  <a:pt x="51059" y="106679"/>
                </a:lnTo>
                <a:close/>
              </a:path>
              <a:path w="51435" h="157479">
                <a:moveTo>
                  <a:pt x="30483" y="106679"/>
                </a:moveTo>
                <a:lnTo>
                  <a:pt x="30483" y="4957"/>
                </a:lnTo>
                <a:lnTo>
                  <a:pt x="30099" y="3051"/>
                </a:lnTo>
                <a:lnTo>
                  <a:pt x="28954" y="1528"/>
                </a:lnTo>
                <a:lnTo>
                  <a:pt x="27432" y="383"/>
                </a:lnTo>
                <a:lnTo>
                  <a:pt x="25526" y="0"/>
                </a:lnTo>
                <a:lnTo>
                  <a:pt x="23620" y="383"/>
                </a:lnTo>
                <a:lnTo>
                  <a:pt x="22098" y="1528"/>
                </a:lnTo>
                <a:lnTo>
                  <a:pt x="21337" y="3051"/>
                </a:lnTo>
                <a:lnTo>
                  <a:pt x="20960" y="4957"/>
                </a:lnTo>
                <a:lnTo>
                  <a:pt x="20960" y="106679"/>
                </a:lnTo>
                <a:lnTo>
                  <a:pt x="30483" y="106679"/>
                </a:lnTo>
                <a:close/>
              </a:path>
              <a:path w="51435" h="157479">
                <a:moveTo>
                  <a:pt x="30483" y="147516"/>
                </a:moveTo>
                <a:lnTo>
                  <a:pt x="30483" y="119254"/>
                </a:lnTo>
                <a:lnTo>
                  <a:pt x="30099" y="121160"/>
                </a:lnTo>
                <a:lnTo>
                  <a:pt x="28954" y="122682"/>
                </a:lnTo>
                <a:lnTo>
                  <a:pt x="27432" y="123450"/>
                </a:lnTo>
                <a:lnTo>
                  <a:pt x="25526" y="123827"/>
                </a:lnTo>
                <a:lnTo>
                  <a:pt x="23620" y="123450"/>
                </a:lnTo>
                <a:lnTo>
                  <a:pt x="22098" y="122682"/>
                </a:lnTo>
                <a:lnTo>
                  <a:pt x="21337" y="121160"/>
                </a:lnTo>
                <a:lnTo>
                  <a:pt x="20960" y="119254"/>
                </a:lnTo>
                <a:lnTo>
                  <a:pt x="20960" y="148289"/>
                </a:lnTo>
                <a:lnTo>
                  <a:pt x="25526" y="157355"/>
                </a:lnTo>
                <a:lnTo>
                  <a:pt x="30483" y="1475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2260471" y="3805042"/>
            <a:ext cx="51435" cy="157480"/>
          </a:xfrm>
          <a:custGeom>
            <a:avLst/>
            <a:gdLst/>
            <a:ahLst/>
            <a:cxnLst/>
            <a:rect l="l" t="t" r="r" b="b"/>
            <a:pathLst>
              <a:path w="51435" h="157479">
                <a:moveTo>
                  <a:pt x="51053" y="106679"/>
                </a:moveTo>
                <a:lnTo>
                  <a:pt x="0" y="106679"/>
                </a:lnTo>
                <a:lnTo>
                  <a:pt x="20576" y="147527"/>
                </a:lnTo>
                <a:lnTo>
                  <a:pt x="20576" y="119254"/>
                </a:lnTo>
                <a:lnTo>
                  <a:pt x="20953" y="121160"/>
                </a:lnTo>
                <a:lnTo>
                  <a:pt x="22098" y="122682"/>
                </a:lnTo>
                <a:lnTo>
                  <a:pt x="23620" y="123450"/>
                </a:lnTo>
                <a:lnTo>
                  <a:pt x="25526" y="123827"/>
                </a:lnTo>
                <a:lnTo>
                  <a:pt x="27432" y="123450"/>
                </a:lnTo>
                <a:lnTo>
                  <a:pt x="28954" y="122682"/>
                </a:lnTo>
                <a:lnTo>
                  <a:pt x="29715" y="121160"/>
                </a:lnTo>
                <a:lnTo>
                  <a:pt x="30099" y="119254"/>
                </a:lnTo>
                <a:lnTo>
                  <a:pt x="30099" y="148276"/>
                </a:lnTo>
                <a:lnTo>
                  <a:pt x="51053" y="106679"/>
                </a:lnTo>
                <a:close/>
              </a:path>
              <a:path w="51435" h="157479">
                <a:moveTo>
                  <a:pt x="30099" y="106679"/>
                </a:moveTo>
                <a:lnTo>
                  <a:pt x="30099" y="4957"/>
                </a:lnTo>
                <a:lnTo>
                  <a:pt x="29715" y="3051"/>
                </a:lnTo>
                <a:lnTo>
                  <a:pt x="28954" y="1528"/>
                </a:lnTo>
                <a:lnTo>
                  <a:pt x="27432" y="383"/>
                </a:lnTo>
                <a:lnTo>
                  <a:pt x="25526" y="0"/>
                </a:lnTo>
                <a:lnTo>
                  <a:pt x="23620" y="383"/>
                </a:lnTo>
                <a:lnTo>
                  <a:pt x="22098" y="1528"/>
                </a:lnTo>
                <a:lnTo>
                  <a:pt x="20953" y="3051"/>
                </a:lnTo>
                <a:lnTo>
                  <a:pt x="20576" y="4957"/>
                </a:lnTo>
                <a:lnTo>
                  <a:pt x="20576" y="106679"/>
                </a:lnTo>
                <a:lnTo>
                  <a:pt x="30099" y="106679"/>
                </a:lnTo>
                <a:close/>
              </a:path>
              <a:path w="51435" h="157479">
                <a:moveTo>
                  <a:pt x="30099" y="148276"/>
                </a:moveTo>
                <a:lnTo>
                  <a:pt x="30099" y="119254"/>
                </a:lnTo>
                <a:lnTo>
                  <a:pt x="29715" y="121160"/>
                </a:lnTo>
                <a:lnTo>
                  <a:pt x="28954" y="122682"/>
                </a:lnTo>
                <a:lnTo>
                  <a:pt x="27432" y="123450"/>
                </a:lnTo>
                <a:lnTo>
                  <a:pt x="25526" y="123827"/>
                </a:lnTo>
                <a:lnTo>
                  <a:pt x="23620" y="123450"/>
                </a:lnTo>
                <a:lnTo>
                  <a:pt x="22098" y="122682"/>
                </a:lnTo>
                <a:lnTo>
                  <a:pt x="20953" y="121160"/>
                </a:lnTo>
                <a:lnTo>
                  <a:pt x="20576" y="119254"/>
                </a:lnTo>
                <a:lnTo>
                  <a:pt x="20576" y="147527"/>
                </a:lnTo>
                <a:lnTo>
                  <a:pt x="25526" y="157355"/>
                </a:lnTo>
                <a:lnTo>
                  <a:pt x="30099" y="1482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 txBox="1"/>
          <p:nvPr/>
        </p:nvSpPr>
        <p:spPr>
          <a:xfrm>
            <a:off x="8196309" y="3557643"/>
            <a:ext cx="1001394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Comic Sans MS" panose="030F0702030302020204"/>
                <a:cs typeface="Comic Sans MS" panose="030F0702030302020204"/>
              </a:rPr>
              <a:t>least</a:t>
            </a:r>
            <a:r>
              <a:rPr sz="1200" spc="-5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1200" spc="-5" dirty="0">
                <a:latin typeface="Comic Sans MS" panose="030F0702030302020204"/>
                <a:cs typeface="Comic Sans MS" panose="030F0702030302020204"/>
              </a:rPr>
              <a:t>favorite</a:t>
            </a:r>
            <a:endParaRPr sz="1200">
              <a:latin typeface="Comic Sans MS" panose="030F0702030302020204"/>
              <a:cs typeface="Comic Sans MS" panose="030F0702030302020204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8640688" y="3801997"/>
            <a:ext cx="50800" cy="157480"/>
          </a:xfrm>
          <a:custGeom>
            <a:avLst/>
            <a:gdLst/>
            <a:ahLst/>
            <a:cxnLst/>
            <a:rect l="l" t="t" r="r" b="b"/>
            <a:pathLst>
              <a:path w="50800" h="157479">
                <a:moveTo>
                  <a:pt x="50669" y="106295"/>
                </a:moveTo>
                <a:lnTo>
                  <a:pt x="0" y="106295"/>
                </a:lnTo>
                <a:lnTo>
                  <a:pt x="20569" y="147467"/>
                </a:lnTo>
                <a:lnTo>
                  <a:pt x="20569" y="119254"/>
                </a:lnTo>
                <a:lnTo>
                  <a:pt x="20980" y="121160"/>
                </a:lnTo>
                <a:lnTo>
                  <a:pt x="22077" y="122682"/>
                </a:lnTo>
                <a:lnTo>
                  <a:pt x="23654" y="123443"/>
                </a:lnTo>
                <a:lnTo>
                  <a:pt x="25505" y="123827"/>
                </a:lnTo>
                <a:lnTo>
                  <a:pt x="27425" y="123443"/>
                </a:lnTo>
                <a:lnTo>
                  <a:pt x="28934" y="122682"/>
                </a:lnTo>
                <a:lnTo>
                  <a:pt x="29756" y="121160"/>
                </a:lnTo>
                <a:lnTo>
                  <a:pt x="30099" y="119254"/>
                </a:lnTo>
                <a:lnTo>
                  <a:pt x="30099" y="148028"/>
                </a:lnTo>
                <a:lnTo>
                  <a:pt x="50669" y="106295"/>
                </a:lnTo>
                <a:close/>
              </a:path>
              <a:path w="50800" h="157479">
                <a:moveTo>
                  <a:pt x="30099" y="106295"/>
                </a:moveTo>
                <a:lnTo>
                  <a:pt x="30099" y="4950"/>
                </a:lnTo>
                <a:lnTo>
                  <a:pt x="29756" y="3044"/>
                </a:lnTo>
                <a:lnTo>
                  <a:pt x="28934" y="1522"/>
                </a:lnTo>
                <a:lnTo>
                  <a:pt x="27425" y="377"/>
                </a:lnTo>
                <a:lnTo>
                  <a:pt x="25505" y="0"/>
                </a:lnTo>
                <a:lnTo>
                  <a:pt x="23654" y="377"/>
                </a:lnTo>
                <a:lnTo>
                  <a:pt x="22077" y="1522"/>
                </a:lnTo>
                <a:lnTo>
                  <a:pt x="20980" y="3044"/>
                </a:lnTo>
                <a:lnTo>
                  <a:pt x="20569" y="4950"/>
                </a:lnTo>
                <a:lnTo>
                  <a:pt x="20569" y="106295"/>
                </a:lnTo>
                <a:lnTo>
                  <a:pt x="30099" y="106295"/>
                </a:lnTo>
                <a:close/>
              </a:path>
              <a:path w="50800" h="157479">
                <a:moveTo>
                  <a:pt x="30099" y="148028"/>
                </a:moveTo>
                <a:lnTo>
                  <a:pt x="30099" y="119254"/>
                </a:lnTo>
                <a:lnTo>
                  <a:pt x="29756" y="121160"/>
                </a:lnTo>
                <a:lnTo>
                  <a:pt x="28934" y="122682"/>
                </a:lnTo>
                <a:lnTo>
                  <a:pt x="27425" y="123443"/>
                </a:lnTo>
                <a:lnTo>
                  <a:pt x="25505" y="123827"/>
                </a:lnTo>
                <a:lnTo>
                  <a:pt x="23654" y="123443"/>
                </a:lnTo>
                <a:lnTo>
                  <a:pt x="22077" y="122682"/>
                </a:lnTo>
                <a:lnTo>
                  <a:pt x="20980" y="121160"/>
                </a:lnTo>
                <a:lnTo>
                  <a:pt x="20569" y="119254"/>
                </a:lnTo>
                <a:lnTo>
                  <a:pt x="20569" y="147467"/>
                </a:lnTo>
                <a:lnTo>
                  <a:pt x="25505" y="157348"/>
                </a:lnTo>
                <a:lnTo>
                  <a:pt x="30099" y="1480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0"/>
              </a:spcBef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6274" y="930273"/>
            <a:ext cx="54857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Stable</a:t>
            </a:r>
            <a:r>
              <a:rPr sz="3600" spc="-35" dirty="0"/>
              <a:t> </a:t>
            </a:r>
            <a:r>
              <a:rPr sz="3600" spc="-5" dirty="0"/>
              <a:t>Matching</a:t>
            </a:r>
            <a:r>
              <a:rPr sz="3600" spc="-35" dirty="0"/>
              <a:t> </a:t>
            </a:r>
            <a:r>
              <a:rPr sz="3600" spc="-5" dirty="0"/>
              <a:t>Problem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209546" y="1871493"/>
            <a:ext cx="7543800" cy="1194435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0"/>
              </a:spcBef>
              <a:buClr>
                <a:srgbClr val="3299FF"/>
              </a:buClr>
              <a:buSzPct val="59000"/>
              <a:buFont typeface="Wingdings" panose="05000000000000000000"/>
              <a:buChar char=""/>
              <a:tabLst>
                <a:tab pos="354965" algn="l"/>
                <a:tab pos="355600" algn="l"/>
                <a:tab pos="1009015" algn="l"/>
              </a:tabLst>
            </a:pPr>
            <a:r>
              <a:rPr sz="3200" spc="-5" dirty="0">
                <a:latin typeface="Arial MT"/>
                <a:cs typeface="Arial MT"/>
              </a:rPr>
              <a:t>Q.	Is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assignment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0032CC"/>
                </a:solidFill>
                <a:latin typeface="Arial MT"/>
                <a:cs typeface="Arial MT"/>
              </a:rPr>
              <a:t>X-C</a:t>
            </a:r>
            <a:r>
              <a:rPr sz="3200" spc="-5" dirty="0">
                <a:latin typeface="Arial MT"/>
                <a:cs typeface="Arial MT"/>
              </a:rPr>
              <a:t>,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0032CC"/>
                </a:solidFill>
                <a:latin typeface="Arial MT"/>
                <a:cs typeface="Arial MT"/>
              </a:rPr>
              <a:t>Y-B</a:t>
            </a:r>
            <a:r>
              <a:rPr sz="3200" spc="-5" dirty="0">
                <a:latin typeface="Arial MT"/>
                <a:cs typeface="Arial MT"/>
              </a:rPr>
              <a:t>,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0032CC"/>
                </a:solidFill>
                <a:latin typeface="Arial MT"/>
                <a:cs typeface="Arial MT"/>
              </a:rPr>
              <a:t>Z-A </a:t>
            </a:r>
            <a:r>
              <a:rPr sz="3200" spc="-5" dirty="0">
                <a:latin typeface="Arial MT"/>
                <a:cs typeface="Arial MT"/>
              </a:rPr>
              <a:t>stable?</a:t>
            </a:r>
            <a:endParaRPr sz="32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760"/>
              </a:spcBef>
              <a:buClr>
                <a:srgbClr val="3299FF"/>
              </a:buClr>
              <a:buSzPct val="59000"/>
              <a:buFont typeface="Wingdings" panose="05000000000000000000"/>
              <a:buChar char=""/>
              <a:tabLst>
                <a:tab pos="354965" algn="l"/>
                <a:tab pos="355600" algn="l"/>
                <a:tab pos="964565" algn="l"/>
                <a:tab pos="1821180" algn="l"/>
              </a:tabLst>
            </a:pPr>
            <a:r>
              <a:rPr sz="3200" dirty="0">
                <a:latin typeface="Arial MT"/>
                <a:cs typeface="Arial MT"/>
              </a:rPr>
              <a:t>A.	</a:t>
            </a:r>
            <a:r>
              <a:rPr sz="3200" spc="-5" dirty="0">
                <a:latin typeface="Arial MT"/>
                <a:cs typeface="Arial MT"/>
              </a:rPr>
              <a:t>No.	Brenda</a:t>
            </a:r>
            <a:r>
              <a:rPr sz="3200" spc="-2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and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Xavier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will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hook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up.</a:t>
            </a:r>
            <a:endParaRPr sz="32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71338" y="4066981"/>
            <a:ext cx="3977004" cy="1664335"/>
            <a:chOff x="771338" y="4066981"/>
            <a:chExt cx="3977004" cy="1664335"/>
          </a:xfrm>
        </p:grpSpPr>
        <p:sp>
          <p:nvSpPr>
            <p:cNvPr id="5" name="object 5"/>
            <p:cNvSpPr/>
            <p:nvPr/>
          </p:nvSpPr>
          <p:spPr>
            <a:xfrm>
              <a:off x="1768604" y="5311901"/>
              <a:ext cx="992505" cy="414655"/>
            </a:xfrm>
            <a:custGeom>
              <a:avLst/>
              <a:gdLst/>
              <a:ahLst/>
              <a:cxnLst/>
              <a:rect l="l" t="t" r="r" b="b"/>
              <a:pathLst>
                <a:path w="992505" h="414654">
                  <a:moveTo>
                    <a:pt x="992119" y="414147"/>
                  </a:moveTo>
                  <a:lnTo>
                    <a:pt x="992119" y="0"/>
                  </a:lnTo>
                  <a:lnTo>
                    <a:pt x="0" y="0"/>
                  </a:lnTo>
                  <a:lnTo>
                    <a:pt x="0" y="414147"/>
                  </a:lnTo>
                  <a:lnTo>
                    <a:pt x="992119" y="414147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768604" y="5311901"/>
              <a:ext cx="992505" cy="414655"/>
            </a:xfrm>
            <a:custGeom>
              <a:avLst/>
              <a:gdLst/>
              <a:ahLst/>
              <a:cxnLst/>
              <a:rect l="l" t="t" r="r" b="b"/>
              <a:pathLst>
                <a:path w="992505" h="414654">
                  <a:moveTo>
                    <a:pt x="0" y="0"/>
                  </a:moveTo>
                  <a:lnTo>
                    <a:pt x="0" y="414147"/>
                  </a:lnTo>
                  <a:lnTo>
                    <a:pt x="992119" y="414147"/>
                  </a:lnTo>
                  <a:lnTo>
                    <a:pt x="992119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2760724" y="5311901"/>
              <a:ext cx="992505" cy="414655"/>
            </a:xfrm>
            <a:custGeom>
              <a:avLst/>
              <a:gdLst/>
              <a:ahLst/>
              <a:cxnLst/>
              <a:rect l="l" t="t" r="r" b="b"/>
              <a:pathLst>
                <a:path w="992504" h="414654">
                  <a:moveTo>
                    <a:pt x="992126" y="414147"/>
                  </a:moveTo>
                  <a:lnTo>
                    <a:pt x="992126" y="0"/>
                  </a:lnTo>
                  <a:lnTo>
                    <a:pt x="0" y="0"/>
                  </a:lnTo>
                  <a:lnTo>
                    <a:pt x="0" y="414147"/>
                  </a:lnTo>
                  <a:lnTo>
                    <a:pt x="992126" y="414147"/>
                  </a:lnTo>
                  <a:close/>
                </a:path>
              </a:pathLst>
            </a:custGeom>
            <a:solidFill>
              <a:srgbClr val="FFC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2760724" y="5311901"/>
              <a:ext cx="992505" cy="414655"/>
            </a:xfrm>
            <a:custGeom>
              <a:avLst/>
              <a:gdLst/>
              <a:ahLst/>
              <a:cxnLst/>
              <a:rect l="l" t="t" r="r" b="b"/>
              <a:pathLst>
                <a:path w="992504" h="414654">
                  <a:moveTo>
                    <a:pt x="0" y="0"/>
                  </a:moveTo>
                  <a:lnTo>
                    <a:pt x="0" y="414147"/>
                  </a:lnTo>
                  <a:lnTo>
                    <a:pt x="992126" y="414147"/>
                  </a:lnTo>
                  <a:lnTo>
                    <a:pt x="992126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776477" y="4897368"/>
              <a:ext cx="992505" cy="414655"/>
            </a:xfrm>
            <a:custGeom>
              <a:avLst/>
              <a:gdLst/>
              <a:ahLst/>
              <a:cxnLst/>
              <a:rect l="l" t="t" r="r" b="b"/>
              <a:pathLst>
                <a:path w="992505" h="414654">
                  <a:moveTo>
                    <a:pt x="992126" y="414527"/>
                  </a:moveTo>
                  <a:lnTo>
                    <a:pt x="992126" y="0"/>
                  </a:lnTo>
                  <a:lnTo>
                    <a:pt x="0" y="0"/>
                  </a:lnTo>
                  <a:lnTo>
                    <a:pt x="0" y="414527"/>
                  </a:lnTo>
                  <a:lnTo>
                    <a:pt x="992126" y="414527"/>
                  </a:lnTo>
                  <a:close/>
                </a:path>
              </a:pathLst>
            </a:custGeom>
            <a:solidFill>
              <a:srgbClr val="0065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776100" y="4897368"/>
              <a:ext cx="992505" cy="414655"/>
            </a:xfrm>
            <a:custGeom>
              <a:avLst/>
              <a:gdLst/>
              <a:ahLst/>
              <a:cxnLst/>
              <a:rect l="l" t="t" r="r" b="b"/>
              <a:pathLst>
                <a:path w="992505" h="414654">
                  <a:moveTo>
                    <a:pt x="0" y="0"/>
                  </a:moveTo>
                  <a:lnTo>
                    <a:pt x="0" y="414527"/>
                  </a:lnTo>
                  <a:lnTo>
                    <a:pt x="992503" y="414527"/>
                  </a:lnTo>
                  <a:lnTo>
                    <a:pt x="992503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768604" y="4897368"/>
              <a:ext cx="992505" cy="414655"/>
            </a:xfrm>
            <a:custGeom>
              <a:avLst/>
              <a:gdLst/>
              <a:ahLst/>
              <a:cxnLst/>
              <a:rect l="l" t="t" r="r" b="b"/>
              <a:pathLst>
                <a:path w="992505" h="414654">
                  <a:moveTo>
                    <a:pt x="992119" y="414527"/>
                  </a:moveTo>
                  <a:lnTo>
                    <a:pt x="992119" y="0"/>
                  </a:lnTo>
                  <a:lnTo>
                    <a:pt x="0" y="0"/>
                  </a:lnTo>
                  <a:lnTo>
                    <a:pt x="0" y="414527"/>
                  </a:lnTo>
                  <a:lnTo>
                    <a:pt x="992119" y="414527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768604" y="4897368"/>
              <a:ext cx="992505" cy="414655"/>
            </a:xfrm>
            <a:custGeom>
              <a:avLst/>
              <a:gdLst/>
              <a:ahLst/>
              <a:cxnLst/>
              <a:rect l="l" t="t" r="r" b="b"/>
              <a:pathLst>
                <a:path w="992505" h="414654">
                  <a:moveTo>
                    <a:pt x="0" y="0"/>
                  </a:moveTo>
                  <a:lnTo>
                    <a:pt x="0" y="414527"/>
                  </a:lnTo>
                  <a:lnTo>
                    <a:pt x="992119" y="414527"/>
                  </a:lnTo>
                  <a:lnTo>
                    <a:pt x="992119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3752843" y="4897368"/>
              <a:ext cx="990600" cy="414655"/>
            </a:xfrm>
            <a:custGeom>
              <a:avLst/>
              <a:gdLst/>
              <a:ahLst/>
              <a:cxnLst/>
              <a:rect l="l" t="t" r="r" b="b"/>
              <a:pathLst>
                <a:path w="990600" h="414654">
                  <a:moveTo>
                    <a:pt x="990597" y="414527"/>
                  </a:moveTo>
                  <a:lnTo>
                    <a:pt x="990597" y="0"/>
                  </a:lnTo>
                  <a:lnTo>
                    <a:pt x="0" y="0"/>
                  </a:lnTo>
                  <a:lnTo>
                    <a:pt x="0" y="414527"/>
                  </a:lnTo>
                  <a:lnTo>
                    <a:pt x="990597" y="414527"/>
                  </a:lnTo>
                  <a:close/>
                </a:path>
              </a:pathLst>
            </a:custGeom>
            <a:solidFill>
              <a:srgbClr val="FFC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3752843" y="4897368"/>
              <a:ext cx="990600" cy="414655"/>
            </a:xfrm>
            <a:custGeom>
              <a:avLst/>
              <a:gdLst/>
              <a:ahLst/>
              <a:cxnLst/>
              <a:rect l="l" t="t" r="r" b="b"/>
              <a:pathLst>
                <a:path w="990600" h="414654">
                  <a:moveTo>
                    <a:pt x="0" y="0"/>
                  </a:moveTo>
                  <a:lnTo>
                    <a:pt x="0" y="414527"/>
                  </a:lnTo>
                  <a:lnTo>
                    <a:pt x="990597" y="414527"/>
                  </a:lnTo>
                  <a:lnTo>
                    <a:pt x="990597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2760724" y="4897368"/>
              <a:ext cx="992505" cy="414655"/>
            </a:xfrm>
            <a:custGeom>
              <a:avLst/>
              <a:gdLst/>
              <a:ahLst/>
              <a:cxnLst/>
              <a:rect l="l" t="t" r="r" b="b"/>
              <a:pathLst>
                <a:path w="992504" h="414654">
                  <a:moveTo>
                    <a:pt x="992126" y="414527"/>
                  </a:moveTo>
                  <a:lnTo>
                    <a:pt x="992126" y="0"/>
                  </a:lnTo>
                  <a:lnTo>
                    <a:pt x="0" y="0"/>
                  </a:lnTo>
                  <a:lnTo>
                    <a:pt x="0" y="414527"/>
                  </a:lnTo>
                  <a:lnTo>
                    <a:pt x="992126" y="414527"/>
                  </a:lnTo>
                  <a:close/>
                </a:path>
              </a:pathLst>
            </a:custGeom>
            <a:solidFill>
              <a:srgbClr val="FFC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2760724" y="4897368"/>
              <a:ext cx="992505" cy="414655"/>
            </a:xfrm>
            <a:custGeom>
              <a:avLst/>
              <a:gdLst/>
              <a:ahLst/>
              <a:cxnLst/>
              <a:rect l="l" t="t" r="r" b="b"/>
              <a:pathLst>
                <a:path w="992504" h="414654">
                  <a:moveTo>
                    <a:pt x="0" y="0"/>
                  </a:moveTo>
                  <a:lnTo>
                    <a:pt x="0" y="414527"/>
                  </a:lnTo>
                  <a:lnTo>
                    <a:pt x="992126" y="414527"/>
                  </a:lnTo>
                  <a:lnTo>
                    <a:pt x="992126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776477" y="4483225"/>
              <a:ext cx="992505" cy="414655"/>
            </a:xfrm>
            <a:custGeom>
              <a:avLst/>
              <a:gdLst/>
              <a:ahLst/>
              <a:cxnLst/>
              <a:rect l="l" t="t" r="r" b="b"/>
              <a:pathLst>
                <a:path w="992505" h="414654">
                  <a:moveTo>
                    <a:pt x="992126" y="414147"/>
                  </a:moveTo>
                  <a:lnTo>
                    <a:pt x="992126" y="0"/>
                  </a:lnTo>
                  <a:lnTo>
                    <a:pt x="0" y="0"/>
                  </a:lnTo>
                  <a:lnTo>
                    <a:pt x="0" y="414147"/>
                  </a:lnTo>
                  <a:lnTo>
                    <a:pt x="992126" y="414147"/>
                  </a:lnTo>
                  <a:close/>
                </a:path>
              </a:pathLst>
            </a:custGeom>
            <a:solidFill>
              <a:srgbClr val="0065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776100" y="4483225"/>
              <a:ext cx="992505" cy="414655"/>
            </a:xfrm>
            <a:custGeom>
              <a:avLst/>
              <a:gdLst/>
              <a:ahLst/>
              <a:cxnLst/>
              <a:rect l="l" t="t" r="r" b="b"/>
              <a:pathLst>
                <a:path w="992505" h="414654">
                  <a:moveTo>
                    <a:pt x="0" y="0"/>
                  </a:moveTo>
                  <a:lnTo>
                    <a:pt x="0" y="414147"/>
                  </a:lnTo>
                  <a:lnTo>
                    <a:pt x="992503" y="414147"/>
                  </a:lnTo>
                  <a:lnTo>
                    <a:pt x="992503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1768604" y="4483225"/>
              <a:ext cx="992505" cy="414655"/>
            </a:xfrm>
            <a:custGeom>
              <a:avLst/>
              <a:gdLst/>
              <a:ahLst/>
              <a:cxnLst/>
              <a:rect l="l" t="t" r="r" b="b"/>
              <a:pathLst>
                <a:path w="992505" h="414654">
                  <a:moveTo>
                    <a:pt x="992119" y="414147"/>
                  </a:moveTo>
                  <a:lnTo>
                    <a:pt x="992119" y="0"/>
                  </a:lnTo>
                  <a:lnTo>
                    <a:pt x="0" y="0"/>
                  </a:lnTo>
                  <a:lnTo>
                    <a:pt x="0" y="414147"/>
                  </a:lnTo>
                  <a:lnTo>
                    <a:pt x="992119" y="414147"/>
                  </a:lnTo>
                  <a:close/>
                </a:path>
              </a:pathLst>
            </a:custGeom>
            <a:solidFill>
              <a:srgbClr val="FFC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1768604" y="4483225"/>
              <a:ext cx="992505" cy="414655"/>
            </a:xfrm>
            <a:custGeom>
              <a:avLst/>
              <a:gdLst/>
              <a:ahLst/>
              <a:cxnLst/>
              <a:rect l="l" t="t" r="r" b="b"/>
              <a:pathLst>
                <a:path w="992505" h="414654">
                  <a:moveTo>
                    <a:pt x="0" y="0"/>
                  </a:moveTo>
                  <a:lnTo>
                    <a:pt x="0" y="414147"/>
                  </a:lnTo>
                  <a:lnTo>
                    <a:pt x="992119" y="414147"/>
                  </a:lnTo>
                  <a:lnTo>
                    <a:pt x="992119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3752843" y="4483225"/>
              <a:ext cx="990600" cy="414655"/>
            </a:xfrm>
            <a:custGeom>
              <a:avLst/>
              <a:gdLst/>
              <a:ahLst/>
              <a:cxnLst/>
              <a:rect l="l" t="t" r="r" b="b"/>
              <a:pathLst>
                <a:path w="990600" h="414654">
                  <a:moveTo>
                    <a:pt x="990597" y="414147"/>
                  </a:moveTo>
                  <a:lnTo>
                    <a:pt x="990597" y="0"/>
                  </a:lnTo>
                  <a:lnTo>
                    <a:pt x="0" y="0"/>
                  </a:lnTo>
                  <a:lnTo>
                    <a:pt x="0" y="414147"/>
                  </a:lnTo>
                  <a:lnTo>
                    <a:pt x="990597" y="414147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3752843" y="4483225"/>
              <a:ext cx="990600" cy="414655"/>
            </a:xfrm>
            <a:custGeom>
              <a:avLst/>
              <a:gdLst/>
              <a:ahLst/>
              <a:cxnLst/>
              <a:rect l="l" t="t" r="r" b="b"/>
              <a:pathLst>
                <a:path w="990600" h="414654">
                  <a:moveTo>
                    <a:pt x="0" y="0"/>
                  </a:moveTo>
                  <a:lnTo>
                    <a:pt x="0" y="414147"/>
                  </a:lnTo>
                  <a:lnTo>
                    <a:pt x="990597" y="414147"/>
                  </a:lnTo>
                  <a:lnTo>
                    <a:pt x="990597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2760724" y="4483225"/>
              <a:ext cx="992505" cy="414655"/>
            </a:xfrm>
            <a:custGeom>
              <a:avLst/>
              <a:gdLst/>
              <a:ahLst/>
              <a:cxnLst/>
              <a:rect l="l" t="t" r="r" b="b"/>
              <a:pathLst>
                <a:path w="992504" h="414654">
                  <a:moveTo>
                    <a:pt x="992126" y="414147"/>
                  </a:moveTo>
                  <a:lnTo>
                    <a:pt x="992126" y="0"/>
                  </a:lnTo>
                  <a:lnTo>
                    <a:pt x="0" y="0"/>
                  </a:lnTo>
                  <a:lnTo>
                    <a:pt x="0" y="414147"/>
                  </a:lnTo>
                  <a:lnTo>
                    <a:pt x="992126" y="414147"/>
                  </a:lnTo>
                  <a:close/>
                </a:path>
              </a:pathLst>
            </a:custGeom>
            <a:solidFill>
              <a:srgbClr val="FFC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2760724" y="4483225"/>
              <a:ext cx="992505" cy="414655"/>
            </a:xfrm>
            <a:custGeom>
              <a:avLst/>
              <a:gdLst/>
              <a:ahLst/>
              <a:cxnLst/>
              <a:rect l="l" t="t" r="r" b="b"/>
              <a:pathLst>
                <a:path w="992504" h="414654">
                  <a:moveTo>
                    <a:pt x="0" y="0"/>
                  </a:moveTo>
                  <a:lnTo>
                    <a:pt x="0" y="414147"/>
                  </a:lnTo>
                  <a:lnTo>
                    <a:pt x="992126" y="414147"/>
                  </a:lnTo>
                  <a:lnTo>
                    <a:pt x="992126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1768604" y="4072127"/>
              <a:ext cx="992505" cy="411480"/>
            </a:xfrm>
            <a:custGeom>
              <a:avLst/>
              <a:gdLst/>
              <a:ahLst/>
              <a:cxnLst/>
              <a:rect l="l" t="t" r="r" b="b"/>
              <a:pathLst>
                <a:path w="992505" h="411479">
                  <a:moveTo>
                    <a:pt x="992119" y="411096"/>
                  </a:moveTo>
                  <a:lnTo>
                    <a:pt x="992119" y="0"/>
                  </a:lnTo>
                  <a:lnTo>
                    <a:pt x="0" y="0"/>
                  </a:lnTo>
                  <a:lnTo>
                    <a:pt x="0" y="411096"/>
                  </a:lnTo>
                  <a:lnTo>
                    <a:pt x="992119" y="411096"/>
                  </a:lnTo>
                  <a:close/>
                </a:path>
              </a:pathLst>
            </a:custGeom>
            <a:solidFill>
              <a:srgbClr val="0065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1768604" y="4071743"/>
              <a:ext cx="992505" cy="411480"/>
            </a:xfrm>
            <a:custGeom>
              <a:avLst/>
              <a:gdLst/>
              <a:ahLst/>
              <a:cxnLst/>
              <a:rect l="l" t="t" r="r" b="b"/>
              <a:pathLst>
                <a:path w="992505" h="411479">
                  <a:moveTo>
                    <a:pt x="0" y="0"/>
                  </a:moveTo>
                  <a:lnTo>
                    <a:pt x="0" y="411480"/>
                  </a:lnTo>
                  <a:lnTo>
                    <a:pt x="992119" y="411480"/>
                  </a:lnTo>
                  <a:lnTo>
                    <a:pt x="992119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2760724" y="4072127"/>
              <a:ext cx="992505" cy="411480"/>
            </a:xfrm>
            <a:custGeom>
              <a:avLst/>
              <a:gdLst/>
              <a:ahLst/>
              <a:cxnLst/>
              <a:rect l="l" t="t" r="r" b="b"/>
              <a:pathLst>
                <a:path w="992504" h="411479">
                  <a:moveTo>
                    <a:pt x="992126" y="411096"/>
                  </a:moveTo>
                  <a:lnTo>
                    <a:pt x="992126" y="0"/>
                  </a:lnTo>
                  <a:lnTo>
                    <a:pt x="0" y="0"/>
                  </a:lnTo>
                  <a:lnTo>
                    <a:pt x="0" y="411096"/>
                  </a:lnTo>
                  <a:lnTo>
                    <a:pt x="992126" y="411096"/>
                  </a:lnTo>
                  <a:close/>
                </a:path>
              </a:pathLst>
            </a:custGeom>
            <a:solidFill>
              <a:srgbClr val="0065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2760724" y="4071743"/>
              <a:ext cx="992505" cy="411480"/>
            </a:xfrm>
            <a:custGeom>
              <a:avLst/>
              <a:gdLst/>
              <a:ahLst/>
              <a:cxnLst/>
              <a:rect l="l" t="t" r="r" b="b"/>
              <a:pathLst>
                <a:path w="992504" h="411479">
                  <a:moveTo>
                    <a:pt x="0" y="0"/>
                  </a:moveTo>
                  <a:lnTo>
                    <a:pt x="0" y="411480"/>
                  </a:lnTo>
                  <a:lnTo>
                    <a:pt x="992126" y="411480"/>
                  </a:lnTo>
                  <a:lnTo>
                    <a:pt x="992126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3752843" y="4072127"/>
              <a:ext cx="990600" cy="411480"/>
            </a:xfrm>
            <a:custGeom>
              <a:avLst/>
              <a:gdLst/>
              <a:ahLst/>
              <a:cxnLst/>
              <a:rect l="l" t="t" r="r" b="b"/>
              <a:pathLst>
                <a:path w="990600" h="411479">
                  <a:moveTo>
                    <a:pt x="990597" y="411096"/>
                  </a:moveTo>
                  <a:lnTo>
                    <a:pt x="990597" y="0"/>
                  </a:lnTo>
                  <a:lnTo>
                    <a:pt x="0" y="0"/>
                  </a:lnTo>
                  <a:lnTo>
                    <a:pt x="0" y="411096"/>
                  </a:lnTo>
                  <a:lnTo>
                    <a:pt x="990597" y="411096"/>
                  </a:lnTo>
                  <a:close/>
                </a:path>
              </a:pathLst>
            </a:custGeom>
            <a:solidFill>
              <a:srgbClr val="0065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3752843" y="4071743"/>
              <a:ext cx="990600" cy="411480"/>
            </a:xfrm>
            <a:custGeom>
              <a:avLst/>
              <a:gdLst/>
              <a:ahLst/>
              <a:cxnLst/>
              <a:rect l="l" t="t" r="r" b="b"/>
              <a:pathLst>
                <a:path w="990600" h="411479">
                  <a:moveTo>
                    <a:pt x="0" y="0"/>
                  </a:moveTo>
                  <a:lnTo>
                    <a:pt x="0" y="411480"/>
                  </a:lnTo>
                  <a:lnTo>
                    <a:pt x="990597" y="411480"/>
                  </a:lnTo>
                  <a:lnTo>
                    <a:pt x="990597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1" name="object 31"/>
          <p:cNvGrpSpPr/>
          <p:nvPr/>
        </p:nvGrpSpPr>
        <p:grpSpPr>
          <a:xfrm>
            <a:off x="5190929" y="4066981"/>
            <a:ext cx="3977004" cy="1664335"/>
            <a:chOff x="5190929" y="4066981"/>
            <a:chExt cx="3977004" cy="1664335"/>
          </a:xfrm>
        </p:grpSpPr>
        <p:sp>
          <p:nvSpPr>
            <p:cNvPr id="32" name="object 32"/>
            <p:cNvSpPr/>
            <p:nvPr/>
          </p:nvSpPr>
          <p:spPr>
            <a:xfrm>
              <a:off x="6188195" y="5311901"/>
              <a:ext cx="992505" cy="414655"/>
            </a:xfrm>
            <a:custGeom>
              <a:avLst/>
              <a:gdLst/>
              <a:ahLst/>
              <a:cxnLst/>
              <a:rect l="l" t="t" r="r" b="b"/>
              <a:pathLst>
                <a:path w="992504" h="414654">
                  <a:moveTo>
                    <a:pt x="992126" y="414147"/>
                  </a:moveTo>
                  <a:lnTo>
                    <a:pt x="992126" y="0"/>
                  </a:lnTo>
                  <a:lnTo>
                    <a:pt x="0" y="0"/>
                  </a:lnTo>
                  <a:lnTo>
                    <a:pt x="0" y="414147"/>
                  </a:lnTo>
                  <a:lnTo>
                    <a:pt x="992126" y="414147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6188195" y="5311901"/>
              <a:ext cx="992505" cy="414655"/>
            </a:xfrm>
            <a:custGeom>
              <a:avLst/>
              <a:gdLst/>
              <a:ahLst/>
              <a:cxnLst/>
              <a:rect l="l" t="t" r="r" b="b"/>
              <a:pathLst>
                <a:path w="992504" h="414654">
                  <a:moveTo>
                    <a:pt x="0" y="0"/>
                  </a:moveTo>
                  <a:lnTo>
                    <a:pt x="0" y="414147"/>
                  </a:lnTo>
                  <a:lnTo>
                    <a:pt x="992126" y="414147"/>
                  </a:lnTo>
                  <a:lnTo>
                    <a:pt x="992126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7180336" y="5311901"/>
              <a:ext cx="992505" cy="414655"/>
            </a:xfrm>
            <a:custGeom>
              <a:avLst/>
              <a:gdLst/>
              <a:ahLst/>
              <a:cxnLst/>
              <a:rect l="l" t="t" r="r" b="b"/>
              <a:pathLst>
                <a:path w="992504" h="414654">
                  <a:moveTo>
                    <a:pt x="992126" y="414147"/>
                  </a:moveTo>
                  <a:lnTo>
                    <a:pt x="992126" y="0"/>
                  </a:lnTo>
                  <a:lnTo>
                    <a:pt x="0" y="0"/>
                  </a:lnTo>
                  <a:lnTo>
                    <a:pt x="0" y="414147"/>
                  </a:lnTo>
                  <a:lnTo>
                    <a:pt x="992126" y="414147"/>
                  </a:lnTo>
                  <a:close/>
                </a:path>
              </a:pathLst>
            </a:custGeom>
            <a:solidFill>
              <a:srgbClr val="FFC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7180336" y="5311901"/>
              <a:ext cx="992505" cy="414655"/>
            </a:xfrm>
            <a:custGeom>
              <a:avLst/>
              <a:gdLst/>
              <a:ahLst/>
              <a:cxnLst/>
              <a:rect l="l" t="t" r="r" b="b"/>
              <a:pathLst>
                <a:path w="992504" h="414654">
                  <a:moveTo>
                    <a:pt x="0" y="0"/>
                  </a:moveTo>
                  <a:lnTo>
                    <a:pt x="0" y="414147"/>
                  </a:lnTo>
                  <a:lnTo>
                    <a:pt x="992126" y="414147"/>
                  </a:lnTo>
                  <a:lnTo>
                    <a:pt x="992126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5196076" y="4897368"/>
              <a:ext cx="992505" cy="414655"/>
            </a:xfrm>
            <a:custGeom>
              <a:avLst/>
              <a:gdLst/>
              <a:ahLst/>
              <a:cxnLst/>
              <a:rect l="l" t="t" r="r" b="b"/>
              <a:pathLst>
                <a:path w="992504" h="414654">
                  <a:moveTo>
                    <a:pt x="992119" y="414527"/>
                  </a:moveTo>
                  <a:lnTo>
                    <a:pt x="992119" y="0"/>
                  </a:lnTo>
                  <a:lnTo>
                    <a:pt x="0" y="0"/>
                  </a:lnTo>
                  <a:lnTo>
                    <a:pt x="0" y="414527"/>
                  </a:lnTo>
                  <a:lnTo>
                    <a:pt x="992119" y="414527"/>
                  </a:lnTo>
                  <a:close/>
                </a:path>
              </a:pathLst>
            </a:custGeom>
            <a:solidFill>
              <a:srgbClr val="0065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5195692" y="4897368"/>
              <a:ext cx="992505" cy="414655"/>
            </a:xfrm>
            <a:custGeom>
              <a:avLst/>
              <a:gdLst/>
              <a:ahLst/>
              <a:cxnLst/>
              <a:rect l="l" t="t" r="r" b="b"/>
              <a:pathLst>
                <a:path w="992504" h="414654">
                  <a:moveTo>
                    <a:pt x="0" y="0"/>
                  </a:moveTo>
                  <a:lnTo>
                    <a:pt x="0" y="414527"/>
                  </a:lnTo>
                  <a:lnTo>
                    <a:pt x="992503" y="414527"/>
                  </a:lnTo>
                  <a:lnTo>
                    <a:pt x="992503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6188195" y="4897368"/>
              <a:ext cx="992505" cy="414655"/>
            </a:xfrm>
            <a:custGeom>
              <a:avLst/>
              <a:gdLst/>
              <a:ahLst/>
              <a:cxnLst/>
              <a:rect l="l" t="t" r="r" b="b"/>
              <a:pathLst>
                <a:path w="992504" h="414654">
                  <a:moveTo>
                    <a:pt x="992126" y="414527"/>
                  </a:moveTo>
                  <a:lnTo>
                    <a:pt x="992126" y="0"/>
                  </a:lnTo>
                  <a:lnTo>
                    <a:pt x="0" y="0"/>
                  </a:lnTo>
                  <a:lnTo>
                    <a:pt x="0" y="414527"/>
                  </a:lnTo>
                  <a:lnTo>
                    <a:pt x="992126" y="414527"/>
                  </a:lnTo>
                  <a:close/>
                </a:path>
              </a:pathLst>
            </a:custGeom>
            <a:solidFill>
              <a:srgbClr val="FFC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6188195" y="4897368"/>
              <a:ext cx="992505" cy="414655"/>
            </a:xfrm>
            <a:custGeom>
              <a:avLst/>
              <a:gdLst/>
              <a:ahLst/>
              <a:cxnLst/>
              <a:rect l="l" t="t" r="r" b="b"/>
              <a:pathLst>
                <a:path w="992504" h="414654">
                  <a:moveTo>
                    <a:pt x="0" y="0"/>
                  </a:moveTo>
                  <a:lnTo>
                    <a:pt x="0" y="414527"/>
                  </a:lnTo>
                  <a:lnTo>
                    <a:pt x="992126" y="414527"/>
                  </a:lnTo>
                  <a:lnTo>
                    <a:pt x="992126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8172462" y="4897368"/>
              <a:ext cx="990600" cy="414655"/>
            </a:xfrm>
            <a:custGeom>
              <a:avLst/>
              <a:gdLst/>
              <a:ahLst/>
              <a:cxnLst/>
              <a:rect l="l" t="t" r="r" b="b"/>
              <a:pathLst>
                <a:path w="990600" h="414654">
                  <a:moveTo>
                    <a:pt x="990597" y="414527"/>
                  </a:moveTo>
                  <a:lnTo>
                    <a:pt x="990597" y="0"/>
                  </a:lnTo>
                  <a:lnTo>
                    <a:pt x="0" y="0"/>
                  </a:lnTo>
                  <a:lnTo>
                    <a:pt x="0" y="414527"/>
                  </a:lnTo>
                  <a:lnTo>
                    <a:pt x="990597" y="414527"/>
                  </a:lnTo>
                  <a:close/>
                </a:path>
              </a:pathLst>
            </a:custGeom>
            <a:solidFill>
              <a:srgbClr val="FFC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8172462" y="4897368"/>
              <a:ext cx="990600" cy="414655"/>
            </a:xfrm>
            <a:custGeom>
              <a:avLst/>
              <a:gdLst/>
              <a:ahLst/>
              <a:cxnLst/>
              <a:rect l="l" t="t" r="r" b="b"/>
              <a:pathLst>
                <a:path w="990600" h="414654">
                  <a:moveTo>
                    <a:pt x="0" y="0"/>
                  </a:moveTo>
                  <a:lnTo>
                    <a:pt x="0" y="414527"/>
                  </a:lnTo>
                  <a:lnTo>
                    <a:pt x="990597" y="414527"/>
                  </a:lnTo>
                  <a:lnTo>
                    <a:pt x="990597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7180336" y="4897368"/>
              <a:ext cx="992505" cy="414655"/>
            </a:xfrm>
            <a:custGeom>
              <a:avLst/>
              <a:gdLst/>
              <a:ahLst/>
              <a:cxnLst/>
              <a:rect l="l" t="t" r="r" b="b"/>
              <a:pathLst>
                <a:path w="992504" h="414654">
                  <a:moveTo>
                    <a:pt x="992126" y="414527"/>
                  </a:moveTo>
                  <a:lnTo>
                    <a:pt x="992126" y="0"/>
                  </a:lnTo>
                  <a:lnTo>
                    <a:pt x="0" y="0"/>
                  </a:lnTo>
                  <a:lnTo>
                    <a:pt x="0" y="414527"/>
                  </a:lnTo>
                  <a:lnTo>
                    <a:pt x="992126" y="414527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7180336" y="4897368"/>
              <a:ext cx="992505" cy="414655"/>
            </a:xfrm>
            <a:custGeom>
              <a:avLst/>
              <a:gdLst/>
              <a:ahLst/>
              <a:cxnLst/>
              <a:rect l="l" t="t" r="r" b="b"/>
              <a:pathLst>
                <a:path w="992504" h="414654">
                  <a:moveTo>
                    <a:pt x="0" y="0"/>
                  </a:moveTo>
                  <a:lnTo>
                    <a:pt x="0" y="414527"/>
                  </a:lnTo>
                  <a:lnTo>
                    <a:pt x="992126" y="414527"/>
                  </a:lnTo>
                  <a:lnTo>
                    <a:pt x="992126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5196076" y="4483225"/>
              <a:ext cx="992505" cy="414655"/>
            </a:xfrm>
            <a:custGeom>
              <a:avLst/>
              <a:gdLst/>
              <a:ahLst/>
              <a:cxnLst/>
              <a:rect l="l" t="t" r="r" b="b"/>
              <a:pathLst>
                <a:path w="992504" h="414654">
                  <a:moveTo>
                    <a:pt x="992119" y="414147"/>
                  </a:moveTo>
                  <a:lnTo>
                    <a:pt x="992119" y="0"/>
                  </a:lnTo>
                  <a:lnTo>
                    <a:pt x="0" y="0"/>
                  </a:lnTo>
                  <a:lnTo>
                    <a:pt x="0" y="414147"/>
                  </a:lnTo>
                  <a:lnTo>
                    <a:pt x="992119" y="414147"/>
                  </a:lnTo>
                  <a:close/>
                </a:path>
              </a:pathLst>
            </a:custGeom>
            <a:solidFill>
              <a:srgbClr val="0065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5195692" y="4483225"/>
              <a:ext cx="992505" cy="414655"/>
            </a:xfrm>
            <a:custGeom>
              <a:avLst/>
              <a:gdLst/>
              <a:ahLst/>
              <a:cxnLst/>
              <a:rect l="l" t="t" r="r" b="b"/>
              <a:pathLst>
                <a:path w="992504" h="414654">
                  <a:moveTo>
                    <a:pt x="0" y="0"/>
                  </a:moveTo>
                  <a:lnTo>
                    <a:pt x="0" y="414147"/>
                  </a:lnTo>
                  <a:lnTo>
                    <a:pt x="992503" y="414147"/>
                  </a:lnTo>
                  <a:lnTo>
                    <a:pt x="992503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6188195" y="4483225"/>
              <a:ext cx="992505" cy="414655"/>
            </a:xfrm>
            <a:custGeom>
              <a:avLst/>
              <a:gdLst/>
              <a:ahLst/>
              <a:cxnLst/>
              <a:rect l="l" t="t" r="r" b="b"/>
              <a:pathLst>
                <a:path w="992504" h="414654">
                  <a:moveTo>
                    <a:pt x="992126" y="414147"/>
                  </a:moveTo>
                  <a:lnTo>
                    <a:pt x="992126" y="0"/>
                  </a:lnTo>
                  <a:lnTo>
                    <a:pt x="0" y="0"/>
                  </a:lnTo>
                  <a:lnTo>
                    <a:pt x="0" y="414147"/>
                  </a:lnTo>
                  <a:lnTo>
                    <a:pt x="992126" y="414147"/>
                  </a:lnTo>
                  <a:close/>
                </a:path>
              </a:pathLst>
            </a:custGeom>
            <a:solidFill>
              <a:srgbClr val="FFC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6188195" y="4483225"/>
              <a:ext cx="992505" cy="414655"/>
            </a:xfrm>
            <a:custGeom>
              <a:avLst/>
              <a:gdLst/>
              <a:ahLst/>
              <a:cxnLst/>
              <a:rect l="l" t="t" r="r" b="b"/>
              <a:pathLst>
                <a:path w="992504" h="414654">
                  <a:moveTo>
                    <a:pt x="0" y="0"/>
                  </a:moveTo>
                  <a:lnTo>
                    <a:pt x="0" y="414147"/>
                  </a:lnTo>
                  <a:lnTo>
                    <a:pt x="992126" y="414147"/>
                  </a:lnTo>
                  <a:lnTo>
                    <a:pt x="992126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/>
            <p:cNvSpPr/>
            <p:nvPr/>
          </p:nvSpPr>
          <p:spPr>
            <a:xfrm>
              <a:off x="8172462" y="4483225"/>
              <a:ext cx="990600" cy="414655"/>
            </a:xfrm>
            <a:custGeom>
              <a:avLst/>
              <a:gdLst/>
              <a:ahLst/>
              <a:cxnLst/>
              <a:rect l="l" t="t" r="r" b="b"/>
              <a:pathLst>
                <a:path w="990600" h="414654">
                  <a:moveTo>
                    <a:pt x="990597" y="414147"/>
                  </a:moveTo>
                  <a:lnTo>
                    <a:pt x="990597" y="0"/>
                  </a:lnTo>
                  <a:lnTo>
                    <a:pt x="0" y="0"/>
                  </a:lnTo>
                  <a:lnTo>
                    <a:pt x="0" y="414147"/>
                  </a:lnTo>
                  <a:lnTo>
                    <a:pt x="990597" y="414147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/>
            <p:cNvSpPr/>
            <p:nvPr/>
          </p:nvSpPr>
          <p:spPr>
            <a:xfrm>
              <a:off x="8172462" y="4483225"/>
              <a:ext cx="990600" cy="414655"/>
            </a:xfrm>
            <a:custGeom>
              <a:avLst/>
              <a:gdLst/>
              <a:ahLst/>
              <a:cxnLst/>
              <a:rect l="l" t="t" r="r" b="b"/>
              <a:pathLst>
                <a:path w="990600" h="414654">
                  <a:moveTo>
                    <a:pt x="0" y="0"/>
                  </a:moveTo>
                  <a:lnTo>
                    <a:pt x="0" y="414147"/>
                  </a:lnTo>
                  <a:lnTo>
                    <a:pt x="990597" y="414147"/>
                  </a:lnTo>
                  <a:lnTo>
                    <a:pt x="990597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/>
            <p:cNvSpPr/>
            <p:nvPr/>
          </p:nvSpPr>
          <p:spPr>
            <a:xfrm>
              <a:off x="7180336" y="4483225"/>
              <a:ext cx="992505" cy="414655"/>
            </a:xfrm>
            <a:custGeom>
              <a:avLst/>
              <a:gdLst/>
              <a:ahLst/>
              <a:cxnLst/>
              <a:rect l="l" t="t" r="r" b="b"/>
              <a:pathLst>
                <a:path w="992504" h="414654">
                  <a:moveTo>
                    <a:pt x="992126" y="414147"/>
                  </a:moveTo>
                  <a:lnTo>
                    <a:pt x="992126" y="0"/>
                  </a:lnTo>
                  <a:lnTo>
                    <a:pt x="0" y="0"/>
                  </a:lnTo>
                  <a:lnTo>
                    <a:pt x="0" y="414147"/>
                  </a:lnTo>
                  <a:lnTo>
                    <a:pt x="992126" y="414147"/>
                  </a:lnTo>
                  <a:close/>
                </a:path>
              </a:pathLst>
            </a:custGeom>
            <a:solidFill>
              <a:srgbClr val="FFC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/>
            <p:cNvSpPr/>
            <p:nvPr/>
          </p:nvSpPr>
          <p:spPr>
            <a:xfrm>
              <a:off x="7180336" y="4483225"/>
              <a:ext cx="992505" cy="414655"/>
            </a:xfrm>
            <a:custGeom>
              <a:avLst/>
              <a:gdLst/>
              <a:ahLst/>
              <a:cxnLst/>
              <a:rect l="l" t="t" r="r" b="b"/>
              <a:pathLst>
                <a:path w="992504" h="414654">
                  <a:moveTo>
                    <a:pt x="0" y="0"/>
                  </a:moveTo>
                  <a:lnTo>
                    <a:pt x="0" y="414147"/>
                  </a:lnTo>
                  <a:lnTo>
                    <a:pt x="992126" y="414147"/>
                  </a:lnTo>
                  <a:lnTo>
                    <a:pt x="992126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/>
            <p:cNvSpPr/>
            <p:nvPr/>
          </p:nvSpPr>
          <p:spPr>
            <a:xfrm>
              <a:off x="6188195" y="4072127"/>
              <a:ext cx="992505" cy="411480"/>
            </a:xfrm>
            <a:custGeom>
              <a:avLst/>
              <a:gdLst/>
              <a:ahLst/>
              <a:cxnLst/>
              <a:rect l="l" t="t" r="r" b="b"/>
              <a:pathLst>
                <a:path w="992504" h="411479">
                  <a:moveTo>
                    <a:pt x="992126" y="411096"/>
                  </a:moveTo>
                  <a:lnTo>
                    <a:pt x="992126" y="0"/>
                  </a:lnTo>
                  <a:lnTo>
                    <a:pt x="0" y="0"/>
                  </a:lnTo>
                  <a:lnTo>
                    <a:pt x="0" y="411096"/>
                  </a:lnTo>
                  <a:lnTo>
                    <a:pt x="992126" y="411096"/>
                  </a:lnTo>
                  <a:close/>
                </a:path>
              </a:pathLst>
            </a:custGeom>
            <a:solidFill>
              <a:srgbClr val="0065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/>
            <p:cNvSpPr/>
            <p:nvPr/>
          </p:nvSpPr>
          <p:spPr>
            <a:xfrm>
              <a:off x="6188195" y="4071743"/>
              <a:ext cx="992505" cy="411480"/>
            </a:xfrm>
            <a:custGeom>
              <a:avLst/>
              <a:gdLst/>
              <a:ahLst/>
              <a:cxnLst/>
              <a:rect l="l" t="t" r="r" b="b"/>
              <a:pathLst>
                <a:path w="992504" h="411479">
                  <a:moveTo>
                    <a:pt x="0" y="0"/>
                  </a:moveTo>
                  <a:lnTo>
                    <a:pt x="0" y="411480"/>
                  </a:lnTo>
                  <a:lnTo>
                    <a:pt x="992126" y="411480"/>
                  </a:lnTo>
                  <a:lnTo>
                    <a:pt x="992126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/>
            <p:cNvSpPr/>
            <p:nvPr/>
          </p:nvSpPr>
          <p:spPr>
            <a:xfrm>
              <a:off x="7180336" y="4072127"/>
              <a:ext cx="992505" cy="411480"/>
            </a:xfrm>
            <a:custGeom>
              <a:avLst/>
              <a:gdLst/>
              <a:ahLst/>
              <a:cxnLst/>
              <a:rect l="l" t="t" r="r" b="b"/>
              <a:pathLst>
                <a:path w="992504" h="411479">
                  <a:moveTo>
                    <a:pt x="992126" y="411096"/>
                  </a:moveTo>
                  <a:lnTo>
                    <a:pt x="992126" y="0"/>
                  </a:lnTo>
                  <a:lnTo>
                    <a:pt x="0" y="0"/>
                  </a:lnTo>
                  <a:lnTo>
                    <a:pt x="0" y="411096"/>
                  </a:lnTo>
                  <a:lnTo>
                    <a:pt x="992126" y="411096"/>
                  </a:lnTo>
                  <a:close/>
                </a:path>
              </a:pathLst>
            </a:custGeom>
            <a:solidFill>
              <a:srgbClr val="0065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/>
            <p:cNvSpPr/>
            <p:nvPr/>
          </p:nvSpPr>
          <p:spPr>
            <a:xfrm>
              <a:off x="7180336" y="4071743"/>
              <a:ext cx="992505" cy="411480"/>
            </a:xfrm>
            <a:custGeom>
              <a:avLst/>
              <a:gdLst/>
              <a:ahLst/>
              <a:cxnLst/>
              <a:rect l="l" t="t" r="r" b="b"/>
              <a:pathLst>
                <a:path w="992504" h="411479">
                  <a:moveTo>
                    <a:pt x="0" y="0"/>
                  </a:moveTo>
                  <a:lnTo>
                    <a:pt x="0" y="411480"/>
                  </a:lnTo>
                  <a:lnTo>
                    <a:pt x="992126" y="411480"/>
                  </a:lnTo>
                  <a:lnTo>
                    <a:pt x="992126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/>
            <p:cNvSpPr/>
            <p:nvPr/>
          </p:nvSpPr>
          <p:spPr>
            <a:xfrm>
              <a:off x="8172462" y="4072127"/>
              <a:ext cx="990600" cy="411480"/>
            </a:xfrm>
            <a:custGeom>
              <a:avLst/>
              <a:gdLst/>
              <a:ahLst/>
              <a:cxnLst/>
              <a:rect l="l" t="t" r="r" b="b"/>
              <a:pathLst>
                <a:path w="990600" h="411479">
                  <a:moveTo>
                    <a:pt x="990597" y="411096"/>
                  </a:moveTo>
                  <a:lnTo>
                    <a:pt x="990597" y="0"/>
                  </a:lnTo>
                  <a:lnTo>
                    <a:pt x="0" y="0"/>
                  </a:lnTo>
                  <a:lnTo>
                    <a:pt x="0" y="411096"/>
                  </a:lnTo>
                  <a:lnTo>
                    <a:pt x="990597" y="411096"/>
                  </a:lnTo>
                  <a:close/>
                </a:path>
              </a:pathLst>
            </a:custGeom>
            <a:solidFill>
              <a:srgbClr val="0065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/>
            <p:cNvSpPr/>
            <p:nvPr/>
          </p:nvSpPr>
          <p:spPr>
            <a:xfrm>
              <a:off x="8172462" y="4071743"/>
              <a:ext cx="990600" cy="411480"/>
            </a:xfrm>
            <a:custGeom>
              <a:avLst/>
              <a:gdLst/>
              <a:ahLst/>
              <a:cxnLst/>
              <a:rect l="l" t="t" r="r" b="b"/>
              <a:pathLst>
                <a:path w="990600" h="411479">
                  <a:moveTo>
                    <a:pt x="0" y="0"/>
                  </a:moveTo>
                  <a:lnTo>
                    <a:pt x="0" y="411480"/>
                  </a:lnTo>
                  <a:lnTo>
                    <a:pt x="990597" y="411480"/>
                  </a:lnTo>
                  <a:lnTo>
                    <a:pt x="990597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aphicFrame>
        <p:nvGraphicFramePr>
          <p:cNvPr id="58" name="object 58"/>
          <p:cNvGraphicFramePr>
            <a:graphicFrameLocks noGrp="1"/>
          </p:cNvGraphicFramePr>
          <p:nvPr/>
        </p:nvGraphicFramePr>
        <p:xfrm>
          <a:off x="776477" y="4072127"/>
          <a:ext cx="8387706" cy="16541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1869"/>
                <a:gridCol w="991869"/>
                <a:gridCol w="991869"/>
                <a:gridCol w="990599"/>
                <a:gridCol w="452754"/>
                <a:gridCol w="992504"/>
                <a:gridCol w="992504"/>
                <a:gridCol w="992504"/>
                <a:gridCol w="991234"/>
              </a:tblGrid>
              <a:tr h="41109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2400" spc="-7" baseline="-17000" dirty="0">
                          <a:solidFill>
                            <a:srgbClr val="FFFFFF"/>
                          </a:solidFill>
                          <a:latin typeface="Comic Sans MS" panose="030F0702030302020204"/>
                          <a:cs typeface="Comic Sans MS" panose="030F0702030302020204"/>
                        </a:rPr>
                        <a:t>1</a:t>
                      </a:r>
                      <a:r>
                        <a:rPr sz="1100" spc="-5" dirty="0">
                          <a:solidFill>
                            <a:srgbClr val="FFFFFF"/>
                          </a:solidFill>
                          <a:latin typeface="Comic Sans MS" panose="030F0702030302020204"/>
                          <a:cs typeface="Comic Sans MS" panose="030F0702030302020204"/>
                        </a:rPr>
                        <a:t>st</a:t>
                      </a:r>
                      <a:endParaRPr sz="1100">
                        <a:latin typeface="Comic Sans MS" panose="030F0702030302020204"/>
                        <a:cs typeface="Comic Sans MS" panose="030F0702030302020204"/>
                      </a:endParaRPr>
                    </a:p>
                  </a:txBody>
                  <a:tcPr marL="0" marR="0" marT="889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2400" spc="-7" baseline="-17000" dirty="0">
                          <a:solidFill>
                            <a:srgbClr val="FFFFFF"/>
                          </a:solidFill>
                          <a:latin typeface="Comic Sans MS" panose="030F0702030302020204"/>
                          <a:cs typeface="Comic Sans MS" panose="030F0702030302020204"/>
                        </a:rPr>
                        <a:t>2</a:t>
                      </a:r>
                      <a:r>
                        <a:rPr sz="1100" spc="-5" dirty="0">
                          <a:solidFill>
                            <a:srgbClr val="FFFFFF"/>
                          </a:solidFill>
                          <a:latin typeface="Comic Sans MS" panose="030F0702030302020204"/>
                          <a:cs typeface="Comic Sans MS" panose="030F0702030302020204"/>
                        </a:rPr>
                        <a:t>nd</a:t>
                      </a:r>
                      <a:endParaRPr sz="1100">
                        <a:latin typeface="Comic Sans MS" panose="030F0702030302020204"/>
                        <a:cs typeface="Comic Sans MS" panose="030F0702030302020204"/>
                      </a:endParaRPr>
                    </a:p>
                  </a:txBody>
                  <a:tcPr marL="0" marR="0" marT="889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2400" spc="-7" baseline="-17000" dirty="0">
                          <a:solidFill>
                            <a:srgbClr val="FFFFFF"/>
                          </a:solidFill>
                          <a:latin typeface="Comic Sans MS" panose="030F0702030302020204"/>
                          <a:cs typeface="Comic Sans MS" panose="030F0702030302020204"/>
                        </a:rPr>
                        <a:t>3</a:t>
                      </a:r>
                      <a:r>
                        <a:rPr sz="1100" spc="-5" dirty="0">
                          <a:solidFill>
                            <a:srgbClr val="FFFFFF"/>
                          </a:solidFill>
                          <a:latin typeface="Comic Sans MS" panose="030F0702030302020204"/>
                          <a:cs typeface="Comic Sans MS" panose="030F0702030302020204"/>
                        </a:rPr>
                        <a:t>rd</a:t>
                      </a:r>
                      <a:endParaRPr sz="1100">
                        <a:latin typeface="Comic Sans MS" panose="030F0702030302020204"/>
                        <a:cs typeface="Comic Sans MS" panose="030F0702030302020204"/>
                      </a:endParaRPr>
                    </a:p>
                  </a:txBody>
                  <a:tcPr marL="0" marR="0" marT="889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2400" spc="-7" baseline="-17000" dirty="0">
                          <a:solidFill>
                            <a:srgbClr val="FFFFFF"/>
                          </a:solidFill>
                          <a:latin typeface="Comic Sans MS" panose="030F0702030302020204"/>
                          <a:cs typeface="Comic Sans MS" panose="030F0702030302020204"/>
                        </a:rPr>
                        <a:t>1</a:t>
                      </a:r>
                      <a:r>
                        <a:rPr sz="1100" spc="-5" dirty="0">
                          <a:solidFill>
                            <a:srgbClr val="FFFFFF"/>
                          </a:solidFill>
                          <a:latin typeface="Comic Sans MS" panose="030F0702030302020204"/>
                          <a:cs typeface="Comic Sans MS" panose="030F0702030302020204"/>
                        </a:rPr>
                        <a:t>st</a:t>
                      </a:r>
                      <a:endParaRPr sz="1100">
                        <a:latin typeface="Comic Sans MS" panose="030F0702030302020204"/>
                        <a:cs typeface="Comic Sans MS" panose="030F0702030302020204"/>
                      </a:endParaRPr>
                    </a:p>
                  </a:txBody>
                  <a:tcPr marL="0" marR="0" marT="889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2400" spc="-7" baseline="-17000" dirty="0">
                          <a:solidFill>
                            <a:srgbClr val="FFFFFF"/>
                          </a:solidFill>
                          <a:latin typeface="Comic Sans MS" panose="030F0702030302020204"/>
                          <a:cs typeface="Comic Sans MS" panose="030F0702030302020204"/>
                        </a:rPr>
                        <a:t>2</a:t>
                      </a:r>
                      <a:r>
                        <a:rPr sz="1100" spc="-5" dirty="0">
                          <a:solidFill>
                            <a:srgbClr val="FFFFFF"/>
                          </a:solidFill>
                          <a:latin typeface="Comic Sans MS" panose="030F0702030302020204"/>
                          <a:cs typeface="Comic Sans MS" panose="030F0702030302020204"/>
                        </a:rPr>
                        <a:t>nd</a:t>
                      </a:r>
                      <a:endParaRPr sz="1100">
                        <a:latin typeface="Comic Sans MS" panose="030F0702030302020204"/>
                        <a:cs typeface="Comic Sans MS" panose="030F0702030302020204"/>
                      </a:endParaRPr>
                    </a:p>
                  </a:txBody>
                  <a:tcPr marL="0" marR="0" marT="889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2400" spc="-7" baseline="-17000" dirty="0">
                          <a:solidFill>
                            <a:srgbClr val="FFFFFF"/>
                          </a:solidFill>
                          <a:latin typeface="Comic Sans MS" panose="030F0702030302020204"/>
                          <a:cs typeface="Comic Sans MS" panose="030F0702030302020204"/>
                        </a:rPr>
                        <a:t>3</a:t>
                      </a:r>
                      <a:r>
                        <a:rPr sz="1100" spc="-5" dirty="0">
                          <a:solidFill>
                            <a:srgbClr val="FFFFFF"/>
                          </a:solidFill>
                          <a:latin typeface="Comic Sans MS" panose="030F0702030302020204"/>
                          <a:cs typeface="Comic Sans MS" panose="030F0702030302020204"/>
                        </a:rPr>
                        <a:t>rd</a:t>
                      </a:r>
                      <a:endParaRPr sz="1100">
                        <a:latin typeface="Comic Sans MS" panose="030F0702030302020204"/>
                        <a:cs typeface="Comic Sans MS" panose="030F0702030302020204"/>
                      </a:endParaRPr>
                    </a:p>
                  </a:txBody>
                  <a:tcPr marL="0" marR="0" marT="8890" marB="0"/>
                </a:tc>
              </a:tr>
              <a:tr h="41414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600" spc="-5" dirty="0">
                          <a:solidFill>
                            <a:srgbClr val="FFFFFF"/>
                          </a:solidFill>
                          <a:latin typeface="Comic Sans MS" panose="030F0702030302020204"/>
                          <a:cs typeface="Comic Sans MS" panose="030F0702030302020204"/>
                        </a:rPr>
                        <a:t>Xavier</a:t>
                      </a:r>
                      <a:endParaRPr sz="1600">
                        <a:latin typeface="Comic Sans MS" panose="030F0702030302020204"/>
                        <a:cs typeface="Comic Sans MS" panose="030F0702030302020204"/>
                      </a:endParaRPr>
                    </a:p>
                  </a:txBody>
                  <a:tcPr marL="0" marR="0" marT="7429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600" spc="-5" dirty="0">
                          <a:latin typeface="Comic Sans MS" panose="030F0702030302020204"/>
                          <a:cs typeface="Comic Sans MS" panose="030F0702030302020204"/>
                        </a:rPr>
                        <a:t>Amy</a:t>
                      </a:r>
                      <a:endParaRPr sz="1600">
                        <a:latin typeface="Comic Sans MS" panose="030F0702030302020204"/>
                        <a:cs typeface="Comic Sans MS" panose="030F0702030302020204"/>
                      </a:endParaRPr>
                    </a:p>
                  </a:txBody>
                  <a:tcPr marL="0" marR="0" marT="7429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600" spc="-5" dirty="0">
                          <a:solidFill>
                            <a:srgbClr val="3299FF"/>
                          </a:solidFill>
                          <a:latin typeface="Comic Sans MS" panose="030F0702030302020204"/>
                          <a:cs typeface="Comic Sans MS" panose="030F0702030302020204"/>
                        </a:rPr>
                        <a:t>Brenda</a:t>
                      </a:r>
                      <a:endParaRPr sz="1600">
                        <a:latin typeface="Comic Sans MS" panose="030F0702030302020204"/>
                        <a:cs typeface="Comic Sans MS" panose="030F0702030302020204"/>
                      </a:endParaRPr>
                    </a:p>
                  </a:txBody>
                  <a:tcPr marL="0" marR="0" marT="7429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600" spc="-5" dirty="0">
                          <a:solidFill>
                            <a:srgbClr val="FFFFFF"/>
                          </a:solidFill>
                          <a:latin typeface="Comic Sans MS" panose="030F0702030302020204"/>
                          <a:cs typeface="Comic Sans MS" panose="030F0702030302020204"/>
                        </a:rPr>
                        <a:t>Claire</a:t>
                      </a:r>
                      <a:endParaRPr sz="1600">
                        <a:latin typeface="Comic Sans MS" panose="030F0702030302020204"/>
                        <a:cs typeface="Comic Sans MS" panose="030F0702030302020204"/>
                      </a:endParaRPr>
                    </a:p>
                  </a:txBody>
                  <a:tcPr marL="0" marR="0" marT="7429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600" spc="-5" dirty="0">
                          <a:solidFill>
                            <a:srgbClr val="FFFFFF"/>
                          </a:solidFill>
                          <a:latin typeface="Comic Sans MS" panose="030F0702030302020204"/>
                          <a:cs typeface="Comic Sans MS" panose="030F0702030302020204"/>
                        </a:rPr>
                        <a:t>Amy</a:t>
                      </a:r>
                      <a:endParaRPr sz="1600">
                        <a:latin typeface="Comic Sans MS" panose="030F0702030302020204"/>
                        <a:cs typeface="Comic Sans MS" panose="030F0702030302020204"/>
                      </a:endParaRPr>
                    </a:p>
                  </a:txBody>
                  <a:tcPr marL="0" marR="0" marT="7429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600" dirty="0">
                          <a:latin typeface="Comic Sans MS" panose="030F0702030302020204"/>
                          <a:cs typeface="Comic Sans MS" panose="030F0702030302020204"/>
                        </a:rPr>
                        <a:t>Yuri</a:t>
                      </a:r>
                      <a:endParaRPr sz="1600">
                        <a:latin typeface="Comic Sans MS" panose="030F0702030302020204"/>
                        <a:cs typeface="Comic Sans MS" panose="030F0702030302020204"/>
                      </a:endParaRPr>
                    </a:p>
                  </a:txBody>
                  <a:tcPr marL="0" marR="0" marT="7429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600" spc="-5" dirty="0">
                          <a:latin typeface="Comic Sans MS" panose="030F0702030302020204"/>
                          <a:cs typeface="Comic Sans MS" panose="030F0702030302020204"/>
                        </a:rPr>
                        <a:t>Xavier</a:t>
                      </a:r>
                      <a:endParaRPr sz="1600">
                        <a:latin typeface="Comic Sans MS" panose="030F0702030302020204"/>
                        <a:cs typeface="Comic Sans MS" panose="030F0702030302020204"/>
                      </a:endParaRPr>
                    </a:p>
                  </a:txBody>
                  <a:tcPr marL="0" marR="0" marT="7429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600" spc="-5" dirty="0">
                          <a:solidFill>
                            <a:srgbClr val="FFFFFF"/>
                          </a:solidFill>
                          <a:latin typeface="Comic Sans MS" panose="030F0702030302020204"/>
                          <a:cs typeface="Comic Sans MS" panose="030F0702030302020204"/>
                        </a:rPr>
                        <a:t>Zoran</a:t>
                      </a:r>
                      <a:endParaRPr sz="1600">
                        <a:latin typeface="Comic Sans MS" panose="030F0702030302020204"/>
                        <a:cs typeface="Comic Sans MS" panose="030F0702030302020204"/>
                      </a:endParaRPr>
                    </a:p>
                  </a:txBody>
                  <a:tcPr marL="0" marR="0" marT="74295" marB="0"/>
                </a:tc>
              </a:tr>
              <a:tr h="41452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Comic Sans MS" panose="030F0702030302020204"/>
                          <a:cs typeface="Comic Sans MS" panose="030F0702030302020204"/>
                        </a:rPr>
                        <a:t>Yuri</a:t>
                      </a:r>
                      <a:endParaRPr sz="1600">
                        <a:latin typeface="Comic Sans MS" panose="030F0702030302020204"/>
                        <a:cs typeface="Comic Sans MS" panose="030F0702030302020204"/>
                      </a:endParaRPr>
                    </a:p>
                  </a:txBody>
                  <a:tcPr marL="0" marR="0" marT="7493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1600" spc="-5" dirty="0">
                          <a:solidFill>
                            <a:srgbClr val="FFFFFF"/>
                          </a:solidFill>
                          <a:latin typeface="Comic Sans MS" panose="030F0702030302020204"/>
                          <a:cs typeface="Comic Sans MS" panose="030F0702030302020204"/>
                        </a:rPr>
                        <a:t>Brenda</a:t>
                      </a:r>
                      <a:endParaRPr sz="1600">
                        <a:latin typeface="Comic Sans MS" panose="030F0702030302020204"/>
                        <a:cs typeface="Comic Sans MS" panose="030F0702030302020204"/>
                      </a:endParaRPr>
                    </a:p>
                  </a:txBody>
                  <a:tcPr marL="0" marR="0" marT="7493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1600" spc="-5" dirty="0">
                          <a:latin typeface="Comic Sans MS" panose="030F0702030302020204"/>
                          <a:cs typeface="Comic Sans MS" panose="030F0702030302020204"/>
                        </a:rPr>
                        <a:t>Amy</a:t>
                      </a:r>
                      <a:endParaRPr sz="1600">
                        <a:latin typeface="Comic Sans MS" panose="030F0702030302020204"/>
                        <a:cs typeface="Comic Sans MS" panose="030F0702030302020204"/>
                      </a:endParaRPr>
                    </a:p>
                  </a:txBody>
                  <a:tcPr marL="0" marR="0" marT="7493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1600" spc="-5" dirty="0">
                          <a:latin typeface="Comic Sans MS" panose="030F0702030302020204"/>
                          <a:cs typeface="Comic Sans MS" panose="030F0702030302020204"/>
                        </a:rPr>
                        <a:t>Claire</a:t>
                      </a:r>
                      <a:endParaRPr sz="1600">
                        <a:latin typeface="Comic Sans MS" panose="030F0702030302020204"/>
                        <a:cs typeface="Comic Sans MS" panose="030F0702030302020204"/>
                      </a:endParaRPr>
                    </a:p>
                  </a:txBody>
                  <a:tcPr marL="0" marR="0" marT="7493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1600" spc="-5" dirty="0">
                          <a:solidFill>
                            <a:srgbClr val="FFFFFF"/>
                          </a:solidFill>
                          <a:latin typeface="Comic Sans MS" panose="030F0702030302020204"/>
                          <a:cs typeface="Comic Sans MS" panose="030F0702030302020204"/>
                        </a:rPr>
                        <a:t>Brenda</a:t>
                      </a:r>
                      <a:endParaRPr sz="1600">
                        <a:latin typeface="Comic Sans MS" panose="030F0702030302020204"/>
                        <a:cs typeface="Comic Sans MS" panose="030F0702030302020204"/>
                      </a:endParaRPr>
                    </a:p>
                  </a:txBody>
                  <a:tcPr marL="0" marR="0" marT="7493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1600" spc="-5" dirty="0">
                          <a:solidFill>
                            <a:srgbClr val="3299FF"/>
                          </a:solidFill>
                          <a:latin typeface="Comic Sans MS" panose="030F0702030302020204"/>
                          <a:cs typeface="Comic Sans MS" panose="030F0702030302020204"/>
                        </a:rPr>
                        <a:t>Xavier</a:t>
                      </a:r>
                      <a:endParaRPr sz="1600">
                        <a:latin typeface="Comic Sans MS" panose="030F0702030302020204"/>
                        <a:cs typeface="Comic Sans MS" panose="030F0702030302020204"/>
                      </a:endParaRPr>
                    </a:p>
                  </a:txBody>
                  <a:tcPr marL="0" marR="0" marT="7493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Comic Sans MS" panose="030F0702030302020204"/>
                          <a:cs typeface="Comic Sans MS" panose="030F0702030302020204"/>
                        </a:rPr>
                        <a:t>Yuri</a:t>
                      </a:r>
                      <a:endParaRPr sz="1600">
                        <a:latin typeface="Comic Sans MS" panose="030F0702030302020204"/>
                        <a:cs typeface="Comic Sans MS" panose="030F0702030302020204"/>
                      </a:endParaRPr>
                    </a:p>
                  </a:txBody>
                  <a:tcPr marL="0" marR="0" marT="7493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1600" spc="-5" dirty="0">
                          <a:latin typeface="Comic Sans MS" panose="030F0702030302020204"/>
                          <a:cs typeface="Comic Sans MS" panose="030F0702030302020204"/>
                        </a:rPr>
                        <a:t>Zoran</a:t>
                      </a:r>
                      <a:endParaRPr sz="1600">
                        <a:latin typeface="Comic Sans MS" panose="030F0702030302020204"/>
                        <a:cs typeface="Comic Sans MS" panose="030F0702030302020204"/>
                      </a:endParaRPr>
                    </a:p>
                  </a:txBody>
                  <a:tcPr marL="0" marR="0" marT="74930" marB="0"/>
                </a:tc>
              </a:tr>
              <a:tr h="41415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600" spc="-5" dirty="0">
                          <a:solidFill>
                            <a:srgbClr val="FFFFFF"/>
                          </a:solidFill>
                          <a:latin typeface="Comic Sans MS" panose="030F0702030302020204"/>
                          <a:cs typeface="Comic Sans MS" panose="030F0702030302020204"/>
                        </a:rPr>
                        <a:t>Zoran</a:t>
                      </a:r>
                      <a:endParaRPr sz="1600">
                        <a:latin typeface="Comic Sans MS" panose="030F0702030302020204"/>
                        <a:cs typeface="Comic Sans MS" panose="030F0702030302020204"/>
                      </a:endParaRPr>
                    </a:p>
                  </a:txBody>
                  <a:tcPr marL="0" marR="0" marT="74295" marB="0">
                    <a:solidFill>
                      <a:srgbClr val="0065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600" spc="-5" dirty="0">
                          <a:solidFill>
                            <a:srgbClr val="FFFFFF"/>
                          </a:solidFill>
                          <a:latin typeface="Comic Sans MS" panose="030F0702030302020204"/>
                          <a:cs typeface="Comic Sans MS" panose="030F0702030302020204"/>
                        </a:rPr>
                        <a:t>Amy</a:t>
                      </a:r>
                      <a:endParaRPr sz="1600">
                        <a:latin typeface="Comic Sans MS" panose="030F0702030302020204"/>
                        <a:cs typeface="Comic Sans MS" panose="030F0702030302020204"/>
                      </a:endParaRPr>
                    </a:p>
                  </a:txBody>
                  <a:tcPr marL="0" marR="0" marT="7429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600" spc="-5" dirty="0">
                          <a:latin typeface="Comic Sans MS" panose="030F0702030302020204"/>
                          <a:cs typeface="Comic Sans MS" panose="030F0702030302020204"/>
                        </a:rPr>
                        <a:t>Brenda</a:t>
                      </a:r>
                      <a:endParaRPr sz="1600">
                        <a:latin typeface="Comic Sans MS" panose="030F0702030302020204"/>
                        <a:cs typeface="Comic Sans MS" panose="030F0702030302020204"/>
                      </a:endParaRPr>
                    </a:p>
                  </a:txBody>
                  <a:tcPr marL="0" marR="0" marT="7429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600" spc="-5" dirty="0">
                          <a:latin typeface="Comic Sans MS" panose="030F0702030302020204"/>
                          <a:cs typeface="Comic Sans MS" panose="030F0702030302020204"/>
                        </a:rPr>
                        <a:t>Claire</a:t>
                      </a:r>
                      <a:endParaRPr sz="1600">
                        <a:latin typeface="Comic Sans MS" panose="030F0702030302020204"/>
                        <a:cs typeface="Comic Sans MS" panose="030F0702030302020204"/>
                      </a:endParaRPr>
                    </a:p>
                  </a:txBody>
                  <a:tcPr marL="0" marR="0" marT="74295" marB="0">
                    <a:solidFill>
                      <a:srgbClr val="FFC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600" spc="-5" dirty="0">
                          <a:solidFill>
                            <a:srgbClr val="FFFFFF"/>
                          </a:solidFill>
                          <a:latin typeface="Comic Sans MS" panose="030F0702030302020204"/>
                          <a:cs typeface="Comic Sans MS" panose="030F0702030302020204"/>
                        </a:rPr>
                        <a:t>Claire</a:t>
                      </a:r>
                      <a:endParaRPr sz="1600">
                        <a:latin typeface="Comic Sans MS" panose="030F0702030302020204"/>
                        <a:cs typeface="Comic Sans MS" panose="030F0702030302020204"/>
                      </a:endParaRPr>
                    </a:p>
                  </a:txBody>
                  <a:tcPr marL="0" marR="0" marT="74295" marB="0">
                    <a:solidFill>
                      <a:srgbClr val="0065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600" spc="-5" dirty="0">
                          <a:solidFill>
                            <a:srgbClr val="FFFFFF"/>
                          </a:solidFill>
                          <a:latin typeface="Comic Sans MS" panose="030F0702030302020204"/>
                          <a:cs typeface="Comic Sans MS" panose="030F0702030302020204"/>
                        </a:rPr>
                        <a:t>Xavier</a:t>
                      </a:r>
                      <a:endParaRPr sz="1600">
                        <a:latin typeface="Comic Sans MS" panose="030F0702030302020204"/>
                        <a:cs typeface="Comic Sans MS" panose="030F0702030302020204"/>
                      </a:endParaRPr>
                    </a:p>
                  </a:txBody>
                  <a:tcPr marL="0" marR="0" marT="7429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600" dirty="0">
                          <a:latin typeface="Comic Sans MS" panose="030F0702030302020204"/>
                          <a:cs typeface="Comic Sans MS" panose="030F0702030302020204"/>
                        </a:rPr>
                        <a:t>Yuri</a:t>
                      </a:r>
                      <a:endParaRPr sz="1600">
                        <a:latin typeface="Comic Sans MS" panose="030F0702030302020204"/>
                        <a:cs typeface="Comic Sans MS" panose="030F0702030302020204"/>
                      </a:endParaRPr>
                    </a:p>
                  </a:txBody>
                  <a:tcPr marL="0" marR="0" marT="7429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600" spc="-5" dirty="0">
                          <a:latin typeface="Comic Sans MS" panose="030F0702030302020204"/>
                          <a:cs typeface="Comic Sans MS" panose="030F0702030302020204"/>
                        </a:rPr>
                        <a:t>Zoran</a:t>
                      </a:r>
                      <a:endParaRPr sz="1600">
                        <a:latin typeface="Comic Sans MS" panose="030F0702030302020204"/>
                        <a:cs typeface="Comic Sans MS" panose="030F0702030302020204"/>
                      </a:endParaRPr>
                    </a:p>
                  </a:txBody>
                  <a:tcPr marL="0" marR="0" marT="74295" marB="0">
                    <a:solidFill>
                      <a:srgbClr val="FFCF00"/>
                    </a:solidFill>
                  </a:tcPr>
                </a:tc>
              </a:tr>
            </a:tbl>
          </a:graphicData>
        </a:graphic>
      </p:graphicFrame>
      <p:sp>
        <p:nvSpPr>
          <p:cNvPr id="59" name="object 59"/>
          <p:cNvSpPr txBox="1"/>
          <p:nvPr/>
        </p:nvSpPr>
        <p:spPr>
          <a:xfrm>
            <a:off x="2002023" y="3560691"/>
            <a:ext cx="6064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Comic Sans MS" panose="030F0702030302020204"/>
                <a:cs typeface="Comic Sans MS" panose="030F0702030302020204"/>
              </a:rPr>
              <a:t>favorite</a:t>
            </a:r>
            <a:endParaRPr sz="1200">
              <a:latin typeface="Comic Sans MS" panose="030F0702030302020204"/>
              <a:cs typeface="Comic Sans MS" panose="030F0702030302020204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3817712" y="3560691"/>
            <a:ext cx="1001394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Comic Sans MS" panose="030F0702030302020204"/>
                <a:cs typeface="Comic Sans MS" panose="030F0702030302020204"/>
              </a:rPr>
              <a:t>least</a:t>
            </a:r>
            <a:r>
              <a:rPr sz="1200" spc="-5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1200" spc="-5" dirty="0">
                <a:latin typeface="Comic Sans MS" panose="030F0702030302020204"/>
                <a:cs typeface="Comic Sans MS" panose="030F0702030302020204"/>
              </a:rPr>
              <a:t>favorite</a:t>
            </a:r>
            <a:endParaRPr sz="1200">
              <a:latin typeface="Comic Sans MS" panose="030F0702030302020204"/>
              <a:cs typeface="Comic Sans MS" panose="030F0702030302020204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6421416" y="3560691"/>
            <a:ext cx="6064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Comic Sans MS" panose="030F0702030302020204"/>
                <a:cs typeface="Comic Sans MS" panose="030F0702030302020204"/>
              </a:rPr>
              <a:t>favorite</a:t>
            </a:r>
            <a:endParaRPr sz="1200">
              <a:latin typeface="Comic Sans MS" panose="030F0702030302020204"/>
              <a:cs typeface="Comic Sans MS" panose="030F0702030302020204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6680069" y="3805042"/>
            <a:ext cx="51435" cy="157480"/>
          </a:xfrm>
          <a:custGeom>
            <a:avLst/>
            <a:gdLst/>
            <a:ahLst/>
            <a:cxnLst/>
            <a:rect l="l" t="t" r="r" b="b"/>
            <a:pathLst>
              <a:path w="51434" h="157479">
                <a:moveTo>
                  <a:pt x="51053" y="106679"/>
                </a:moveTo>
                <a:lnTo>
                  <a:pt x="0" y="106679"/>
                </a:lnTo>
                <a:lnTo>
                  <a:pt x="20576" y="147527"/>
                </a:lnTo>
                <a:lnTo>
                  <a:pt x="20576" y="119254"/>
                </a:lnTo>
                <a:lnTo>
                  <a:pt x="20953" y="121160"/>
                </a:lnTo>
                <a:lnTo>
                  <a:pt x="22098" y="122682"/>
                </a:lnTo>
                <a:lnTo>
                  <a:pt x="23620" y="123450"/>
                </a:lnTo>
                <a:lnTo>
                  <a:pt x="25526" y="123827"/>
                </a:lnTo>
                <a:lnTo>
                  <a:pt x="27432" y="123450"/>
                </a:lnTo>
                <a:lnTo>
                  <a:pt x="28954" y="122682"/>
                </a:lnTo>
                <a:lnTo>
                  <a:pt x="29715" y="121160"/>
                </a:lnTo>
                <a:lnTo>
                  <a:pt x="30099" y="119254"/>
                </a:lnTo>
                <a:lnTo>
                  <a:pt x="30099" y="148276"/>
                </a:lnTo>
                <a:lnTo>
                  <a:pt x="51053" y="106679"/>
                </a:lnTo>
                <a:close/>
              </a:path>
              <a:path w="51434" h="157479">
                <a:moveTo>
                  <a:pt x="30099" y="106679"/>
                </a:moveTo>
                <a:lnTo>
                  <a:pt x="30099" y="4957"/>
                </a:lnTo>
                <a:lnTo>
                  <a:pt x="29715" y="3051"/>
                </a:lnTo>
                <a:lnTo>
                  <a:pt x="28954" y="1528"/>
                </a:lnTo>
                <a:lnTo>
                  <a:pt x="27432" y="383"/>
                </a:lnTo>
                <a:lnTo>
                  <a:pt x="25526" y="0"/>
                </a:lnTo>
                <a:lnTo>
                  <a:pt x="23620" y="383"/>
                </a:lnTo>
                <a:lnTo>
                  <a:pt x="22098" y="1528"/>
                </a:lnTo>
                <a:lnTo>
                  <a:pt x="20953" y="3051"/>
                </a:lnTo>
                <a:lnTo>
                  <a:pt x="20576" y="4957"/>
                </a:lnTo>
                <a:lnTo>
                  <a:pt x="20576" y="106679"/>
                </a:lnTo>
                <a:lnTo>
                  <a:pt x="30099" y="106679"/>
                </a:lnTo>
                <a:close/>
              </a:path>
              <a:path w="51434" h="157479">
                <a:moveTo>
                  <a:pt x="30099" y="148276"/>
                </a:moveTo>
                <a:lnTo>
                  <a:pt x="30099" y="119254"/>
                </a:lnTo>
                <a:lnTo>
                  <a:pt x="29715" y="121160"/>
                </a:lnTo>
                <a:lnTo>
                  <a:pt x="28954" y="122682"/>
                </a:lnTo>
                <a:lnTo>
                  <a:pt x="27432" y="123450"/>
                </a:lnTo>
                <a:lnTo>
                  <a:pt x="25526" y="123827"/>
                </a:lnTo>
                <a:lnTo>
                  <a:pt x="23620" y="123450"/>
                </a:lnTo>
                <a:lnTo>
                  <a:pt x="22098" y="122682"/>
                </a:lnTo>
                <a:lnTo>
                  <a:pt x="20953" y="121160"/>
                </a:lnTo>
                <a:lnTo>
                  <a:pt x="20576" y="119254"/>
                </a:lnTo>
                <a:lnTo>
                  <a:pt x="20576" y="147527"/>
                </a:lnTo>
                <a:lnTo>
                  <a:pt x="25526" y="157355"/>
                </a:lnTo>
                <a:lnTo>
                  <a:pt x="30099" y="1482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4262242" y="3805042"/>
            <a:ext cx="51435" cy="157480"/>
          </a:xfrm>
          <a:custGeom>
            <a:avLst/>
            <a:gdLst/>
            <a:ahLst/>
            <a:cxnLst/>
            <a:rect l="l" t="t" r="r" b="b"/>
            <a:pathLst>
              <a:path w="51435" h="157479">
                <a:moveTo>
                  <a:pt x="51059" y="106679"/>
                </a:moveTo>
                <a:lnTo>
                  <a:pt x="0" y="106679"/>
                </a:lnTo>
                <a:lnTo>
                  <a:pt x="20960" y="148289"/>
                </a:lnTo>
                <a:lnTo>
                  <a:pt x="20960" y="119254"/>
                </a:lnTo>
                <a:lnTo>
                  <a:pt x="21337" y="121160"/>
                </a:lnTo>
                <a:lnTo>
                  <a:pt x="22098" y="122682"/>
                </a:lnTo>
                <a:lnTo>
                  <a:pt x="23620" y="123450"/>
                </a:lnTo>
                <a:lnTo>
                  <a:pt x="25526" y="123827"/>
                </a:lnTo>
                <a:lnTo>
                  <a:pt x="27432" y="123450"/>
                </a:lnTo>
                <a:lnTo>
                  <a:pt x="28954" y="122682"/>
                </a:lnTo>
                <a:lnTo>
                  <a:pt x="30099" y="121160"/>
                </a:lnTo>
                <a:lnTo>
                  <a:pt x="30483" y="119254"/>
                </a:lnTo>
                <a:lnTo>
                  <a:pt x="30483" y="147516"/>
                </a:lnTo>
                <a:lnTo>
                  <a:pt x="51059" y="106679"/>
                </a:lnTo>
                <a:close/>
              </a:path>
              <a:path w="51435" h="157479">
                <a:moveTo>
                  <a:pt x="30483" y="106679"/>
                </a:moveTo>
                <a:lnTo>
                  <a:pt x="30483" y="4957"/>
                </a:lnTo>
                <a:lnTo>
                  <a:pt x="30099" y="3051"/>
                </a:lnTo>
                <a:lnTo>
                  <a:pt x="28954" y="1528"/>
                </a:lnTo>
                <a:lnTo>
                  <a:pt x="27432" y="383"/>
                </a:lnTo>
                <a:lnTo>
                  <a:pt x="25526" y="0"/>
                </a:lnTo>
                <a:lnTo>
                  <a:pt x="23620" y="383"/>
                </a:lnTo>
                <a:lnTo>
                  <a:pt x="22098" y="1528"/>
                </a:lnTo>
                <a:lnTo>
                  <a:pt x="21337" y="3051"/>
                </a:lnTo>
                <a:lnTo>
                  <a:pt x="20960" y="4957"/>
                </a:lnTo>
                <a:lnTo>
                  <a:pt x="20960" y="106679"/>
                </a:lnTo>
                <a:lnTo>
                  <a:pt x="30483" y="106679"/>
                </a:lnTo>
                <a:close/>
              </a:path>
              <a:path w="51435" h="157479">
                <a:moveTo>
                  <a:pt x="30483" y="147516"/>
                </a:moveTo>
                <a:lnTo>
                  <a:pt x="30483" y="119254"/>
                </a:lnTo>
                <a:lnTo>
                  <a:pt x="30099" y="121160"/>
                </a:lnTo>
                <a:lnTo>
                  <a:pt x="28954" y="122682"/>
                </a:lnTo>
                <a:lnTo>
                  <a:pt x="27432" y="123450"/>
                </a:lnTo>
                <a:lnTo>
                  <a:pt x="25526" y="123827"/>
                </a:lnTo>
                <a:lnTo>
                  <a:pt x="23620" y="123450"/>
                </a:lnTo>
                <a:lnTo>
                  <a:pt x="22098" y="122682"/>
                </a:lnTo>
                <a:lnTo>
                  <a:pt x="21337" y="121160"/>
                </a:lnTo>
                <a:lnTo>
                  <a:pt x="20960" y="119254"/>
                </a:lnTo>
                <a:lnTo>
                  <a:pt x="20960" y="148289"/>
                </a:lnTo>
                <a:lnTo>
                  <a:pt x="25526" y="157355"/>
                </a:lnTo>
                <a:lnTo>
                  <a:pt x="30483" y="1475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2260471" y="3805042"/>
            <a:ext cx="51435" cy="157480"/>
          </a:xfrm>
          <a:custGeom>
            <a:avLst/>
            <a:gdLst/>
            <a:ahLst/>
            <a:cxnLst/>
            <a:rect l="l" t="t" r="r" b="b"/>
            <a:pathLst>
              <a:path w="51435" h="157479">
                <a:moveTo>
                  <a:pt x="51053" y="106679"/>
                </a:moveTo>
                <a:lnTo>
                  <a:pt x="0" y="106679"/>
                </a:lnTo>
                <a:lnTo>
                  <a:pt x="20576" y="147527"/>
                </a:lnTo>
                <a:lnTo>
                  <a:pt x="20576" y="119254"/>
                </a:lnTo>
                <a:lnTo>
                  <a:pt x="20953" y="121160"/>
                </a:lnTo>
                <a:lnTo>
                  <a:pt x="22098" y="122682"/>
                </a:lnTo>
                <a:lnTo>
                  <a:pt x="23620" y="123450"/>
                </a:lnTo>
                <a:lnTo>
                  <a:pt x="25526" y="123827"/>
                </a:lnTo>
                <a:lnTo>
                  <a:pt x="27432" y="123450"/>
                </a:lnTo>
                <a:lnTo>
                  <a:pt x="28954" y="122682"/>
                </a:lnTo>
                <a:lnTo>
                  <a:pt x="29715" y="121160"/>
                </a:lnTo>
                <a:lnTo>
                  <a:pt x="30099" y="119254"/>
                </a:lnTo>
                <a:lnTo>
                  <a:pt x="30099" y="148276"/>
                </a:lnTo>
                <a:lnTo>
                  <a:pt x="51053" y="106679"/>
                </a:lnTo>
                <a:close/>
              </a:path>
              <a:path w="51435" h="157479">
                <a:moveTo>
                  <a:pt x="30099" y="106679"/>
                </a:moveTo>
                <a:lnTo>
                  <a:pt x="30099" y="4957"/>
                </a:lnTo>
                <a:lnTo>
                  <a:pt x="29715" y="3051"/>
                </a:lnTo>
                <a:lnTo>
                  <a:pt x="28954" y="1528"/>
                </a:lnTo>
                <a:lnTo>
                  <a:pt x="27432" y="383"/>
                </a:lnTo>
                <a:lnTo>
                  <a:pt x="25526" y="0"/>
                </a:lnTo>
                <a:lnTo>
                  <a:pt x="23620" y="383"/>
                </a:lnTo>
                <a:lnTo>
                  <a:pt x="22098" y="1528"/>
                </a:lnTo>
                <a:lnTo>
                  <a:pt x="20953" y="3051"/>
                </a:lnTo>
                <a:lnTo>
                  <a:pt x="20576" y="4957"/>
                </a:lnTo>
                <a:lnTo>
                  <a:pt x="20576" y="106679"/>
                </a:lnTo>
                <a:lnTo>
                  <a:pt x="30099" y="106679"/>
                </a:lnTo>
                <a:close/>
              </a:path>
              <a:path w="51435" h="157479">
                <a:moveTo>
                  <a:pt x="30099" y="148276"/>
                </a:moveTo>
                <a:lnTo>
                  <a:pt x="30099" y="119254"/>
                </a:lnTo>
                <a:lnTo>
                  <a:pt x="29715" y="121160"/>
                </a:lnTo>
                <a:lnTo>
                  <a:pt x="28954" y="122682"/>
                </a:lnTo>
                <a:lnTo>
                  <a:pt x="27432" y="123450"/>
                </a:lnTo>
                <a:lnTo>
                  <a:pt x="25526" y="123827"/>
                </a:lnTo>
                <a:lnTo>
                  <a:pt x="23620" y="123450"/>
                </a:lnTo>
                <a:lnTo>
                  <a:pt x="22098" y="122682"/>
                </a:lnTo>
                <a:lnTo>
                  <a:pt x="20953" y="121160"/>
                </a:lnTo>
                <a:lnTo>
                  <a:pt x="20576" y="119254"/>
                </a:lnTo>
                <a:lnTo>
                  <a:pt x="20576" y="147527"/>
                </a:lnTo>
                <a:lnTo>
                  <a:pt x="25526" y="157355"/>
                </a:lnTo>
                <a:lnTo>
                  <a:pt x="30099" y="1482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 txBox="1"/>
          <p:nvPr/>
        </p:nvSpPr>
        <p:spPr>
          <a:xfrm>
            <a:off x="8196309" y="3557643"/>
            <a:ext cx="1001394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Comic Sans MS" panose="030F0702030302020204"/>
                <a:cs typeface="Comic Sans MS" panose="030F0702030302020204"/>
              </a:rPr>
              <a:t>least</a:t>
            </a:r>
            <a:r>
              <a:rPr sz="1200" spc="-5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1200" spc="-5" dirty="0">
                <a:latin typeface="Comic Sans MS" panose="030F0702030302020204"/>
                <a:cs typeface="Comic Sans MS" panose="030F0702030302020204"/>
              </a:rPr>
              <a:t>favorite</a:t>
            </a:r>
            <a:endParaRPr sz="1200">
              <a:latin typeface="Comic Sans MS" panose="030F0702030302020204"/>
              <a:cs typeface="Comic Sans MS" panose="030F0702030302020204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8640688" y="3801997"/>
            <a:ext cx="50800" cy="157480"/>
          </a:xfrm>
          <a:custGeom>
            <a:avLst/>
            <a:gdLst/>
            <a:ahLst/>
            <a:cxnLst/>
            <a:rect l="l" t="t" r="r" b="b"/>
            <a:pathLst>
              <a:path w="50800" h="157479">
                <a:moveTo>
                  <a:pt x="50669" y="106295"/>
                </a:moveTo>
                <a:lnTo>
                  <a:pt x="0" y="106295"/>
                </a:lnTo>
                <a:lnTo>
                  <a:pt x="20569" y="147467"/>
                </a:lnTo>
                <a:lnTo>
                  <a:pt x="20569" y="119254"/>
                </a:lnTo>
                <a:lnTo>
                  <a:pt x="20980" y="121160"/>
                </a:lnTo>
                <a:lnTo>
                  <a:pt x="22077" y="122682"/>
                </a:lnTo>
                <a:lnTo>
                  <a:pt x="23654" y="123443"/>
                </a:lnTo>
                <a:lnTo>
                  <a:pt x="25505" y="123827"/>
                </a:lnTo>
                <a:lnTo>
                  <a:pt x="27425" y="123443"/>
                </a:lnTo>
                <a:lnTo>
                  <a:pt x="28934" y="122682"/>
                </a:lnTo>
                <a:lnTo>
                  <a:pt x="29756" y="121160"/>
                </a:lnTo>
                <a:lnTo>
                  <a:pt x="30099" y="119254"/>
                </a:lnTo>
                <a:lnTo>
                  <a:pt x="30099" y="148028"/>
                </a:lnTo>
                <a:lnTo>
                  <a:pt x="50669" y="106295"/>
                </a:lnTo>
                <a:close/>
              </a:path>
              <a:path w="50800" h="157479">
                <a:moveTo>
                  <a:pt x="30099" y="106295"/>
                </a:moveTo>
                <a:lnTo>
                  <a:pt x="30099" y="4950"/>
                </a:lnTo>
                <a:lnTo>
                  <a:pt x="29756" y="3044"/>
                </a:lnTo>
                <a:lnTo>
                  <a:pt x="28934" y="1522"/>
                </a:lnTo>
                <a:lnTo>
                  <a:pt x="27425" y="377"/>
                </a:lnTo>
                <a:lnTo>
                  <a:pt x="25505" y="0"/>
                </a:lnTo>
                <a:lnTo>
                  <a:pt x="23654" y="377"/>
                </a:lnTo>
                <a:lnTo>
                  <a:pt x="22077" y="1522"/>
                </a:lnTo>
                <a:lnTo>
                  <a:pt x="20980" y="3044"/>
                </a:lnTo>
                <a:lnTo>
                  <a:pt x="20569" y="4950"/>
                </a:lnTo>
                <a:lnTo>
                  <a:pt x="20569" y="106295"/>
                </a:lnTo>
                <a:lnTo>
                  <a:pt x="30099" y="106295"/>
                </a:lnTo>
                <a:close/>
              </a:path>
              <a:path w="50800" h="157479">
                <a:moveTo>
                  <a:pt x="30099" y="148028"/>
                </a:moveTo>
                <a:lnTo>
                  <a:pt x="30099" y="119254"/>
                </a:lnTo>
                <a:lnTo>
                  <a:pt x="29756" y="121160"/>
                </a:lnTo>
                <a:lnTo>
                  <a:pt x="28934" y="122682"/>
                </a:lnTo>
                <a:lnTo>
                  <a:pt x="27425" y="123443"/>
                </a:lnTo>
                <a:lnTo>
                  <a:pt x="25505" y="123827"/>
                </a:lnTo>
                <a:lnTo>
                  <a:pt x="23654" y="123443"/>
                </a:lnTo>
                <a:lnTo>
                  <a:pt x="22077" y="122682"/>
                </a:lnTo>
                <a:lnTo>
                  <a:pt x="20980" y="121160"/>
                </a:lnTo>
                <a:lnTo>
                  <a:pt x="20569" y="119254"/>
                </a:lnTo>
                <a:lnTo>
                  <a:pt x="20569" y="147467"/>
                </a:lnTo>
                <a:lnTo>
                  <a:pt x="25505" y="157348"/>
                </a:lnTo>
                <a:lnTo>
                  <a:pt x="30099" y="1480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 txBox="1"/>
          <p:nvPr/>
        </p:nvSpPr>
        <p:spPr>
          <a:xfrm>
            <a:off x="1701796" y="5782466"/>
            <a:ext cx="2081530" cy="251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450" i="1" spc="-30" dirty="0">
                <a:latin typeface="Comic Sans MS" panose="030F0702030302020204"/>
                <a:cs typeface="Comic Sans MS" panose="030F0702030302020204"/>
              </a:rPr>
              <a:t>Men’s</a:t>
            </a:r>
            <a:r>
              <a:rPr sz="1450" i="1" spc="-5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1450" i="1" spc="-30" dirty="0">
                <a:latin typeface="Comic Sans MS" panose="030F0702030302020204"/>
                <a:cs typeface="Comic Sans MS" panose="030F0702030302020204"/>
              </a:rPr>
              <a:t>Preference</a:t>
            </a:r>
            <a:r>
              <a:rPr sz="1450" i="1" spc="-5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1450" i="1" spc="-25" dirty="0">
                <a:latin typeface="Comic Sans MS" panose="030F0702030302020204"/>
                <a:cs typeface="Comic Sans MS" panose="030F0702030302020204"/>
              </a:rPr>
              <a:t>Profile</a:t>
            </a:r>
            <a:endParaRPr sz="1450">
              <a:latin typeface="Comic Sans MS" panose="030F0702030302020204"/>
              <a:cs typeface="Comic Sans MS" panose="030F0702030302020204"/>
            </a:endParaRPr>
          </a:p>
        </p:txBody>
      </p:sp>
      <p:sp>
        <p:nvSpPr>
          <p:cNvPr id="69" name="object 6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0"/>
              </a:spcBef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68" name="object 68"/>
          <p:cNvSpPr txBox="1"/>
          <p:nvPr/>
        </p:nvSpPr>
        <p:spPr>
          <a:xfrm>
            <a:off x="5992970" y="5782466"/>
            <a:ext cx="2340610" cy="251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450" i="1" spc="-35" dirty="0">
                <a:latin typeface="Comic Sans MS" panose="030F0702030302020204"/>
                <a:cs typeface="Comic Sans MS" panose="030F0702030302020204"/>
              </a:rPr>
              <a:t>Women’s</a:t>
            </a:r>
            <a:r>
              <a:rPr sz="1450" i="1" spc="-4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1450" i="1" spc="-30" dirty="0">
                <a:latin typeface="Comic Sans MS" panose="030F0702030302020204"/>
                <a:cs typeface="Comic Sans MS" panose="030F0702030302020204"/>
              </a:rPr>
              <a:t>Preference</a:t>
            </a:r>
            <a:r>
              <a:rPr sz="1450" i="1" spc="-4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1450" i="1" spc="-25" dirty="0">
                <a:latin typeface="Comic Sans MS" panose="030F0702030302020204"/>
                <a:cs typeface="Comic Sans MS" panose="030F0702030302020204"/>
              </a:rPr>
              <a:t>Profile</a:t>
            </a:r>
            <a:endParaRPr sz="1450">
              <a:latin typeface="Comic Sans MS" panose="030F0702030302020204"/>
              <a:cs typeface="Comic Sans MS" panose="030F07020303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6274" y="930273"/>
            <a:ext cx="54857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Stable</a:t>
            </a:r>
            <a:r>
              <a:rPr sz="3600" spc="-35" dirty="0"/>
              <a:t> </a:t>
            </a:r>
            <a:r>
              <a:rPr sz="3600" spc="-5" dirty="0"/>
              <a:t>Matching</a:t>
            </a:r>
            <a:r>
              <a:rPr sz="3600" spc="-35" dirty="0"/>
              <a:t> </a:t>
            </a:r>
            <a:r>
              <a:rPr sz="3600" spc="-5" dirty="0"/>
              <a:t>Problem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209546" y="1871493"/>
            <a:ext cx="7541895" cy="1194435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0"/>
              </a:spcBef>
              <a:buClr>
                <a:srgbClr val="3299FF"/>
              </a:buClr>
              <a:buSzPct val="59000"/>
              <a:buFont typeface="Wingdings" panose="05000000000000000000"/>
              <a:buChar char=""/>
              <a:tabLst>
                <a:tab pos="354965" algn="l"/>
                <a:tab pos="355600" algn="l"/>
                <a:tab pos="1009015" algn="l"/>
              </a:tabLst>
            </a:pPr>
            <a:r>
              <a:rPr sz="3200" spc="-5" dirty="0">
                <a:latin typeface="Arial MT"/>
                <a:cs typeface="Arial MT"/>
              </a:rPr>
              <a:t>Q.	Is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assignment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0032CC"/>
                </a:solidFill>
                <a:latin typeface="Arial MT"/>
                <a:cs typeface="Arial MT"/>
              </a:rPr>
              <a:t>X-A,</a:t>
            </a:r>
            <a:r>
              <a:rPr sz="3200" spc="-15" dirty="0">
                <a:solidFill>
                  <a:srgbClr val="0032CC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0032CC"/>
                </a:solidFill>
                <a:latin typeface="Arial MT"/>
                <a:cs typeface="Arial MT"/>
              </a:rPr>
              <a:t>Y-B,</a:t>
            </a:r>
            <a:r>
              <a:rPr sz="3200" spc="-15" dirty="0">
                <a:solidFill>
                  <a:srgbClr val="0032CC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solidFill>
                  <a:srgbClr val="0032CC"/>
                </a:solidFill>
                <a:latin typeface="Arial MT"/>
                <a:cs typeface="Arial MT"/>
              </a:rPr>
              <a:t>Z-C</a:t>
            </a:r>
            <a:r>
              <a:rPr sz="3200" spc="-10" dirty="0">
                <a:solidFill>
                  <a:srgbClr val="0032CC"/>
                </a:solidFill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stable?</a:t>
            </a:r>
            <a:endParaRPr sz="32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760"/>
              </a:spcBef>
              <a:buClr>
                <a:srgbClr val="3299FF"/>
              </a:buClr>
              <a:buSzPct val="59000"/>
              <a:buFont typeface="Wingdings" panose="05000000000000000000"/>
              <a:buChar char=""/>
              <a:tabLst>
                <a:tab pos="354965" algn="l"/>
                <a:tab pos="355600" algn="l"/>
                <a:tab pos="964565" algn="l"/>
              </a:tabLst>
            </a:pPr>
            <a:r>
              <a:rPr sz="3200" dirty="0">
                <a:latin typeface="Arial MT"/>
                <a:cs typeface="Arial MT"/>
              </a:rPr>
              <a:t>A.	</a:t>
            </a:r>
            <a:r>
              <a:rPr sz="3200" spc="-5" dirty="0">
                <a:latin typeface="Arial MT"/>
                <a:cs typeface="Arial MT"/>
              </a:rPr>
              <a:t>Yes.</a:t>
            </a:r>
            <a:endParaRPr sz="32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71338" y="4066981"/>
            <a:ext cx="3977004" cy="1664335"/>
            <a:chOff x="771338" y="4066981"/>
            <a:chExt cx="3977004" cy="1664335"/>
          </a:xfrm>
        </p:grpSpPr>
        <p:sp>
          <p:nvSpPr>
            <p:cNvPr id="5" name="object 5"/>
            <p:cNvSpPr/>
            <p:nvPr/>
          </p:nvSpPr>
          <p:spPr>
            <a:xfrm>
              <a:off x="1768604" y="5311901"/>
              <a:ext cx="992505" cy="414655"/>
            </a:xfrm>
            <a:custGeom>
              <a:avLst/>
              <a:gdLst/>
              <a:ahLst/>
              <a:cxnLst/>
              <a:rect l="l" t="t" r="r" b="b"/>
              <a:pathLst>
                <a:path w="992505" h="414654">
                  <a:moveTo>
                    <a:pt x="992119" y="414147"/>
                  </a:moveTo>
                  <a:lnTo>
                    <a:pt x="992119" y="0"/>
                  </a:lnTo>
                  <a:lnTo>
                    <a:pt x="0" y="0"/>
                  </a:lnTo>
                  <a:lnTo>
                    <a:pt x="0" y="414147"/>
                  </a:lnTo>
                  <a:lnTo>
                    <a:pt x="992119" y="414147"/>
                  </a:lnTo>
                  <a:close/>
                </a:path>
              </a:pathLst>
            </a:custGeom>
            <a:solidFill>
              <a:srgbClr val="FFC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768604" y="5311901"/>
              <a:ext cx="992505" cy="414655"/>
            </a:xfrm>
            <a:custGeom>
              <a:avLst/>
              <a:gdLst/>
              <a:ahLst/>
              <a:cxnLst/>
              <a:rect l="l" t="t" r="r" b="b"/>
              <a:pathLst>
                <a:path w="992505" h="414654">
                  <a:moveTo>
                    <a:pt x="0" y="0"/>
                  </a:moveTo>
                  <a:lnTo>
                    <a:pt x="0" y="414147"/>
                  </a:lnTo>
                  <a:lnTo>
                    <a:pt x="992119" y="414147"/>
                  </a:lnTo>
                  <a:lnTo>
                    <a:pt x="992119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2760724" y="5311901"/>
              <a:ext cx="992505" cy="414655"/>
            </a:xfrm>
            <a:custGeom>
              <a:avLst/>
              <a:gdLst/>
              <a:ahLst/>
              <a:cxnLst/>
              <a:rect l="l" t="t" r="r" b="b"/>
              <a:pathLst>
                <a:path w="992504" h="414654">
                  <a:moveTo>
                    <a:pt x="992126" y="414147"/>
                  </a:moveTo>
                  <a:lnTo>
                    <a:pt x="992126" y="0"/>
                  </a:lnTo>
                  <a:lnTo>
                    <a:pt x="0" y="0"/>
                  </a:lnTo>
                  <a:lnTo>
                    <a:pt x="0" y="414147"/>
                  </a:lnTo>
                  <a:lnTo>
                    <a:pt x="992126" y="414147"/>
                  </a:lnTo>
                  <a:close/>
                </a:path>
              </a:pathLst>
            </a:custGeom>
            <a:solidFill>
              <a:srgbClr val="FFC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2760724" y="5311901"/>
              <a:ext cx="992505" cy="414655"/>
            </a:xfrm>
            <a:custGeom>
              <a:avLst/>
              <a:gdLst/>
              <a:ahLst/>
              <a:cxnLst/>
              <a:rect l="l" t="t" r="r" b="b"/>
              <a:pathLst>
                <a:path w="992504" h="414654">
                  <a:moveTo>
                    <a:pt x="0" y="0"/>
                  </a:moveTo>
                  <a:lnTo>
                    <a:pt x="0" y="414147"/>
                  </a:lnTo>
                  <a:lnTo>
                    <a:pt x="992126" y="414147"/>
                  </a:lnTo>
                  <a:lnTo>
                    <a:pt x="992126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776477" y="4897368"/>
              <a:ext cx="992505" cy="414655"/>
            </a:xfrm>
            <a:custGeom>
              <a:avLst/>
              <a:gdLst/>
              <a:ahLst/>
              <a:cxnLst/>
              <a:rect l="l" t="t" r="r" b="b"/>
              <a:pathLst>
                <a:path w="992505" h="414654">
                  <a:moveTo>
                    <a:pt x="992126" y="414527"/>
                  </a:moveTo>
                  <a:lnTo>
                    <a:pt x="992126" y="0"/>
                  </a:lnTo>
                  <a:lnTo>
                    <a:pt x="0" y="0"/>
                  </a:lnTo>
                  <a:lnTo>
                    <a:pt x="0" y="414527"/>
                  </a:lnTo>
                  <a:lnTo>
                    <a:pt x="992126" y="414527"/>
                  </a:lnTo>
                  <a:close/>
                </a:path>
              </a:pathLst>
            </a:custGeom>
            <a:solidFill>
              <a:srgbClr val="0065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776100" y="4897368"/>
              <a:ext cx="992505" cy="414655"/>
            </a:xfrm>
            <a:custGeom>
              <a:avLst/>
              <a:gdLst/>
              <a:ahLst/>
              <a:cxnLst/>
              <a:rect l="l" t="t" r="r" b="b"/>
              <a:pathLst>
                <a:path w="992505" h="414654">
                  <a:moveTo>
                    <a:pt x="0" y="0"/>
                  </a:moveTo>
                  <a:lnTo>
                    <a:pt x="0" y="414527"/>
                  </a:lnTo>
                  <a:lnTo>
                    <a:pt x="992503" y="414527"/>
                  </a:lnTo>
                  <a:lnTo>
                    <a:pt x="992503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768604" y="4897368"/>
              <a:ext cx="992505" cy="414655"/>
            </a:xfrm>
            <a:custGeom>
              <a:avLst/>
              <a:gdLst/>
              <a:ahLst/>
              <a:cxnLst/>
              <a:rect l="l" t="t" r="r" b="b"/>
              <a:pathLst>
                <a:path w="992505" h="414654">
                  <a:moveTo>
                    <a:pt x="992119" y="414527"/>
                  </a:moveTo>
                  <a:lnTo>
                    <a:pt x="992119" y="0"/>
                  </a:lnTo>
                  <a:lnTo>
                    <a:pt x="0" y="0"/>
                  </a:lnTo>
                  <a:lnTo>
                    <a:pt x="0" y="414527"/>
                  </a:lnTo>
                  <a:lnTo>
                    <a:pt x="992119" y="414527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768604" y="4897368"/>
              <a:ext cx="992505" cy="414655"/>
            </a:xfrm>
            <a:custGeom>
              <a:avLst/>
              <a:gdLst/>
              <a:ahLst/>
              <a:cxnLst/>
              <a:rect l="l" t="t" r="r" b="b"/>
              <a:pathLst>
                <a:path w="992505" h="414654">
                  <a:moveTo>
                    <a:pt x="0" y="0"/>
                  </a:moveTo>
                  <a:lnTo>
                    <a:pt x="0" y="414527"/>
                  </a:lnTo>
                  <a:lnTo>
                    <a:pt x="992119" y="414527"/>
                  </a:lnTo>
                  <a:lnTo>
                    <a:pt x="992119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3752843" y="4897368"/>
              <a:ext cx="990600" cy="414655"/>
            </a:xfrm>
            <a:custGeom>
              <a:avLst/>
              <a:gdLst/>
              <a:ahLst/>
              <a:cxnLst/>
              <a:rect l="l" t="t" r="r" b="b"/>
              <a:pathLst>
                <a:path w="990600" h="414654">
                  <a:moveTo>
                    <a:pt x="990597" y="414527"/>
                  </a:moveTo>
                  <a:lnTo>
                    <a:pt x="990597" y="0"/>
                  </a:lnTo>
                  <a:lnTo>
                    <a:pt x="0" y="0"/>
                  </a:lnTo>
                  <a:lnTo>
                    <a:pt x="0" y="414527"/>
                  </a:lnTo>
                  <a:lnTo>
                    <a:pt x="990597" y="414527"/>
                  </a:lnTo>
                  <a:close/>
                </a:path>
              </a:pathLst>
            </a:custGeom>
            <a:solidFill>
              <a:srgbClr val="FFC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3752843" y="4897368"/>
              <a:ext cx="990600" cy="414655"/>
            </a:xfrm>
            <a:custGeom>
              <a:avLst/>
              <a:gdLst/>
              <a:ahLst/>
              <a:cxnLst/>
              <a:rect l="l" t="t" r="r" b="b"/>
              <a:pathLst>
                <a:path w="990600" h="414654">
                  <a:moveTo>
                    <a:pt x="0" y="0"/>
                  </a:moveTo>
                  <a:lnTo>
                    <a:pt x="0" y="414527"/>
                  </a:lnTo>
                  <a:lnTo>
                    <a:pt x="990597" y="414527"/>
                  </a:lnTo>
                  <a:lnTo>
                    <a:pt x="990597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2760724" y="4897368"/>
              <a:ext cx="992505" cy="414655"/>
            </a:xfrm>
            <a:custGeom>
              <a:avLst/>
              <a:gdLst/>
              <a:ahLst/>
              <a:cxnLst/>
              <a:rect l="l" t="t" r="r" b="b"/>
              <a:pathLst>
                <a:path w="992504" h="414654">
                  <a:moveTo>
                    <a:pt x="992126" y="414527"/>
                  </a:moveTo>
                  <a:lnTo>
                    <a:pt x="992126" y="0"/>
                  </a:lnTo>
                  <a:lnTo>
                    <a:pt x="0" y="0"/>
                  </a:lnTo>
                  <a:lnTo>
                    <a:pt x="0" y="414527"/>
                  </a:lnTo>
                  <a:lnTo>
                    <a:pt x="992126" y="414527"/>
                  </a:lnTo>
                  <a:close/>
                </a:path>
              </a:pathLst>
            </a:custGeom>
            <a:solidFill>
              <a:srgbClr val="FFC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776100" y="4483225"/>
              <a:ext cx="3967479" cy="828675"/>
            </a:xfrm>
            <a:custGeom>
              <a:avLst/>
              <a:gdLst/>
              <a:ahLst/>
              <a:cxnLst/>
              <a:rect l="l" t="t" r="r" b="b"/>
              <a:pathLst>
                <a:path w="3967479" h="828675">
                  <a:moveTo>
                    <a:pt x="1984623" y="414142"/>
                  </a:moveTo>
                  <a:lnTo>
                    <a:pt x="1984623" y="828670"/>
                  </a:lnTo>
                  <a:lnTo>
                    <a:pt x="2976749" y="828670"/>
                  </a:lnTo>
                  <a:lnTo>
                    <a:pt x="2976749" y="414142"/>
                  </a:lnTo>
                  <a:lnTo>
                    <a:pt x="1984623" y="414142"/>
                  </a:lnTo>
                  <a:close/>
                </a:path>
                <a:path w="3967479" h="828675">
                  <a:moveTo>
                    <a:pt x="0" y="0"/>
                  </a:moveTo>
                  <a:lnTo>
                    <a:pt x="0" y="414147"/>
                  </a:lnTo>
                  <a:lnTo>
                    <a:pt x="992503" y="414147"/>
                  </a:lnTo>
                  <a:lnTo>
                    <a:pt x="992503" y="0"/>
                  </a:lnTo>
                  <a:lnTo>
                    <a:pt x="0" y="0"/>
                  </a:lnTo>
                  <a:close/>
                </a:path>
                <a:path w="3967479" h="828675">
                  <a:moveTo>
                    <a:pt x="992503" y="0"/>
                  </a:moveTo>
                  <a:lnTo>
                    <a:pt x="992503" y="414147"/>
                  </a:lnTo>
                  <a:lnTo>
                    <a:pt x="1984623" y="414147"/>
                  </a:lnTo>
                  <a:lnTo>
                    <a:pt x="1984623" y="0"/>
                  </a:lnTo>
                  <a:lnTo>
                    <a:pt x="992503" y="0"/>
                  </a:lnTo>
                  <a:close/>
                </a:path>
                <a:path w="3967479" h="828675">
                  <a:moveTo>
                    <a:pt x="2976743" y="0"/>
                  </a:moveTo>
                  <a:lnTo>
                    <a:pt x="2976743" y="414147"/>
                  </a:lnTo>
                  <a:lnTo>
                    <a:pt x="3967340" y="414147"/>
                  </a:lnTo>
                  <a:lnTo>
                    <a:pt x="3967340" y="0"/>
                  </a:lnTo>
                  <a:lnTo>
                    <a:pt x="2976743" y="0"/>
                  </a:lnTo>
                  <a:close/>
                </a:path>
                <a:path w="3967479" h="828675">
                  <a:moveTo>
                    <a:pt x="1984623" y="0"/>
                  </a:moveTo>
                  <a:lnTo>
                    <a:pt x="1984623" y="414147"/>
                  </a:lnTo>
                  <a:lnTo>
                    <a:pt x="2976749" y="414147"/>
                  </a:lnTo>
                  <a:lnTo>
                    <a:pt x="2976749" y="0"/>
                  </a:lnTo>
                  <a:lnTo>
                    <a:pt x="1984623" y="0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1768604" y="4072127"/>
              <a:ext cx="992505" cy="411480"/>
            </a:xfrm>
            <a:custGeom>
              <a:avLst/>
              <a:gdLst/>
              <a:ahLst/>
              <a:cxnLst/>
              <a:rect l="l" t="t" r="r" b="b"/>
              <a:pathLst>
                <a:path w="992505" h="411479">
                  <a:moveTo>
                    <a:pt x="992119" y="411096"/>
                  </a:moveTo>
                  <a:lnTo>
                    <a:pt x="992119" y="0"/>
                  </a:lnTo>
                  <a:lnTo>
                    <a:pt x="0" y="0"/>
                  </a:lnTo>
                  <a:lnTo>
                    <a:pt x="0" y="411096"/>
                  </a:lnTo>
                  <a:lnTo>
                    <a:pt x="992119" y="411096"/>
                  </a:lnTo>
                  <a:close/>
                </a:path>
              </a:pathLst>
            </a:custGeom>
            <a:solidFill>
              <a:srgbClr val="0065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1768604" y="4071743"/>
              <a:ext cx="992505" cy="411480"/>
            </a:xfrm>
            <a:custGeom>
              <a:avLst/>
              <a:gdLst/>
              <a:ahLst/>
              <a:cxnLst/>
              <a:rect l="l" t="t" r="r" b="b"/>
              <a:pathLst>
                <a:path w="992505" h="411479">
                  <a:moveTo>
                    <a:pt x="0" y="0"/>
                  </a:moveTo>
                  <a:lnTo>
                    <a:pt x="0" y="411480"/>
                  </a:lnTo>
                  <a:lnTo>
                    <a:pt x="992119" y="411480"/>
                  </a:lnTo>
                  <a:lnTo>
                    <a:pt x="992119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2760724" y="4072127"/>
              <a:ext cx="992505" cy="411480"/>
            </a:xfrm>
            <a:custGeom>
              <a:avLst/>
              <a:gdLst/>
              <a:ahLst/>
              <a:cxnLst/>
              <a:rect l="l" t="t" r="r" b="b"/>
              <a:pathLst>
                <a:path w="992504" h="411479">
                  <a:moveTo>
                    <a:pt x="992126" y="411096"/>
                  </a:moveTo>
                  <a:lnTo>
                    <a:pt x="992126" y="0"/>
                  </a:lnTo>
                  <a:lnTo>
                    <a:pt x="0" y="0"/>
                  </a:lnTo>
                  <a:lnTo>
                    <a:pt x="0" y="411096"/>
                  </a:lnTo>
                  <a:lnTo>
                    <a:pt x="992126" y="411096"/>
                  </a:lnTo>
                  <a:close/>
                </a:path>
              </a:pathLst>
            </a:custGeom>
            <a:solidFill>
              <a:srgbClr val="0065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2760724" y="4071743"/>
              <a:ext cx="992505" cy="411480"/>
            </a:xfrm>
            <a:custGeom>
              <a:avLst/>
              <a:gdLst/>
              <a:ahLst/>
              <a:cxnLst/>
              <a:rect l="l" t="t" r="r" b="b"/>
              <a:pathLst>
                <a:path w="992504" h="411479">
                  <a:moveTo>
                    <a:pt x="0" y="0"/>
                  </a:moveTo>
                  <a:lnTo>
                    <a:pt x="0" y="411480"/>
                  </a:lnTo>
                  <a:lnTo>
                    <a:pt x="992126" y="411480"/>
                  </a:lnTo>
                  <a:lnTo>
                    <a:pt x="992126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3752843" y="4072127"/>
              <a:ext cx="990600" cy="411480"/>
            </a:xfrm>
            <a:custGeom>
              <a:avLst/>
              <a:gdLst/>
              <a:ahLst/>
              <a:cxnLst/>
              <a:rect l="l" t="t" r="r" b="b"/>
              <a:pathLst>
                <a:path w="990600" h="411479">
                  <a:moveTo>
                    <a:pt x="990597" y="411096"/>
                  </a:moveTo>
                  <a:lnTo>
                    <a:pt x="990597" y="0"/>
                  </a:lnTo>
                  <a:lnTo>
                    <a:pt x="0" y="0"/>
                  </a:lnTo>
                  <a:lnTo>
                    <a:pt x="0" y="411096"/>
                  </a:lnTo>
                  <a:lnTo>
                    <a:pt x="990597" y="411096"/>
                  </a:lnTo>
                  <a:close/>
                </a:path>
              </a:pathLst>
            </a:custGeom>
            <a:solidFill>
              <a:srgbClr val="0065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3752843" y="4071743"/>
              <a:ext cx="990600" cy="411480"/>
            </a:xfrm>
            <a:custGeom>
              <a:avLst/>
              <a:gdLst/>
              <a:ahLst/>
              <a:cxnLst/>
              <a:rect l="l" t="t" r="r" b="b"/>
              <a:pathLst>
                <a:path w="990600" h="411479">
                  <a:moveTo>
                    <a:pt x="0" y="0"/>
                  </a:moveTo>
                  <a:lnTo>
                    <a:pt x="0" y="411480"/>
                  </a:lnTo>
                  <a:lnTo>
                    <a:pt x="990597" y="411480"/>
                  </a:lnTo>
                  <a:lnTo>
                    <a:pt x="990597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3" name="object 23"/>
          <p:cNvGrpSpPr/>
          <p:nvPr/>
        </p:nvGrpSpPr>
        <p:grpSpPr>
          <a:xfrm>
            <a:off x="5190929" y="4066981"/>
            <a:ext cx="3977004" cy="1664335"/>
            <a:chOff x="5190929" y="4066981"/>
            <a:chExt cx="3977004" cy="1664335"/>
          </a:xfrm>
        </p:grpSpPr>
        <p:sp>
          <p:nvSpPr>
            <p:cNvPr id="24" name="object 24"/>
            <p:cNvSpPr/>
            <p:nvPr/>
          </p:nvSpPr>
          <p:spPr>
            <a:xfrm>
              <a:off x="6188195" y="5311901"/>
              <a:ext cx="992505" cy="414655"/>
            </a:xfrm>
            <a:custGeom>
              <a:avLst/>
              <a:gdLst/>
              <a:ahLst/>
              <a:cxnLst/>
              <a:rect l="l" t="t" r="r" b="b"/>
              <a:pathLst>
                <a:path w="992504" h="414654">
                  <a:moveTo>
                    <a:pt x="992126" y="414147"/>
                  </a:moveTo>
                  <a:lnTo>
                    <a:pt x="992126" y="0"/>
                  </a:lnTo>
                  <a:lnTo>
                    <a:pt x="0" y="0"/>
                  </a:lnTo>
                  <a:lnTo>
                    <a:pt x="0" y="414147"/>
                  </a:lnTo>
                  <a:lnTo>
                    <a:pt x="992126" y="414147"/>
                  </a:lnTo>
                  <a:close/>
                </a:path>
              </a:pathLst>
            </a:custGeom>
            <a:solidFill>
              <a:srgbClr val="FFC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6188195" y="5311901"/>
              <a:ext cx="992505" cy="414655"/>
            </a:xfrm>
            <a:custGeom>
              <a:avLst/>
              <a:gdLst/>
              <a:ahLst/>
              <a:cxnLst/>
              <a:rect l="l" t="t" r="r" b="b"/>
              <a:pathLst>
                <a:path w="992504" h="414654">
                  <a:moveTo>
                    <a:pt x="0" y="0"/>
                  </a:moveTo>
                  <a:lnTo>
                    <a:pt x="0" y="414147"/>
                  </a:lnTo>
                  <a:lnTo>
                    <a:pt x="992126" y="414147"/>
                  </a:lnTo>
                  <a:lnTo>
                    <a:pt x="992126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7180336" y="5311901"/>
              <a:ext cx="992505" cy="414655"/>
            </a:xfrm>
            <a:custGeom>
              <a:avLst/>
              <a:gdLst/>
              <a:ahLst/>
              <a:cxnLst/>
              <a:rect l="l" t="t" r="r" b="b"/>
              <a:pathLst>
                <a:path w="992504" h="414654">
                  <a:moveTo>
                    <a:pt x="992126" y="414147"/>
                  </a:moveTo>
                  <a:lnTo>
                    <a:pt x="992126" y="0"/>
                  </a:lnTo>
                  <a:lnTo>
                    <a:pt x="0" y="0"/>
                  </a:lnTo>
                  <a:lnTo>
                    <a:pt x="0" y="414147"/>
                  </a:lnTo>
                  <a:lnTo>
                    <a:pt x="992126" y="414147"/>
                  </a:lnTo>
                  <a:close/>
                </a:path>
              </a:pathLst>
            </a:custGeom>
            <a:solidFill>
              <a:srgbClr val="FFC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7180336" y="5311901"/>
              <a:ext cx="992505" cy="414655"/>
            </a:xfrm>
            <a:custGeom>
              <a:avLst/>
              <a:gdLst/>
              <a:ahLst/>
              <a:cxnLst/>
              <a:rect l="l" t="t" r="r" b="b"/>
              <a:pathLst>
                <a:path w="992504" h="414654">
                  <a:moveTo>
                    <a:pt x="0" y="0"/>
                  </a:moveTo>
                  <a:lnTo>
                    <a:pt x="0" y="414147"/>
                  </a:lnTo>
                  <a:lnTo>
                    <a:pt x="992126" y="414147"/>
                  </a:lnTo>
                  <a:lnTo>
                    <a:pt x="992126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5196076" y="4897368"/>
              <a:ext cx="992505" cy="414655"/>
            </a:xfrm>
            <a:custGeom>
              <a:avLst/>
              <a:gdLst/>
              <a:ahLst/>
              <a:cxnLst/>
              <a:rect l="l" t="t" r="r" b="b"/>
              <a:pathLst>
                <a:path w="992504" h="414654">
                  <a:moveTo>
                    <a:pt x="992119" y="414527"/>
                  </a:moveTo>
                  <a:lnTo>
                    <a:pt x="992119" y="0"/>
                  </a:lnTo>
                  <a:lnTo>
                    <a:pt x="0" y="0"/>
                  </a:lnTo>
                  <a:lnTo>
                    <a:pt x="0" y="414527"/>
                  </a:lnTo>
                  <a:lnTo>
                    <a:pt x="992119" y="414527"/>
                  </a:lnTo>
                  <a:close/>
                </a:path>
              </a:pathLst>
            </a:custGeom>
            <a:solidFill>
              <a:srgbClr val="0065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5195692" y="4897368"/>
              <a:ext cx="992505" cy="414655"/>
            </a:xfrm>
            <a:custGeom>
              <a:avLst/>
              <a:gdLst/>
              <a:ahLst/>
              <a:cxnLst/>
              <a:rect l="l" t="t" r="r" b="b"/>
              <a:pathLst>
                <a:path w="992504" h="414654">
                  <a:moveTo>
                    <a:pt x="0" y="0"/>
                  </a:moveTo>
                  <a:lnTo>
                    <a:pt x="0" y="414527"/>
                  </a:lnTo>
                  <a:lnTo>
                    <a:pt x="992503" y="414527"/>
                  </a:lnTo>
                  <a:lnTo>
                    <a:pt x="992503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6188195" y="4897368"/>
              <a:ext cx="992505" cy="414655"/>
            </a:xfrm>
            <a:custGeom>
              <a:avLst/>
              <a:gdLst/>
              <a:ahLst/>
              <a:cxnLst/>
              <a:rect l="l" t="t" r="r" b="b"/>
              <a:pathLst>
                <a:path w="992504" h="414654">
                  <a:moveTo>
                    <a:pt x="992126" y="414527"/>
                  </a:moveTo>
                  <a:lnTo>
                    <a:pt x="992126" y="0"/>
                  </a:lnTo>
                  <a:lnTo>
                    <a:pt x="0" y="0"/>
                  </a:lnTo>
                  <a:lnTo>
                    <a:pt x="0" y="414527"/>
                  </a:lnTo>
                  <a:lnTo>
                    <a:pt x="992126" y="414527"/>
                  </a:lnTo>
                  <a:close/>
                </a:path>
              </a:pathLst>
            </a:custGeom>
            <a:solidFill>
              <a:srgbClr val="FFC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6188195" y="4897368"/>
              <a:ext cx="992505" cy="414655"/>
            </a:xfrm>
            <a:custGeom>
              <a:avLst/>
              <a:gdLst/>
              <a:ahLst/>
              <a:cxnLst/>
              <a:rect l="l" t="t" r="r" b="b"/>
              <a:pathLst>
                <a:path w="992504" h="414654">
                  <a:moveTo>
                    <a:pt x="0" y="0"/>
                  </a:moveTo>
                  <a:lnTo>
                    <a:pt x="0" y="414527"/>
                  </a:lnTo>
                  <a:lnTo>
                    <a:pt x="992126" y="414527"/>
                  </a:lnTo>
                  <a:lnTo>
                    <a:pt x="992126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8172462" y="4897368"/>
              <a:ext cx="990600" cy="414655"/>
            </a:xfrm>
            <a:custGeom>
              <a:avLst/>
              <a:gdLst/>
              <a:ahLst/>
              <a:cxnLst/>
              <a:rect l="l" t="t" r="r" b="b"/>
              <a:pathLst>
                <a:path w="990600" h="414654">
                  <a:moveTo>
                    <a:pt x="990597" y="414527"/>
                  </a:moveTo>
                  <a:lnTo>
                    <a:pt x="990597" y="0"/>
                  </a:lnTo>
                  <a:lnTo>
                    <a:pt x="0" y="0"/>
                  </a:lnTo>
                  <a:lnTo>
                    <a:pt x="0" y="414527"/>
                  </a:lnTo>
                  <a:lnTo>
                    <a:pt x="990597" y="414527"/>
                  </a:lnTo>
                  <a:close/>
                </a:path>
              </a:pathLst>
            </a:custGeom>
            <a:solidFill>
              <a:srgbClr val="FFC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8172462" y="4897368"/>
              <a:ext cx="990600" cy="414655"/>
            </a:xfrm>
            <a:custGeom>
              <a:avLst/>
              <a:gdLst/>
              <a:ahLst/>
              <a:cxnLst/>
              <a:rect l="l" t="t" r="r" b="b"/>
              <a:pathLst>
                <a:path w="990600" h="414654">
                  <a:moveTo>
                    <a:pt x="0" y="0"/>
                  </a:moveTo>
                  <a:lnTo>
                    <a:pt x="0" y="414527"/>
                  </a:lnTo>
                  <a:lnTo>
                    <a:pt x="990597" y="414527"/>
                  </a:lnTo>
                  <a:lnTo>
                    <a:pt x="990597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7180336" y="4897368"/>
              <a:ext cx="992505" cy="414655"/>
            </a:xfrm>
            <a:custGeom>
              <a:avLst/>
              <a:gdLst/>
              <a:ahLst/>
              <a:cxnLst/>
              <a:rect l="l" t="t" r="r" b="b"/>
              <a:pathLst>
                <a:path w="992504" h="414654">
                  <a:moveTo>
                    <a:pt x="992126" y="414527"/>
                  </a:moveTo>
                  <a:lnTo>
                    <a:pt x="992126" y="0"/>
                  </a:lnTo>
                  <a:lnTo>
                    <a:pt x="0" y="0"/>
                  </a:lnTo>
                  <a:lnTo>
                    <a:pt x="0" y="414527"/>
                  </a:lnTo>
                  <a:lnTo>
                    <a:pt x="992126" y="414527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5195692" y="4483225"/>
              <a:ext cx="3967479" cy="828675"/>
            </a:xfrm>
            <a:custGeom>
              <a:avLst/>
              <a:gdLst/>
              <a:ahLst/>
              <a:cxnLst/>
              <a:rect l="l" t="t" r="r" b="b"/>
              <a:pathLst>
                <a:path w="3967479" h="828675">
                  <a:moveTo>
                    <a:pt x="1984643" y="414142"/>
                  </a:moveTo>
                  <a:lnTo>
                    <a:pt x="1984643" y="828670"/>
                  </a:lnTo>
                  <a:lnTo>
                    <a:pt x="2976770" y="828670"/>
                  </a:lnTo>
                  <a:lnTo>
                    <a:pt x="2976770" y="414142"/>
                  </a:lnTo>
                  <a:lnTo>
                    <a:pt x="1984643" y="414142"/>
                  </a:lnTo>
                  <a:close/>
                </a:path>
                <a:path w="3967479" h="828675">
                  <a:moveTo>
                    <a:pt x="0" y="0"/>
                  </a:moveTo>
                  <a:lnTo>
                    <a:pt x="0" y="414147"/>
                  </a:lnTo>
                  <a:lnTo>
                    <a:pt x="992503" y="414147"/>
                  </a:lnTo>
                  <a:lnTo>
                    <a:pt x="992503" y="0"/>
                  </a:lnTo>
                  <a:lnTo>
                    <a:pt x="0" y="0"/>
                  </a:lnTo>
                  <a:close/>
                </a:path>
                <a:path w="3967479" h="828675">
                  <a:moveTo>
                    <a:pt x="992503" y="0"/>
                  </a:moveTo>
                  <a:lnTo>
                    <a:pt x="992503" y="414147"/>
                  </a:lnTo>
                  <a:lnTo>
                    <a:pt x="1984630" y="414147"/>
                  </a:lnTo>
                  <a:lnTo>
                    <a:pt x="1984630" y="0"/>
                  </a:lnTo>
                  <a:lnTo>
                    <a:pt x="992503" y="0"/>
                  </a:lnTo>
                  <a:close/>
                </a:path>
                <a:path w="3967479" h="828675">
                  <a:moveTo>
                    <a:pt x="2976770" y="0"/>
                  </a:moveTo>
                  <a:lnTo>
                    <a:pt x="2976770" y="414147"/>
                  </a:lnTo>
                  <a:lnTo>
                    <a:pt x="3967368" y="414147"/>
                  </a:lnTo>
                  <a:lnTo>
                    <a:pt x="3967368" y="0"/>
                  </a:lnTo>
                  <a:lnTo>
                    <a:pt x="2976770" y="0"/>
                  </a:lnTo>
                  <a:close/>
                </a:path>
                <a:path w="3967479" h="828675">
                  <a:moveTo>
                    <a:pt x="1984643" y="0"/>
                  </a:moveTo>
                  <a:lnTo>
                    <a:pt x="1984643" y="414147"/>
                  </a:lnTo>
                  <a:lnTo>
                    <a:pt x="2976770" y="414147"/>
                  </a:lnTo>
                  <a:lnTo>
                    <a:pt x="2976770" y="0"/>
                  </a:lnTo>
                  <a:lnTo>
                    <a:pt x="1984643" y="0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6188195" y="4072127"/>
              <a:ext cx="992505" cy="411480"/>
            </a:xfrm>
            <a:custGeom>
              <a:avLst/>
              <a:gdLst/>
              <a:ahLst/>
              <a:cxnLst/>
              <a:rect l="l" t="t" r="r" b="b"/>
              <a:pathLst>
                <a:path w="992504" h="411479">
                  <a:moveTo>
                    <a:pt x="992126" y="411096"/>
                  </a:moveTo>
                  <a:lnTo>
                    <a:pt x="992126" y="0"/>
                  </a:lnTo>
                  <a:lnTo>
                    <a:pt x="0" y="0"/>
                  </a:lnTo>
                  <a:lnTo>
                    <a:pt x="0" y="411096"/>
                  </a:lnTo>
                  <a:lnTo>
                    <a:pt x="992126" y="411096"/>
                  </a:lnTo>
                  <a:close/>
                </a:path>
              </a:pathLst>
            </a:custGeom>
            <a:solidFill>
              <a:srgbClr val="0065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6188195" y="4071743"/>
              <a:ext cx="992505" cy="411480"/>
            </a:xfrm>
            <a:custGeom>
              <a:avLst/>
              <a:gdLst/>
              <a:ahLst/>
              <a:cxnLst/>
              <a:rect l="l" t="t" r="r" b="b"/>
              <a:pathLst>
                <a:path w="992504" h="411479">
                  <a:moveTo>
                    <a:pt x="0" y="0"/>
                  </a:moveTo>
                  <a:lnTo>
                    <a:pt x="0" y="411480"/>
                  </a:lnTo>
                  <a:lnTo>
                    <a:pt x="992126" y="411480"/>
                  </a:lnTo>
                  <a:lnTo>
                    <a:pt x="992126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7180336" y="4072127"/>
              <a:ext cx="992505" cy="411480"/>
            </a:xfrm>
            <a:custGeom>
              <a:avLst/>
              <a:gdLst/>
              <a:ahLst/>
              <a:cxnLst/>
              <a:rect l="l" t="t" r="r" b="b"/>
              <a:pathLst>
                <a:path w="992504" h="411479">
                  <a:moveTo>
                    <a:pt x="992126" y="411096"/>
                  </a:moveTo>
                  <a:lnTo>
                    <a:pt x="992126" y="0"/>
                  </a:lnTo>
                  <a:lnTo>
                    <a:pt x="0" y="0"/>
                  </a:lnTo>
                  <a:lnTo>
                    <a:pt x="0" y="411096"/>
                  </a:lnTo>
                  <a:lnTo>
                    <a:pt x="992126" y="411096"/>
                  </a:lnTo>
                  <a:close/>
                </a:path>
              </a:pathLst>
            </a:custGeom>
            <a:solidFill>
              <a:srgbClr val="0065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7180336" y="4071743"/>
              <a:ext cx="992505" cy="411480"/>
            </a:xfrm>
            <a:custGeom>
              <a:avLst/>
              <a:gdLst/>
              <a:ahLst/>
              <a:cxnLst/>
              <a:rect l="l" t="t" r="r" b="b"/>
              <a:pathLst>
                <a:path w="992504" h="411479">
                  <a:moveTo>
                    <a:pt x="0" y="0"/>
                  </a:moveTo>
                  <a:lnTo>
                    <a:pt x="0" y="411480"/>
                  </a:lnTo>
                  <a:lnTo>
                    <a:pt x="992126" y="411480"/>
                  </a:lnTo>
                  <a:lnTo>
                    <a:pt x="992126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8172462" y="4072127"/>
              <a:ext cx="990600" cy="411480"/>
            </a:xfrm>
            <a:custGeom>
              <a:avLst/>
              <a:gdLst/>
              <a:ahLst/>
              <a:cxnLst/>
              <a:rect l="l" t="t" r="r" b="b"/>
              <a:pathLst>
                <a:path w="990600" h="411479">
                  <a:moveTo>
                    <a:pt x="990597" y="411096"/>
                  </a:moveTo>
                  <a:lnTo>
                    <a:pt x="990597" y="0"/>
                  </a:lnTo>
                  <a:lnTo>
                    <a:pt x="0" y="0"/>
                  </a:lnTo>
                  <a:lnTo>
                    <a:pt x="0" y="411096"/>
                  </a:lnTo>
                  <a:lnTo>
                    <a:pt x="990597" y="411096"/>
                  </a:lnTo>
                  <a:close/>
                </a:path>
              </a:pathLst>
            </a:custGeom>
            <a:solidFill>
              <a:srgbClr val="0065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8172462" y="4071743"/>
              <a:ext cx="990600" cy="411480"/>
            </a:xfrm>
            <a:custGeom>
              <a:avLst/>
              <a:gdLst/>
              <a:ahLst/>
              <a:cxnLst/>
              <a:rect l="l" t="t" r="r" b="b"/>
              <a:pathLst>
                <a:path w="990600" h="411479">
                  <a:moveTo>
                    <a:pt x="0" y="0"/>
                  </a:moveTo>
                  <a:lnTo>
                    <a:pt x="0" y="411480"/>
                  </a:lnTo>
                  <a:lnTo>
                    <a:pt x="990597" y="411480"/>
                  </a:lnTo>
                  <a:lnTo>
                    <a:pt x="990597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aphicFrame>
        <p:nvGraphicFramePr>
          <p:cNvPr id="42" name="object 42"/>
          <p:cNvGraphicFramePr>
            <a:graphicFrameLocks noGrp="1"/>
          </p:cNvGraphicFramePr>
          <p:nvPr/>
        </p:nvGraphicFramePr>
        <p:xfrm>
          <a:off x="776477" y="4072127"/>
          <a:ext cx="8387706" cy="16541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1869"/>
                <a:gridCol w="991869"/>
                <a:gridCol w="991869"/>
                <a:gridCol w="990599"/>
                <a:gridCol w="452754"/>
                <a:gridCol w="992504"/>
                <a:gridCol w="992504"/>
                <a:gridCol w="992504"/>
                <a:gridCol w="991234"/>
              </a:tblGrid>
              <a:tr h="41109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2400" spc="-7" baseline="-17000" dirty="0">
                          <a:solidFill>
                            <a:srgbClr val="FFFFFF"/>
                          </a:solidFill>
                          <a:latin typeface="Comic Sans MS" panose="030F0702030302020204"/>
                          <a:cs typeface="Comic Sans MS" panose="030F0702030302020204"/>
                        </a:rPr>
                        <a:t>1</a:t>
                      </a:r>
                      <a:r>
                        <a:rPr sz="1100" spc="-5" dirty="0">
                          <a:solidFill>
                            <a:srgbClr val="FFFFFF"/>
                          </a:solidFill>
                          <a:latin typeface="Comic Sans MS" panose="030F0702030302020204"/>
                          <a:cs typeface="Comic Sans MS" panose="030F0702030302020204"/>
                        </a:rPr>
                        <a:t>st</a:t>
                      </a:r>
                      <a:endParaRPr sz="1100">
                        <a:latin typeface="Comic Sans MS" panose="030F0702030302020204"/>
                        <a:cs typeface="Comic Sans MS" panose="030F0702030302020204"/>
                      </a:endParaRPr>
                    </a:p>
                  </a:txBody>
                  <a:tcPr marL="0" marR="0" marT="889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2400" spc="-7" baseline="-17000" dirty="0">
                          <a:solidFill>
                            <a:srgbClr val="FFFFFF"/>
                          </a:solidFill>
                          <a:latin typeface="Comic Sans MS" panose="030F0702030302020204"/>
                          <a:cs typeface="Comic Sans MS" panose="030F0702030302020204"/>
                        </a:rPr>
                        <a:t>2</a:t>
                      </a:r>
                      <a:r>
                        <a:rPr sz="1100" spc="-5" dirty="0">
                          <a:solidFill>
                            <a:srgbClr val="FFFFFF"/>
                          </a:solidFill>
                          <a:latin typeface="Comic Sans MS" panose="030F0702030302020204"/>
                          <a:cs typeface="Comic Sans MS" panose="030F0702030302020204"/>
                        </a:rPr>
                        <a:t>nd</a:t>
                      </a:r>
                      <a:endParaRPr sz="1100">
                        <a:latin typeface="Comic Sans MS" panose="030F0702030302020204"/>
                        <a:cs typeface="Comic Sans MS" panose="030F0702030302020204"/>
                      </a:endParaRPr>
                    </a:p>
                  </a:txBody>
                  <a:tcPr marL="0" marR="0" marT="889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2400" spc="-7" baseline="-17000" dirty="0">
                          <a:solidFill>
                            <a:srgbClr val="FFFFFF"/>
                          </a:solidFill>
                          <a:latin typeface="Comic Sans MS" panose="030F0702030302020204"/>
                          <a:cs typeface="Comic Sans MS" panose="030F0702030302020204"/>
                        </a:rPr>
                        <a:t>3</a:t>
                      </a:r>
                      <a:r>
                        <a:rPr sz="1100" spc="-5" dirty="0">
                          <a:solidFill>
                            <a:srgbClr val="FFFFFF"/>
                          </a:solidFill>
                          <a:latin typeface="Comic Sans MS" panose="030F0702030302020204"/>
                          <a:cs typeface="Comic Sans MS" panose="030F0702030302020204"/>
                        </a:rPr>
                        <a:t>rd</a:t>
                      </a:r>
                      <a:endParaRPr sz="1100">
                        <a:latin typeface="Comic Sans MS" panose="030F0702030302020204"/>
                        <a:cs typeface="Comic Sans MS" panose="030F0702030302020204"/>
                      </a:endParaRPr>
                    </a:p>
                  </a:txBody>
                  <a:tcPr marL="0" marR="0" marT="889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2400" spc="-7" baseline="-17000" dirty="0">
                          <a:solidFill>
                            <a:srgbClr val="FFFFFF"/>
                          </a:solidFill>
                          <a:latin typeface="Comic Sans MS" panose="030F0702030302020204"/>
                          <a:cs typeface="Comic Sans MS" panose="030F0702030302020204"/>
                        </a:rPr>
                        <a:t>1</a:t>
                      </a:r>
                      <a:r>
                        <a:rPr sz="1100" spc="-5" dirty="0">
                          <a:solidFill>
                            <a:srgbClr val="FFFFFF"/>
                          </a:solidFill>
                          <a:latin typeface="Comic Sans MS" panose="030F0702030302020204"/>
                          <a:cs typeface="Comic Sans MS" panose="030F0702030302020204"/>
                        </a:rPr>
                        <a:t>st</a:t>
                      </a:r>
                      <a:endParaRPr sz="1100">
                        <a:latin typeface="Comic Sans MS" panose="030F0702030302020204"/>
                        <a:cs typeface="Comic Sans MS" panose="030F0702030302020204"/>
                      </a:endParaRPr>
                    </a:p>
                  </a:txBody>
                  <a:tcPr marL="0" marR="0" marT="889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2400" spc="-7" baseline="-17000" dirty="0">
                          <a:solidFill>
                            <a:srgbClr val="FFFFFF"/>
                          </a:solidFill>
                          <a:latin typeface="Comic Sans MS" panose="030F0702030302020204"/>
                          <a:cs typeface="Comic Sans MS" panose="030F0702030302020204"/>
                        </a:rPr>
                        <a:t>2</a:t>
                      </a:r>
                      <a:r>
                        <a:rPr sz="1100" spc="-5" dirty="0">
                          <a:solidFill>
                            <a:srgbClr val="FFFFFF"/>
                          </a:solidFill>
                          <a:latin typeface="Comic Sans MS" panose="030F0702030302020204"/>
                          <a:cs typeface="Comic Sans MS" panose="030F0702030302020204"/>
                        </a:rPr>
                        <a:t>nd</a:t>
                      </a:r>
                      <a:endParaRPr sz="1100">
                        <a:latin typeface="Comic Sans MS" panose="030F0702030302020204"/>
                        <a:cs typeface="Comic Sans MS" panose="030F0702030302020204"/>
                      </a:endParaRPr>
                    </a:p>
                  </a:txBody>
                  <a:tcPr marL="0" marR="0" marT="889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2400" spc="-7" baseline="-17000" dirty="0">
                          <a:solidFill>
                            <a:srgbClr val="FFFFFF"/>
                          </a:solidFill>
                          <a:latin typeface="Comic Sans MS" panose="030F0702030302020204"/>
                          <a:cs typeface="Comic Sans MS" panose="030F0702030302020204"/>
                        </a:rPr>
                        <a:t>3</a:t>
                      </a:r>
                      <a:r>
                        <a:rPr sz="1100" spc="-5" dirty="0">
                          <a:solidFill>
                            <a:srgbClr val="FFFFFF"/>
                          </a:solidFill>
                          <a:latin typeface="Comic Sans MS" panose="030F0702030302020204"/>
                          <a:cs typeface="Comic Sans MS" panose="030F0702030302020204"/>
                        </a:rPr>
                        <a:t>rd</a:t>
                      </a:r>
                      <a:endParaRPr sz="1100">
                        <a:latin typeface="Comic Sans MS" panose="030F0702030302020204"/>
                        <a:cs typeface="Comic Sans MS" panose="030F0702030302020204"/>
                      </a:endParaRPr>
                    </a:p>
                  </a:txBody>
                  <a:tcPr marL="0" marR="0" marT="8890" marB="0"/>
                </a:tc>
              </a:tr>
              <a:tr h="40270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600" spc="-5" dirty="0">
                          <a:solidFill>
                            <a:srgbClr val="FFFFFF"/>
                          </a:solidFill>
                          <a:latin typeface="Comic Sans MS" panose="030F0702030302020204"/>
                          <a:cs typeface="Comic Sans MS" panose="030F0702030302020204"/>
                        </a:rPr>
                        <a:t>Xavier</a:t>
                      </a:r>
                      <a:endParaRPr sz="1600">
                        <a:latin typeface="Comic Sans MS" panose="030F0702030302020204"/>
                        <a:cs typeface="Comic Sans MS" panose="030F0702030302020204"/>
                      </a:endParaRPr>
                    </a:p>
                  </a:txBody>
                  <a:tcPr marL="0" marR="0" marT="74295" marB="0">
                    <a:solidFill>
                      <a:srgbClr val="0065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600" spc="-5" dirty="0">
                          <a:solidFill>
                            <a:srgbClr val="FFFFFF"/>
                          </a:solidFill>
                          <a:latin typeface="Comic Sans MS" panose="030F0702030302020204"/>
                          <a:cs typeface="Comic Sans MS" panose="030F0702030302020204"/>
                        </a:rPr>
                        <a:t>Amy</a:t>
                      </a:r>
                      <a:endParaRPr sz="1600">
                        <a:latin typeface="Comic Sans MS" panose="030F0702030302020204"/>
                        <a:cs typeface="Comic Sans MS" panose="030F0702030302020204"/>
                      </a:endParaRPr>
                    </a:p>
                  </a:txBody>
                  <a:tcPr marL="0" marR="0" marT="74295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600" spc="-5" dirty="0">
                          <a:latin typeface="Comic Sans MS" panose="030F0702030302020204"/>
                          <a:cs typeface="Comic Sans MS" panose="030F0702030302020204"/>
                        </a:rPr>
                        <a:t>Brenda</a:t>
                      </a:r>
                      <a:endParaRPr sz="1600">
                        <a:latin typeface="Comic Sans MS" panose="030F0702030302020204"/>
                        <a:cs typeface="Comic Sans MS" panose="030F0702030302020204"/>
                      </a:endParaRPr>
                    </a:p>
                  </a:txBody>
                  <a:tcPr marL="0" marR="0" marT="74295" marB="0">
                    <a:solidFill>
                      <a:srgbClr val="FFC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600" spc="-5" dirty="0">
                          <a:latin typeface="Comic Sans MS" panose="030F0702030302020204"/>
                          <a:cs typeface="Comic Sans MS" panose="030F0702030302020204"/>
                        </a:rPr>
                        <a:t>Claire</a:t>
                      </a:r>
                      <a:endParaRPr sz="1600">
                        <a:latin typeface="Comic Sans MS" panose="030F0702030302020204"/>
                        <a:cs typeface="Comic Sans MS" panose="030F0702030302020204"/>
                      </a:endParaRPr>
                    </a:p>
                  </a:txBody>
                  <a:tcPr marL="0" marR="0" marT="74295" marB="0">
                    <a:solidFill>
                      <a:srgbClr val="FFC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600" spc="-5" dirty="0">
                          <a:solidFill>
                            <a:srgbClr val="FFFFFF"/>
                          </a:solidFill>
                          <a:latin typeface="Comic Sans MS" panose="030F0702030302020204"/>
                          <a:cs typeface="Comic Sans MS" panose="030F0702030302020204"/>
                        </a:rPr>
                        <a:t>Amy</a:t>
                      </a:r>
                      <a:endParaRPr sz="1600">
                        <a:latin typeface="Comic Sans MS" panose="030F0702030302020204"/>
                        <a:cs typeface="Comic Sans MS" panose="030F0702030302020204"/>
                      </a:endParaRPr>
                    </a:p>
                  </a:txBody>
                  <a:tcPr marL="0" marR="0" marT="74295" marB="0">
                    <a:solidFill>
                      <a:srgbClr val="0065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600" dirty="0">
                          <a:latin typeface="Comic Sans MS" panose="030F0702030302020204"/>
                          <a:cs typeface="Comic Sans MS" panose="030F0702030302020204"/>
                        </a:rPr>
                        <a:t>Yuri</a:t>
                      </a:r>
                      <a:endParaRPr sz="1600">
                        <a:latin typeface="Comic Sans MS" panose="030F0702030302020204"/>
                        <a:cs typeface="Comic Sans MS" panose="030F0702030302020204"/>
                      </a:endParaRPr>
                    </a:p>
                  </a:txBody>
                  <a:tcPr marL="0" marR="0" marT="74295" marB="0">
                    <a:solidFill>
                      <a:srgbClr val="FFC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600" spc="-5" dirty="0">
                          <a:solidFill>
                            <a:srgbClr val="FFFFFF"/>
                          </a:solidFill>
                          <a:latin typeface="Comic Sans MS" panose="030F0702030302020204"/>
                          <a:cs typeface="Comic Sans MS" panose="030F0702030302020204"/>
                        </a:rPr>
                        <a:t>Xavier</a:t>
                      </a:r>
                      <a:endParaRPr sz="1600">
                        <a:latin typeface="Comic Sans MS" panose="030F0702030302020204"/>
                        <a:cs typeface="Comic Sans MS" panose="030F0702030302020204"/>
                      </a:endParaRPr>
                    </a:p>
                  </a:txBody>
                  <a:tcPr marL="0" marR="0" marT="74295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600" spc="-5" dirty="0">
                          <a:latin typeface="Comic Sans MS" panose="030F0702030302020204"/>
                          <a:cs typeface="Comic Sans MS" panose="030F0702030302020204"/>
                        </a:rPr>
                        <a:t>Zoran</a:t>
                      </a:r>
                      <a:endParaRPr sz="1600">
                        <a:latin typeface="Comic Sans MS" panose="030F0702030302020204"/>
                        <a:cs typeface="Comic Sans MS" panose="030F0702030302020204"/>
                      </a:endParaRPr>
                    </a:p>
                  </a:txBody>
                  <a:tcPr marL="0" marR="0" marT="74295" marB="0">
                    <a:solidFill>
                      <a:srgbClr val="FFCF00"/>
                    </a:solidFill>
                  </a:tcPr>
                </a:tc>
              </a:tr>
              <a:tr h="42597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Comic Sans MS" panose="030F0702030302020204"/>
                          <a:cs typeface="Comic Sans MS" panose="030F0702030302020204"/>
                        </a:rPr>
                        <a:t>Yuri</a:t>
                      </a:r>
                      <a:endParaRPr sz="1600">
                        <a:latin typeface="Comic Sans MS" panose="030F0702030302020204"/>
                        <a:cs typeface="Comic Sans MS" panose="030F0702030302020204"/>
                      </a:endParaRPr>
                    </a:p>
                  </a:txBody>
                  <a:tcPr marL="0" marR="0" marT="8636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600" spc="-5" dirty="0">
                          <a:solidFill>
                            <a:srgbClr val="FFFFFF"/>
                          </a:solidFill>
                          <a:latin typeface="Comic Sans MS" panose="030F0702030302020204"/>
                          <a:cs typeface="Comic Sans MS" panose="030F0702030302020204"/>
                        </a:rPr>
                        <a:t>Brenda</a:t>
                      </a:r>
                      <a:endParaRPr sz="1600">
                        <a:latin typeface="Comic Sans MS" panose="030F0702030302020204"/>
                        <a:cs typeface="Comic Sans MS" panose="030F0702030302020204"/>
                      </a:endParaRPr>
                    </a:p>
                  </a:txBody>
                  <a:tcPr marL="0" marR="0" marT="8636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600" spc="-5" dirty="0">
                          <a:latin typeface="Comic Sans MS" panose="030F0702030302020204"/>
                          <a:cs typeface="Comic Sans MS" panose="030F0702030302020204"/>
                        </a:rPr>
                        <a:t>Amy</a:t>
                      </a:r>
                      <a:endParaRPr sz="1600">
                        <a:latin typeface="Comic Sans MS" panose="030F0702030302020204"/>
                        <a:cs typeface="Comic Sans MS" panose="030F0702030302020204"/>
                      </a:endParaRPr>
                    </a:p>
                  </a:txBody>
                  <a:tcPr marL="0" marR="0" marT="8636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600" spc="-5" dirty="0">
                          <a:latin typeface="Comic Sans MS" panose="030F0702030302020204"/>
                          <a:cs typeface="Comic Sans MS" panose="030F0702030302020204"/>
                        </a:rPr>
                        <a:t>Claire</a:t>
                      </a:r>
                      <a:endParaRPr sz="1600">
                        <a:latin typeface="Comic Sans MS" panose="030F0702030302020204"/>
                        <a:cs typeface="Comic Sans MS" panose="030F0702030302020204"/>
                      </a:endParaRPr>
                    </a:p>
                  </a:txBody>
                  <a:tcPr marL="0" marR="0" marT="8636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600" spc="-5" dirty="0">
                          <a:solidFill>
                            <a:srgbClr val="FFFFFF"/>
                          </a:solidFill>
                          <a:latin typeface="Comic Sans MS" panose="030F0702030302020204"/>
                          <a:cs typeface="Comic Sans MS" panose="030F0702030302020204"/>
                        </a:rPr>
                        <a:t>Brenda</a:t>
                      </a:r>
                      <a:endParaRPr sz="1600">
                        <a:latin typeface="Comic Sans MS" panose="030F0702030302020204"/>
                        <a:cs typeface="Comic Sans MS" panose="030F0702030302020204"/>
                      </a:endParaRPr>
                    </a:p>
                  </a:txBody>
                  <a:tcPr marL="0" marR="0" marT="8636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600" spc="-5" dirty="0">
                          <a:latin typeface="Comic Sans MS" panose="030F0702030302020204"/>
                          <a:cs typeface="Comic Sans MS" panose="030F0702030302020204"/>
                        </a:rPr>
                        <a:t>Xavier</a:t>
                      </a:r>
                      <a:endParaRPr sz="1600">
                        <a:latin typeface="Comic Sans MS" panose="030F0702030302020204"/>
                        <a:cs typeface="Comic Sans MS" panose="030F0702030302020204"/>
                      </a:endParaRPr>
                    </a:p>
                  </a:txBody>
                  <a:tcPr marL="0" marR="0" marT="8636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Comic Sans MS" panose="030F0702030302020204"/>
                          <a:cs typeface="Comic Sans MS" panose="030F0702030302020204"/>
                        </a:rPr>
                        <a:t>Yuri</a:t>
                      </a:r>
                      <a:endParaRPr sz="1600">
                        <a:latin typeface="Comic Sans MS" panose="030F0702030302020204"/>
                        <a:cs typeface="Comic Sans MS" panose="030F0702030302020204"/>
                      </a:endParaRPr>
                    </a:p>
                  </a:txBody>
                  <a:tcPr marL="0" marR="0" marT="8636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1600" spc="-5" dirty="0">
                          <a:latin typeface="Comic Sans MS" panose="030F0702030302020204"/>
                          <a:cs typeface="Comic Sans MS" panose="030F0702030302020204"/>
                        </a:rPr>
                        <a:t>Zoran</a:t>
                      </a:r>
                      <a:endParaRPr sz="1600">
                        <a:latin typeface="Comic Sans MS" panose="030F0702030302020204"/>
                        <a:cs typeface="Comic Sans MS" panose="030F0702030302020204"/>
                      </a:endParaRPr>
                    </a:p>
                  </a:txBody>
                  <a:tcPr marL="0" marR="0" marT="86360" marB="0"/>
                </a:tc>
              </a:tr>
              <a:tr h="41414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600" spc="-5" dirty="0">
                          <a:solidFill>
                            <a:srgbClr val="FFFFFF"/>
                          </a:solidFill>
                          <a:latin typeface="Comic Sans MS" panose="030F0702030302020204"/>
                          <a:cs typeface="Comic Sans MS" panose="030F0702030302020204"/>
                        </a:rPr>
                        <a:t>Zoran</a:t>
                      </a:r>
                      <a:endParaRPr sz="1600">
                        <a:latin typeface="Comic Sans MS" panose="030F0702030302020204"/>
                        <a:cs typeface="Comic Sans MS" panose="030F0702030302020204"/>
                      </a:endParaRPr>
                    </a:p>
                  </a:txBody>
                  <a:tcPr marL="0" marR="0" marT="74295" marB="0">
                    <a:solidFill>
                      <a:srgbClr val="0065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600" spc="-5" dirty="0">
                          <a:latin typeface="Comic Sans MS" panose="030F0702030302020204"/>
                          <a:cs typeface="Comic Sans MS" panose="030F0702030302020204"/>
                        </a:rPr>
                        <a:t>Amy</a:t>
                      </a:r>
                      <a:endParaRPr sz="1600">
                        <a:latin typeface="Comic Sans MS" panose="030F0702030302020204"/>
                        <a:cs typeface="Comic Sans MS" panose="030F0702030302020204"/>
                      </a:endParaRPr>
                    </a:p>
                  </a:txBody>
                  <a:tcPr marL="0" marR="0" marT="7429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600" spc="-5" dirty="0">
                          <a:latin typeface="Comic Sans MS" panose="030F0702030302020204"/>
                          <a:cs typeface="Comic Sans MS" panose="030F0702030302020204"/>
                        </a:rPr>
                        <a:t>Brenda</a:t>
                      </a:r>
                      <a:endParaRPr sz="1600">
                        <a:latin typeface="Comic Sans MS" panose="030F0702030302020204"/>
                        <a:cs typeface="Comic Sans MS" panose="030F0702030302020204"/>
                      </a:endParaRPr>
                    </a:p>
                  </a:txBody>
                  <a:tcPr marL="0" marR="0" marT="7429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600" spc="-5" dirty="0">
                          <a:solidFill>
                            <a:srgbClr val="FFFFFF"/>
                          </a:solidFill>
                          <a:latin typeface="Comic Sans MS" panose="030F0702030302020204"/>
                          <a:cs typeface="Comic Sans MS" panose="030F0702030302020204"/>
                        </a:rPr>
                        <a:t>Claire</a:t>
                      </a:r>
                      <a:endParaRPr sz="1600">
                        <a:latin typeface="Comic Sans MS" panose="030F0702030302020204"/>
                        <a:cs typeface="Comic Sans MS" panose="030F0702030302020204"/>
                      </a:endParaRPr>
                    </a:p>
                  </a:txBody>
                  <a:tcPr marL="0" marR="0" marT="74295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600" spc="-5" dirty="0">
                          <a:solidFill>
                            <a:srgbClr val="FFFFFF"/>
                          </a:solidFill>
                          <a:latin typeface="Comic Sans MS" panose="030F0702030302020204"/>
                          <a:cs typeface="Comic Sans MS" panose="030F0702030302020204"/>
                        </a:rPr>
                        <a:t>Claire</a:t>
                      </a:r>
                      <a:endParaRPr sz="1600">
                        <a:latin typeface="Comic Sans MS" panose="030F0702030302020204"/>
                        <a:cs typeface="Comic Sans MS" panose="030F0702030302020204"/>
                      </a:endParaRPr>
                    </a:p>
                  </a:txBody>
                  <a:tcPr marL="0" marR="0" marT="74295" marB="0">
                    <a:solidFill>
                      <a:srgbClr val="0065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600" spc="-5" dirty="0">
                          <a:latin typeface="Comic Sans MS" panose="030F0702030302020204"/>
                          <a:cs typeface="Comic Sans MS" panose="030F0702030302020204"/>
                        </a:rPr>
                        <a:t>Xavier</a:t>
                      </a:r>
                      <a:endParaRPr sz="1600">
                        <a:latin typeface="Comic Sans MS" panose="030F0702030302020204"/>
                        <a:cs typeface="Comic Sans MS" panose="030F0702030302020204"/>
                      </a:endParaRPr>
                    </a:p>
                  </a:txBody>
                  <a:tcPr marL="0" marR="0" marT="7429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600" dirty="0">
                          <a:latin typeface="Comic Sans MS" panose="030F0702030302020204"/>
                          <a:cs typeface="Comic Sans MS" panose="030F0702030302020204"/>
                        </a:rPr>
                        <a:t>Yuri</a:t>
                      </a:r>
                      <a:endParaRPr sz="1600">
                        <a:latin typeface="Comic Sans MS" panose="030F0702030302020204"/>
                        <a:cs typeface="Comic Sans MS" panose="030F0702030302020204"/>
                      </a:endParaRPr>
                    </a:p>
                  </a:txBody>
                  <a:tcPr marL="0" marR="0" marT="7429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600" spc="-5" dirty="0">
                          <a:solidFill>
                            <a:srgbClr val="FFFFFF"/>
                          </a:solidFill>
                          <a:latin typeface="Comic Sans MS" panose="030F0702030302020204"/>
                          <a:cs typeface="Comic Sans MS" panose="030F0702030302020204"/>
                        </a:rPr>
                        <a:t>Zoran</a:t>
                      </a:r>
                      <a:endParaRPr sz="1600">
                        <a:latin typeface="Comic Sans MS" panose="030F0702030302020204"/>
                        <a:cs typeface="Comic Sans MS" panose="030F0702030302020204"/>
                      </a:endParaRPr>
                    </a:p>
                  </a:txBody>
                  <a:tcPr marL="0" marR="0" marT="74295" marB="0"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sp>
        <p:nvSpPr>
          <p:cNvPr id="43" name="object 43"/>
          <p:cNvSpPr txBox="1"/>
          <p:nvPr/>
        </p:nvSpPr>
        <p:spPr>
          <a:xfrm>
            <a:off x="2002023" y="3560691"/>
            <a:ext cx="6064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Comic Sans MS" panose="030F0702030302020204"/>
                <a:cs typeface="Comic Sans MS" panose="030F0702030302020204"/>
              </a:rPr>
              <a:t>favorite</a:t>
            </a:r>
            <a:endParaRPr sz="1200">
              <a:latin typeface="Comic Sans MS" panose="030F0702030302020204"/>
              <a:cs typeface="Comic Sans MS" panose="030F0702030302020204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817712" y="3560691"/>
            <a:ext cx="1001394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Comic Sans MS" panose="030F0702030302020204"/>
                <a:cs typeface="Comic Sans MS" panose="030F0702030302020204"/>
              </a:rPr>
              <a:t>least</a:t>
            </a:r>
            <a:r>
              <a:rPr sz="1200" spc="-5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1200" spc="-5" dirty="0">
                <a:latin typeface="Comic Sans MS" panose="030F0702030302020204"/>
                <a:cs typeface="Comic Sans MS" panose="030F0702030302020204"/>
              </a:rPr>
              <a:t>favorite</a:t>
            </a:r>
            <a:endParaRPr sz="1200">
              <a:latin typeface="Comic Sans MS" panose="030F0702030302020204"/>
              <a:cs typeface="Comic Sans MS" panose="030F0702030302020204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6421416" y="3560691"/>
            <a:ext cx="6064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Comic Sans MS" panose="030F0702030302020204"/>
                <a:cs typeface="Comic Sans MS" panose="030F0702030302020204"/>
              </a:rPr>
              <a:t>favorite</a:t>
            </a:r>
            <a:endParaRPr sz="1200">
              <a:latin typeface="Comic Sans MS" panose="030F0702030302020204"/>
              <a:cs typeface="Comic Sans MS" panose="030F0702030302020204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6680069" y="3805042"/>
            <a:ext cx="51435" cy="157480"/>
          </a:xfrm>
          <a:custGeom>
            <a:avLst/>
            <a:gdLst/>
            <a:ahLst/>
            <a:cxnLst/>
            <a:rect l="l" t="t" r="r" b="b"/>
            <a:pathLst>
              <a:path w="51434" h="157479">
                <a:moveTo>
                  <a:pt x="51053" y="106679"/>
                </a:moveTo>
                <a:lnTo>
                  <a:pt x="0" y="106679"/>
                </a:lnTo>
                <a:lnTo>
                  <a:pt x="20576" y="147527"/>
                </a:lnTo>
                <a:lnTo>
                  <a:pt x="20576" y="119254"/>
                </a:lnTo>
                <a:lnTo>
                  <a:pt x="20953" y="121160"/>
                </a:lnTo>
                <a:lnTo>
                  <a:pt x="22098" y="122682"/>
                </a:lnTo>
                <a:lnTo>
                  <a:pt x="23620" y="123450"/>
                </a:lnTo>
                <a:lnTo>
                  <a:pt x="25526" y="123827"/>
                </a:lnTo>
                <a:lnTo>
                  <a:pt x="27432" y="123450"/>
                </a:lnTo>
                <a:lnTo>
                  <a:pt x="28954" y="122682"/>
                </a:lnTo>
                <a:lnTo>
                  <a:pt x="29715" y="121160"/>
                </a:lnTo>
                <a:lnTo>
                  <a:pt x="30099" y="119254"/>
                </a:lnTo>
                <a:lnTo>
                  <a:pt x="30099" y="148276"/>
                </a:lnTo>
                <a:lnTo>
                  <a:pt x="51053" y="106679"/>
                </a:lnTo>
                <a:close/>
              </a:path>
              <a:path w="51434" h="157479">
                <a:moveTo>
                  <a:pt x="30099" y="106679"/>
                </a:moveTo>
                <a:lnTo>
                  <a:pt x="30099" y="4957"/>
                </a:lnTo>
                <a:lnTo>
                  <a:pt x="29715" y="3051"/>
                </a:lnTo>
                <a:lnTo>
                  <a:pt x="28954" y="1528"/>
                </a:lnTo>
                <a:lnTo>
                  <a:pt x="27432" y="383"/>
                </a:lnTo>
                <a:lnTo>
                  <a:pt x="25526" y="0"/>
                </a:lnTo>
                <a:lnTo>
                  <a:pt x="23620" y="383"/>
                </a:lnTo>
                <a:lnTo>
                  <a:pt x="22098" y="1528"/>
                </a:lnTo>
                <a:lnTo>
                  <a:pt x="20953" y="3051"/>
                </a:lnTo>
                <a:lnTo>
                  <a:pt x="20576" y="4957"/>
                </a:lnTo>
                <a:lnTo>
                  <a:pt x="20576" y="106679"/>
                </a:lnTo>
                <a:lnTo>
                  <a:pt x="30099" y="106679"/>
                </a:lnTo>
                <a:close/>
              </a:path>
              <a:path w="51434" h="157479">
                <a:moveTo>
                  <a:pt x="30099" y="148276"/>
                </a:moveTo>
                <a:lnTo>
                  <a:pt x="30099" y="119254"/>
                </a:lnTo>
                <a:lnTo>
                  <a:pt x="29715" y="121160"/>
                </a:lnTo>
                <a:lnTo>
                  <a:pt x="28954" y="122682"/>
                </a:lnTo>
                <a:lnTo>
                  <a:pt x="27432" y="123450"/>
                </a:lnTo>
                <a:lnTo>
                  <a:pt x="25526" y="123827"/>
                </a:lnTo>
                <a:lnTo>
                  <a:pt x="23620" y="123450"/>
                </a:lnTo>
                <a:lnTo>
                  <a:pt x="22098" y="122682"/>
                </a:lnTo>
                <a:lnTo>
                  <a:pt x="20953" y="121160"/>
                </a:lnTo>
                <a:lnTo>
                  <a:pt x="20576" y="119254"/>
                </a:lnTo>
                <a:lnTo>
                  <a:pt x="20576" y="147527"/>
                </a:lnTo>
                <a:lnTo>
                  <a:pt x="25526" y="157355"/>
                </a:lnTo>
                <a:lnTo>
                  <a:pt x="30099" y="1482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4262242" y="3805042"/>
            <a:ext cx="51435" cy="157480"/>
          </a:xfrm>
          <a:custGeom>
            <a:avLst/>
            <a:gdLst/>
            <a:ahLst/>
            <a:cxnLst/>
            <a:rect l="l" t="t" r="r" b="b"/>
            <a:pathLst>
              <a:path w="51435" h="157479">
                <a:moveTo>
                  <a:pt x="51059" y="106679"/>
                </a:moveTo>
                <a:lnTo>
                  <a:pt x="0" y="106679"/>
                </a:lnTo>
                <a:lnTo>
                  <a:pt x="20960" y="148289"/>
                </a:lnTo>
                <a:lnTo>
                  <a:pt x="20960" y="119254"/>
                </a:lnTo>
                <a:lnTo>
                  <a:pt x="21337" y="121160"/>
                </a:lnTo>
                <a:lnTo>
                  <a:pt x="22098" y="122682"/>
                </a:lnTo>
                <a:lnTo>
                  <a:pt x="23620" y="123450"/>
                </a:lnTo>
                <a:lnTo>
                  <a:pt x="25526" y="123827"/>
                </a:lnTo>
                <a:lnTo>
                  <a:pt x="27432" y="123450"/>
                </a:lnTo>
                <a:lnTo>
                  <a:pt x="28954" y="122682"/>
                </a:lnTo>
                <a:lnTo>
                  <a:pt x="30099" y="121160"/>
                </a:lnTo>
                <a:lnTo>
                  <a:pt x="30483" y="119254"/>
                </a:lnTo>
                <a:lnTo>
                  <a:pt x="30483" y="147516"/>
                </a:lnTo>
                <a:lnTo>
                  <a:pt x="51059" y="106679"/>
                </a:lnTo>
                <a:close/>
              </a:path>
              <a:path w="51435" h="157479">
                <a:moveTo>
                  <a:pt x="30483" y="106679"/>
                </a:moveTo>
                <a:lnTo>
                  <a:pt x="30483" y="4957"/>
                </a:lnTo>
                <a:lnTo>
                  <a:pt x="30099" y="3051"/>
                </a:lnTo>
                <a:lnTo>
                  <a:pt x="28954" y="1528"/>
                </a:lnTo>
                <a:lnTo>
                  <a:pt x="27432" y="383"/>
                </a:lnTo>
                <a:lnTo>
                  <a:pt x="25526" y="0"/>
                </a:lnTo>
                <a:lnTo>
                  <a:pt x="23620" y="383"/>
                </a:lnTo>
                <a:lnTo>
                  <a:pt x="22098" y="1528"/>
                </a:lnTo>
                <a:lnTo>
                  <a:pt x="21337" y="3051"/>
                </a:lnTo>
                <a:lnTo>
                  <a:pt x="20960" y="4957"/>
                </a:lnTo>
                <a:lnTo>
                  <a:pt x="20960" y="106679"/>
                </a:lnTo>
                <a:lnTo>
                  <a:pt x="30483" y="106679"/>
                </a:lnTo>
                <a:close/>
              </a:path>
              <a:path w="51435" h="157479">
                <a:moveTo>
                  <a:pt x="30483" y="147516"/>
                </a:moveTo>
                <a:lnTo>
                  <a:pt x="30483" y="119254"/>
                </a:lnTo>
                <a:lnTo>
                  <a:pt x="30099" y="121160"/>
                </a:lnTo>
                <a:lnTo>
                  <a:pt x="28954" y="122682"/>
                </a:lnTo>
                <a:lnTo>
                  <a:pt x="27432" y="123450"/>
                </a:lnTo>
                <a:lnTo>
                  <a:pt x="25526" y="123827"/>
                </a:lnTo>
                <a:lnTo>
                  <a:pt x="23620" y="123450"/>
                </a:lnTo>
                <a:lnTo>
                  <a:pt x="22098" y="122682"/>
                </a:lnTo>
                <a:lnTo>
                  <a:pt x="21337" y="121160"/>
                </a:lnTo>
                <a:lnTo>
                  <a:pt x="20960" y="119254"/>
                </a:lnTo>
                <a:lnTo>
                  <a:pt x="20960" y="148289"/>
                </a:lnTo>
                <a:lnTo>
                  <a:pt x="25526" y="157355"/>
                </a:lnTo>
                <a:lnTo>
                  <a:pt x="30483" y="1475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2260471" y="3805042"/>
            <a:ext cx="51435" cy="157480"/>
          </a:xfrm>
          <a:custGeom>
            <a:avLst/>
            <a:gdLst/>
            <a:ahLst/>
            <a:cxnLst/>
            <a:rect l="l" t="t" r="r" b="b"/>
            <a:pathLst>
              <a:path w="51435" h="157479">
                <a:moveTo>
                  <a:pt x="51053" y="106679"/>
                </a:moveTo>
                <a:lnTo>
                  <a:pt x="0" y="106679"/>
                </a:lnTo>
                <a:lnTo>
                  <a:pt x="20576" y="147527"/>
                </a:lnTo>
                <a:lnTo>
                  <a:pt x="20576" y="119254"/>
                </a:lnTo>
                <a:lnTo>
                  <a:pt x="20953" y="121160"/>
                </a:lnTo>
                <a:lnTo>
                  <a:pt x="22098" y="122682"/>
                </a:lnTo>
                <a:lnTo>
                  <a:pt x="23620" y="123450"/>
                </a:lnTo>
                <a:lnTo>
                  <a:pt x="25526" y="123827"/>
                </a:lnTo>
                <a:lnTo>
                  <a:pt x="27432" y="123450"/>
                </a:lnTo>
                <a:lnTo>
                  <a:pt x="28954" y="122682"/>
                </a:lnTo>
                <a:lnTo>
                  <a:pt x="29715" y="121160"/>
                </a:lnTo>
                <a:lnTo>
                  <a:pt x="30099" y="119254"/>
                </a:lnTo>
                <a:lnTo>
                  <a:pt x="30099" y="148276"/>
                </a:lnTo>
                <a:lnTo>
                  <a:pt x="51053" y="106679"/>
                </a:lnTo>
                <a:close/>
              </a:path>
              <a:path w="51435" h="157479">
                <a:moveTo>
                  <a:pt x="30099" y="106679"/>
                </a:moveTo>
                <a:lnTo>
                  <a:pt x="30099" y="4957"/>
                </a:lnTo>
                <a:lnTo>
                  <a:pt x="29715" y="3051"/>
                </a:lnTo>
                <a:lnTo>
                  <a:pt x="28954" y="1528"/>
                </a:lnTo>
                <a:lnTo>
                  <a:pt x="27432" y="383"/>
                </a:lnTo>
                <a:lnTo>
                  <a:pt x="25526" y="0"/>
                </a:lnTo>
                <a:lnTo>
                  <a:pt x="23620" y="383"/>
                </a:lnTo>
                <a:lnTo>
                  <a:pt x="22098" y="1528"/>
                </a:lnTo>
                <a:lnTo>
                  <a:pt x="20953" y="3051"/>
                </a:lnTo>
                <a:lnTo>
                  <a:pt x="20576" y="4957"/>
                </a:lnTo>
                <a:lnTo>
                  <a:pt x="20576" y="106679"/>
                </a:lnTo>
                <a:lnTo>
                  <a:pt x="30099" y="106679"/>
                </a:lnTo>
                <a:close/>
              </a:path>
              <a:path w="51435" h="157479">
                <a:moveTo>
                  <a:pt x="30099" y="148276"/>
                </a:moveTo>
                <a:lnTo>
                  <a:pt x="30099" y="119254"/>
                </a:lnTo>
                <a:lnTo>
                  <a:pt x="29715" y="121160"/>
                </a:lnTo>
                <a:lnTo>
                  <a:pt x="28954" y="122682"/>
                </a:lnTo>
                <a:lnTo>
                  <a:pt x="27432" y="123450"/>
                </a:lnTo>
                <a:lnTo>
                  <a:pt x="25526" y="123827"/>
                </a:lnTo>
                <a:lnTo>
                  <a:pt x="23620" y="123450"/>
                </a:lnTo>
                <a:lnTo>
                  <a:pt x="22098" y="122682"/>
                </a:lnTo>
                <a:lnTo>
                  <a:pt x="20953" y="121160"/>
                </a:lnTo>
                <a:lnTo>
                  <a:pt x="20576" y="119254"/>
                </a:lnTo>
                <a:lnTo>
                  <a:pt x="20576" y="147527"/>
                </a:lnTo>
                <a:lnTo>
                  <a:pt x="25526" y="157355"/>
                </a:lnTo>
                <a:lnTo>
                  <a:pt x="30099" y="1482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 txBox="1"/>
          <p:nvPr/>
        </p:nvSpPr>
        <p:spPr>
          <a:xfrm>
            <a:off x="8196309" y="3557643"/>
            <a:ext cx="1001394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Comic Sans MS" panose="030F0702030302020204"/>
                <a:cs typeface="Comic Sans MS" panose="030F0702030302020204"/>
              </a:rPr>
              <a:t>least</a:t>
            </a:r>
            <a:r>
              <a:rPr sz="1200" spc="-5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1200" spc="-5" dirty="0">
                <a:latin typeface="Comic Sans MS" panose="030F0702030302020204"/>
                <a:cs typeface="Comic Sans MS" panose="030F0702030302020204"/>
              </a:rPr>
              <a:t>favorite</a:t>
            </a:r>
            <a:endParaRPr sz="1200">
              <a:latin typeface="Comic Sans MS" panose="030F0702030302020204"/>
              <a:cs typeface="Comic Sans MS" panose="030F0702030302020204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8640688" y="3801997"/>
            <a:ext cx="50800" cy="157480"/>
          </a:xfrm>
          <a:custGeom>
            <a:avLst/>
            <a:gdLst/>
            <a:ahLst/>
            <a:cxnLst/>
            <a:rect l="l" t="t" r="r" b="b"/>
            <a:pathLst>
              <a:path w="50800" h="157479">
                <a:moveTo>
                  <a:pt x="50669" y="106295"/>
                </a:moveTo>
                <a:lnTo>
                  <a:pt x="0" y="106295"/>
                </a:lnTo>
                <a:lnTo>
                  <a:pt x="20569" y="147467"/>
                </a:lnTo>
                <a:lnTo>
                  <a:pt x="20569" y="119254"/>
                </a:lnTo>
                <a:lnTo>
                  <a:pt x="20980" y="121160"/>
                </a:lnTo>
                <a:lnTo>
                  <a:pt x="22077" y="122682"/>
                </a:lnTo>
                <a:lnTo>
                  <a:pt x="23654" y="123443"/>
                </a:lnTo>
                <a:lnTo>
                  <a:pt x="25505" y="123827"/>
                </a:lnTo>
                <a:lnTo>
                  <a:pt x="27425" y="123443"/>
                </a:lnTo>
                <a:lnTo>
                  <a:pt x="28934" y="122682"/>
                </a:lnTo>
                <a:lnTo>
                  <a:pt x="29756" y="121160"/>
                </a:lnTo>
                <a:lnTo>
                  <a:pt x="30099" y="119254"/>
                </a:lnTo>
                <a:lnTo>
                  <a:pt x="30099" y="148028"/>
                </a:lnTo>
                <a:lnTo>
                  <a:pt x="50669" y="106295"/>
                </a:lnTo>
                <a:close/>
              </a:path>
              <a:path w="50800" h="157479">
                <a:moveTo>
                  <a:pt x="30099" y="106295"/>
                </a:moveTo>
                <a:lnTo>
                  <a:pt x="30099" y="4950"/>
                </a:lnTo>
                <a:lnTo>
                  <a:pt x="29756" y="3044"/>
                </a:lnTo>
                <a:lnTo>
                  <a:pt x="28934" y="1522"/>
                </a:lnTo>
                <a:lnTo>
                  <a:pt x="27425" y="377"/>
                </a:lnTo>
                <a:lnTo>
                  <a:pt x="25505" y="0"/>
                </a:lnTo>
                <a:lnTo>
                  <a:pt x="23654" y="377"/>
                </a:lnTo>
                <a:lnTo>
                  <a:pt x="22077" y="1522"/>
                </a:lnTo>
                <a:lnTo>
                  <a:pt x="20980" y="3044"/>
                </a:lnTo>
                <a:lnTo>
                  <a:pt x="20569" y="4950"/>
                </a:lnTo>
                <a:lnTo>
                  <a:pt x="20569" y="106295"/>
                </a:lnTo>
                <a:lnTo>
                  <a:pt x="30099" y="106295"/>
                </a:lnTo>
                <a:close/>
              </a:path>
              <a:path w="50800" h="157479">
                <a:moveTo>
                  <a:pt x="30099" y="148028"/>
                </a:moveTo>
                <a:lnTo>
                  <a:pt x="30099" y="119254"/>
                </a:lnTo>
                <a:lnTo>
                  <a:pt x="29756" y="121160"/>
                </a:lnTo>
                <a:lnTo>
                  <a:pt x="28934" y="122682"/>
                </a:lnTo>
                <a:lnTo>
                  <a:pt x="27425" y="123443"/>
                </a:lnTo>
                <a:lnTo>
                  <a:pt x="25505" y="123827"/>
                </a:lnTo>
                <a:lnTo>
                  <a:pt x="23654" y="123443"/>
                </a:lnTo>
                <a:lnTo>
                  <a:pt x="22077" y="122682"/>
                </a:lnTo>
                <a:lnTo>
                  <a:pt x="20980" y="121160"/>
                </a:lnTo>
                <a:lnTo>
                  <a:pt x="20569" y="119254"/>
                </a:lnTo>
                <a:lnTo>
                  <a:pt x="20569" y="147467"/>
                </a:lnTo>
                <a:lnTo>
                  <a:pt x="25505" y="157348"/>
                </a:lnTo>
                <a:lnTo>
                  <a:pt x="30099" y="1480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 txBox="1"/>
          <p:nvPr/>
        </p:nvSpPr>
        <p:spPr>
          <a:xfrm>
            <a:off x="1701796" y="5782466"/>
            <a:ext cx="2081530" cy="251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450" i="1" spc="-30" dirty="0">
                <a:latin typeface="Comic Sans MS" panose="030F0702030302020204"/>
                <a:cs typeface="Comic Sans MS" panose="030F0702030302020204"/>
              </a:rPr>
              <a:t>Men’s</a:t>
            </a:r>
            <a:r>
              <a:rPr sz="1450" i="1" spc="-5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1450" i="1" spc="-30" dirty="0">
                <a:latin typeface="Comic Sans MS" panose="030F0702030302020204"/>
                <a:cs typeface="Comic Sans MS" panose="030F0702030302020204"/>
              </a:rPr>
              <a:t>Preference</a:t>
            </a:r>
            <a:r>
              <a:rPr sz="1450" i="1" spc="-5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1450" i="1" spc="-25" dirty="0">
                <a:latin typeface="Comic Sans MS" panose="030F0702030302020204"/>
                <a:cs typeface="Comic Sans MS" panose="030F0702030302020204"/>
              </a:rPr>
              <a:t>Profile</a:t>
            </a:r>
            <a:endParaRPr sz="1450">
              <a:latin typeface="Comic Sans MS" panose="030F0702030302020204"/>
              <a:cs typeface="Comic Sans MS" panose="030F0702030302020204"/>
            </a:endParaRPr>
          </a:p>
        </p:txBody>
      </p:sp>
      <p:sp>
        <p:nvSpPr>
          <p:cNvPr id="53" name="object 5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0"/>
              </a:spcBef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52" name="object 52"/>
          <p:cNvSpPr txBox="1"/>
          <p:nvPr/>
        </p:nvSpPr>
        <p:spPr>
          <a:xfrm>
            <a:off x="5992970" y="5782466"/>
            <a:ext cx="2340610" cy="251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450" i="1" spc="-35" dirty="0">
                <a:latin typeface="Comic Sans MS" panose="030F0702030302020204"/>
                <a:cs typeface="Comic Sans MS" panose="030F0702030302020204"/>
              </a:rPr>
              <a:t>Women’s</a:t>
            </a:r>
            <a:r>
              <a:rPr sz="1450" i="1" spc="-4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1450" i="1" spc="-30" dirty="0">
                <a:latin typeface="Comic Sans MS" panose="030F0702030302020204"/>
                <a:cs typeface="Comic Sans MS" panose="030F0702030302020204"/>
              </a:rPr>
              <a:t>Preference</a:t>
            </a:r>
            <a:r>
              <a:rPr sz="1450" i="1" spc="-4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1450" i="1" spc="-25" dirty="0">
                <a:latin typeface="Comic Sans MS" panose="030F0702030302020204"/>
                <a:cs typeface="Comic Sans MS" panose="030F0702030302020204"/>
              </a:rPr>
              <a:t>Profile</a:t>
            </a:r>
            <a:endParaRPr sz="1450">
              <a:latin typeface="Comic Sans MS" panose="030F0702030302020204"/>
              <a:cs typeface="Comic Sans MS" panose="030F0702030302020204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6274" y="930273"/>
            <a:ext cx="58426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Stable</a:t>
            </a:r>
            <a:r>
              <a:rPr sz="3600" spc="-35" dirty="0"/>
              <a:t> </a:t>
            </a:r>
            <a:r>
              <a:rPr sz="3600" spc="-5" dirty="0"/>
              <a:t>Roommate</a:t>
            </a:r>
            <a:r>
              <a:rPr sz="3600" spc="-30" dirty="0"/>
              <a:t> </a:t>
            </a:r>
            <a:r>
              <a:rPr sz="3600" spc="-5" dirty="0"/>
              <a:t>Problem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209546" y="1923919"/>
            <a:ext cx="6052185" cy="1794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3299FF"/>
              </a:buClr>
              <a:buSzPct val="60000"/>
              <a:buFont typeface="Wingdings" panose="05000000000000000000"/>
              <a:buChar char=""/>
              <a:tabLst>
                <a:tab pos="354965" algn="l"/>
                <a:tab pos="355600" algn="l"/>
                <a:tab pos="762000" algn="l"/>
              </a:tabLst>
            </a:pPr>
            <a:r>
              <a:rPr sz="2000" spc="-5" dirty="0">
                <a:solidFill>
                  <a:srgbClr val="FF0000"/>
                </a:solidFill>
                <a:latin typeface="Arial MT"/>
                <a:cs typeface="Arial MT"/>
              </a:rPr>
              <a:t>Q.	</a:t>
            </a:r>
            <a:r>
              <a:rPr sz="2000" dirty="0">
                <a:latin typeface="Arial MT"/>
                <a:cs typeface="Arial MT"/>
              </a:rPr>
              <a:t>Do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stable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matchings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always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exist?</a:t>
            </a:r>
            <a:endParaRPr sz="20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buClr>
                <a:srgbClr val="3299FF"/>
              </a:buClr>
              <a:buSzPct val="60000"/>
              <a:buFont typeface="Wingdings" panose="05000000000000000000"/>
              <a:buChar char=""/>
              <a:tabLst>
                <a:tab pos="354965" algn="l"/>
                <a:tab pos="355600" algn="l"/>
                <a:tab pos="734695" algn="l"/>
              </a:tabLst>
            </a:pPr>
            <a:r>
              <a:rPr sz="2000" dirty="0">
                <a:solidFill>
                  <a:srgbClr val="FF0000"/>
                </a:solidFill>
                <a:latin typeface="Arial MT"/>
                <a:cs typeface="Arial MT"/>
              </a:rPr>
              <a:t>A.	</a:t>
            </a:r>
            <a:r>
              <a:rPr sz="2000" dirty="0">
                <a:latin typeface="Arial MT"/>
                <a:cs typeface="Arial MT"/>
              </a:rPr>
              <a:t>Not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obvious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priori.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3299FF"/>
              </a:buClr>
              <a:buFont typeface="Wingdings" panose="05000000000000000000"/>
              <a:buChar char=""/>
            </a:pPr>
            <a:endParaRPr sz="205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buClr>
                <a:srgbClr val="3299FF"/>
              </a:buClr>
              <a:buSzPct val="60000"/>
              <a:buFont typeface="Wingdings" panose="05000000000000000000"/>
              <a:buChar char=""/>
              <a:tabLst>
                <a:tab pos="354965" algn="l"/>
                <a:tab pos="355600" algn="l"/>
              </a:tabLst>
            </a:pPr>
            <a:r>
              <a:rPr sz="2000" spc="-5" dirty="0">
                <a:solidFill>
                  <a:srgbClr val="FF0000"/>
                </a:solidFill>
                <a:latin typeface="Arial MT"/>
                <a:cs typeface="Arial MT"/>
              </a:rPr>
              <a:t>Stable</a:t>
            </a:r>
            <a:r>
              <a:rPr sz="2000" spc="-2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Arial MT"/>
                <a:cs typeface="Arial MT"/>
              </a:rPr>
              <a:t>roommate</a:t>
            </a:r>
            <a:r>
              <a:rPr sz="2000" spc="-3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Arial MT"/>
                <a:cs typeface="Arial MT"/>
              </a:rPr>
              <a:t>problem.</a:t>
            </a:r>
            <a:endParaRPr sz="2000">
              <a:latin typeface="Arial MT"/>
              <a:cs typeface="Arial MT"/>
            </a:endParaRPr>
          </a:p>
          <a:p>
            <a:pPr marL="755650" lvl="1" indent="-286385">
              <a:lnSpc>
                <a:spcPct val="100000"/>
              </a:lnSpc>
              <a:spcBef>
                <a:spcPts val="5"/>
              </a:spcBef>
              <a:buClr>
                <a:srgbClr val="006500"/>
              </a:buClr>
              <a:buSzPct val="56000"/>
              <a:buFont typeface="Wingdings" panose="05000000000000000000"/>
              <a:buChar char=""/>
              <a:tabLst>
                <a:tab pos="755015" algn="l"/>
                <a:tab pos="755650" algn="l"/>
              </a:tabLst>
            </a:pPr>
            <a:r>
              <a:rPr sz="1800" b="1" dirty="0">
                <a:solidFill>
                  <a:srgbClr val="0032CC"/>
                </a:solidFill>
                <a:latin typeface="Arial" panose="020B0604020202020204"/>
                <a:cs typeface="Arial" panose="020B0604020202020204"/>
              </a:rPr>
              <a:t>2n</a:t>
            </a:r>
            <a:r>
              <a:rPr sz="1800" b="1" spc="-5" dirty="0">
                <a:solidFill>
                  <a:srgbClr val="0032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spc="-5" dirty="0">
                <a:latin typeface="Arial MT"/>
                <a:cs typeface="Arial MT"/>
              </a:rPr>
              <a:t>people;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each person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ranks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others from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b="1" dirty="0">
                <a:solidFill>
                  <a:srgbClr val="0032CC"/>
                </a:solidFill>
                <a:latin typeface="Arial" panose="020B0604020202020204"/>
                <a:cs typeface="Arial" panose="020B0604020202020204"/>
              </a:rPr>
              <a:t>1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b="1" spc="-5" dirty="0">
                <a:solidFill>
                  <a:srgbClr val="0032CC"/>
                </a:solidFill>
                <a:latin typeface="Arial" panose="020B0604020202020204"/>
                <a:cs typeface="Arial" panose="020B0604020202020204"/>
              </a:rPr>
              <a:t>2n-1</a:t>
            </a:r>
            <a:r>
              <a:rPr sz="1800" spc="-5" dirty="0">
                <a:latin typeface="Arial MT"/>
                <a:cs typeface="Arial MT"/>
              </a:rPr>
              <a:t>.</a:t>
            </a:r>
            <a:endParaRPr sz="1800">
              <a:latin typeface="Arial MT"/>
              <a:cs typeface="Arial MT"/>
            </a:endParaRPr>
          </a:p>
          <a:p>
            <a:pPr marL="755650" lvl="1" indent="-286385">
              <a:lnSpc>
                <a:spcPct val="100000"/>
              </a:lnSpc>
              <a:buClr>
                <a:srgbClr val="006500"/>
              </a:buClr>
              <a:buSzPct val="56000"/>
              <a:buFont typeface="Wingdings" panose="05000000000000000000"/>
              <a:buChar char=""/>
              <a:tabLst>
                <a:tab pos="755015" algn="l"/>
                <a:tab pos="755650" algn="l"/>
              </a:tabLst>
            </a:pPr>
            <a:r>
              <a:rPr sz="1800" spc="-5" dirty="0">
                <a:latin typeface="Arial MT"/>
                <a:cs typeface="Arial MT"/>
              </a:rPr>
              <a:t>Assign roommate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pairs</a:t>
            </a:r>
            <a:r>
              <a:rPr sz="1800" dirty="0">
                <a:latin typeface="Arial MT"/>
                <a:cs typeface="Arial MT"/>
              </a:rPr>
              <a:t> so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that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no unstable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pairs.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09546" y="5889359"/>
            <a:ext cx="7221220" cy="575310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354965" marR="5080" indent="-342900">
              <a:lnSpc>
                <a:spcPts val="1930"/>
              </a:lnSpc>
              <a:spcBef>
                <a:spcPts val="555"/>
              </a:spcBef>
              <a:buClr>
                <a:srgbClr val="3299FF"/>
              </a:buClr>
              <a:buSzPct val="60000"/>
              <a:buFont typeface="Wingdings" panose="05000000000000000000"/>
              <a:buChar char=""/>
              <a:tabLst>
                <a:tab pos="354965" algn="l"/>
                <a:tab pos="355600" algn="l"/>
                <a:tab pos="1933575" algn="l"/>
              </a:tabLst>
            </a:pPr>
            <a:r>
              <a:rPr sz="2000" spc="-5" dirty="0">
                <a:solidFill>
                  <a:srgbClr val="FF0000"/>
                </a:solidFill>
                <a:latin typeface="Arial MT"/>
                <a:cs typeface="Arial MT"/>
              </a:rPr>
              <a:t>Observation</a:t>
            </a:r>
            <a:r>
              <a:rPr sz="2000" spc="-5" dirty="0">
                <a:latin typeface="Arial MT"/>
                <a:cs typeface="Arial MT"/>
              </a:rPr>
              <a:t>.	Stable matchings do not always exist for stable </a:t>
            </a:r>
            <a:r>
              <a:rPr sz="2000" spc="-54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roommate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problem.</a:t>
            </a:r>
            <a:endParaRPr sz="2000">
              <a:latin typeface="Arial MT"/>
              <a:cs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500433" y="4035359"/>
            <a:ext cx="2752725" cy="1530985"/>
            <a:chOff x="3500433" y="4035359"/>
            <a:chExt cx="2752725" cy="1530985"/>
          </a:xfrm>
        </p:grpSpPr>
        <p:sp>
          <p:nvSpPr>
            <p:cNvPr id="6" name="object 6"/>
            <p:cNvSpPr/>
            <p:nvPr/>
          </p:nvSpPr>
          <p:spPr>
            <a:xfrm>
              <a:off x="3505196" y="4040121"/>
              <a:ext cx="2743200" cy="1521460"/>
            </a:xfrm>
            <a:custGeom>
              <a:avLst/>
              <a:gdLst/>
              <a:ahLst/>
              <a:cxnLst/>
              <a:rect l="l" t="t" r="r" b="b"/>
              <a:pathLst>
                <a:path w="2743200" h="1521460">
                  <a:moveTo>
                    <a:pt x="914401" y="0"/>
                  </a:moveTo>
                  <a:lnTo>
                    <a:pt x="914401" y="379477"/>
                  </a:lnTo>
                  <a:lnTo>
                    <a:pt x="1828803" y="379477"/>
                  </a:lnTo>
                  <a:lnTo>
                    <a:pt x="1828803" y="0"/>
                  </a:lnTo>
                  <a:lnTo>
                    <a:pt x="914401" y="0"/>
                  </a:lnTo>
                  <a:close/>
                </a:path>
                <a:path w="2743200" h="1521460">
                  <a:moveTo>
                    <a:pt x="914401" y="379476"/>
                  </a:moveTo>
                  <a:lnTo>
                    <a:pt x="914401" y="758950"/>
                  </a:lnTo>
                  <a:lnTo>
                    <a:pt x="1828803" y="758950"/>
                  </a:lnTo>
                  <a:lnTo>
                    <a:pt x="1828803" y="379476"/>
                  </a:lnTo>
                  <a:lnTo>
                    <a:pt x="914401" y="379476"/>
                  </a:lnTo>
                  <a:close/>
                </a:path>
                <a:path w="2743200" h="1521460">
                  <a:moveTo>
                    <a:pt x="914401" y="760474"/>
                  </a:moveTo>
                  <a:lnTo>
                    <a:pt x="914401" y="1139952"/>
                  </a:lnTo>
                  <a:lnTo>
                    <a:pt x="1828803" y="1139952"/>
                  </a:lnTo>
                  <a:lnTo>
                    <a:pt x="1828803" y="760474"/>
                  </a:lnTo>
                  <a:lnTo>
                    <a:pt x="914401" y="760474"/>
                  </a:lnTo>
                  <a:close/>
                </a:path>
                <a:path w="2743200" h="1521460">
                  <a:moveTo>
                    <a:pt x="1828803" y="379476"/>
                  </a:moveTo>
                  <a:lnTo>
                    <a:pt x="1828803" y="758950"/>
                  </a:lnTo>
                  <a:lnTo>
                    <a:pt x="2743205" y="758950"/>
                  </a:lnTo>
                  <a:lnTo>
                    <a:pt x="2743205" y="379476"/>
                  </a:lnTo>
                  <a:lnTo>
                    <a:pt x="1828803" y="379476"/>
                  </a:lnTo>
                  <a:close/>
                </a:path>
                <a:path w="2743200" h="1521460">
                  <a:moveTo>
                    <a:pt x="1828803" y="760474"/>
                  </a:moveTo>
                  <a:lnTo>
                    <a:pt x="1828803" y="1139952"/>
                  </a:lnTo>
                  <a:lnTo>
                    <a:pt x="2743205" y="1139952"/>
                  </a:lnTo>
                  <a:lnTo>
                    <a:pt x="2743205" y="760474"/>
                  </a:lnTo>
                  <a:lnTo>
                    <a:pt x="1828803" y="760474"/>
                  </a:lnTo>
                  <a:close/>
                </a:path>
                <a:path w="2743200" h="1521460">
                  <a:moveTo>
                    <a:pt x="0" y="1141473"/>
                  </a:moveTo>
                  <a:lnTo>
                    <a:pt x="0" y="1520947"/>
                  </a:lnTo>
                  <a:lnTo>
                    <a:pt x="914401" y="1520947"/>
                  </a:lnTo>
                  <a:lnTo>
                    <a:pt x="914401" y="1141473"/>
                  </a:lnTo>
                  <a:lnTo>
                    <a:pt x="0" y="1141473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4419598" y="5181595"/>
              <a:ext cx="914400" cy="379730"/>
            </a:xfrm>
            <a:custGeom>
              <a:avLst/>
              <a:gdLst/>
              <a:ahLst/>
              <a:cxnLst/>
              <a:rect l="l" t="t" r="r" b="b"/>
              <a:pathLst>
                <a:path w="914400" h="379729">
                  <a:moveTo>
                    <a:pt x="914401" y="379474"/>
                  </a:moveTo>
                  <a:lnTo>
                    <a:pt x="914401" y="0"/>
                  </a:lnTo>
                  <a:lnTo>
                    <a:pt x="0" y="0"/>
                  </a:lnTo>
                  <a:lnTo>
                    <a:pt x="0" y="379474"/>
                  </a:lnTo>
                  <a:lnTo>
                    <a:pt x="914401" y="379474"/>
                  </a:lnTo>
                  <a:close/>
                </a:path>
              </a:pathLst>
            </a:custGeom>
            <a:solidFill>
              <a:srgbClr val="FFC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4419598" y="5181595"/>
              <a:ext cx="914400" cy="379730"/>
            </a:xfrm>
            <a:custGeom>
              <a:avLst/>
              <a:gdLst/>
              <a:ahLst/>
              <a:cxnLst/>
              <a:rect l="l" t="t" r="r" b="b"/>
              <a:pathLst>
                <a:path w="914400" h="379729">
                  <a:moveTo>
                    <a:pt x="0" y="0"/>
                  </a:moveTo>
                  <a:lnTo>
                    <a:pt x="0" y="379474"/>
                  </a:lnTo>
                  <a:lnTo>
                    <a:pt x="914401" y="379474"/>
                  </a:lnTo>
                  <a:lnTo>
                    <a:pt x="914401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5334000" y="5181595"/>
              <a:ext cx="914400" cy="379730"/>
            </a:xfrm>
            <a:custGeom>
              <a:avLst/>
              <a:gdLst/>
              <a:ahLst/>
              <a:cxnLst/>
              <a:rect l="l" t="t" r="r" b="b"/>
              <a:pathLst>
                <a:path w="914400" h="379729">
                  <a:moveTo>
                    <a:pt x="914401" y="379474"/>
                  </a:moveTo>
                  <a:lnTo>
                    <a:pt x="914401" y="0"/>
                  </a:lnTo>
                  <a:lnTo>
                    <a:pt x="0" y="0"/>
                  </a:lnTo>
                  <a:lnTo>
                    <a:pt x="0" y="379474"/>
                  </a:lnTo>
                  <a:lnTo>
                    <a:pt x="914401" y="379474"/>
                  </a:lnTo>
                  <a:close/>
                </a:path>
              </a:pathLst>
            </a:custGeom>
            <a:solidFill>
              <a:srgbClr val="FFC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3505196" y="4040121"/>
              <a:ext cx="2743200" cy="1521460"/>
            </a:xfrm>
            <a:custGeom>
              <a:avLst/>
              <a:gdLst/>
              <a:ahLst/>
              <a:cxnLst/>
              <a:rect l="l" t="t" r="r" b="b"/>
              <a:pathLst>
                <a:path w="2743200" h="1521460">
                  <a:moveTo>
                    <a:pt x="1828803" y="1141473"/>
                  </a:moveTo>
                  <a:lnTo>
                    <a:pt x="1828803" y="1520947"/>
                  </a:lnTo>
                  <a:lnTo>
                    <a:pt x="2743205" y="1520947"/>
                  </a:lnTo>
                  <a:lnTo>
                    <a:pt x="2743205" y="1141473"/>
                  </a:lnTo>
                  <a:lnTo>
                    <a:pt x="1828803" y="1141473"/>
                  </a:lnTo>
                  <a:close/>
                </a:path>
                <a:path w="2743200" h="1521460">
                  <a:moveTo>
                    <a:pt x="1828803" y="0"/>
                  </a:moveTo>
                  <a:lnTo>
                    <a:pt x="1828803" y="379477"/>
                  </a:lnTo>
                  <a:lnTo>
                    <a:pt x="2743205" y="379477"/>
                  </a:lnTo>
                  <a:lnTo>
                    <a:pt x="2743205" y="0"/>
                  </a:lnTo>
                  <a:lnTo>
                    <a:pt x="1828803" y="0"/>
                  </a:lnTo>
                  <a:close/>
                </a:path>
                <a:path w="2743200" h="1521460">
                  <a:moveTo>
                    <a:pt x="0" y="379476"/>
                  </a:moveTo>
                  <a:lnTo>
                    <a:pt x="0" y="758950"/>
                  </a:lnTo>
                  <a:lnTo>
                    <a:pt x="914401" y="758950"/>
                  </a:lnTo>
                  <a:lnTo>
                    <a:pt x="914401" y="379476"/>
                  </a:lnTo>
                  <a:lnTo>
                    <a:pt x="0" y="379476"/>
                  </a:lnTo>
                  <a:close/>
                </a:path>
                <a:path w="2743200" h="1521460">
                  <a:moveTo>
                    <a:pt x="0" y="758952"/>
                  </a:moveTo>
                  <a:lnTo>
                    <a:pt x="0" y="1141477"/>
                  </a:lnTo>
                  <a:lnTo>
                    <a:pt x="914401" y="1141477"/>
                  </a:lnTo>
                  <a:lnTo>
                    <a:pt x="914401" y="758952"/>
                  </a:lnTo>
                  <a:lnTo>
                    <a:pt x="0" y="758952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2746496" y="3702577"/>
          <a:ext cx="3503292" cy="18586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58825"/>
                <a:gridCol w="902969"/>
                <a:gridCol w="927734"/>
                <a:gridCol w="913764"/>
              </a:tblGrid>
              <a:tr h="3375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1315">
                        <a:lnSpc>
                          <a:spcPts val="1525"/>
                        </a:lnSpc>
                      </a:pPr>
                      <a:r>
                        <a:rPr sz="2175" i="1" spc="-37" baseline="-15000" dirty="0">
                          <a:latin typeface="Comic Sans MS" panose="030F0702030302020204"/>
                          <a:cs typeface="Comic Sans MS" panose="030F0702030302020204"/>
                        </a:rPr>
                        <a:t>1</a:t>
                      </a:r>
                      <a:r>
                        <a:rPr sz="950" i="1" spc="-25" dirty="0">
                          <a:latin typeface="Comic Sans MS" panose="030F0702030302020204"/>
                          <a:cs typeface="Comic Sans MS" panose="030F0702030302020204"/>
                        </a:rPr>
                        <a:t>st</a:t>
                      </a:r>
                      <a:endParaRPr sz="950">
                        <a:latin typeface="Comic Sans MS" panose="030F0702030302020204"/>
                        <a:cs typeface="Comic Sans MS" panose="030F07020303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ts val="1525"/>
                        </a:lnSpc>
                      </a:pPr>
                      <a:r>
                        <a:rPr sz="2175" i="1" spc="-52" baseline="-15000" dirty="0">
                          <a:latin typeface="Comic Sans MS" panose="030F0702030302020204"/>
                          <a:cs typeface="Comic Sans MS" panose="030F0702030302020204"/>
                        </a:rPr>
                        <a:t>2</a:t>
                      </a:r>
                      <a:r>
                        <a:rPr sz="950" i="1" spc="-35" dirty="0">
                          <a:latin typeface="Comic Sans MS" panose="030F0702030302020204"/>
                          <a:cs typeface="Comic Sans MS" panose="030F0702030302020204"/>
                        </a:rPr>
                        <a:t>nd</a:t>
                      </a:r>
                      <a:endParaRPr sz="950">
                        <a:latin typeface="Comic Sans MS" panose="030F0702030302020204"/>
                        <a:cs typeface="Comic Sans MS" panose="030F07020303020202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5"/>
                        </a:lnSpc>
                      </a:pPr>
                      <a:r>
                        <a:rPr sz="2175" i="1" spc="-52" baseline="-15000" dirty="0">
                          <a:latin typeface="Comic Sans MS" panose="030F0702030302020204"/>
                          <a:cs typeface="Comic Sans MS" panose="030F0702030302020204"/>
                        </a:rPr>
                        <a:t>3</a:t>
                      </a:r>
                      <a:r>
                        <a:rPr sz="950" i="1" spc="-35" dirty="0">
                          <a:latin typeface="Comic Sans MS" panose="030F0702030302020204"/>
                          <a:cs typeface="Comic Sans MS" panose="030F0702030302020204"/>
                        </a:rPr>
                        <a:t>rd</a:t>
                      </a:r>
                      <a:endParaRPr sz="950">
                        <a:latin typeface="Comic Sans MS" panose="030F0702030302020204"/>
                        <a:cs typeface="Comic Sans MS" panose="030F0702030302020204"/>
                      </a:endParaRPr>
                    </a:p>
                  </a:txBody>
                  <a:tcPr marL="0" marR="0" marT="0" marB="0"/>
                </a:tc>
              </a:tr>
              <a:tr h="36803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450" i="1" spc="-35" dirty="0">
                          <a:latin typeface="Comic Sans MS" panose="030F0702030302020204"/>
                          <a:cs typeface="Comic Sans MS" panose="030F0702030302020204"/>
                        </a:rPr>
                        <a:t>Adam</a:t>
                      </a:r>
                      <a:endParaRPr sz="1450">
                        <a:latin typeface="Comic Sans MS" panose="030F0702030302020204"/>
                        <a:cs typeface="Comic Sans MS" panose="030F0702030302020204"/>
                      </a:endParaRPr>
                    </a:p>
                  </a:txBody>
                  <a:tcPr marL="0" marR="0" marT="66040" marB="0"/>
                </a:tc>
                <a:tc>
                  <a:txBody>
                    <a:bodyPr/>
                    <a:lstStyle/>
                    <a:p>
                      <a:pPr marL="391795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600" dirty="0">
                          <a:latin typeface="Comic Sans MS" panose="030F0702030302020204"/>
                          <a:cs typeface="Comic Sans MS" panose="030F0702030302020204"/>
                        </a:rPr>
                        <a:t>B</a:t>
                      </a:r>
                      <a:endParaRPr sz="1600">
                        <a:latin typeface="Comic Sans MS" panose="030F0702030302020204"/>
                        <a:cs typeface="Comic Sans MS" panose="030F0702030302020204"/>
                      </a:endParaRPr>
                    </a:p>
                  </a:txBody>
                  <a:tcPr marL="0" marR="0" marT="57150" marB="0">
                    <a:solidFill>
                      <a:srgbClr val="FFCF00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600" dirty="0">
                          <a:latin typeface="Comic Sans MS" panose="030F0702030302020204"/>
                          <a:cs typeface="Comic Sans MS" panose="030F0702030302020204"/>
                        </a:rPr>
                        <a:t>C</a:t>
                      </a:r>
                      <a:endParaRPr sz="1600">
                        <a:latin typeface="Comic Sans MS" panose="030F0702030302020204"/>
                        <a:cs typeface="Comic Sans MS" panose="030F0702030302020204"/>
                      </a:endParaRPr>
                    </a:p>
                  </a:txBody>
                  <a:tcPr marL="0" marR="0" marT="57150" marB="0">
                    <a:solidFill>
                      <a:srgbClr val="FFC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600" dirty="0">
                          <a:latin typeface="Comic Sans MS" panose="030F0702030302020204"/>
                          <a:cs typeface="Comic Sans MS" panose="030F0702030302020204"/>
                        </a:rPr>
                        <a:t>D</a:t>
                      </a:r>
                      <a:endParaRPr sz="1600">
                        <a:latin typeface="Comic Sans MS" panose="030F0702030302020204"/>
                        <a:cs typeface="Comic Sans MS" panose="030F0702030302020204"/>
                      </a:endParaRPr>
                    </a:p>
                  </a:txBody>
                  <a:tcPr marL="0" marR="0" marT="57150" marB="0">
                    <a:solidFill>
                      <a:srgbClr val="FFCF00"/>
                    </a:solidFill>
                  </a:tcPr>
                </a:tc>
              </a:tr>
              <a:tr h="380237">
                <a:tc>
                  <a:txBody>
                    <a:bodyPr/>
                    <a:lstStyle/>
                    <a:p>
                      <a:pPr marL="107315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50" i="1" spc="-30" dirty="0">
                          <a:latin typeface="Comic Sans MS" panose="030F0702030302020204"/>
                          <a:cs typeface="Comic Sans MS" panose="030F0702030302020204"/>
                        </a:rPr>
                        <a:t>Bob</a:t>
                      </a:r>
                      <a:endParaRPr sz="1450">
                        <a:latin typeface="Comic Sans MS" panose="030F0702030302020204"/>
                        <a:cs typeface="Comic Sans MS" panose="030F0702030302020204"/>
                      </a:endParaRPr>
                    </a:p>
                  </a:txBody>
                  <a:tcPr marL="0" marR="0" marT="78105" marB="0"/>
                </a:tc>
                <a:tc>
                  <a:txBody>
                    <a:bodyPr/>
                    <a:lstStyle/>
                    <a:p>
                      <a:pPr marL="394970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600" dirty="0">
                          <a:latin typeface="Comic Sans MS" panose="030F0702030302020204"/>
                          <a:cs typeface="Comic Sans MS" panose="030F0702030302020204"/>
                        </a:rPr>
                        <a:t>C</a:t>
                      </a:r>
                      <a:endParaRPr sz="1600">
                        <a:latin typeface="Comic Sans MS" panose="030F0702030302020204"/>
                        <a:cs typeface="Comic Sans MS" panose="030F0702030302020204"/>
                      </a:endParaRPr>
                    </a:p>
                  </a:txBody>
                  <a:tcPr marL="0" marR="0" marT="68580" marB="0">
                    <a:solidFill>
                      <a:srgbClr val="FFCF00"/>
                    </a:solidFill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600" dirty="0">
                          <a:latin typeface="Comic Sans MS" panose="030F0702030302020204"/>
                          <a:cs typeface="Comic Sans MS" panose="030F0702030302020204"/>
                        </a:rPr>
                        <a:t>A</a:t>
                      </a:r>
                      <a:endParaRPr sz="1600">
                        <a:latin typeface="Comic Sans MS" panose="030F0702030302020204"/>
                        <a:cs typeface="Comic Sans MS" panose="030F0702030302020204"/>
                      </a:endParaRPr>
                    </a:p>
                  </a:txBody>
                  <a:tcPr marL="0" marR="0" marT="68580" marB="0">
                    <a:solidFill>
                      <a:srgbClr val="FFC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600" dirty="0">
                          <a:latin typeface="Comic Sans MS" panose="030F0702030302020204"/>
                          <a:cs typeface="Comic Sans MS" panose="030F0702030302020204"/>
                        </a:rPr>
                        <a:t>D</a:t>
                      </a:r>
                      <a:endParaRPr sz="1600">
                        <a:latin typeface="Comic Sans MS" panose="030F0702030302020204"/>
                        <a:cs typeface="Comic Sans MS" panose="030F0702030302020204"/>
                      </a:endParaRPr>
                    </a:p>
                  </a:txBody>
                  <a:tcPr marL="0" marR="0" marT="68580" marB="0">
                    <a:solidFill>
                      <a:srgbClr val="FFCF00"/>
                    </a:solidFill>
                  </a:tcPr>
                </a:tc>
              </a:tr>
              <a:tr h="380999"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50" i="1" spc="-30" dirty="0">
                          <a:latin typeface="Comic Sans MS" panose="030F0702030302020204"/>
                          <a:cs typeface="Comic Sans MS" panose="030F0702030302020204"/>
                        </a:rPr>
                        <a:t>Chris</a:t>
                      </a:r>
                      <a:endParaRPr sz="1450">
                        <a:latin typeface="Comic Sans MS" panose="030F0702030302020204"/>
                        <a:cs typeface="Comic Sans MS" panose="030F0702030302020204"/>
                      </a:endParaRPr>
                    </a:p>
                  </a:txBody>
                  <a:tcPr marL="0" marR="0" marT="78740" marB="0"/>
                </a:tc>
                <a:tc>
                  <a:txBody>
                    <a:bodyPr/>
                    <a:lstStyle/>
                    <a:p>
                      <a:pPr marL="382270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600" dirty="0">
                          <a:latin typeface="Comic Sans MS" panose="030F0702030302020204"/>
                          <a:cs typeface="Comic Sans MS" panose="030F0702030302020204"/>
                        </a:rPr>
                        <a:t>A</a:t>
                      </a:r>
                      <a:endParaRPr sz="1600">
                        <a:latin typeface="Comic Sans MS" panose="030F0702030302020204"/>
                        <a:cs typeface="Comic Sans MS" panose="030F0702030302020204"/>
                      </a:endParaRPr>
                    </a:p>
                  </a:txBody>
                  <a:tcPr marL="0" marR="0" marT="69215" marB="0">
                    <a:solidFill>
                      <a:srgbClr val="FFCF00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600" dirty="0">
                          <a:latin typeface="Comic Sans MS" panose="030F0702030302020204"/>
                          <a:cs typeface="Comic Sans MS" panose="030F0702030302020204"/>
                        </a:rPr>
                        <a:t>B</a:t>
                      </a:r>
                      <a:endParaRPr sz="1600">
                        <a:latin typeface="Comic Sans MS" panose="030F0702030302020204"/>
                        <a:cs typeface="Comic Sans MS" panose="030F0702030302020204"/>
                      </a:endParaRPr>
                    </a:p>
                  </a:txBody>
                  <a:tcPr marL="0" marR="0" marT="69215" marB="0">
                    <a:solidFill>
                      <a:srgbClr val="FFC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600" dirty="0">
                          <a:latin typeface="Comic Sans MS" panose="030F0702030302020204"/>
                          <a:cs typeface="Comic Sans MS" panose="030F0702030302020204"/>
                        </a:rPr>
                        <a:t>D</a:t>
                      </a:r>
                      <a:endParaRPr sz="1600">
                        <a:latin typeface="Comic Sans MS" panose="030F0702030302020204"/>
                        <a:cs typeface="Comic Sans MS" panose="030F0702030302020204"/>
                      </a:endParaRPr>
                    </a:p>
                  </a:txBody>
                  <a:tcPr marL="0" marR="0" marT="69215" marB="0">
                    <a:solidFill>
                      <a:srgbClr val="FFCF00"/>
                    </a:solidFill>
                  </a:tcPr>
                </a:tc>
              </a:tr>
              <a:tr h="391676"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50" i="1" spc="-35" dirty="0">
                          <a:latin typeface="Comic Sans MS" panose="030F0702030302020204"/>
                          <a:cs typeface="Comic Sans MS" panose="030F0702030302020204"/>
                        </a:rPr>
                        <a:t>David</a:t>
                      </a:r>
                      <a:endParaRPr sz="1450">
                        <a:latin typeface="Comic Sans MS" panose="030F0702030302020204"/>
                        <a:cs typeface="Comic Sans MS" panose="030F0702030302020204"/>
                      </a:endParaRPr>
                    </a:p>
                  </a:txBody>
                  <a:tcPr marL="0" marR="0" marT="78740" marB="0"/>
                </a:tc>
                <a:tc>
                  <a:txBody>
                    <a:bodyPr/>
                    <a:lstStyle/>
                    <a:p>
                      <a:pPr marL="382270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600" dirty="0">
                          <a:latin typeface="Comic Sans MS" panose="030F0702030302020204"/>
                          <a:cs typeface="Comic Sans MS" panose="030F0702030302020204"/>
                        </a:rPr>
                        <a:t>A</a:t>
                      </a:r>
                      <a:endParaRPr sz="1600">
                        <a:latin typeface="Comic Sans MS" panose="030F0702030302020204"/>
                        <a:cs typeface="Comic Sans MS" panose="030F0702030302020204"/>
                      </a:endParaRPr>
                    </a:p>
                  </a:txBody>
                  <a:tcPr marL="0" marR="0" marT="69215" marB="0">
                    <a:solidFill>
                      <a:srgbClr val="FFCF00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600" dirty="0">
                          <a:latin typeface="Comic Sans MS" panose="030F0702030302020204"/>
                          <a:cs typeface="Comic Sans MS" panose="030F0702030302020204"/>
                        </a:rPr>
                        <a:t>B</a:t>
                      </a:r>
                      <a:endParaRPr sz="1600">
                        <a:latin typeface="Comic Sans MS" panose="030F0702030302020204"/>
                        <a:cs typeface="Comic Sans MS" panose="030F0702030302020204"/>
                      </a:endParaRPr>
                    </a:p>
                  </a:txBody>
                  <a:tcPr marL="0" marR="0" marT="6921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600" dirty="0">
                          <a:latin typeface="Comic Sans MS" panose="030F0702030302020204"/>
                          <a:cs typeface="Comic Sans MS" panose="030F0702030302020204"/>
                        </a:rPr>
                        <a:t>C</a:t>
                      </a:r>
                      <a:endParaRPr sz="1600">
                        <a:latin typeface="Comic Sans MS" panose="030F0702030302020204"/>
                        <a:cs typeface="Comic Sans MS" panose="030F0702030302020204"/>
                      </a:endParaRPr>
                    </a:p>
                  </a:txBody>
                  <a:tcPr marL="0" marR="0" marT="69215" marB="0"/>
                </a:tc>
              </a:tr>
            </a:tbl>
          </a:graphicData>
        </a:graphic>
      </p:graphicFrame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0"/>
              </a:spcBef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12" name="object 12"/>
          <p:cNvSpPr txBox="1"/>
          <p:nvPr/>
        </p:nvSpPr>
        <p:spPr>
          <a:xfrm>
            <a:off x="6986637" y="4305163"/>
            <a:ext cx="755015" cy="664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0200" lvl="1" indent="-318135">
              <a:lnSpc>
                <a:spcPts val="1675"/>
              </a:lnSpc>
              <a:spcBef>
                <a:spcPts val="100"/>
              </a:spcBef>
              <a:buSzPct val="93000"/>
              <a:buAutoNum type="alphaUcPeriod" startAt="2"/>
              <a:tabLst>
                <a:tab pos="330835" algn="l"/>
              </a:tabLst>
            </a:pPr>
            <a:r>
              <a:rPr sz="1400" dirty="0">
                <a:latin typeface="Comic Sans MS" panose="030F0702030302020204"/>
                <a:cs typeface="Comic Sans MS" panose="030F0702030302020204"/>
              </a:rPr>
              <a:t>,</a:t>
            </a:r>
            <a:r>
              <a:rPr sz="1400" spc="-9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1400" spc="-5" dirty="0">
                <a:latin typeface="Comic Sans MS" panose="030F0702030302020204"/>
                <a:cs typeface="Comic Sans MS" panose="030F0702030302020204"/>
              </a:rPr>
              <a:t>C-D</a:t>
            </a:r>
            <a:endParaRPr sz="1400">
              <a:latin typeface="Comic Sans MS" panose="030F0702030302020204"/>
              <a:cs typeface="Comic Sans MS" panose="030F0702030302020204"/>
            </a:endParaRPr>
          </a:p>
          <a:p>
            <a:pPr marL="325120" lvl="1" indent="-313055">
              <a:lnSpc>
                <a:spcPts val="1675"/>
              </a:lnSpc>
              <a:buSzPct val="93000"/>
              <a:buAutoNum type="alphaUcPeriod" startAt="2"/>
              <a:tabLst>
                <a:tab pos="325755" algn="l"/>
              </a:tabLst>
            </a:pPr>
            <a:r>
              <a:rPr sz="1400" dirty="0">
                <a:latin typeface="Comic Sans MS" panose="030F0702030302020204"/>
                <a:cs typeface="Comic Sans MS" panose="030F0702030302020204"/>
              </a:rPr>
              <a:t>,</a:t>
            </a:r>
            <a:r>
              <a:rPr sz="1400" spc="-9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1400" spc="-5" dirty="0">
                <a:latin typeface="Comic Sans MS" panose="030F0702030302020204"/>
                <a:cs typeface="Comic Sans MS" panose="030F0702030302020204"/>
              </a:rPr>
              <a:t>B-D</a:t>
            </a:r>
            <a:endParaRPr sz="1400">
              <a:latin typeface="Comic Sans MS" panose="030F0702030302020204"/>
              <a:cs typeface="Comic Sans MS" panose="030F0702030302020204"/>
            </a:endParaRPr>
          </a:p>
          <a:p>
            <a:pPr marL="346075" lvl="1" indent="-334010">
              <a:lnSpc>
                <a:spcPts val="1675"/>
              </a:lnSpc>
              <a:buSzPct val="93000"/>
              <a:buAutoNum type="alphaUcPeriod" startAt="2"/>
              <a:tabLst>
                <a:tab pos="346710" algn="l"/>
              </a:tabLst>
            </a:pPr>
            <a:r>
              <a:rPr sz="1400" dirty="0">
                <a:latin typeface="Comic Sans MS" panose="030F0702030302020204"/>
                <a:cs typeface="Comic Sans MS" panose="030F0702030302020204"/>
              </a:rPr>
              <a:t>,</a:t>
            </a:r>
            <a:r>
              <a:rPr sz="1400" spc="-9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1400" spc="-5" dirty="0">
                <a:latin typeface="Comic Sans MS" panose="030F0702030302020204"/>
                <a:cs typeface="Comic Sans MS" panose="030F0702030302020204"/>
              </a:rPr>
              <a:t>B-C</a:t>
            </a:r>
            <a:endParaRPr sz="1400">
              <a:latin typeface="Comic Sans MS" panose="030F0702030302020204"/>
              <a:cs typeface="Comic Sans MS" panose="030F070203030202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901034" y="4305163"/>
            <a:ext cx="1374775" cy="664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675"/>
              </a:lnSpc>
              <a:spcBef>
                <a:spcPts val="100"/>
              </a:spcBef>
            </a:pPr>
            <a:r>
              <a:rPr sz="1400" dirty="0">
                <a:latin typeface="Symbol" panose="05050102010706020507"/>
                <a:cs typeface="Symbol" panose="05050102010706020507"/>
              </a:rPr>
              <a:t></a:t>
            </a:r>
            <a:r>
              <a:rPr sz="1400" spc="4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latin typeface="Comic Sans MS" panose="030F0702030302020204"/>
                <a:cs typeface="Comic Sans MS" panose="030F0702030302020204"/>
              </a:rPr>
              <a:t>B-C</a:t>
            </a:r>
            <a:r>
              <a:rPr sz="1400" spc="-35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1400" spc="-5" dirty="0">
                <a:latin typeface="Comic Sans MS" panose="030F0702030302020204"/>
                <a:cs typeface="Comic Sans MS" panose="030F0702030302020204"/>
              </a:rPr>
              <a:t>unstable</a:t>
            </a:r>
            <a:endParaRPr sz="1400">
              <a:latin typeface="Comic Sans MS" panose="030F0702030302020204"/>
              <a:cs typeface="Comic Sans MS" panose="030F0702030302020204"/>
            </a:endParaRPr>
          </a:p>
          <a:p>
            <a:pPr marL="12700">
              <a:lnSpc>
                <a:spcPts val="1675"/>
              </a:lnSpc>
            </a:pPr>
            <a:r>
              <a:rPr sz="1400" dirty="0">
                <a:latin typeface="Symbol" panose="05050102010706020507"/>
                <a:cs typeface="Symbol" panose="05050102010706020507"/>
              </a:rPr>
              <a:t></a:t>
            </a:r>
            <a:r>
              <a:rPr sz="1400" spc="4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latin typeface="Comic Sans MS" panose="030F0702030302020204"/>
                <a:cs typeface="Comic Sans MS" panose="030F0702030302020204"/>
              </a:rPr>
              <a:t>A-B</a:t>
            </a:r>
            <a:r>
              <a:rPr sz="1400" spc="-3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1400" spc="-5" dirty="0">
                <a:latin typeface="Comic Sans MS" panose="030F0702030302020204"/>
                <a:cs typeface="Comic Sans MS" panose="030F0702030302020204"/>
              </a:rPr>
              <a:t>unstable</a:t>
            </a:r>
            <a:endParaRPr sz="1400">
              <a:latin typeface="Comic Sans MS" panose="030F0702030302020204"/>
              <a:cs typeface="Comic Sans MS" panose="030F0702030302020204"/>
            </a:endParaRPr>
          </a:p>
          <a:p>
            <a:pPr marL="12700">
              <a:lnSpc>
                <a:spcPts val="1675"/>
              </a:lnSpc>
            </a:pPr>
            <a:r>
              <a:rPr sz="1400" dirty="0">
                <a:latin typeface="Symbol" panose="05050102010706020507"/>
                <a:cs typeface="Symbol" panose="05050102010706020507"/>
              </a:rPr>
              <a:t></a:t>
            </a:r>
            <a:r>
              <a:rPr sz="1400" spc="4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latin typeface="Comic Sans MS" panose="030F0702030302020204"/>
                <a:cs typeface="Comic Sans MS" panose="030F0702030302020204"/>
              </a:rPr>
              <a:t>A-C</a:t>
            </a:r>
            <a:r>
              <a:rPr sz="1400" spc="-40" dirty="0">
                <a:latin typeface="Comic Sans MS" panose="030F0702030302020204"/>
                <a:cs typeface="Comic Sans MS" panose="030F0702030302020204"/>
              </a:rPr>
              <a:t> </a:t>
            </a:r>
            <a:r>
              <a:rPr sz="1400" spc="-5" dirty="0">
                <a:latin typeface="Comic Sans MS" panose="030F0702030302020204"/>
                <a:cs typeface="Comic Sans MS" panose="030F0702030302020204"/>
              </a:rPr>
              <a:t>unstable</a:t>
            </a:r>
            <a:endParaRPr sz="1400">
              <a:latin typeface="Comic Sans MS" panose="030F0702030302020204"/>
              <a:cs typeface="Comic Sans MS" panose="030F0702030302020204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6274" y="930273"/>
            <a:ext cx="6705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Propose-And-Reject</a:t>
            </a:r>
            <a:r>
              <a:rPr sz="3600" spc="-50" dirty="0"/>
              <a:t> </a:t>
            </a:r>
            <a:r>
              <a:rPr sz="3600" spc="-5" dirty="0"/>
              <a:t>Algorithm</a:t>
            </a:r>
            <a:endParaRPr sz="360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95377" y="3102099"/>
            <a:ext cx="8000990" cy="339699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196846" y="1973067"/>
            <a:ext cx="7584440" cy="44113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7665" marR="696595" indent="-342900">
              <a:lnSpc>
                <a:spcPct val="100000"/>
              </a:lnSpc>
              <a:spcBef>
                <a:spcPts val="100"/>
              </a:spcBef>
              <a:buClr>
                <a:srgbClr val="3299FF"/>
              </a:buClr>
              <a:buSzPct val="60000"/>
              <a:buFont typeface="Wingdings" panose="05000000000000000000"/>
              <a:buChar char=""/>
              <a:tabLst>
                <a:tab pos="367665" algn="l"/>
                <a:tab pos="368300" algn="l"/>
                <a:tab pos="3850640" algn="l"/>
              </a:tabLst>
            </a:pPr>
            <a:r>
              <a:rPr sz="2000" spc="-5" dirty="0">
                <a:solidFill>
                  <a:srgbClr val="FF0000"/>
                </a:solidFill>
                <a:latin typeface="Arial MT"/>
                <a:cs typeface="Arial MT"/>
              </a:rPr>
              <a:t>Propose-and-reject</a:t>
            </a:r>
            <a:r>
              <a:rPr sz="2000" spc="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Arial MT"/>
                <a:cs typeface="Arial MT"/>
              </a:rPr>
              <a:t>algorithm.	</a:t>
            </a:r>
            <a:r>
              <a:rPr sz="2000" spc="-5" dirty="0">
                <a:solidFill>
                  <a:srgbClr val="006500"/>
                </a:solidFill>
                <a:latin typeface="Arial MT"/>
                <a:cs typeface="Arial MT"/>
              </a:rPr>
              <a:t>[Gale-Shapley 1962] </a:t>
            </a:r>
            <a:r>
              <a:rPr sz="2000" dirty="0">
                <a:solidFill>
                  <a:srgbClr val="006500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Intuitive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method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that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guarantees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to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find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stable matching.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950">
              <a:latin typeface="Arial MT"/>
              <a:cs typeface="Arial MT"/>
            </a:endParaRPr>
          </a:p>
          <a:p>
            <a:pPr marL="80645">
              <a:lnSpc>
                <a:spcPct val="100000"/>
              </a:lnSpc>
            </a:pPr>
            <a:r>
              <a:rPr sz="1600" b="1" spc="-5" dirty="0">
                <a:latin typeface="Courier New" panose="02070309020205020404"/>
                <a:cs typeface="Courier New" panose="02070309020205020404"/>
              </a:rPr>
              <a:t>Initialize</a:t>
            </a:r>
            <a:r>
              <a:rPr sz="1600" b="1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b="1" spc="-5" dirty="0">
                <a:latin typeface="Courier New" panose="02070309020205020404"/>
                <a:cs typeface="Courier New" panose="02070309020205020404"/>
              </a:rPr>
              <a:t>each</a:t>
            </a:r>
            <a:r>
              <a:rPr sz="1600" b="1" spc="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b="1" spc="-5" dirty="0">
                <a:latin typeface="Courier New" panose="02070309020205020404"/>
                <a:cs typeface="Courier New" panose="02070309020205020404"/>
              </a:rPr>
              <a:t>person</a:t>
            </a:r>
            <a:r>
              <a:rPr sz="1600" b="1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b="1" spc="-5" dirty="0">
                <a:latin typeface="Courier New" panose="02070309020205020404"/>
                <a:cs typeface="Courier New" panose="02070309020205020404"/>
              </a:rPr>
              <a:t>to</a:t>
            </a:r>
            <a:r>
              <a:rPr sz="1600" b="1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b="1" spc="-5" dirty="0">
                <a:latin typeface="Courier New" panose="02070309020205020404"/>
                <a:cs typeface="Courier New" panose="02070309020205020404"/>
              </a:rPr>
              <a:t>be</a:t>
            </a:r>
            <a:r>
              <a:rPr sz="1600" b="1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free</a:t>
            </a:r>
            <a:r>
              <a:rPr sz="1600" b="1" spc="-5" dirty="0">
                <a:latin typeface="Courier New" panose="02070309020205020404"/>
                <a:cs typeface="Courier New" panose="02070309020205020404"/>
              </a:rPr>
              <a:t>.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80645">
              <a:lnSpc>
                <a:spcPct val="100000"/>
              </a:lnSpc>
              <a:spcBef>
                <a:spcPts val="380"/>
              </a:spcBef>
            </a:pPr>
            <a:r>
              <a:rPr sz="1600" b="1" spc="-5" dirty="0">
                <a:solidFill>
                  <a:srgbClr val="006500"/>
                </a:solidFill>
                <a:latin typeface="Courier New" panose="02070309020205020404"/>
                <a:cs typeface="Courier New" panose="02070309020205020404"/>
              </a:rPr>
              <a:t>while</a:t>
            </a:r>
            <a:r>
              <a:rPr sz="1600" b="1" spc="5" dirty="0">
                <a:solidFill>
                  <a:srgbClr val="0065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b="1" spc="-5" dirty="0">
                <a:latin typeface="Courier New" panose="02070309020205020404"/>
                <a:cs typeface="Courier New" panose="02070309020205020404"/>
              </a:rPr>
              <a:t>(some</a:t>
            </a:r>
            <a:r>
              <a:rPr sz="1600" b="1" spc="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b="1" spc="-5" dirty="0">
                <a:latin typeface="Courier New" panose="02070309020205020404"/>
                <a:cs typeface="Courier New" panose="02070309020205020404"/>
              </a:rPr>
              <a:t>man</a:t>
            </a:r>
            <a:r>
              <a:rPr sz="1600" b="1" spc="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b="1" spc="-5" dirty="0">
                <a:latin typeface="Courier New" panose="02070309020205020404"/>
                <a:cs typeface="Courier New" panose="02070309020205020404"/>
              </a:rPr>
              <a:t>is</a:t>
            </a:r>
            <a:r>
              <a:rPr sz="1600" b="1" spc="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b="1" spc="-5" dirty="0">
                <a:latin typeface="Courier New" panose="02070309020205020404"/>
                <a:cs typeface="Courier New" panose="02070309020205020404"/>
              </a:rPr>
              <a:t>free</a:t>
            </a:r>
            <a:r>
              <a:rPr sz="1600" b="1" spc="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b="1" spc="-5" dirty="0">
                <a:latin typeface="Courier New" panose="02070309020205020404"/>
                <a:cs typeface="Courier New" panose="02070309020205020404"/>
              </a:rPr>
              <a:t>and</a:t>
            </a:r>
            <a:r>
              <a:rPr sz="1600" b="1" spc="1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b="1" spc="-5" dirty="0">
                <a:latin typeface="Courier New" panose="02070309020205020404"/>
                <a:cs typeface="Courier New" panose="02070309020205020404"/>
              </a:rPr>
              <a:t>hasn't</a:t>
            </a:r>
            <a:r>
              <a:rPr sz="1600" b="1" spc="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b="1" spc="-5" dirty="0">
                <a:latin typeface="Courier New" panose="02070309020205020404"/>
                <a:cs typeface="Courier New" panose="02070309020205020404"/>
              </a:rPr>
              <a:t>proposed</a:t>
            </a:r>
            <a:r>
              <a:rPr sz="1600" b="1" spc="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b="1" spc="-5" dirty="0">
                <a:latin typeface="Courier New" panose="02070309020205020404"/>
                <a:cs typeface="Courier New" panose="02070309020205020404"/>
              </a:rPr>
              <a:t>to</a:t>
            </a:r>
            <a:r>
              <a:rPr sz="1600" b="1" spc="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b="1" spc="-5" dirty="0">
                <a:latin typeface="Courier New" panose="02070309020205020404"/>
                <a:cs typeface="Courier New" panose="02070309020205020404"/>
              </a:rPr>
              <a:t>every</a:t>
            </a:r>
            <a:r>
              <a:rPr sz="1600" b="1" spc="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b="1" spc="-5" dirty="0">
                <a:latin typeface="Courier New" panose="02070309020205020404"/>
                <a:cs typeface="Courier New" panose="02070309020205020404"/>
              </a:rPr>
              <a:t>woman)</a:t>
            </a:r>
            <a:r>
              <a:rPr sz="1600" b="1" spc="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b="1" spc="-5" dirty="0">
                <a:latin typeface="Courier New" panose="02070309020205020404"/>
                <a:cs typeface="Courier New" panose="02070309020205020404"/>
              </a:rPr>
              <a:t>{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569595">
              <a:lnSpc>
                <a:spcPct val="100000"/>
              </a:lnSpc>
              <a:spcBef>
                <a:spcPts val="415"/>
              </a:spcBef>
            </a:pPr>
            <a:r>
              <a:rPr sz="1600" b="1" spc="-5" dirty="0">
                <a:latin typeface="Courier New" panose="02070309020205020404"/>
                <a:cs typeface="Courier New" panose="02070309020205020404"/>
              </a:rPr>
              <a:t>Choose</a:t>
            </a:r>
            <a:r>
              <a:rPr sz="1600" b="1" spc="-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b="1" spc="-5" dirty="0">
                <a:latin typeface="Courier New" panose="02070309020205020404"/>
                <a:cs typeface="Courier New" panose="02070309020205020404"/>
              </a:rPr>
              <a:t>such a man</a:t>
            </a:r>
            <a:r>
              <a:rPr sz="1600" b="1" spc="-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b="1" spc="-5" dirty="0">
                <a:solidFill>
                  <a:srgbClr val="0032CC"/>
                </a:solidFill>
                <a:latin typeface="Arial" panose="020B0604020202020204"/>
                <a:cs typeface="Arial" panose="020B0604020202020204"/>
              </a:rPr>
              <a:t>m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 marL="569595" marR="86995">
              <a:lnSpc>
                <a:spcPct val="120000"/>
              </a:lnSpc>
            </a:pPr>
            <a:r>
              <a:rPr sz="1600" b="1" spc="-5" dirty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w</a:t>
            </a:r>
            <a:r>
              <a:rPr sz="1600" b="1" dirty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b="1" spc="-5" dirty="0">
                <a:latin typeface="Courier New" panose="02070309020205020404"/>
                <a:cs typeface="Courier New" panose="02070309020205020404"/>
              </a:rPr>
              <a:t>= 1</a:t>
            </a:r>
            <a:r>
              <a:rPr sz="1650" b="1" spc="-7" baseline="25000" dirty="0">
                <a:latin typeface="Courier New" panose="02070309020205020404"/>
                <a:cs typeface="Courier New" panose="02070309020205020404"/>
              </a:rPr>
              <a:t>st</a:t>
            </a:r>
            <a:r>
              <a:rPr sz="1650" b="1" baseline="2500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b="1" spc="-5" dirty="0">
                <a:latin typeface="Courier New" panose="02070309020205020404"/>
                <a:cs typeface="Courier New" panose="02070309020205020404"/>
              </a:rPr>
              <a:t>woman on </a:t>
            </a:r>
            <a:r>
              <a:rPr sz="1600" b="1" spc="-5" dirty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1600" b="1" spc="-5" dirty="0">
                <a:latin typeface="Courier New" panose="02070309020205020404"/>
                <a:cs typeface="Courier New" panose="02070309020205020404"/>
              </a:rPr>
              <a:t>'s list to whom </a:t>
            </a:r>
            <a:r>
              <a:rPr sz="1600" b="1" spc="-5" dirty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1600" b="1" dirty="0">
                <a:solidFill>
                  <a:srgbClr val="0000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b="1" spc="-5" dirty="0">
                <a:latin typeface="Courier New" panose="02070309020205020404"/>
                <a:cs typeface="Courier New" panose="02070309020205020404"/>
              </a:rPr>
              <a:t>has not yet proposed </a:t>
            </a:r>
            <a:r>
              <a:rPr sz="1600" b="1" spc="-95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b="1" spc="-5" dirty="0">
                <a:solidFill>
                  <a:srgbClr val="006500"/>
                </a:solidFill>
                <a:latin typeface="Courier New" panose="02070309020205020404"/>
                <a:cs typeface="Courier New" panose="02070309020205020404"/>
              </a:rPr>
              <a:t>if</a:t>
            </a:r>
            <a:r>
              <a:rPr sz="1600" b="1" dirty="0">
                <a:solidFill>
                  <a:srgbClr val="0065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b="1" spc="-5" dirty="0">
                <a:latin typeface="Courier New" panose="02070309020205020404"/>
                <a:cs typeface="Courier New" panose="02070309020205020404"/>
              </a:rPr>
              <a:t>(</a:t>
            </a:r>
            <a:r>
              <a:rPr sz="1600" b="1" spc="-5" dirty="0">
                <a:solidFill>
                  <a:srgbClr val="0032CC"/>
                </a:solidFill>
                <a:latin typeface="Arial" panose="020B0604020202020204"/>
                <a:cs typeface="Arial" panose="020B0604020202020204"/>
              </a:rPr>
              <a:t>w</a:t>
            </a:r>
            <a:r>
              <a:rPr sz="1600" b="1" spc="85" dirty="0">
                <a:solidFill>
                  <a:srgbClr val="0032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b="1" spc="-5" dirty="0">
                <a:latin typeface="Courier New" panose="02070309020205020404"/>
                <a:cs typeface="Courier New" panose="02070309020205020404"/>
              </a:rPr>
              <a:t>is</a:t>
            </a:r>
            <a:r>
              <a:rPr sz="1600" b="1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b="1" spc="-5" dirty="0">
                <a:latin typeface="Courier New" panose="02070309020205020404"/>
                <a:cs typeface="Courier New" panose="02070309020205020404"/>
              </a:rPr>
              <a:t>free)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1057910">
              <a:lnSpc>
                <a:spcPct val="100000"/>
              </a:lnSpc>
              <a:spcBef>
                <a:spcPts val="380"/>
              </a:spcBef>
            </a:pPr>
            <a:r>
              <a:rPr sz="1600" b="1" spc="-5" dirty="0">
                <a:latin typeface="Courier New" panose="02070309020205020404"/>
                <a:cs typeface="Courier New" panose="02070309020205020404"/>
              </a:rPr>
              <a:t>assign </a:t>
            </a:r>
            <a:r>
              <a:rPr sz="1600" b="1" spc="-5" dirty="0">
                <a:solidFill>
                  <a:srgbClr val="0032CC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1600" b="1" spc="520" dirty="0">
                <a:solidFill>
                  <a:srgbClr val="0032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b="1" spc="-5" dirty="0">
                <a:latin typeface="Courier New" panose="02070309020205020404"/>
                <a:cs typeface="Courier New" panose="02070309020205020404"/>
              </a:rPr>
              <a:t>and</a:t>
            </a:r>
            <a:r>
              <a:rPr sz="1600" b="1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b="1" spc="-5" dirty="0">
                <a:solidFill>
                  <a:srgbClr val="0032CC"/>
                </a:solidFill>
                <a:latin typeface="Arial" panose="020B0604020202020204"/>
                <a:cs typeface="Arial" panose="020B0604020202020204"/>
              </a:rPr>
              <a:t>w</a:t>
            </a:r>
            <a:r>
              <a:rPr sz="1600" b="1" spc="520" dirty="0">
                <a:solidFill>
                  <a:srgbClr val="0032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b="1" spc="-5" dirty="0">
                <a:latin typeface="Courier New" panose="02070309020205020404"/>
                <a:cs typeface="Courier New" panose="02070309020205020404"/>
              </a:rPr>
              <a:t>to</a:t>
            </a:r>
            <a:r>
              <a:rPr sz="1600" b="1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b="1" spc="-5" dirty="0">
                <a:latin typeface="Courier New" panose="02070309020205020404"/>
                <a:cs typeface="Courier New" panose="02070309020205020404"/>
              </a:rPr>
              <a:t>be</a:t>
            </a:r>
            <a:r>
              <a:rPr sz="1600" b="1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b="1" spc="-5" dirty="0">
                <a:solidFill>
                  <a:srgbClr val="006500"/>
                </a:solidFill>
                <a:latin typeface="Courier New" panose="02070309020205020404"/>
                <a:cs typeface="Courier New" panose="02070309020205020404"/>
              </a:rPr>
              <a:t>engaged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569595">
              <a:lnSpc>
                <a:spcPct val="100000"/>
              </a:lnSpc>
              <a:spcBef>
                <a:spcPts val="380"/>
              </a:spcBef>
            </a:pPr>
            <a:r>
              <a:rPr sz="1600" b="1" spc="-5" dirty="0">
                <a:solidFill>
                  <a:srgbClr val="006500"/>
                </a:solidFill>
                <a:latin typeface="Courier New" panose="02070309020205020404"/>
                <a:cs typeface="Courier New" panose="02070309020205020404"/>
              </a:rPr>
              <a:t>else</a:t>
            </a:r>
            <a:r>
              <a:rPr sz="1600" b="1" dirty="0">
                <a:solidFill>
                  <a:srgbClr val="0065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b="1" spc="-5" dirty="0">
                <a:solidFill>
                  <a:srgbClr val="006500"/>
                </a:solidFill>
                <a:latin typeface="Courier New" panose="02070309020205020404"/>
                <a:cs typeface="Courier New" panose="02070309020205020404"/>
              </a:rPr>
              <a:t>if</a:t>
            </a:r>
            <a:r>
              <a:rPr sz="1600" b="1" spc="5" dirty="0">
                <a:solidFill>
                  <a:srgbClr val="0065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b="1" spc="-5" dirty="0">
                <a:latin typeface="Courier New" panose="02070309020205020404"/>
                <a:cs typeface="Courier New" panose="02070309020205020404"/>
              </a:rPr>
              <a:t>(</a:t>
            </a:r>
            <a:r>
              <a:rPr sz="1600" b="1" spc="-5" dirty="0">
                <a:solidFill>
                  <a:srgbClr val="0032CC"/>
                </a:solidFill>
                <a:latin typeface="Arial" panose="020B0604020202020204"/>
                <a:cs typeface="Arial" panose="020B0604020202020204"/>
              </a:rPr>
              <a:t>w</a:t>
            </a:r>
            <a:r>
              <a:rPr sz="1600" b="1" spc="525" dirty="0">
                <a:solidFill>
                  <a:srgbClr val="0032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b="1" spc="-5" dirty="0">
                <a:latin typeface="Courier New" panose="02070309020205020404"/>
                <a:cs typeface="Courier New" panose="02070309020205020404"/>
              </a:rPr>
              <a:t>prefers</a:t>
            </a:r>
            <a:r>
              <a:rPr sz="1600" b="1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b="1" spc="-5" dirty="0">
                <a:solidFill>
                  <a:srgbClr val="0032CC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1600" b="1" spc="525" dirty="0">
                <a:solidFill>
                  <a:srgbClr val="0032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b="1" spc="-5" dirty="0">
                <a:latin typeface="Courier New" panose="02070309020205020404"/>
                <a:cs typeface="Courier New" panose="02070309020205020404"/>
              </a:rPr>
              <a:t>to</a:t>
            </a:r>
            <a:r>
              <a:rPr sz="1600" b="1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b="1" spc="-5" dirty="0">
                <a:latin typeface="Courier New" panose="02070309020205020404"/>
                <a:cs typeface="Courier New" panose="02070309020205020404"/>
              </a:rPr>
              <a:t>her</a:t>
            </a:r>
            <a:r>
              <a:rPr sz="1600" b="1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b="1" spc="-5" dirty="0">
                <a:latin typeface="Courier New" panose="02070309020205020404"/>
                <a:cs typeface="Courier New" panose="02070309020205020404"/>
              </a:rPr>
              <a:t>fiancé</a:t>
            </a:r>
            <a:r>
              <a:rPr sz="1600" b="1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b="1" spc="-5" dirty="0">
                <a:solidFill>
                  <a:srgbClr val="0032CC"/>
                </a:solidFill>
                <a:latin typeface="Arial" panose="020B0604020202020204"/>
                <a:cs typeface="Arial" panose="020B0604020202020204"/>
              </a:rPr>
              <a:t>m'</a:t>
            </a:r>
            <a:r>
              <a:rPr sz="1600" b="1" spc="-5" dirty="0">
                <a:latin typeface="Courier New" panose="02070309020205020404"/>
                <a:cs typeface="Courier New" panose="02070309020205020404"/>
              </a:rPr>
              <a:t>)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569595" marR="695960" indent="488315">
              <a:lnSpc>
                <a:spcPct val="118000"/>
              </a:lnSpc>
              <a:spcBef>
                <a:spcPts val="40"/>
              </a:spcBef>
            </a:pPr>
            <a:r>
              <a:rPr sz="1600" b="1" spc="-5" dirty="0">
                <a:latin typeface="Courier New" panose="02070309020205020404"/>
                <a:cs typeface="Courier New" panose="02070309020205020404"/>
              </a:rPr>
              <a:t>assign</a:t>
            </a:r>
            <a:r>
              <a:rPr sz="1600" b="1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b="1" spc="-5" dirty="0">
                <a:solidFill>
                  <a:srgbClr val="0032CC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1600" b="1" spc="90" dirty="0">
                <a:solidFill>
                  <a:srgbClr val="0032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b="1" spc="-5" dirty="0">
                <a:latin typeface="Courier New" panose="02070309020205020404"/>
                <a:cs typeface="Courier New" panose="02070309020205020404"/>
              </a:rPr>
              <a:t>and</a:t>
            </a:r>
            <a:r>
              <a:rPr sz="1600" b="1" spc="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b="1" spc="-5" dirty="0">
                <a:solidFill>
                  <a:srgbClr val="0032CC"/>
                </a:solidFill>
                <a:latin typeface="Arial" panose="020B0604020202020204"/>
                <a:cs typeface="Arial" panose="020B0604020202020204"/>
              </a:rPr>
              <a:t>w</a:t>
            </a:r>
            <a:r>
              <a:rPr sz="1600" b="1" spc="85" dirty="0">
                <a:solidFill>
                  <a:srgbClr val="0032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b="1" spc="-5" dirty="0">
                <a:latin typeface="Courier New" panose="02070309020205020404"/>
                <a:cs typeface="Courier New" panose="02070309020205020404"/>
              </a:rPr>
              <a:t>to</a:t>
            </a:r>
            <a:r>
              <a:rPr sz="1600" b="1" spc="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b="1" spc="-5" dirty="0">
                <a:latin typeface="Courier New" panose="02070309020205020404"/>
                <a:cs typeface="Courier New" panose="02070309020205020404"/>
              </a:rPr>
              <a:t>be</a:t>
            </a:r>
            <a:r>
              <a:rPr sz="1600" b="1" spc="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b="1" spc="-5" dirty="0">
                <a:solidFill>
                  <a:srgbClr val="006500"/>
                </a:solidFill>
                <a:latin typeface="Courier New" panose="02070309020205020404"/>
                <a:cs typeface="Courier New" panose="02070309020205020404"/>
              </a:rPr>
              <a:t>engaged</a:t>
            </a:r>
            <a:r>
              <a:rPr sz="1600" b="1" spc="-5" dirty="0">
                <a:latin typeface="Courier New" panose="02070309020205020404"/>
                <a:cs typeface="Courier New" panose="02070309020205020404"/>
              </a:rPr>
              <a:t>,</a:t>
            </a:r>
            <a:r>
              <a:rPr sz="1600" b="1" spc="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b="1" spc="-5" dirty="0">
                <a:latin typeface="Courier New" panose="02070309020205020404"/>
                <a:cs typeface="Courier New" panose="02070309020205020404"/>
              </a:rPr>
              <a:t>and</a:t>
            </a:r>
            <a:r>
              <a:rPr sz="1600" b="1" spc="1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b="1" spc="-5" dirty="0">
                <a:solidFill>
                  <a:srgbClr val="0032CC"/>
                </a:solidFill>
                <a:latin typeface="Arial" panose="020B0604020202020204"/>
                <a:cs typeface="Arial" panose="020B0604020202020204"/>
              </a:rPr>
              <a:t>m'</a:t>
            </a:r>
            <a:r>
              <a:rPr sz="1600" b="1" spc="80" dirty="0">
                <a:solidFill>
                  <a:srgbClr val="0032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b="1" spc="-5" dirty="0">
                <a:latin typeface="Courier New" panose="02070309020205020404"/>
                <a:cs typeface="Courier New" panose="02070309020205020404"/>
              </a:rPr>
              <a:t>to</a:t>
            </a:r>
            <a:r>
              <a:rPr sz="1600" b="1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b="1" spc="-5" dirty="0">
                <a:latin typeface="Courier New" panose="02070309020205020404"/>
                <a:cs typeface="Courier New" panose="02070309020205020404"/>
              </a:rPr>
              <a:t>be</a:t>
            </a:r>
            <a:r>
              <a:rPr sz="1600" b="1" spc="5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free </a:t>
            </a:r>
            <a:r>
              <a:rPr sz="1600" b="1" spc="-950" dirty="0">
                <a:solidFill>
                  <a:srgbClr val="FF000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600" b="1" spc="-5" dirty="0">
                <a:solidFill>
                  <a:srgbClr val="006500"/>
                </a:solidFill>
                <a:latin typeface="Courier New" panose="02070309020205020404"/>
                <a:cs typeface="Courier New" panose="02070309020205020404"/>
              </a:rPr>
              <a:t>else</a:t>
            </a:r>
            <a:endParaRPr sz="1600">
              <a:latin typeface="Courier New" panose="02070309020205020404"/>
              <a:cs typeface="Courier New" panose="02070309020205020404"/>
            </a:endParaRPr>
          </a:p>
          <a:p>
            <a:pPr marL="1058545">
              <a:lnSpc>
                <a:spcPct val="100000"/>
              </a:lnSpc>
              <a:spcBef>
                <a:spcPts val="415"/>
              </a:spcBef>
            </a:pPr>
            <a:r>
              <a:rPr sz="1600" b="1" spc="-5" dirty="0">
                <a:solidFill>
                  <a:srgbClr val="0032CC"/>
                </a:solidFill>
                <a:latin typeface="Arial" panose="020B0604020202020204"/>
                <a:cs typeface="Arial" panose="020B0604020202020204"/>
              </a:rPr>
              <a:t>w</a:t>
            </a:r>
            <a:r>
              <a:rPr sz="1600" b="1" spc="60" dirty="0">
                <a:solidFill>
                  <a:srgbClr val="0032CC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600" b="1" spc="-5" dirty="0">
                <a:latin typeface="Courier New" panose="02070309020205020404"/>
                <a:cs typeface="Courier New" panose="02070309020205020404"/>
              </a:rPr>
              <a:t>rejects</a:t>
            </a:r>
            <a:r>
              <a:rPr sz="1600" b="1" spc="-20" dirty="0">
                <a:latin typeface="Courier New" panose="02070309020205020404"/>
                <a:cs typeface="Courier New" panose="02070309020205020404"/>
              </a:rPr>
              <a:t> </a:t>
            </a:r>
            <a:r>
              <a:rPr sz="1600" b="1" spc="-5" dirty="0">
                <a:solidFill>
                  <a:srgbClr val="0032CC"/>
                </a:solidFill>
                <a:latin typeface="Arial" panose="020B0604020202020204"/>
                <a:cs typeface="Arial" panose="020B0604020202020204"/>
              </a:rPr>
              <a:t>m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 marL="80645">
              <a:lnSpc>
                <a:spcPct val="100000"/>
              </a:lnSpc>
              <a:spcBef>
                <a:spcPts val="345"/>
              </a:spcBef>
            </a:pPr>
            <a:r>
              <a:rPr sz="1600" b="1" spc="-5" dirty="0">
                <a:latin typeface="Courier New" panose="02070309020205020404"/>
                <a:cs typeface="Courier New" panose="02070309020205020404"/>
              </a:rPr>
              <a:t>}</a:t>
            </a:r>
            <a:endParaRPr sz="16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0"/>
              </a:spcBef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10770</Words>
  <Application>WPS Presentation</Application>
  <PresentationFormat>On-screen Show (4:3)</PresentationFormat>
  <Paragraphs>1028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41" baseType="lpstr">
      <vt:lpstr>Arial</vt:lpstr>
      <vt:lpstr>SimSun</vt:lpstr>
      <vt:lpstr>Wingdings</vt:lpstr>
      <vt:lpstr>Arial</vt:lpstr>
      <vt:lpstr>Arial MT</vt:lpstr>
      <vt:lpstr>Tahoma</vt:lpstr>
      <vt:lpstr>Verdana</vt:lpstr>
      <vt:lpstr>Wingdings</vt:lpstr>
      <vt:lpstr>Comic Sans MS</vt:lpstr>
      <vt:lpstr>Times New Roman</vt:lpstr>
      <vt:lpstr>Symbol</vt:lpstr>
      <vt:lpstr>Courier New</vt:lpstr>
      <vt:lpstr>Microsoft Sans Serif</vt:lpstr>
      <vt:lpstr>Microsoft YaHei</vt:lpstr>
      <vt:lpstr>Arial Unicode MS</vt:lpstr>
      <vt:lpstr>Calibri</vt:lpstr>
      <vt:lpstr>Office Theme</vt:lpstr>
      <vt:lpstr>CSE 521:	Design and  Analysis of Algorithms I</vt:lpstr>
      <vt:lpstr>Matching Residents to Hospitals</vt:lpstr>
      <vt:lpstr>Stable Matching Problem</vt:lpstr>
      <vt:lpstr>Stable Matching Problem</vt:lpstr>
      <vt:lpstr>Stable Matching Problem</vt:lpstr>
      <vt:lpstr>Stable Matching Problem</vt:lpstr>
      <vt:lpstr>Stable Matching Problem</vt:lpstr>
      <vt:lpstr>Stable Roommate Problem</vt:lpstr>
      <vt:lpstr>Propose-And-Reject Algorithm</vt:lpstr>
      <vt:lpstr>Proof of Correctness:	Termination</vt:lpstr>
      <vt:lpstr>Proof of Correctness:	Perfection</vt:lpstr>
      <vt:lpstr>Proof of Correctness:	Stability</vt:lpstr>
      <vt:lpstr>Summary</vt:lpstr>
      <vt:lpstr>Implementation for Stable Matching  Algorithms</vt:lpstr>
      <vt:lpstr>Efficient Implementation</vt:lpstr>
      <vt:lpstr>Efficient Implementation</vt:lpstr>
      <vt:lpstr>Understanding the Solution</vt:lpstr>
      <vt:lpstr>Understanding the Solution</vt:lpstr>
      <vt:lpstr>Man Optimality</vt:lpstr>
      <vt:lpstr>Stable Matching Summary</vt:lpstr>
      <vt:lpstr>Woman Pessimality</vt:lpstr>
      <vt:lpstr>Extensions: Matching Residents to  Hospitals</vt:lpstr>
      <vt:lpstr>Application:	Matching Residents to  Hospitals</vt:lpstr>
      <vt:lpstr>Deceit:	Machiavelli Meets Gale-  Shapley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Stable Matching </dc:title>
  <dc:creator>beame</dc:creator>
  <cp:lastModifiedBy>chand</cp:lastModifiedBy>
  <cp:revision>1</cp:revision>
  <dcterms:created xsi:type="dcterms:W3CDTF">2023-05-24T16:21:07Z</dcterms:created>
  <dcterms:modified xsi:type="dcterms:W3CDTF">2023-05-24T16:21:08Z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2010-01-06T05:30:00Z</vt:filetime>
  </property>
  <property fmtid="{D5CDD505-2E9C-101B-9397-08002B2CF9AE}" pid="3" name="Creator">
    <vt:lpwstr>PScript5.dll Version 5.2.2</vt:lpwstr>
  </property>
  <property fmtid="{D5CDD505-2E9C-101B-9397-08002B2CF9AE}" pid="4" name="LastSaved">
    <vt:filetime>2023-05-24T05:30:00Z</vt:filetime>
  </property>
  <property fmtid="{D5CDD505-2E9C-101B-9397-08002B2CF9AE}" pid="5" name="ICV">
    <vt:lpwstr>41F0CA7B01FC40F598E5E5025DF6F6B8</vt:lpwstr>
  </property>
  <property fmtid="{D5CDD505-2E9C-101B-9397-08002B2CF9AE}" pid="6" name="KSOProductBuildVer">
    <vt:lpwstr>1033-11.2.0.11537</vt:lpwstr>
  </property>
</Properties>
</file>