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5"/>
        <p:guide pos="2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468" y="191846"/>
            <a:ext cx="682706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6300" y="2484437"/>
            <a:ext cx="4876800" cy="1554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0540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718" y="2146173"/>
            <a:ext cx="71977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3185" marR="5080" indent="-261112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Counting </a:t>
            </a:r>
            <a:r>
              <a:rPr sz="4400" spc="-20" dirty="0"/>
              <a:t>Inversions- </a:t>
            </a:r>
            <a:r>
              <a:rPr sz="4400" spc="-5" dirty="0"/>
              <a:t>Divide </a:t>
            </a:r>
            <a:r>
              <a:rPr sz="4400" dirty="0"/>
              <a:t>and </a:t>
            </a:r>
            <a:r>
              <a:rPr sz="4400" spc="-980" dirty="0"/>
              <a:t> </a:t>
            </a:r>
            <a:r>
              <a:rPr sz="4400" spc="-5" dirty="0"/>
              <a:t>Conquer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496646"/>
            <a:ext cx="775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1665" algn="l"/>
              </a:tabLst>
            </a:pPr>
            <a:r>
              <a:rPr spc="-10" dirty="0"/>
              <a:t>Cou</a:t>
            </a:r>
            <a:r>
              <a:rPr spc="-30" dirty="0"/>
              <a:t>n</a:t>
            </a:r>
            <a:r>
              <a:rPr spc="-5" dirty="0"/>
              <a:t>ting</a:t>
            </a:r>
            <a:r>
              <a:rPr spc="-20" dirty="0"/>
              <a:t> </a:t>
            </a:r>
            <a:r>
              <a:rPr spc="-5" dirty="0"/>
              <a:t>I</a:t>
            </a:r>
            <a:r>
              <a:rPr spc="-80" dirty="0"/>
              <a:t>n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10" dirty="0"/>
              <a:t>sions</a:t>
            </a:r>
            <a:r>
              <a:rPr spc="-5" dirty="0"/>
              <a:t>:</a:t>
            </a:r>
            <a:r>
              <a:rPr dirty="0"/>
              <a:t>	</a:t>
            </a:r>
            <a:r>
              <a:rPr spc="-5" dirty="0"/>
              <a:t>Imp</a:t>
            </a:r>
            <a:r>
              <a:rPr spc="-20" dirty="0"/>
              <a:t>l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spc="-5" dirty="0"/>
              <a:t>tion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8458" y="2671805"/>
            <a:ext cx="7673364" cy="320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02" y="496646"/>
            <a:ext cx="775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1665" algn="l"/>
              </a:tabLst>
            </a:pPr>
            <a:r>
              <a:rPr spc="-10" dirty="0"/>
              <a:t>Cou</a:t>
            </a:r>
            <a:r>
              <a:rPr spc="-30" dirty="0"/>
              <a:t>n</a:t>
            </a:r>
            <a:r>
              <a:rPr spc="-5" dirty="0"/>
              <a:t>ting</a:t>
            </a:r>
            <a:r>
              <a:rPr spc="-20" dirty="0"/>
              <a:t> </a:t>
            </a:r>
            <a:r>
              <a:rPr spc="-5" dirty="0"/>
              <a:t>I</a:t>
            </a:r>
            <a:r>
              <a:rPr spc="-80" dirty="0"/>
              <a:t>n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10" dirty="0"/>
              <a:t>sions</a:t>
            </a:r>
            <a:r>
              <a:rPr spc="-5" dirty="0"/>
              <a:t>:</a:t>
            </a:r>
            <a:r>
              <a:rPr dirty="0"/>
              <a:t>	</a:t>
            </a:r>
            <a:r>
              <a:rPr spc="-5" dirty="0"/>
              <a:t>Imp</a:t>
            </a:r>
            <a:r>
              <a:rPr spc="-20" dirty="0"/>
              <a:t>l</a:t>
            </a:r>
            <a:r>
              <a:rPr spc="-5" dirty="0"/>
              <a:t>eme</a:t>
            </a:r>
            <a:r>
              <a:rPr spc="-40" dirty="0"/>
              <a:t>n</a:t>
            </a:r>
            <a:r>
              <a:rPr spc="-50" dirty="0"/>
              <a:t>t</a:t>
            </a:r>
            <a:r>
              <a:rPr spc="-40" dirty="0"/>
              <a:t>a</a:t>
            </a:r>
            <a:r>
              <a:rPr spc="-5" dirty="0"/>
              <a:t>tion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5800" y="1383945"/>
            <a:ext cx="7448874" cy="18926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599" y="4547914"/>
            <a:ext cx="6038163" cy="127524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85850" y="3371862"/>
            <a:ext cx="6591300" cy="1028065"/>
            <a:chOff x="1085850" y="3371862"/>
            <a:chExt cx="6591300" cy="10280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349" y="3485212"/>
              <a:ext cx="6069553" cy="7305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14425" y="3400437"/>
              <a:ext cx="6534150" cy="970915"/>
            </a:xfrm>
            <a:custGeom>
              <a:avLst/>
              <a:gdLst/>
              <a:ahLst/>
              <a:cxnLst/>
              <a:rect l="l" t="t" r="r" b="b"/>
              <a:pathLst>
                <a:path w="6534150" h="970914">
                  <a:moveTo>
                    <a:pt x="0" y="970394"/>
                  </a:moveTo>
                  <a:lnTo>
                    <a:pt x="6534150" y="970394"/>
                  </a:lnTo>
                  <a:lnTo>
                    <a:pt x="6534150" y="0"/>
                  </a:lnTo>
                  <a:lnTo>
                    <a:pt x="0" y="0"/>
                  </a:lnTo>
                  <a:lnTo>
                    <a:pt x="0" y="970394"/>
                  </a:lnTo>
                  <a:close/>
                </a:path>
              </a:pathLst>
            </a:custGeom>
            <a:ln w="57150">
              <a:solidFill>
                <a:srgbClr val="92D0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04900" y="5981700"/>
            <a:ext cx="6553200" cy="617220"/>
            <a:chOff x="1104900" y="5981700"/>
            <a:chExt cx="6553200" cy="6172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6019800"/>
              <a:ext cx="6425493" cy="3862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23950" y="6000750"/>
              <a:ext cx="6515100" cy="579120"/>
            </a:xfrm>
            <a:custGeom>
              <a:avLst/>
              <a:gdLst/>
              <a:ahLst/>
              <a:cxnLst/>
              <a:rect l="l" t="t" r="r" b="b"/>
              <a:pathLst>
                <a:path w="6515100" h="579120">
                  <a:moveTo>
                    <a:pt x="0" y="578916"/>
                  </a:moveTo>
                  <a:lnTo>
                    <a:pt x="6515100" y="578916"/>
                  </a:lnTo>
                  <a:lnTo>
                    <a:pt x="6515100" y="0"/>
                  </a:lnTo>
                  <a:lnTo>
                    <a:pt x="0" y="0"/>
                  </a:lnTo>
                  <a:lnTo>
                    <a:pt x="0" y="578916"/>
                  </a:lnTo>
                  <a:close/>
                </a:path>
              </a:pathLst>
            </a:custGeom>
            <a:ln w="38100">
              <a:solidFill>
                <a:srgbClr val="92D05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3922712"/>
            <a:ext cx="2749550" cy="427355"/>
            <a:chOff x="990600" y="3922712"/>
            <a:chExt cx="2749550" cy="427355"/>
          </a:xfrm>
        </p:grpSpPr>
        <p:sp>
          <p:nvSpPr>
            <p:cNvPr id="3" name="object 3"/>
            <p:cNvSpPr/>
            <p:nvPr/>
          </p:nvSpPr>
          <p:spPr>
            <a:xfrm>
              <a:off x="1905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06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90600" y="3929062"/>
            <a:ext cx="27432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35"/>
              </a:spcBef>
              <a:tabLst>
                <a:tab pos="626745" algn="l"/>
                <a:tab pos="1026160" algn="l"/>
                <a:tab pos="1483360" algn="l"/>
                <a:tab pos="1941195" algn="l"/>
                <a:tab pos="2398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14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3" name="object 13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91000" y="3929062"/>
            <a:ext cx="27432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435"/>
              </a:spcBef>
              <a:tabLst>
                <a:tab pos="569595" algn="l"/>
                <a:tab pos="1026160" algn="l"/>
                <a:tab pos="1483995" algn="l"/>
                <a:tab pos="1941195" algn="l"/>
                <a:tab pos="2398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11	16	17	23	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523240" y="973574"/>
            <a:ext cx="7777480" cy="26028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inversions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where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775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2775" spc="307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775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2775" spc="322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21970">
              <a:lnSpc>
                <a:spcPct val="100000"/>
              </a:lnSpc>
              <a:spcBef>
                <a:spcPts val="20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26" name="object 26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906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861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3922712"/>
            <a:ext cx="2749550" cy="427355"/>
            <a:chOff x="990600" y="3922712"/>
            <a:chExt cx="2749550" cy="427355"/>
          </a:xfrm>
        </p:grpSpPr>
        <p:sp>
          <p:nvSpPr>
            <p:cNvPr id="3" name="object 3"/>
            <p:cNvSpPr/>
            <p:nvPr/>
          </p:nvSpPr>
          <p:spPr>
            <a:xfrm>
              <a:off x="1905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906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90600" y="3929062"/>
            <a:ext cx="27432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35"/>
              </a:spcBef>
              <a:tabLst>
                <a:tab pos="626745" algn="l"/>
                <a:tab pos="1026160" algn="l"/>
                <a:tab pos="1483360" algn="l"/>
                <a:tab pos="1941195" algn="l"/>
                <a:tab pos="2398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14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3" name="object 13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91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38252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361434" y="3971925"/>
            <a:ext cx="247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9415" algn="l"/>
                <a:tab pos="856615" algn="l"/>
                <a:tab pos="1313815" algn="l"/>
                <a:tab pos="1770380" algn="l"/>
                <a:tab pos="222821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3467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6" name="object 26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19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70050" y="4913312"/>
            <a:ext cx="5041900" cy="427355"/>
            <a:chOff x="1670050" y="4913312"/>
            <a:chExt cx="5041900" cy="427355"/>
          </a:xfrm>
        </p:grpSpPr>
        <p:sp>
          <p:nvSpPr>
            <p:cNvPr id="35" name="object 35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1906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3861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6350"/>
            <a:ext cx="2133600" cy="365125"/>
          </a:xfrm>
          <a:custGeom>
            <a:avLst/>
            <a:gdLst/>
            <a:ahLst/>
            <a:cxnLst/>
            <a:rect l="l" t="t" r="r" b="b"/>
            <a:pathLst>
              <a:path w="2133600" h="365125">
                <a:moveTo>
                  <a:pt x="2133600" y="0"/>
                </a:moveTo>
                <a:lnTo>
                  <a:pt x="0" y="0"/>
                </a:lnTo>
                <a:lnTo>
                  <a:pt x="0" y="365125"/>
                </a:lnTo>
                <a:lnTo>
                  <a:pt x="2133600" y="365125"/>
                </a:lnTo>
                <a:lnTo>
                  <a:pt x="2133600" y="0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90600" y="3922712"/>
            <a:ext cx="2749550" cy="427355"/>
            <a:chOff x="990600" y="3922712"/>
            <a:chExt cx="2749550" cy="427355"/>
          </a:xfrm>
        </p:grpSpPr>
        <p:sp>
          <p:nvSpPr>
            <p:cNvPr id="4" name="object 4"/>
            <p:cNvSpPr/>
            <p:nvPr/>
          </p:nvSpPr>
          <p:spPr>
            <a:xfrm>
              <a:off x="1905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06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90600" y="3929062"/>
            <a:ext cx="27432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35"/>
              </a:spcBef>
              <a:tabLst>
                <a:tab pos="626745" algn="l"/>
                <a:tab pos="1026160" algn="l"/>
                <a:tab pos="1483360" algn="l"/>
                <a:tab pos="1941195" algn="l"/>
                <a:tab pos="2398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14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05400" y="3922712"/>
            <a:ext cx="1835150" cy="427355"/>
            <a:chOff x="5105400" y="3922712"/>
            <a:chExt cx="1835150" cy="427355"/>
          </a:xfrm>
        </p:grpSpPr>
        <p:sp>
          <p:nvSpPr>
            <p:cNvPr id="14" name="object 14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4648200" y="3929062"/>
            <a:ext cx="22860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435"/>
              </a:spcBef>
              <a:tabLst>
                <a:tab pos="1026160" algn="l"/>
                <a:tab pos="1483995" algn="l"/>
                <a:tab pos="1941195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16	17	23	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10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457200" y="0"/>
                </a:moveTo>
                <a:lnTo>
                  <a:pt x="0" y="0"/>
                </a:lnTo>
                <a:lnTo>
                  <a:pt x="0" y="414337"/>
                </a:lnTo>
                <a:lnTo>
                  <a:pt x="457200" y="414337"/>
                </a:lnTo>
                <a:lnTo>
                  <a:pt x="457200" y="0"/>
                </a:lnTo>
                <a:close/>
              </a:path>
            </a:pathLst>
          </a:custGeom>
          <a:solidFill>
            <a:srgbClr val="9389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61434" y="397192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41850" y="3922712"/>
            <a:ext cx="469900" cy="427355"/>
            <a:chOff x="4641850" y="3922712"/>
            <a:chExt cx="469900" cy="427355"/>
          </a:xfrm>
        </p:grpSpPr>
        <p:sp>
          <p:nvSpPr>
            <p:cNvPr id="24" name="object 24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760976" y="3971925"/>
            <a:ext cx="244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540" y="1049773"/>
            <a:ext cx="7771765" cy="25266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3467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30" name="object 3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219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70050" y="4913312"/>
            <a:ext cx="5041900" cy="427355"/>
            <a:chOff x="1670050" y="4913312"/>
            <a:chExt cx="5041900" cy="427355"/>
          </a:xfrm>
        </p:grpSpPr>
        <p:sp>
          <p:nvSpPr>
            <p:cNvPr id="39" name="object 39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1906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0" y="3922712"/>
            <a:ext cx="1835150" cy="427355"/>
            <a:chOff x="1905000" y="3922712"/>
            <a:chExt cx="1835150" cy="427355"/>
          </a:xfrm>
        </p:grpSpPr>
        <p:sp>
          <p:nvSpPr>
            <p:cNvPr id="3" name="object 3"/>
            <p:cNvSpPr/>
            <p:nvPr/>
          </p:nvSpPr>
          <p:spPr>
            <a:xfrm>
              <a:off x="1905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0600" y="3929062"/>
            <a:ext cx="457200" cy="414655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1450" y="3922712"/>
            <a:ext cx="469900" cy="427355"/>
            <a:chOff x="1441450" y="3922712"/>
            <a:chExt cx="469900" cy="427355"/>
          </a:xfrm>
        </p:grpSpPr>
        <p:sp>
          <p:nvSpPr>
            <p:cNvPr id="11" name="object 11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4" name="object 14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17852" y="3971925"/>
            <a:ext cx="521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8780" algn="l"/>
                <a:tab pos="855980" algn="l"/>
                <a:tab pos="1313815" algn="l"/>
                <a:tab pos="1770380" algn="l"/>
                <a:tab pos="2743200" algn="l"/>
                <a:tab pos="3142615" algn="l"/>
                <a:tab pos="3599815" algn="l"/>
                <a:tab pos="4057015" algn="l"/>
                <a:tab pos="4514215" algn="l"/>
                <a:tab pos="497205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4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9	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53467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6" name="object 26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36" name="object 36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906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0" y="3922712"/>
            <a:ext cx="1835150" cy="427355"/>
            <a:chOff x="1905000" y="3922712"/>
            <a:chExt cx="1835150" cy="427355"/>
          </a:xfrm>
        </p:grpSpPr>
        <p:sp>
          <p:nvSpPr>
            <p:cNvPr id="3" name="object 3"/>
            <p:cNvSpPr/>
            <p:nvPr/>
          </p:nvSpPr>
          <p:spPr>
            <a:xfrm>
              <a:off x="1905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0600" y="3929062"/>
            <a:ext cx="457200" cy="4146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1450" y="3922712"/>
            <a:ext cx="469900" cy="427355"/>
            <a:chOff x="1441450" y="3922712"/>
            <a:chExt cx="469900" cy="427355"/>
          </a:xfrm>
        </p:grpSpPr>
        <p:sp>
          <p:nvSpPr>
            <p:cNvPr id="11" name="object 11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4" name="object 14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17852" y="3971925"/>
            <a:ext cx="521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8780" algn="l"/>
                <a:tab pos="855980" algn="l"/>
                <a:tab pos="1313815" algn="l"/>
                <a:tab pos="1770380" algn="l"/>
                <a:tab pos="2743200" algn="l"/>
                <a:tab pos="3142615" algn="l"/>
                <a:tab pos="3599815" algn="l"/>
                <a:tab pos="4057015" algn="l"/>
                <a:tab pos="4514215" algn="l"/>
                <a:tab pos="497205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4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9	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0540" y="1049773"/>
            <a:ext cx="7771765" cy="25266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001395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6" name="object 26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36" name="object 36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5735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0" y="3922712"/>
            <a:ext cx="1835150" cy="427355"/>
            <a:chOff x="1905000" y="3922712"/>
            <a:chExt cx="1835150" cy="427355"/>
          </a:xfrm>
        </p:grpSpPr>
        <p:sp>
          <p:nvSpPr>
            <p:cNvPr id="3" name="object 3"/>
            <p:cNvSpPr/>
            <p:nvPr/>
          </p:nvSpPr>
          <p:spPr>
            <a:xfrm>
              <a:off x="1905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90600" y="3929062"/>
            <a:ext cx="457200" cy="4146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52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1450" y="3922712"/>
            <a:ext cx="469900" cy="427355"/>
            <a:chOff x="1441450" y="3922712"/>
            <a:chExt cx="469900" cy="427355"/>
          </a:xfrm>
        </p:grpSpPr>
        <p:sp>
          <p:nvSpPr>
            <p:cNvPr id="11" name="object 11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4" name="object 14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617852" y="3971925"/>
            <a:ext cx="5216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8780" algn="l"/>
                <a:tab pos="855980" algn="l"/>
                <a:tab pos="1313815" algn="l"/>
                <a:tab pos="1770380" algn="l"/>
                <a:tab pos="2743200" algn="l"/>
                <a:tab pos="3142615" algn="l"/>
                <a:tab pos="3599815" algn="l"/>
                <a:tab pos="4057015" algn="l"/>
                <a:tab pos="4514215" algn="l"/>
                <a:tab pos="4972050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4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9	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3240" y="973574"/>
            <a:ext cx="7746365" cy="26028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988695">
              <a:lnSpc>
                <a:spcPct val="100000"/>
              </a:lnSpc>
              <a:spcBef>
                <a:spcPts val="20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6" name="object 26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36" name="object 36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5735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929062"/>
            <a:ext cx="457200" cy="414655"/>
          </a:xfrm>
          <a:prstGeom prst="rect">
            <a:avLst/>
          </a:prstGeom>
          <a:solidFill>
            <a:srgbClr val="00AF5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3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55850" y="3922712"/>
            <a:ext cx="1384300" cy="427355"/>
            <a:chOff x="2355850" y="3922712"/>
            <a:chExt cx="1384300" cy="427355"/>
          </a:xfrm>
        </p:grpSpPr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62200" y="3929062"/>
            <a:ext cx="13716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35"/>
              </a:spcBef>
              <a:tabLst>
                <a:tab pos="569595" algn="l"/>
                <a:tab pos="102616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14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0600" y="3922712"/>
            <a:ext cx="920750" cy="427355"/>
            <a:chOff x="990600" y="3922712"/>
            <a:chExt cx="920750" cy="427355"/>
          </a:xfrm>
        </p:grpSpPr>
        <p:sp>
          <p:nvSpPr>
            <p:cNvPr id="12" name="object 12"/>
            <p:cNvSpPr/>
            <p:nvPr/>
          </p:nvSpPr>
          <p:spPr>
            <a:xfrm>
              <a:off x="9906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60678" y="3971925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6" name="object 16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61434" y="3971925"/>
            <a:ext cx="247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9415" algn="l"/>
                <a:tab pos="856615" algn="l"/>
                <a:tab pos="1313815" algn="l"/>
                <a:tab pos="1770380" algn="l"/>
                <a:tab pos="22282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240" y="973574"/>
            <a:ext cx="7746365" cy="26028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426845">
              <a:lnSpc>
                <a:spcPct val="100000"/>
              </a:lnSpc>
              <a:spcBef>
                <a:spcPts val="20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8" name="object 28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38" name="object 3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955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3929062"/>
            <a:ext cx="457200" cy="414655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55244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35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55850" y="3922712"/>
            <a:ext cx="1384300" cy="427355"/>
            <a:chOff x="2355850" y="3922712"/>
            <a:chExt cx="1384300" cy="427355"/>
          </a:xfrm>
        </p:grpSpPr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62200" y="3929062"/>
            <a:ext cx="13716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35"/>
              </a:spcBef>
              <a:tabLst>
                <a:tab pos="569595" algn="l"/>
                <a:tab pos="102616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14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0600" y="3922712"/>
            <a:ext cx="920750" cy="427355"/>
            <a:chOff x="990600" y="3922712"/>
            <a:chExt cx="920750" cy="427355"/>
          </a:xfrm>
        </p:grpSpPr>
        <p:sp>
          <p:nvSpPr>
            <p:cNvPr id="12" name="object 12"/>
            <p:cNvSpPr/>
            <p:nvPr/>
          </p:nvSpPr>
          <p:spPr>
            <a:xfrm>
              <a:off x="9906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60678" y="3971925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6" name="object 16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61434" y="3971925"/>
            <a:ext cx="247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9415" algn="l"/>
                <a:tab pos="856615" algn="l"/>
                <a:tab pos="1313815" algn="l"/>
                <a:tab pos="1770380" algn="l"/>
                <a:tab pos="22282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439545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8" name="object 28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38" name="object 3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955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334770"/>
            <a:ext cx="6592570" cy="2660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06045" indent="-81280">
              <a:lnSpc>
                <a:spcPct val="100000"/>
              </a:lnSpc>
              <a:spcBef>
                <a:spcPts val="530"/>
              </a:spcBef>
              <a:buSzPct val="94000"/>
              <a:buFont typeface="Arial MT"/>
              <a:buChar char="•"/>
              <a:tabLst>
                <a:tab pos="10668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site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tries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match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song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preferences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others.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spc="-5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rank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songs.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435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Music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site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consults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find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people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1800" spc="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tastes.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50">
              <a:latin typeface="Calibri" panose="020F0502020204030204"/>
              <a:cs typeface="Calibri" panose="020F0502020204030204"/>
            </a:endParaRPr>
          </a:p>
          <a:p>
            <a:pPr marL="106045" indent="-81280">
              <a:lnSpc>
                <a:spcPct val="100000"/>
              </a:lnSpc>
              <a:buSzPct val="94000"/>
              <a:buFont typeface="Arial MT"/>
              <a:buChar char="•"/>
              <a:tabLst>
                <a:tab pos="10668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Similarity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metric: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number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inversions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two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rankings.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482600">
              <a:lnSpc>
                <a:spcPct val="100000"/>
              </a:lnSpc>
              <a:spcBef>
                <a:spcPts val="435"/>
              </a:spcBef>
              <a:tabLst>
                <a:tab pos="7689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dirty="0">
                <a:latin typeface="Calibri" panose="020F0502020204030204"/>
                <a:cs typeface="Calibri" panose="020F0502020204030204"/>
              </a:rPr>
              <a:t>My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rank:</a:t>
            </a:r>
            <a:r>
              <a:rPr sz="1800" dirty="0">
                <a:latin typeface="Calibri" panose="020F0502020204030204"/>
                <a:cs typeface="Calibri" panose="020F0502020204030204"/>
              </a:rPr>
              <a:t> 1,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…,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rank: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…,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435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Songs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j </a:t>
            </a:r>
            <a:r>
              <a:rPr sz="1800" spc="-1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inverted</a:t>
            </a:r>
            <a:r>
              <a:rPr sz="180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if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&lt;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j,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but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195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&gt;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800" dirty="0">
                <a:latin typeface="Calibri" panose="020F0502020204030204"/>
                <a:cs typeface="Calibri" panose="020F0502020204030204"/>
              </a:rPr>
              <a:t>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79650" y="4598987"/>
            <a:ext cx="3105150" cy="1092200"/>
            <a:chOff x="2279650" y="4598987"/>
            <a:chExt cx="3105150" cy="1092200"/>
          </a:xfrm>
        </p:grpSpPr>
        <p:sp>
          <p:nvSpPr>
            <p:cNvPr id="5" name="object 5"/>
            <p:cNvSpPr/>
            <p:nvPr/>
          </p:nvSpPr>
          <p:spPr>
            <a:xfrm>
              <a:off x="3935348" y="5325998"/>
              <a:ext cx="1430655" cy="365125"/>
            </a:xfrm>
            <a:custGeom>
              <a:avLst/>
              <a:gdLst/>
              <a:ahLst/>
              <a:cxnLst/>
              <a:rect l="l" t="t" r="r" b="b"/>
              <a:pathLst>
                <a:path w="1430654" h="365125">
                  <a:moveTo>
                    <a:pt x="31750" y="38100"/>
                  </a:moveTo>
                  <a:lnTo>
                    <a:pt x="19050" y="38100"/>
                  </a:lnTo>
                  <a:lnTo>
                    <a:pt x="19050" y="365074"/>
                  </a:lnTo>
                  <a:lnTo>
                    <a:pt x="1411351" y="365074"/>
                  </a:lnTo>
                  <a:lnTo>
                    <a:pt x="1411351" y="358724"/>
                  </a:lnTo>
                  <a:lnTo>
                    <a:pt x="31750" y="358724"/>
                  </a:lnTo>
                  <a:lnTo>
                    <a:pt x="25400" y="352374"/>
                  </a:lnTo>
                  <a:lnTo>
                    <a:pt x="31750" y="352374"/>
                  </a:lnTo>
                  <a:lnTo>
                    <a:pt x="31750" y="38100"/>
                  </a:lnTo>
                  <a:close/>
                </a:path>
                <a:path w="1430654" h="365125">
                  <a:moveTo>
                    <a:pt x="31750" y="352374"/>
                  </a:moveTo>
                  <a:lnTo>
                    <a:pt x="25400" y="352374"/>
                  </a:lnTo>
                  <a:lnTo>
                    <a:pt x="31750" y="358724"/>
                  </a:lnTo>
                  <a:lnTo>
                    <a:pt x="31750" y="352374"/>
                  </a:lnTo>
                  <a:close/>
                </a:path>
                <a:path w="1430654" h="365125">
                  <a:moveTo>
                    <a:pt x="1398651" y="352374"/>
                  </a:moveTo>
                  <a:lnTo>
                    <a:pt x="31750" y="352374"/>
                  </a:lnTo>
                  <a:lnTo>
                    <a:pt x="31750" y="358724"/>
                  </a:lnTo>
                  <a:lnTo>
                    <a:pt x="1398651" y="358724"/>
                  </a:lnTo>
                  <a:lnTo>
                    <a:pt x="1398651" y="352374"/>
                  </a:lnTo>
                  <a:close/>
                </a:path>
                <a:path w="1430654" h="365125">
                  <a:moveTo>
                    <a:pt x="1411351" y="39750"/>
                  </a:moveTo>
                  <a:lnTo>
                    <a:pt x="1398651" y="39750"/>
                  </a:lnTo>
                  <a:lnTo>
                    <a:pt x="1398651" y="358724"/>
                  </a:lnTo>
                  <a:lnTo>
                    <a:pt x="1405001" y="352374"/>
                  </a:lnTo>
                  <a:lnTo>
                    <a:pt x="1411351" y="352374"/>
                  </a:lnTo>
                  <a:lnTo>
                    <a:pt x="1411351" y="39750"/>
                  </a:lnTo>
                  <a:close/>
                </a:path>
                <a:path w="1430654" h="365125">
                  <a:moveTo>
                    <a:pt x="1411351" y="352374"/>
                  </a:moveTo>
                  <a:lnTo>
                    <a:pt x="1405001" y="352374"/>
                  </a:lnTo>
                  <a:lnTo>
                    <a:pt x="1398651" y="358724"/>
                  </a:lnTo>
                  <a:lnTo>
                    <a:pt x="1411351" y="358724"/>
                  </a:lnTo>
                  <a:lnTo>
                    <a:pt x="1411351" y="352374"/>
                  </a:lnTo>
                  <a:close/>
                </a:path>
                <a:path w="1430654" h="365125">
                  <a:moveTo>
                    <a:pt x="1405001" y="1650"/>
                  </a:moveTo>
                  <a:lnTo>
                    <a:pt x="1379601" y="52450"/>
                  </a:lnTo>
                  <a:lnTo>
                    <a:pt x="1398651" y="52450"/>
                  </a:lnTo>
                  <a:lnTo>
                    <a:pt x="1398651" y="39750"/>
                  </a:lnTo>
                  <a:lnTo>
                    <a:pt x="1424051" y="39750"/>
                  </a:lnTo>
                  <a:lnTo>
                    <a:pt x="1405001" y="1650"/>
                  </a:lnTo>
                  <a:close/>
                </a:path>
                <a:path w="1430654" h="365125">
                  <a:moveTo>
                    <a:pt x="1424051" y="39750"/>
                  </a:moveTo>
                  <a:lnTo>
                    <a:pt x="1411351" y="39750"/>
                  </a:lnTo>
                  <a:lnTo>
                    <a:pt x="1411351" y="52450"/>
                  </a:lnTo>
                  <a:lnTo>
                    <a:pt x="1430401" y="52450"/>
                  </a:lnTo>
                  <a:lnTo>
                    <a:pt x="1424051" y="39750"/>
                  </a:lnTo>
                  <a:close/>
                </a:path>
                <a:path w="1430654" h="365125">
                  <a:moveTo>
                    <a:pt x="25400" y="0"/>
                  </a:moveTo>
                  <a:lnTo>
                    <a:pt x="0" y="50800"/>
                  </a:lnTo>
                  <a:lnTo>
                    <a:pt x="19050" y="50800"/>
                  </a:lnTo>
                  <a:lnTo>
                    <a:pt x="19050" y="38100"/>
                  </a:lnTo>
                  <a:lnTo>
                    <a:pt x="44450" y="38100"/>
                  </a:lnTo>
                  <a:lnTo>
                    <a:pt x="25400" y="0"/>
                  </a:lnTo>
                  <a:close/>
                </a:path>
                <a:path w="1430654" h="365125">
                  <a:moveTo>
                    <a:pt x="44450" y="38100"/>
                  </a:moveTo>
                  <a:lnTo>
                    <a:pt x="31750" y="38100"/>
                  </a:lnTo>
                  <a:lnTo>
                    <a:pt x="31750" y="50800"/>
                  </a:lnTo>
                  <a:lnTo>
                    <a:pt x="50800" y="50800"/>
                  </a:lnTo>
                  <a:lnTo>
                    <a:pt x="44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22776" y="5249926"/>
              <a:ext cx="1456055" cy="76200"/>
            </a:xfrm>
            <a:custGeom>
              <a:avLst/>
              <a:gdLst/>
              <a:ahLst/>
              <a:cxnLst/>
              <a:rect l="l" t="t" r="r" b="b"/>
              <a:pathLst>
                <a:path w="1456054" h="76200">
                  <a:moveTo>
                    <a:pt x="649224" y="38100"/>
                  </a:moveTo>
                  <a:lnTo>
                    <a:pt x="652212" y="23252"/>
                  </a:lnTo>
                  <a:lnTo>
                    <a:pt x="660368" y="11144"/>
                  </a:lnTo>
                  <a:lnTo>
                    <a:pt x="672476" y="2988"/>
                  </a:lnTo>
                  <a:lnTo>
                    <a:pt x="687324" y="0"/>
                  </a:lnTo>
                  <a:lnTo>
                    <a:pt x="702171" y="2988"/>
                  </a:lnTo>
                  <a:lnTo>
                    <a:pt x="714279" y="11144"/>
                  </a:lnTo>
                  <a:lnTo>
                    <a:pt x="722435" y="23252"/>
                  </a:lnTo>
                  <a:lnTo>
                    <a:pt x="725424" y="38100"/>
                  </a:lnTo>
                  <a:lnTo>
                    <a:pt x="722435" y="52893"/>
                  </a:lnTo>
                  <a:lnTo>
                    <a:pt x="714279" y="65008"/>
                  </a:lnTo>
                  <a:lnTo>
                    <a:pt x="702171" y="73193"/>
                  </a:lnTo>
                  <a:lnTo>
                    <a:pt x="687324" y="76200"/>
                  </a:lnTo>
                  <a:lnTo>
                    <a:pt x="672476" y="73193"/>
                  </a:lnTo>
                  <a:lnTo>
                    <a:pt x="660368" y="65008"/>
                  </a:lnTo>
                  <a:lnTo>
                    <a:pt x="652212" y="52893"/>
                  </a:lnTo>
                  <a:lnTo>
                    <a:pt x="649224" y="38100"/>
                  </a:lnTo>
                  <a:close/>
                </a:path>
                <a:path w="1456054" h="76200">
                  <a:moveTo>
                    <a:pt x="1379474" y="38100"/>
                  </a:moveTo>
                  <a:lnTo>
                    <a:pt x="1382462" y="23252"/>
                  </a:lnTo>
                  <a:lnTo>
                    <a:pt x="1390618" y="11144"/>
                  </a:lnTo>
                  <a:lnTo>
                    <a:pt x="1402726" y="2988"/>
                  </a:lnTo>
                  <a:lnTo>
                    <a:pt x="1417574" y="0"/>
                  </a:lnTo>
                  <a:lnTo>
                    <a:pt x="1432421" y="2988"/>
                  </a:lnTo>
                  <a:lnTo>
                    <a:pt x="1444529" y="11144"/>
                  </a:lnTo>
                  <a:lnTo>
                    <a:pt x="1452685" y="23252"/>
                  </a:lnTo>
                  <a:lnTo>
                    <a:pt x="1455674" y="38100"/>
                  </a:lnTo>
                  <a:lnTo>
                    <a:pt x="1452685" y="52893"/>
                  </a:lnTo>
                  <a:lnTo>
                    <a:pt x="1444529" y="65008"/>
                  </a:lnTo>
                  <a:lnTo>
                    <a:pt x="1432421" y="73193"/>
                  </a:lnTo>
                  <a:lnTo>
                    <a:pt x="1417574" y="76200"/>
                  </a:lnTo>
                  <a:lnTo>
                    <a:pt x="1402726" y="73193"/>
                  </a:lnTo>
                  <a:lnTo>
                    <a:pt x="1390618" y="65008"/>
                  </a:lnTo>
                  <a:lnTo>
                    <a:pt x="1382462" y="52893"/>
                  </a:lnTo>
                  <a:lnTo>
                    <a:pt x="1379474" y="38100"/>
                  </a:lnTo>
                  <a:close/>
                </a:path>
                <a:path w="1456054" h="76200">
                  <a:moveTo>
                    <a:pt x="1190625" y="38100"/>
                  </a:moveTo>
                  <a:lnTo>
                    <a:pt x="1193613" y="23252"/>
                  </a:lnTo>
                  <a:lnTo>
                    <a:pt x="1201769" y="11144"/>
                  </a:lnTo>
                  <a:lnTo>
                    <a:pt x="1213877" y="2988"/>
                  </a:lnTo>
                  <a:lnTo>
                    <a:pt x="1228725" y="0"/>
                  </a:lnTo>
                  <a:lnTo>
                    <a:pt x="1243518" y="2988"/>
                  </a:lnTo>
                  <a:lnTo>
                    <a:pt x="1255633" y="11144"/>
                  </a:lnTo>
                  <a:lnTo>
                    <a:pt x="1263818" y="23252"/>
                  </a:lnTo>
                  <a:lnTo>
                    <a:pt x="1266825" y="38100"/>
                  </a:lnTo>
                  <a:lnTo>
                    <a:pt x="1263818" y="52893"/>
                  </a:lnTo>
                  <a:lnTo>
                    <a:pt x="1255633" y="65008"/>
                  </a:lnTo>
                  <a:lnTo>
                    <a:pt x="1243518" y="73193"/>
                  </a:lnTo>
                  <a:lnTo>
                    <a:pt x="1228725" y="76200"/>
                  </a:lnTo>
                  <a:lnTo>
                    <a:pt x="1213877" y="73193"/>
                  </a:lnTo>
                  <a:lnTo>
                    <a:pt x="1201769" y="65008"/>
                  </a:lnTo>
                  <a:lnTo>
                    <a:pt x="1193613" y="52893"/>
                  </a:lnTo>
                  <a:lnTo>
                    <a:pt x="1190625" y="38100"/>
                  </a:lnTo>
                  <a:close/>
                </a:path>
                <a:path w="1456054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893" y="2988"/>
                  </a:lnTo>
                  <a:lnTo>
                    <a:pt x="65008" y="11144"/>
                  </a:lnTo>
                  <a:lnTo>
                    <a:pt x="73193" y="23252"/>
                  </a:lnTo>
                  <a:lnTo>
                    <a:pt x="76200" y="38100"/>
                  </a:lnTo>
                  <a:lnTo>
                    <a:pt x="73193" y="52893"/>
                  </a:lnTo>
                  <a:lnTo>
                    <a:pt x="65008" y="65008"/>
                  </a:lnTo>
                  <a:lnTo>
                    <a:pt x="52893" y="73193"/>
                  </a:lnTo>
                  <a:lnTo>
                    <a:pt x="38100" y="76200"/>
                  </a:lnTo>
                  <a:lnTo>
                    <a:pt x="23252" y="73193"/>
                  </a:lnTo>
                  <a:lnTo>
                    <a:pt x="11144" y="65008"/>
                  </a:lnTo>
                  <a:lnTo>
                    <a:pt x="2988" y="52893"/>
                  </a:lnTo>
                  <a:lnTo>
                    <a:pt x="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84700" y="5325998"/>
              <a:ext cx="592455" cy="211454"/>
            </a:xfrm>
            <a:custGeom>
              <a:avLst/>
              <a:gdLst/>
              <a:ahLst/>
              <a:cxnLst/>
              <a:rect l="l" t="t" r="r" b="b"/>
              <a:pathLst>
                <a:path w="592454" h="211454">
                  <a:moveTo>
                    <a:pt x="31750" y="38100"/>
                  </a:moveTo>
                  <a:lnTo>
                    <a:pt x="19050" y="38100"/>
                  </a:lnTo>
                  <a:lnTo>
                    <a:pt x="19050" y="211073"/>
                  </a:lnTo>
                  <a:lnTo>
                    <a:pt x="573024" y="211073"/>
                  </a:lnTo>
                  <a:lnTo>
                    <a:pt x="573024" y="204723"/>
                  </a:lnTo>
                  <a:lnTo>
                    <a:pt x="31750" y="204723"/>
                  </a:lnTo>
                  <a:lnTo>
                    <a:pt x="25400" y="198373"/>
                  </a:lnTo>
                  <a:lnTo>
                    <a:pt x="31750" y="198373"/>
                  </a:lnTo>
                  <a:lnTo>
                    <a:pt x="31750" y="38100"/>
                  </a:lnTo>
                  <a:close/>
                </a:path>
                <a:path w="592454" h="211454">
                  <a:moveTo>
                    <a:pt x="31750" y="198373"/>
                  </a:moveTo>
                  <a:lnTo>
                    <a:pt x="25400" y="198373"/>
                  </a:lnTo>
                  <a:lnTo>
                    <a:pt x="31750" y="204723"/>
                  </a:lnTo>
                  <a:lnTo>
                    <a:pt x="31750" y="198373"/>
                  </a:lnTo>
                  <a:close/>
                </a:path>
                <a:path w="592454" h="211454">
                  <a:moveTo>
                    <a:pt x="560324" y="198373"/>
                  </a:moveTo>
                  <a:lnTo>
                    <a:pt x="31750" y="198373"/>
                  </a:lnTo>
                  <a:lnTo>
                    <a:pt x="31750" y="204723"/>
                  </a:lnTo>
                  <a:lnTo>
                    <a:pt x="560324" y="204723"/>
                  </a:lnTo>
                  <a:lnTo>
                    <a:pt x="560324" y="198373"/>
                  </a:lnTo>
                  <a:close/>
                </a:path>
                <a:path w="592454" h="211454">
                  <a:moveTo>
                    <a:pt x="573024" y="39750"/>
                  </a:moveTo>
                  <a:lnTo>
                    <a:pt x="560324" y="39750"/>
                  </a:lnTo>
                  <a:lnTo>
                    <a:pt x="560324" y="204723"/>
                  </a:lnTo>
                  <a:lnTo>
                    <a:pt x="566674" y="198373"/>
                  </a:lnTo>
                  <a:lnTo>
                    <a:pt x="573024" y="198373"/>
                  </a:lnTo>
                  <a:lnTo>
                    <a:pt x="573024" y="39750"/>
                  </a:lnTo>
                  <a:close/>
                </a:path>
                <a:path w="592454" h="211454">
                  <a:moveTo>
                    <a:pt x="573024" y="198373"/>
                  </a:moveTo>
                  <a:lnTo>
                    <a:pt x="566674" y="198373"/>
                  </a:lnTo>
                  <a:lnTo>
                    <a:pt x="560324" y="204723"/>
                  </a:lnTo>
                  <a:lnTo>
                    <a:pt x="573024" y="204723"/>
                  </a:lnTo>
                  <a:lnTo>
                    <a:pt x="573024" y="198373"/>
                  </a:lnTo>
                  <a:close/>
                </a:path>
                <a:path w="592454" h="211454">
                  <a:moveTo>
                    <a:pt x="566674" y="1650"/>
                  </a:moveTo>
                  <a:lnTo>
                    <a:pt x="541274" y="52450"/>
                  </a:lnTo>
                  <a:lnTo>
                    <a:pt x="560324" y="52450"/>
                  </a:lnTo>
                  <a:lnTo>
                    <a:pt x="560324" y="39750"/>
                  </a:lnTo>
                  <a:lnTo>
                    <a:pt x="585724" y="39750"/>
                  </a:lnTo>
                  <a:lnTo>
                    <a:pt x="566674" y="1650"/>
                  </a:lnTo>
                  <a:close/>
                </a:path>
                <a:path w="592454" h="211454">
                  <a:moveTo>
                    <a:pt x="585724" y="39750"/>
                  </a:moveTo>
                  <a:lnTo>
                    <a:pt x="573024" y="39750"/>
                  </a:lnTo>
                  <a:lnTo>
                    <a:pt x="573024" y="52450"/>
                  </a:lnTo>
                  <a:lnTo>
                    <a:pt x="592074" y="52450"/>
                  </a:lnTo>
                  <a:lnTo>
                    <a:pt x="585724" y="39750"/>
                  </a:lnTo>
                  <a:close/>
                </a:path>
                <a:path w="592454" h="211454">
                  <a:moveTo>
                    <a:pt x="25400" y="0"/>
                  </a:moveTo>
                  <a:lnTo>
                    <a:pt x="0" y="50800"/>
                  </a:lnTo>
                  <a:lnTo>
                    <a:pt x="19050" y="50800"/>
                  </a:lnTo>
                  <a:lnTo>
                    <a:pt x="19050" y="38100"/>
                  </a:lnTo>
                  <a:lnTo>
                    <a:pt x="44450" y="38100"/>
                  </a:lnTo>
                  <a:lnTo>
                    <a:pt x="25400" y="0"/>
                  </a:lnTo>
                  <a:close/>
                </a:path>
                <a:path w="592454" h="211454">
                  <a:moveTo>
                    <a:pt x="44450" y="38100"/>
                  </a:moveTo>
                  <a:lnTo>
                    <a:pt x="31750" y="38100"/>
                  </a:lnTo>
                  <a:lnTo>
                    <a:pt x="31750" y="50800"/>
                  </a:lnTo>
                  <a:lnTo>
                    <a:pt x="50800" y="50800"/>
                  </a:lnTo>
                  <a:lnTo>
                    <a:pt x="44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86000" y="4965763"/>
              <a:ext cx="748030" cy="360680"/>
            </a:xfrm>
            <a:custGeom>
              <a:avLst/>
              <a:gdLst/>
              <a:ahLst/>
              <a:cxnLst/>
              <a:rect l="l" t="t" r="r" b="b"/>
              <a:pathLst>
                <a:path w="748030" h="360679">
                  <a:moveTo>
                    <a:pt x="74771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747712" y="360362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86000" y="4605337"/>
              <a:ext cx="748030" cy="360680"/>
            </a:xfrm>
            <a:custGeom>
              <a:avLst/>
              <a:gdLst/>
              <a:ahLst/>
              <a:cxnLst/>
              <a:rect l="l" t="t" r="r" b="b"/>
              <a:pathLst>
                <a:path w="748030" h="360679">
                  <a:moveTo>
                    <a:pt x="74771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747712" y="360362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86000" y="4605337"/>
              <a:ext cx="748030" cy="360680"/>
            </a:xfrm>
            <a:custGeom>
              <a:avLst/>
              <a:gdLst/>
              <a:ahLst/>
              <a:cxnLst/>
              <a:rect l="l" t="t" r="r" b="b"/>
              <a:pathLst>
                <a:path w="748030" h="360679">
                  <a:moveTo>
                    <a:pt x="0" y="360362"/>
                  </a:moveTo>
                  <a:lnTo>
                    <a:pt x="747712" y="360362"/>
                  </a:lnTo>
                  <a:lnTo>
                    <a:pt x="74771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479929" y="4535296"/>
            <a:ext cx="360680" cy="74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31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  </a:t>
            </a:r>
            <a:r>
              <a:rPr sz="1800" spc="-1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ou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27426" y="4598987"/>
            <a:ext cx="3151505" cy="734060"/>
            <a:chOff x="3027426" y="4598987"/>
            <a:chExt cx="3151505" cy="734060"/>
          </a:xfrm>
        </p:grpSpPr>
        <p:sp>
          <p:nvSpPr>
            <p:cNvPr id="13" name="object 13"/>
            <p:cNvSpPr/>
            <p:nvPr/>
          </p:nvSpPr>
          <p:spPr>
            <a:xfrm>
              <a:off x="4289425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289425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33776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33776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62426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62426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16551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16551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43550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543550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33776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033776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278251" y="4535296"/>
            <a:ext cx="141605" cy="7467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83075" y="4598987"/>
            <a:ext cx="640080" cy="373380"/>
            <a:chOff x="4283075" y="4598987"/>
            <a:chExt cx="640080" cy="373380"/>
          </a:xfrm>
        </p:grpSpPr>
        <p:sp>
          <p:nvSpPr>
            <p:cNvPr id="27" name="object 27"/>
            <p:cNvSpPr/>
            <p:nvPr/>
          </p:nvSpPr>
          <p:spPr>
            <a:xfrm>
              <a:off x="4289425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289425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532503" y="4535296"/>
            <a:ext cx="141605" cy="7467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56076" y="4598987"/>
            <a:ext cx="640080" cy="373380"/>
            <a:chOff x="3656076" y="4598987"/>
            <a:chExt cx="640080" cy="373380"/>
          </a:xfrm>
        </p:grpSpPr>
        <p:sp>
          <p:nvSpPr>
            <p:cNvPr id="31" name="object 31"/>
            <p:cNvSpPr/>
            <p:nvPr/>
          </p:nvSpPr>
          <p:spPr>
            <a:xfrm>
              <a:off x="3662426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662426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906392" y="4535296"/>
            <a:ext cx="141605" cy="7467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910201" y="4598987"/>
            <a:ext cx="640080" cy="373380"/>
            <a:chOff x="4910201" y="4598987"/>
            <a:chExt cx="640080" cy="373380"/>
          </a:xfrm>
        </p:grpSpPr>
        <p:sp>
          <p:nvSpPr>
            <p:cNvPr id="35" name="object 35"/>
            <p:cNvSpPr/>
            <p:nvPr/>
          </p:nvSpPr>
          <p:spPr>
            <a:xfrm>
              <a:off x="4916551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916551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160645" y="4535296"/>
            <a:ext cx="141605" cy="7467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4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37200" y="4598987"/>
            <a:ext cx="641350" cy="373380"/>
            <a:chOff x="5537200" y="4598987"/>
            <a:chExt cx="641350" cy="373380"/>
          </a:xfrm>
        </p:grpSpPr>
        <p:sp>
          <p:nvSpPr>
            <p:cNvPr id="39" name="object 39"/>
            <p:cNvSpPr/>
            <p:nvPr/>
          </p:nvSpPr>
          <p:spPr>
            <a:xfrm>
              <a:off x="5543550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43550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5788533" y="4535296"/>
            <a:ext cx="141605" cy="7467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27426" y="4240148"/>
            <a:ext cx="1895475" cy="371475"/>
            <a:chOff x="3027426" y="4240148"/>
            <a:chExt cx="1895475" cy="371475"/>
          </a:xfrm>
        </p:grpSpPr>
        <p:sp>
          <p:nvSpPr>
            <p:cNvPr id="43" name="object 43"/>
            <p:cNvSpPr/>
            <p:nvPr/>
          </p:nvSpPr>
          <p:spPr>
            <a:xfrm>
              <a:off x="3033776" y="4246498"/>
              <a:ext cx="628650" cy="358775"/>
            </a:xfrm>
            <a:custGeom>
              <a:avLst/>
              <a:gdLst/>
              <a:ahLst/>
              <a:cxnLst/>
              <a:rect l="l" t="t" r="r" b="b"/>
              <a:pathLst>
                <a:path w="628650" h="358775">
                  <a:moveTo>
                    <a:pt x="628650" y="0"/>
                  </a:moveTo>
                  <a:lnTo>
                    <a:pt x="0" y="0"/>
                  </a:lnTo>
                  <a:lnTo>
                    <a:pt x="0" y="358775"/>
                  </a:lnTo>
                  <a:lnTo>
                    <a:pt x="628650" y="358775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033776" y="4246498"/>
              <a:ext cx="628650" cy="358775"/>
            </a:xfrm>
            <a:custGeom>
              <a:avLst/>
              <a:gdLst/>
              <a:ahLst/>
              <a:cxnLst/>
              <a:rect l="l" t="t" r="r" b="b"/>
              <a:pathLst>
                <a:path w="628650" h="358775">
                  <a:moveTo>
                    <a:pt x="0" y="358775"/>
                  </a:moveTo>
                  <a:lnTo>
                    <a:pt x="628650" y="358775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587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62426" y="4246498"/>
              <a:ext cx="627380" cy="358775"/>
            </a:xfrm>
            <a:custGeom>
              <a:avLst/>
              <a:gdLst/>
              <a:ahLst/>
              <a:cxnLst/>
              <a:rect l="l" t="t" r="r" b="b"/>
              <a:pathLst>
                <a:path w="627379" h="358775">
                  <a:moveTo>
                    <a:pt x="627062" y="0"/>
                  </a:moveTo>
                  <a:lnTo>
                    <a:pt x="0" y="0"/>
                  </a:lnTo>
                  <a:lnTo>
                    <a:pt x="0" y="358775"/>
                  </a:lnTo>
                  <a:lnTo>
                    <a:pt x="627062" y="358775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662426" y="4246498"/>
              <a:ext cx="627380" cy="358775"/>
            </a:xfrm>
            <a:custGeom>
              <a:avLst/>
              <a:gdLst/>
              <a:ahLst/>
              <a:cxnLst/>
              <a:rect l="l" t="t" r="r" b="b"/>
              <a:pathLst>
                <a:path w="627379" h="358775">
                  <a:moveTo>
                    <a:pt x="0" y="358775"/>
                  </a:moveTo>
                  <a:lnTo>
                    <a:pt x="627062" y="358775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587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89425" y="4246498"/>
              <a:ext cx="627380" cy="358775"/>
            </a:xfrm>
            <a:custGeom>
              <a:avLst/>
              <a:gdLst/>
              <a:ahLst/>
              <a:cxnLst/>
              <a:rect l="l" t="t" r="r" b="b"/>
              <a:pathLst>
                <a:path w="627379" h="358775">
                  <a:moveTo>
                    <a:pt x="627062" y="0"/>
                  </a:moveTo>
                  <a:lnTo>
                    <a:pt x="0" y="0"/>
                  </a:lnTo>
                  <a:lnTo>
                    <a:pt x="0" y="358775"/>
                  </a:lnTo>
                  <a:lnTo>
                    <a:pt x="627062" y="358775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289425" y="4246498"/>
              <a:ext cx="627380" cy="358775"/>
            </a:xfrm>
            <a:custGeom>
              <a:avLst/>
              <a:gdLst/>
              <a:ahLst/>
              <a:cxnLst/>
              <a:rect l="l" t="t" r="r" b="b"/>
              <a:pathLst>
                <a:path w="627379" h="358775">
                  <a:moveTo>
                    <a:pt x="0" y="358775"/>
                  </a:moveTo>
                  <a:lnTo>
                    <a:pt x="627062" y="358775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587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269107" y="4261866"/>
            <a:ext cx="140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272540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	B	C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10201" y="4240148"/>
            <a:ext cx="640080" cy="371475"/>
            <a:chOff x="4910201" y="4240148"/>
            <a:chExt cx="640080" cy="371475"/>
          </a:xfrm>
        </p:grpSpPr>
        <p:sp>
          <p:nvSpPr>
            <p:cNvPr id="51" name="object 51"/>
            <p:cNvSpPr/>
            <p:nvPr/>
          </p:nvSpPr>
          <p:spPr>
            <a:xfrm>
              <a:off x="4916551" y="4246498"/>
              <a:ext cx="627380" cy="358775"/>
            </a:xfrm>
            <a:custGeom>
              <a:avLst/>
              <a:gdLst/>
              <a:ahLst/>
              <a:cxnLst/>
              <a:rect l="l" t="t" r="r" b="b"/>
              <a:pathLst>
                <a:path w="627379" h="358775">
                  <a:moveTo>
                    <a:pt x="627062" y="0"/>
                  </a:moveTo>
                  <a:lnTo>
                    <a:pt x="0" y="0"/>
                  </a:lnTo>
                  <a:lnTo>
                    <a:pt x="0" y="358775"/>
                  </a:lnTo>
                  <a:lnTo>
                    <a:pt x="627062" y="358775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916551" y="4246498"/>
              <a:ext cx="627380" cy="358775"/>
            </a:xfrm>
            <a:custGeom>
              <a:avLst/>
              <a:gdLst/>
              <a:ahLst/>
              <a:cxnLst/>
              <a:rect l="l" t="t" r="r" b="b"/>
              <a:pathLst>
                <a:path w="627379" h="358775">
                  <a:moveTo>
                    <a:pt x="0" y="358775"/>
                  </a:moveTo>
                  <a:lnTo>
                    <a:pt x="627062" y="358775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587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148453" y="426186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537200" y="4240148"/>
            <a:ext cx="641350" cy="371475"/>
            <a:chOff x="5537200" y="4240148"/>
            <a:chExt cx="641350" cy="371475"/>
          </a:xfrm>
        </p:grpSpPr>
        <p:sp>
          <p:nvSpPr>
            <p:cNvPr id="55" name="object 55"/>
            <p:cNvSpPr/>
            <p:nvPr/>
          </p:nvSpPr>
          <p:spPr>
            <a:xfrm>
              <a:off x="5543550" y="4246498"/>
              <a:ext cx="628650" cy="358775"/>
            </a:xfrm>
            <a:custGeom>
              <a:avLst/>
              <a:gdLst/>
              <a:ahLst/>
              <a:cxnLst/>
              <a:rect l="l" t="t" r="r" b="b"/>
              <a:pathLst>
                <a:path w="628650" h="358775">
                  <a:moveTo>
                    <a:pt x="628650" y="0"/>
                  </a:moveTo>
                  <a:lnTo>
                    <a:pt x="0" y="0"/>
                  </a:lnTo>
                  <a:lnTo>
                    <a:pt x="0" y="358775"/>
                  </a:lnTo>
                  <a:lnTo>
                    <a:pt x="628650" y="358775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543550" y="4246498"/>
              <a:ext cx="628650" cy="358775"/>
            </a:xfrm>
            <a:custGeom>
              <a:avLst/>
              <a:gdLst/>
              <a:ahLst/>
              <a:cxnLst/>
              <a:rect l="l" t="t" r="r" b="b"/>
              <a:pathLst>
                <a:path w="628650" h="358775">
                  <a:moveTo>
                    <a:pt x="0" y="358775"/>
                  </a:moveTo>
                  <a:lnTo>
                    <a:pt x="628650" y="358775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587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790057" y="426186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43660" y="4697984"/>
            <a:ext cx="450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alibri" panose="020F0502020204030204"/>
                <a:cs typeface="Calibri" panose="020F0502020204030204"/>
              </a:rPr>
              <a:t>Songs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324480" y="461594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Counting</a:t>
            </a:r>
            <a:r>
              <a:rPr sz="4400" spc="-90" dirty="0"/>
              <a:t> </a:t>
            </a:r>
            <a:r>
              <a:rPr sz="4400" spc="-20" dirty="0"/>
              <a:t>Inversions</a:t>
            </a:r>
            <a:endParaRPr sz="4400"/>
          </a:p>
        </p:txBody>
      </p:sp>
      <p:sp>
        <p:nvSpPr>
          <p:cNvPr id="60" name="object 60"/>
          <p:cNvSpPr txBox="1"/>
          <p:nvPr/>
        </p:nvSpPr>
        <p:spPr>
          <a:xfrm>
            <a:off x="7089393" y="4401439"/>
            <a:ext cx="96393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n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v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e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r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3-2,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4-2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0" y="3922712"/>
            <a:ext cx="1835150" cy="427355"/>
            <a:chOff x="1905000" y="3922712"/>
            <a:chExt cx="1835150" cy="427355"/>
          </a:xfrm>
        </p:grpSpPr>
        <p:sp>
          <p:nvSpPr>
            <p:cNvPr id="3" name="object 3"/>
            <p:cNvSpPr/>
            <p:nvPr/>
          </p:nvSpPr>
          <p:spPr>
            <a:xfrm>
              <a:off x="1905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62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194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6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362200" y="3929062"/>
            <a:ext cx="1371600" cy="414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435"/>
              </a:spcBef>
              <a:tabLst>
                <a:tab pos="102616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0600" y="3922712"/>
            <a:ext cx="920750" cy="427355"/>
            <a:chOff x="990600" y="3922712"/>
            <a:chExt cx="920750" cy="427355"/>
          </a:xfrm>
        </p:grpSpPr>
        <p:sp>
          <p:nvSpPr>
            <p:cNvPr id="12" name="object 12"/>
            <p:cNvSpPr/>
            <p:nvPr/>
          </p:nvSpPr>
          <p:spPr>
            <a:xfrm>
              <a:off x="9906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47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60678" y="3971925"/>
            <a:ext cx="155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855980" algn="l"/>
                <a:tab pos="131318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0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91000" y="3922712"/>
            <a:ext cx="2749550" cy="427355"/>
            <a:chOff x="4191000" y="3922712"/>
            <a:chExt cx="2749550" cy="427355"/>
          </a:xfrm>
        </p:grpSpPr>
        <p:sp>
          <p:nvSpPr>
            <p:cNvPr id="16" name="object 16"/>
            <p:cNvSpPr/>
            <p:nvPr/>
          </p:nvSpPr>
          <p:spPr>
            <a:xfrm>
              <a:off x="51054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5626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0198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4770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191000" y="39290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48200" y="39290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361434" y="3971925"/>
            <a:ext cx="247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9415" algn="l"/>
                <a:tab pos="856615" algn="l"/>
                <a:tab pos="1313815" algn="l"/>
                <a:tab pos="1770380" algn="l"/>
                <a:tab pos="22282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1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6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3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90627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28" name="object 28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38" name="object 3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5622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4283075" y="4343400"/>
            <a:ext cx="271780" cy="27495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latin typeface="Calibri" panose="020F0502020204030204"/>
                <a:cs typeface="Calibri" panose="020F0502020204030204"/>
              </a:rPr>
              <a:t>6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51215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92075"/>
                <a:gridCol w="271779"/>
                <a:gridCol w="93979"/>
                <a:gridCol w="83185"/>
                <a:gridCol w="272414"/>
                <a:gridCol w="104139"/>
                <a:gridCol w="458470"/>
                <a:gridCol w="458470"/>
                <a:gridCol w="458470"/>
                <a:gridCol w="458470"/>
              </a:tblGrid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202173"/>
            <a:ext cx="7771765" cy="23742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90627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20" name="object 20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622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433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677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92075"/>
                <a:gridCol w="271779"/>
                <a:gridCol w="176529"/>
                <a:gridCol w="271779"/>
                <a:gridCol w="103504"/>
                <a:gridCol w="457835"/>
                <a:gridCol w="457835"/>
                <a:gridCol w="457835"/>
                <a:gridCol w="457835"/>
              </a:tblGrid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049773"/>
            <a:ext cx="7771765" cy="25266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906270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20" name="object 20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622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005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938953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51216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5035"/>
                <a:gridCol w="457200"/>
                <a:gridCol w="457200"/>
                <a:gridCol w="457835"/>
                <a:gridCol w="457835"/>
                <a:gridCol w="92710"/>
                <a:gridCol w="272414"/>
                <a:gridCol w="177164"/>
                <a:gridCol w="272414"/>
                <a:gridCol w="561339"/>
                <a:gridCol w="457835"/>
                <a:gridCol w="457835"/>
                <a:gridCol w="457835"/>
              </a:tblGrid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3240" y="973574"/>
            <a:ext cx="7746365" cy="26028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893570">
              <a:lnSpc>
                <a:spcPct val="100000"/>
              </a:lnSpc>
              <a:spcBef>
                <a:spcPts val="20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20" name="object 20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622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005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4865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834"/>
                <a:gridCol w="457200"/>
                <a:gridCol w="457200"/>
                <a:gridCol w="457200"/>
                <a:gridCol w="92075"/>
                <a:gridCol w="271779"/>
                <a:gridCol w="176529"/>
                <a:gridCol w="271779"/>
                <a:gridCol w="560704"/>
                <a:gridCol w="457200"/>
                <a:gridCol w="457200"/>
                <a:gridCol w="457200"/>
              </a:tblGrid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049773"/>
            <a:ext cx="7771765" cy="25266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353945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2749550" cy="427355"/>
            <a:chOff x="1219200" y="4913312"/>
            <a:chExt cx="27495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6050" y="4913312"/>
            <a:ext cx="2755900" cy="427355"/>
            <a:chOff x="3956050" y="4913312"/>
            <a:chExt cx="2755900" cy="427355"/>
          </a:xfrm>
        </p:grpSpPr>
        <p:sp>
          <p:nvSpPr>
            <p:cNvPr id="20" name="object 20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099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005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50578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92075"/>
                <a:gridCol w="271779"/>
                <a:gridCol w="176529"/>
                <a:gridCol w="271779"/>
                <a:gridCol w="103504"/>
                <a:gridCol w="83185"/>
                <a:gridCol w="272414"/>
                <a:gridCol w="104139"/>
                <a:gridCol w="458470"/>
                <a:gridCol w="458470"/>
                <a:gridCol w="458470"/>
              </a:tblGrid>
              <a:tr h="382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202173"/>
            <a:ext cx="7771765" cy="23742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35394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13250" y="4913312"/>
            <a:ext cx="469900" cy="427355"/>
            <a:chOff x="4413250" y="4913312"/>
            <a:chExt cx="469900" cy="427355"/>
          </a:xfrm>
        </p:grpSpPr>
        <p:sp>
          <p:nvSpPr>
            <p:cNvPr id="28" name="object 28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099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005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834"/>
                <a:gridCol w="457200"/>
                <a:gridCol w="457200"/>
                <a:gridCol w="457200"/>
                <a:gridCol w="427989"/>
                <a:gridCol w="486410"/>
                <a:gridCol w="457200"/>
                <a:gridCol w="457200"/>
                <a:gridCol w="457200"/>
                <a:gridCol w="457200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353945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13250" y="4913312"/>
            <a:ext cx="469900" cy="427355"/>
            <a:chOff x="4413250" y="4913312"/>
            <a:chExt cx="469900" cy="427355"/>
          </a:xfrm>
        </p:grpSpPr>
        <p:sp>
          <p:nvSpPr>
            <p:cNvPr id="28" name="object 28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099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577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4866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427989"/>
                <a:gridCol w="486410"/>
                <a:gridCol w="457200"/>
                <a:gridCol w="111125"/>
                <a:gridCol w="271779"/>
                <a:gridCol w="74929"/>
                <a:gridCol w="457835"/>
                <a:gridCol w="457835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353945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099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577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427989"/>
                <a:gridCol w="486410"/>
                <a:gridCol w="457200"/>
                <a:gridCol w="419735"/>
                <a:gridCol w="494664"/>
                <a:gridCol w="457200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353945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099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49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834"/>
                <a:gridCol w="457200"/>
                <a:gridCol w="457200"/>
                <a:gridCol w="457200"/>
                <a:gridCol w="427989"/>
                <a:gridCol w="486410"/>
                <a:gridCol w="457200"/>
                <a:gridCol w="457200"/>
                <a:gridCol w="457200"/>
                <a:gridCol w="457200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353945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09900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49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6746" y="2210117"/>
            <a:ext cx="3151505" cy="734060"/>
            <a:chOff x="3027426" y="4598987"/>
            <a:chExt cx="3151505" cy="734060"/>
          </a:xfrm>
        </p:grpSpPr>
        <p:sp>
          <p:nvSpPr>
            <p:cNvPr id="13" name="object 13"/>
            <p:cNvSpPr/>
            <p:nvPr/>
          </p:nvSpPr>
          <p:spPr>
            <a:xfrm>
              <a:off x="4289425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1</a:t>
              </a:r>
              <a:endParaRPr lang="en-GB"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9425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33776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2</a:t>
              </a:r>
              <a:endParaRPr lang="en-GB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3776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62426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4</a:t>
              </a:r>
              <a:endParaRPr lang="en-GB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62426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916551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3</a:t>
              </a:r>
              <a:endParaRPr lang="en-GB"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551" y="4965763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43550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5</a:t>
              </a:r>
              <a:endParaRPr lang="en-GB"/>
            </a:p>
          </p:txBody>
        </p:sp>
        <p:sp>
          <p:nvSpPr>
            <p:cNvPr id="22" name="object 22"/>
            <p:cNvSpPr/>
            <p:nvPr/>
          </p:nvSpPr>
          <p:spPr>
            <a:xfrm>
              <a:off x="5543550" y="4965763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33776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0</a:t>
              </a:r>
              <a:endParaRPr lang="en-GB"/>
            </a:p>
          </p:txBody>
        </p:sp>
        <p:sp>
          <p:nvSpPr>
            <p:cNvPr id="24" name="object 24"/>
            <p:cNvSpPr/>
            <p:nvPr/>
          </p:nvSpPr>
          <p:spPr>
            <a:xfrm>
              <a:off x="3033776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921760" y="2213292"/>
            <a:ext cx="640080" cy="373380"/>
            <a:chOff x="4283075" y="4598987"/>
            <a:chExt cx="640080" cy="373380"/>
          </a:xfrm>
        </p:grpSpPr>
        <p:sp>
          <p:nvSpPr>
            <p:cNvPr id="27" name="object 27"/>
            <p:cNvSpPr/>
            <p:nvPr/>
          </p:nvSpPr>
          <p:spPr>
            <a:xfrm>
              <a:off x="4289425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2</a:t>
              </a:r>
              <a:endParaRPr lang="en-GB"/>
            </a:p>
          </p:txBody>
        </p:sp>
        <p:sp>
          <p:nvSpPr>
            <p:cNvPr id="28" name="object 28"/>
            <p:cNvSpPr/>
            <p:nvPr/>
          </p:nvSpPr>
          <p:spPr>
            <a:xfrm>
              <a:off x="4289425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293491" y="2212657"/>
            <a:ext cx="640080" cy="373380"/>
            <a:chOff x="3656076" y="4598987"/>
            <a:chExt cx="640080" cy="373380"/>
          </a:xfrm>
        </p:grpSpPr>
        <p:sp>
          <p:nvSpPr>
            <p:cNvPr id="31" name="object 31"/>
            <p:cNvSpPr/>
            <p:nvPr/>
          </p:nvSpPr>
          <p:spPr>
            <a:xfrm>
              <a:off x="3662426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1</a:t>
              </a:r>
              <a:endParaRPr lang="en-GB"/>
            </a:p>
          </p:txBody>
        </p:sp>
        <p:sp>
          <p:nvSpPr>
            <p:cNvPr id="32" name="object 32"/>
            <p:cNvSpPr/>
            <p:nvPr/>
          </p:nvSpPr>
          <p:spPr>
            <a:xfrm>
              <a:off x="3662426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/>
          <p:cNvGrpSpPr/>
          <p:nvPr/>
        </p:nvGrpSpPr>
        <p:grpSpPr>
          <a:xfrm>
            <a:off x="4549521" y="2223452"/>
            <a:ext cx="640080" cy="373380"/>
            <a:chOff x="4910201" y="4598987"/>
            <a:chExt cx="640080" cy="373380"/>
          </a:xfrm>
        </p:grpSpPr>
        <p:sp>
          <p:nvSpPr>
            <p:cNvPr id="35" name="object 35"/>
            <p:cNvSpPr/>
            <p:nvPr/>
          </p:nvSpPr>
          <p:spPr>
            <a:xfrm>
              <a:off x="4916551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627062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7062" y="360362"/>
                  </a:lnTo>
                  <a:lnTo>
                    <a:pt x="627062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3</a:t>
              </a:r>
              <a:endParaRPr lang="en-GB"/>
            </a:p>
          </p:txBody>
        </p:sp>
        <p:sp>
          <p:nvSpPr>
            <p:cNvPr id="36" name="object 36"/>
            <p:cNvSpPr/>
            <p:nvPr/>
          </p:nvSpPr>
          <p:spPr>
            <a:xfrm>
              <a:off x="4916551" y="4605337"/>
              <a:ext cx="627380" cy="360680"/>
            </a:xfrm>
            <a:custGeom>
              <a:avLst/>
              <a:gdLst/>
              <a:ahLst/>
              <a:cxnLst/>
              <a:rect l="l" t="t" r="r" b="b"/>
              <a:pathLst>
                <a:path w="627379" h="360679">
                  <a:moveTo>
                    <a:pt x="0" y="360362"/>
                  </a:moveTo>
                  <a:lnTo>
                    <a:pt x="627062" y="360362"/>
                  </a:lnTo>
                  <a:lnTo>
                    <a:pt x="627062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/>
          <p:cNvGrpSpPr/>
          <p:nvPr/>
        </p:nvGrpSpPr>
        <p:grpSpPr>
          <a:xfrm>
            <a:off x="5175250" y="2222817"/>
            <a:ext cx="641350" cy="373380"/>
            <a:chOff x="5537200" y="4598987"/>
            <a:chExt cx="641350" cy="373380"/>
          </a:xfrm>
        </p:grpSpPr>
        <p:sp>
          <p:nvSpPr>
            <p:cNvPr id="39" name="object 39"/>
            <p:cNvSpPr/>
            <p:nvPr/>
          </p:nvSpPr>
          <p:spPr>
            <a:xfrm>
              <a:off x="5543550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628650" y="0"/>
                  </a:moveTo>
                  <a:lnTo>
                    <a:pt x="0" y="0"/>
                  </a:lnTo>
                  <a:lnTo>
                    <a:pt x="0" y="360362"/>
                  </a:lnTo>
                  <a:lnTo>
                    <a:pt x="628650" y="360362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4BC96"/>
            </a:solidFill>
          </p:spPr>
          <p:txBody>
            <a:bodyPr wrap="square" lIns="0" tIns="0" rIns="0" bIns="0" rtlCol="0"/>
            <a:lstStyle/>
            <a:p>
              <a:r>
                <a:rPr lang="en-GB"/>
                <a:t>4</a:t>
              </a:r>
              <a:endParaRPr lang="en-GB"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3550" y="4605337"/>
              <a:ext cx="628650" cy="360680"/>
            </a:xfrm>
            <a:custGeom>
              <a:avLst/>
              <a:gdLst/>
              <a:ahLst/>
              <a:cxnLst/>
              <a:rect l="l" t="t" r="r" b="b"/>
              <a:pathLst>
                <a:path w="628650" h="360679">
                  <a:moveTo>
                    <a:pt x="0" y="360362"/>
                  </a:moveTo>
                  <a:lnTo>
                    <a:pt x="628650" y="360362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3603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272282" y="2514346"/>
            <a:ext cx="140779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272540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		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48453" y="426186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90057" y="4261866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xfrm>
            <a:off x="2324480" y="461594"/>
            <a:ext cx="44932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Counting</a:t>
            </a:r>
            <a:r>
              <a:rPr sz="4400" spc="-90" dirty="0"/>
              <a:t> </a:t>
            </a:r>
            <a:r>
              <a:rPr sz="4400" spc="-20" dirty="0"/>
              <a:t>Inversions</a:t>
            </a:r>
            <a:endParaRPr sz="4400"/>
          </a:p>
        </p:txBody>
      </p:sp>
      <p:sp>
        <p:nvSpPr>
          <p:cNvPr id="60" name="object 60"/>
          <p:cNvSpPr txBox="1"/>
          <p:nvPr/>
        </p:nvSpPr>
        <p:spPr>
          <a:xfrm>
            <a:off x="6629400" y="2257425"/>
            <a:ext cx="175514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I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n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v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e</a:t>
            </a:r>
            <a:r>
              <a:rPr sz="1800" u="heavy" spc="-4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r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sions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endParaRPr sz="1800" spc="-5" dirty="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lang="en-GB" sz="1800" spc="-5" dirty="0">
                <a:latin typeface="Calibri" panose="020F0502020204030204"/>
                <a:cs typeface="Calibri" panose="020F0502020204030204"/>
              </a:rPr>
              <a:t>(2,1)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GB" sz="1800" spc="-30" dirty="0">
                <a:latin typeface="Calibri" panose="020F0502020204030204"/>
                <a:cs typeface="Calibri" panose="020F0502020204030204"/>
              </a:rPr>
              <a:t>(4,1),(4,3)</a:t>
            </a:r>
            <a:endParaRPr lang="en-GB" sz="1800" spc="-3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838200" y="1524000"/>
            <a:ext cx="709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Two elements a[i] and a[j] form an inversion if a[i]&gt;a[j] and i&lt;j</a:t>
            </a:r>
            <a:endParaRPr lang="en-GB" altLang="en-US"/>
          </a:p>
        </p:txBody>
      </p:sp>
      <p:sp>
        <p:nvSpPr>
          <p:cNvPr id="63" name="Text Box 62"/>
          <p:cNvSpPr txBox="1"/>
          <p:nvPr/>
        </p:nvSpPr>
        <p:spPr>
          <a:xfrm>
            <a:off x="1219200" y="228600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a</a:t>
            </a:r>
            <a:endParaRPr lang="en-GB" altLang="en-US"/>
          </a:p>
        </p:txBody>
      </p:sp>
      <p:sp>
        <p:nvSpPr>
          <p:cNvPr id="64" name="Text Box 63"/>
          <p:cNvSpPr txBox="1"/>
          <p:nvPr/>
        </p:nvSpPr>
        <p:spPr>
          <a:xfrm>
            <a:off x="386080" y="3448050"/>
            <a:ext cx="7833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Inversion Count for an array indicates:How far (close)the array is from being sorted</a:t>
            </a:r>
            <a:endParaRPr lang="en-GB" altLang="en-US"/>
          </a:p>
          <a:p>
            <a:r>
              <a:rPr lang="en-GB" altLang="en-US"/>
              <a:t>if array is already sorted inversion count is  ??</a:t>
            </a:r>
            <a:endParaRPr lang="en-GB" altLang="en-US"/>
          </a:p>
          <a:p>
            <a:r>
              <a:rPr lang="en-GB" altLang="en-US"/>
              <a:t>if array is sorted in reverse order that inversion count is the ???</a:t>
            </a:r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6564"/>
                <a:gridCol w="456564"/>
                <a:gridCol w="427354"/>
                <a:gridCol w="485775"/>
                <a:gridCol w="456564"/>
                <a:gridCol w="456564"/>
                <a:gridCol w="456564"/>
                <a:gridCol w="456564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125973"/>
            <a:ext cx="77717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R="1736090" algn="ctr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766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49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6564"/>
                <a:gridCol w="456564"/>
                <a:gridCol w="427354"/>
                <a:gridCol w="485775"/>
                <a:gridCol w="456564"/>
                <a:gridCol w="456564"/>
                <a:gridCol w="456564"/>
                <a:gridCol w="456564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202173"/>
            <a:ext cx="7771765" cy="23742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R="1736090" algn="ctr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766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49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88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427989"/>
                <a:gridCol w="486410"/>
                <a:gridCol w="457200"/>
                <a:gridCol w="419735"/>
                <a:gridCol w="494664"/>
                <a:gridCol w="457200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45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7840" y="1125973"/>
            <a:ext cx="7797165" cy="24504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94385" marR="431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950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943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950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73760">
              <a:lnSpc>
                <a:spcPct val="100000"/>
              </a:lnSpc>
              <a:spcBef>
                <a:spcPts val="850"/>
              </a:spcBef>
              <a:tabLst>
                <a:tab pos="3176905" algn="l"/>
              </a:tabLst>
            </a:pPr>
            <a:r>
              <a:rPr sz="1800" spc="-15" dirty="0">
                <a:solidFill>
                  <a:srgbClr val="003399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1800" dirty="0">
                <a:solidFill>
                  <a:srgbClr val="0033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Calibri" panose="020F0502020204030204"/>
                <a:cs typeface="Calibri" panose="020F0502020204030204"/>
              </a:rPr>
              <a:t>half </a:t>
            </a:r>
            <a:r>
              <a:rPr sz="1800" spc="-10" dirty="0">
                <a:solidFill>
                  <a:srgbClr val="003399"/>
                </a:solidFill>
                <a:latin typeface="Calibri" panose="020F0502020204030204"/>
                <a:cs typeface="Calibri" panose="020F0502020204030204"/>
              </a:rPr>
              <a:t>exhausted	</a:t>
            </a: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	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95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49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9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427989"/>
                <a:gridCol w="486410"/>
                <a:gridCol w="457200"/>
                <a:gridCol w="419735"/>
                <a:gridCol w="121285"/>
                <a:gridCol w="271145"/>
                <a:gridCol w="100964"/>
                <a:gridCol w="456564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98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202173"/>
            <a:ext cx="7771765" cy="23742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R="1049020" algn="ctr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	19	23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95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149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 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427989"/>
                <a:gridCol w="486410"/>
                <a:gridCol w="457200"/>
                <a:gridCol w="457200"/>
                <a:gridCol w="457200"/>
                <a:gridCol w="73025"/>
                <a:gridCol w="271779"/>
                <a:gridCol w="112395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R="64770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006600"/>
                    </a:solidFill>
                  </a:tcPr>
                </a:tc>
              </a:tr>
              <a:tr h="277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98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202173"/>
            <a:ext cx="7771765" cy="23742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R="1049020" algn="ctr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	19	23	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95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62673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+ 0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0600" y="3929062"/>
          <a:ext cx="5943600" cy="692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/>
                <a:gridCol w="914400"/>
                <a:gridCol w="457199"/>
                <a:gridCol w="457200"/>
                <a:gridCol w="457200"/>
                <a:gridCol w="457200"/>
                <a:gridCol w="427989"/>
                <a:gridCol w="486410"/>
                <a:gridCol w="457200"/>
                <a:gridCol w="457200"/>
                <a:gridCol w="457200"/>
                <a:gridCol w="457200"/>
              </a:tblGrid>
              <a:tr h="41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35"/>
                        </a:spcBef>
                        <a:tabLst>
                          <a:tab pos="569595" algn="l"/>
                        </a:tabLst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	</a:t>
                      </a: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25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5244" marB="0">
                    <a:solidFill>
                      <a:srgbClr val="938953"/>
                    </a:solidFill>
                  </a:tcPr>
                </a:tc>
              </a:tr>
              <a:tr h="277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985" marB="0">
                    <a:solidFill>
                      <a:srgbClr val="938953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2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solidFill>
                      <a:srgbClr val="938953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3622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478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62600" y="3929062"/>
            <a:ext cx="1371600" cy="414655"/>
          </a:xfrm>
          <a:custGeom>
            <a:avLst/>
            <a:gdLst/>
            <a:ahLst/>
            <a:cxnLst/>
            <a:rect l="l" t="t" r="r" b="b"/>
            <a:pathLst>
              <a:path w="13716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  <a:path w="1371600" h="414654">
                <a:moveTo>
                  <a:pt x="457200" y="414337"/>
                </a:moveTo>
                <a:lnTo>
                  <a:pt x="914400" y="414337"/>
                </a:lnTo>
                <a:lnTo>
                  <a:pt x="914400" y="0"/>
                </a:lnTo>
                <a:lnTo>
                  <a:pt x="457200" y="0"/>
                </a:lnTo>
                <a:lnTo>
                  <a:pt x="457200" y="414337"/>
                </a:lnTo>
                <a:close/>
              </a:path>
              <a:path w="1371600" h="414654">
                <a:moveTo>
                  <a:pt x="914400" y="414337"/>
                </a:moveTo>
                <a:lnTo>
                  <a:pt x="1371600" y="414337"/>
                </a:lnTo>
                <a:lnTo>
                  <a:pt x="1371600" y="0"/>
                </a:lnTo>
                <a:lnTo>
                  <a:pt x="914400" y="0"/>
                </a:lnTo>
                <a:lnTo>
                  <a:pt x="91440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48200" y="3929062"/>
            <a:ext cx="457200" cy="414655"/>
          </a:xfrm>
          <a:custGeom>
            <a:avLst/>
            <a:gdLst/>
            <a:ahLst/>
            <a:cxnLst/>
            <a:rect l="l" t="t" r="r" b="b"/>
            <a:pathLst>
              <a:path w="457200" h="414654">
                <a:moveTo>
                  <a:pt x="0" y="414337"/>
                </a:moveTo>
                <a:lnTo>
                  <a:pt x="457200" y="414337"/>
                </a:lnTo>
                <a:lnTo>
                  <a:pt x="457200" y="0"/>
                </a:lnTo>
                <a:lnTo>
                  <a:pt x="0" y="0"/>
                </a:lnTo>
                <a:lnTo>
                  <a:pt x="0" y="41433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540" y="1049773"/>
            <a:ext cx="7771765" cy="25266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3200" spc="-15" dirty="0">
                <a:latin typeface="Calibri" panose="020F0502020204030204"/>
                <a:cs typeface="Calibri" panose="020F0502020204030204"/>
              </a:rPr>
              <a:t>Merge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step.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81685" marR="304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halves,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sio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44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950" spc="7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95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950" spc="60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80" dirty="0">
                <a:latin typeface="Calibri" panose="020F0502020204030204"/>
                <a:cs typeface="Calibri" panose="020F0502020204030204"/>
              </a:rPr>
              <a:t>f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hal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v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82320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halves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sorted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whole.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R="1049020" algn="ctr">
              <a:lnSpc>
                <a:spcPct val="100000"/>
              </a:lnSpc>
              <a:spcBef>
                <a:spcPts val="145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8855" y="3984116"/>
            <a:ext cx="1305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two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sorted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halves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9200" y="4913312"/>
            <a:ext cx="5492750" cy="427355"/>
            <a:chOff x="1219200" y="4913312"/>
            <a:chExt cx="5492750" cy="427355"/>
          </a:xfrm>
        </p:grpSpPr>
        <p:sp>
          <p:nvSpPr>
            <p:cNvPr id="10" name="object 10"/>
            <p:cNvSpPr/>
            <p:nvPr/>
          </p:nvSpPr>
          <p:spPr>
            <a:xfrm>
              <a:off x="21336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908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48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05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92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676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62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919662"/>
              <a:ext cx="914400" cy="414655"/>
            </a:xfrm>
            <a:custGeom>
              <a:avLst/>
              <a:gdLst/>
              <a:ahLst/>
              <a:cxnLst/>
              <a:rect l="l" t="t" r="r" b="b"/>
              <a:pathLst>
                <a:path w="914400" h="414654">
                  <a:moveTo>
                    <a:pt x="914400" y="0"/>
                  </a:move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914400" y="41433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340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7912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484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457200" y="0"/>
                  </a:moveTo>
                  <a:lnTo>
                    <a:pt x="0" y="0"/>
                  </a:lnTo>
                  <a:lnTo>
                    <a:pt x="0" y="414337"/>
                  </a:lnTo>
                  <a:lnTo>
                    <a:pt x="457200" y="41433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19600" y="4919662"/>
              <a:ext cx="457200" cy="414655"/>
            </a:xfrm>
            <a:custGeom>
              <a:avLst/>
              <a:gdLst/>
              <a:ahLst/>
              <a:cxnLst/>
              <a:rect l="l" t="t" r="r" b="b"/>
              <a:pathLst>
                <a:path w="457200" h="414654">
                  <a:moveTo>
                    <a:pt x="0" y="414337"/>
                  </a:moveTo>
                  <a:lnTo>
                    <a:pt x="457200" y="414337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14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219200" y="4919662"/>
            <a:ext cx="5486400" cy="41465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440"/>
              </a:spcBef>
              <a:tabLst>
                <a:tab pos="626745" algn="l"/>
                <a:tab pos="1083945" algn="l"/>
                <a:tab pos="1483995" algn="l"/>
                <a:tab pos="1941195" algn="l"/>
                <a:tab pos="2398395" algn="l"/>
                <a:tab pos="2855595" algn="l"/>
                <a:tab pos="3312795" algn="l"/>
                <a:tab pos="3769995" algn="l"/>
                <a:tab pos="4227195" algn="l"/>
                <a:tab pos="4684395" algn="l"/>
                <a:tab pos="514159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2	3	7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11	14	16	17	18	19	23	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41438" y="4989321"/>
            <a:ext cx="1044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auxiliary</a:t>
            </a:r>
            <a:r>
              <a:rPr sz="1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array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9525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53198" y="3609975"/>
            <a:ext cx="50800" cy="209550"/>
          </a:xfrm>
          <a:custGeom>
            <a:avLst/>
            <a:gdLst/>
            <a:ahLst/>
            <a:cxnLst/>
            <a:rect l="l" t="t" r="r" b="b"/>
            <a:pathLst>
              <a:path w="50800" h="209550">
                <a:moveTo>
                  <a:pt x="19050" y="158750"/>
                </a:moveTo>
                <a:lnTo>
                  <a:pt x="0" y="158750"/>
                </a:lnTo>
                <a:lnTo>
                  <a:pt x="25400" y="209550"/>
                </a:lnTo>
                <a:lnTo>
                  <a:pt x="44450" y="171450"/>
                </a:lnTo>
                <a:lnTo>
                  <a:pt x="19050" y="171450"/>
                </a:lnTo>
                <a:lnTo>
                  <a:pt x="19050" y="158750"/>
                </a:lnTo>
                <a:close/>
              </a:path>
              <a:path w="50800" h="209550">
                <a:moveTo>
                  <a:pt x="31750" y="0"/>
                </a:moveTo>
                <a:lnTo>
                  <a:pt x="19050" y="0"/>
                </a:lnTo>
                <a:lnTo>
                  <a:pt x="19050" y="171450"/>
                </a:lnTo>
                <a:lnTo>
                  <a:pt x="31750" y="171450"/>
                </a:lnTo>
                <a:lnTo>
                  <a:pt x="31750" y="0"/>
                </a:lnTo>
                <a:close/>
              </a:path>
              <a:path w="50800" h="209550">
                <a:moveTo>
                  <a:pt x="50800" y="158750"/>
                </a:moveTo>
                <a:lnTo>
                  <a:pt x="31750" y="158750"/>
                </a:lnTo>
                <a:lnTo>
                  <a:pt x="31750" y="171450"/>
                </a:lnTo>
                <a:lnTo>
                  <a:pt x="44450" y="171450"/>
                </a:lnTo>
                <a:lnTo>
                  <a:pt x="50800" y="158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752850" y="5838825"/>
            <a:ext cx="3346450" cy="46672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774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1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Total: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13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33269" y="95757"/>
            <a:ext cx="4076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Counting</a:t>
            </a:r>
            <a:r>
              <a:rPr spc="-6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3165"/>
            <a:ext cx="7979409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The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e-commerce</a:t>
            </a:r>
            <a:r>
              <a:rPr sz="3200" b="1" u="heavy" spc="-4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application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marR="5080">
              <a:lnSpc>
                <a:spcPct val="100000"/>
              </a:lnSpc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you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ever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noticed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on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any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e-commerce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website,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section</a:t>
            </a:r>
            <a:r>
              <a:rPr sz="3200" dirty="0">
                <a:latin typeface="Calibri" panose="020F0502020204030204"/>
                <a:cs typeface="Calibri" panose="020F0502020204030204"/>
              </a:rPr>
              <a:t> of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65" dirty="0">
                <a:latin typeface="Calibri" panose="020F0502020204030204"/>
                <a:cs typeface="Calibri" panose="020F0502020204030204"/>
              </a:rPr>
              <a:t>"You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might 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like",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maintained</a:t>
            </a:r>
            <a:r>
              <a:rPr sz="3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array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all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spc="-70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user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accounts </a:t>
            </a:r>
            <a:r>
              <a:rPr sz="3200" dirty="0">
                <a:latin typeface="Calibri" panose="020F0502020204030204"/>
                <a:cs typeface="Calibri" panose="020F0502020204030204"/>
              </a:rPr>
              <a:t>and then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whichever has </a:t>
            </a:r>
            <a:r>
              <a:rPr sz="3200" dirty="0">
                <a:latin typeface="Calibri" panose="020F0502020204030204"/>
                <a:cs typeface="Calibri" panose="020F0502020204030204"/>
              </a:rPr>
              <a:t>the 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least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32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inversion</a:t>
            </a:r>
            <a:r>
              <a:rPr sz="3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with</a:t>
            </a:r>
            <a:r>
              <a:rPr sz="3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your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array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3200" dirty="0">
                <a:latin typeface="Calibri" panose="020F0502020204030204"/>
                <a:cs typeface="Calibri" panose="020F0502020204030204"/>
              </a:rPr>
              <a:t> choices,</a:t>
            </a:r>
            <a:r>
              <a:rPr sz="3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5" dirty="0">
                <a:latin typeface="Calibri" panose="020F0502020204030204"/>
                <a:cs typeface="Calibri" panose="020F0502020204030204"/>
              </a:rPr>
              <a:t>start</a:t>
            </a:r>
            <a:r>
              <a:rPr sz="3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recommending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what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they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25" dirty="0">
                <a:latin typeface="Calibri" panose="020F0502020204030204"/>
                <a:cs typeface="Calibri" panose="020F0502020204030204"/>
              </a:rPr>
              <a:t>have</a:t>
            </a:r>
            <a:r>
              <a:rPr sz="3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bought</a:t>
            </a:r>
            <a:r>
              <a:rPr sz="32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3200" spc="-10" dirty="0">
                <a:latin typeface="Calibri" panose="020F0502020204030204"/>
                <a:cs typeface="Calibri" panose="020F0502020204030204"/>
              </a:rPr>
              <a:t>they</a:t>
            </a:r>
            <a:r>
              <a:rPr sz="3200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spc="-30" dirty="0">
                <a:latin typeface="Calibri" panose="020F0502020204030204"/>
                <a:cs typeface="Calibri" panose="020F0502020204030204"/>
              </a:rPr>
              <a:t>like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964" y="191846"/>
            <a:ext cx="437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Visualizing</a:t>
            </a:r>
            <a:r>
              <a:rPr spc="-45" dirty="0"/>
              <a:t> </a:t>
            </a:r>
            <a:r>
              <a:rPr spc="-25" dirty="0"/>
              <a:t>inversions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19126" y="1209486"/>
            <a:ext cx="5818548" cy="25049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4191000"/>
            <a:ext cx="5980430" cy="21240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8904" y="4495495"/>
            <a:ext cx="1501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Naive</a:t>
            </a:r>
            <a:r>
              <a:rPr sz="18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algorithm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8570" marR="5080" indent="-25165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10" dirty="0"/>
              <a:t>u</a:t>
            </a:r>
            <a:r>
              <a:rPr spc="-35" dirty="0"/>
              <a:t>n</a:t>
            </a:r>
            <a:r>
              <a:rPr spc="-5" dirty="0"/>
              <a:t>ting</a:t>
            </a:r>
            <a:r>
              <a:rPr spc="-15" dirty="0"/>
              <a:t> </a:t>
            </a:r>
            <a:r>
              <a:rPr spc="-5" dirty="0"/>
              <a:t>I</a:t>
            </a:r>
            <a:r>
              <a:rPr spc="-75" dirty="0"/>
              <a:t>n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10" dirty="0"/>
              <a:t>sions</a:t>
            </a:r>
            <a:r>
              <a:rPr spc="-5" dirty="0"/>
              <a:t>:</a:t>
            </a:r>
            <a:r>
              <a:rPr dirty="0"/>
              <a:t>	</a:t>
            </a:r>
            <a:r>
              <a:rPr spc="-10" dirty="0"/>
              <a:t>Di</a:t>
            </a:r>
            <a:r>
              <a:rPr spc="-25" dirty="0"/>
              <a:t>v</a:t>
            </a:r>
            <a:r>
              <a:rPr spc="-5" dirty="0"/>
              <a:t>id</a:t>
            </a:r>
            <a:r>
              <a:rPr spc="-20" dirty="0"/>
              <a:t>e</a:t>
            </a:r>
            <a:r>
              <a:rPr spc="-10" dirty="0"/>
              <a:t>-</a:t>
            </a:r>
            <a:r>
              <a:rPr spc="-5" dirty="0"/>
              <a:t>and-  </a:t>
            </a:r>
            <a:r>
              <a:rPr spc="-5" dirty="0"/>
              <a:t>Conquer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3506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SzPct val="97000"/>
              <a:buFont typeface="Arial MT"/>
              <a:buChar char="•"/>
              <a:tabLst>
                <a:tab pos="156210" algn="l"/>
              </a:tabLst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Divide-and-conquer.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3316287"/>
            <a:ext cx="5121910" cy="398780"/>
            <a:chOff x="833437" y="3316287"/>
            <a:chExt cx="5121910" cy="398780"/>
          </a:xfrm>
        </p:grpSpPr>
        <p:sp>
          <p:nvSpPr>
            <p:cNvPr id="5" name="object 5"/>
            <p:cNvSpPr/>
            <p:nvPr/>
          </p:nvSpPr>
          <p:spPr>
            <a:xfrm>
              <a:off x="1685925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13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3437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8887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43451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70425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3437" y="3322637"/>
            <a:ext cx="511556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1007110" algn="l"/>
                <a:tab pos="1433830" algn="l"/>
                <a:tab pos="1802130" algn="l"/>
                <a:tab pos="2286000" algn="l"/>
                <a:tab pos="2713990" algn="l"/>
                <a:tab pos="3139440" algn="l"/>
                <a:tab pos="3507740" algn="l"/>
                <a:tab pos="3934460" algn="l"/>
                <a:tab pos="4418965" algn="l"/>
                <a:tab pos="48444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latin typeface="Calibri" panose="020F0502020204030204"/>
                <a:cs typeface="Calibri" panose="020F0502020204030204"/>
              </a:rPr>
              <a:t>2	6	9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054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8570" marR="5080" indent="-25165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10" dirty="0"/>
              <a:t>u</a:t>
            </a:r>
            <a:r>
              <a:rPr spc="-35" dirty="0"/>
              <a:t>n</a:t>
            </a:r>
            <a:r>
              <a:rPr spc="-5" dirty="0"/>
              <a:t>ting</a:t>
            </a:r>
            <a:r>
              <a:rPr spc="-15" dirty="0"/>
              <a:t> </a:t>
            </a:r>
            <a:r>
              <a:rPr spc="-5" dirty="0"/>
              <a:t>I</a:t>
            </a:r>
            <a:r>
              <a:rPr spc="-75" dirty="0"/>
              <a:t>n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10" dirty="0"/>
              <a:t>sions</a:t>
            </a:r>
            <a:r>
              <a:rPr spc="-5" dirty="0"/>
              <a:t>:</a:t>
            </a:r>
            <a:r>
              <a:rPr dirty="0"/>
              <a:t>	</a:t>
            </a:r>
            <a:r>
              <a:rPr spc="-10" dirty="0"/>
              <a:t>Di</a:t>
            </a:r>
            <a:r>
              <a:rPr spc="-25" dirty="0"/>
              <a:t>v</a:t>
            </a:r>
            <a:r>
              <a:rPr spc="-5" dirty="0"/>
              <a:t>id</a:t>
            </a:r>
            <a:r>
              <a:rPr spc="-20" dirty="0"/>
              <a:t>e</a:t>
            </a:r>
            <a:r>
              <a:rPr spc="-10" dirty="0"/>
              <a:t>-</a:t>
            </a:r>
            <a:r>
              <a:rPr spc="-5" dirty="0"/>
              <a:t>and-  </a:t>
            </a:r>
            <a:r>
              <a:rPr spc="-5" dirty="0"/>
              <a:t>Conquer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6042660" cy="1129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95"/>
              </a:spcBef>
              <a:buSzPct val="97000"/>
              <a:buFont typeface="Arial MT"/>
              <a:buChar char="•"/>
              <a:tabLst>
                <a:tab pos="156210" algn="l"/>
              </a:tabLst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Divide-and-conquer.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1915160" algn="l"/>
              </a:tabLst>
            </a:pPr>
            <a:r>
              <a:rPr sz="2800" spc="-5" dirty="0">
                <a:solidFill>
                  <a:srgbClr val="4F81BC"/>
                </a:solidFill>
                <a:latin typeface="Arial MT"/>
                <a:cs typeface="Arial MT"/>
              </a:rPr>
              <a:t>–</a:t>
            </a:r>
            <a:r>
              <a:rPr sz="2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Divide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	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separate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list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pieces.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3316287"/>
            <a:ext cx="5121910" cy="398780"/>
            <a:chOff x="833437" y="3316287"/>
            <a:chExt cx="5121910" cy="398780"/>
          </a:xfrm>
        </p:grpSpPr>
        <p:sp>
          <p:nvSpPr>
            <p:cNvPr id="5" name="object 5"/>
            <p:cNvSpPr/>
            <p:nvPr/>
          </p:nvSpPr>
          <p:spPr>
            <a:xfrm>
              <a:off x="1685925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13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3437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8887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43451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70425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3437" y="3322637"/>
            <a:ext cx="511556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1007110" algn="l"/>
                <a:tab pos="1433830" algn="l"/>
                <a:tab pos="1802130" algn="l"/>
                <a:tab pos="2286000" algn="l"/>
                <a:tab pos="2713990" algn="l"/>
                <a:tab pos="3139440" algn="l"/>
                <a:tab pos="3507740" algn="l"/>
                <a:tab pos="3934460" algn="l"/>
                <a:tab pos="4418965" algn="l"/>
                <a:tab pos="48444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latin typeface="Calibri" panose="020F0502020204030204"/>
                <a:cs typeface="Calibri" panose="020F0502020204030204"/>
              </a:rPr>
              <a:t>2	6	9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2000" y="3997261"/>
            <a:ext cx="2564130" cy="398780"/>
            <a:chOff x="762000" y="3997261"/>
            <a:chExt cx="2564130" cy="398780"/>
          </a:xfrm>
        </p:grpSpPr>
        <p:sp>
          <p:nvSpPr>
            <p:cNvPr id="25" name="object 25"/>
            <p:cNvSpPr/>
            <p:nvPr/>
          </p:nvSpPr>
          <p:spPr>
            <a:xfrm>
              <a:off x="1614551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41525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669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669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940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40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2000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89037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62000" y="4003611"/>
            <a:ext cx="255778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25"/>
              </a:spcBef>
              <a:tabLst>
                <a:tab pos="581660" algn="l"/>
                <a:tab pos="1007110" algn="l"/>
                <a:tab pos="1433830" algn="l"/>
                <a:tab pos="1803400" algn="l"/>
                <a:tab pos="22866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2401" y="3997261"/>
            <a:ext cx="2564130" cy="398780"/>
            <a:chOff x="3462401" y="3997261"/>
            <a:chExt cx="2564130" cy="398780"/>
          </a:xfrm>
        </p:grpSpPr>
        <p:sp>
          <p:nvSpPr>
            <p:cNvPr id="35" name="object 35"/>
            <p:cNvSpPr/>
            <p:nvPr/>
          </p:nvSpPr>
          <p:spPr>
            <a:xfrm>
              <a:off x="4314825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402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673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673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92826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92826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462401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887851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462401" y="4003611"/>
            <a:ext cx="255778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949325" algn="l"/>
                <a:tab pos="1376045" algn="l"/>
                <a:tab pos="1859280" algn="l"/>
                <a:tab pos="22866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	9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054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33718" y="3298316"/>
            <a:ext cx="964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Divide:</a:t>
            </a:r>
            <a:r>
              <a:rPr sz="14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O(1).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8570" marR="5080" indent="-25165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10" dirty="0"/>
              <a:t>u</a:t>
            </a:r>
            <a:r>
              <a:rPr spc="-35" dirty="0"/>
              <a:t>n</a:t>
            </a:r>
            <a:r>
              <a:rPr spc="-5" dirty="0"/>
              <a:t>ting</a:t>
            </a:r>
            <a:r>
              <a:rPr spc="-15" dirty="0"/>
              <a:t> </a:t>
            </a:r>
            <a:r>
              <a:rPr spc="-5" dirty="0"/>
              <a:t>I</a:t>
            </a:r>
            <a:r>
              <a:rPr spc="-75" dirty="0"/>
              <a:t>n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10" dirty="0"/>
              <a:t>sions</a:t>
            </a:r>
            <a:r>
              <a:rPr spc="-5" dirty="0"/>
              <a:t>:</a:t>
            </a:r>
            <a:r>
              <a:rPr dirty="0"/>
              <a:t>	</a:t>
            </a:r>
            <a:r>
              <a:rPr spc="-10" dirty="0"/>
              <a:t>Di</a:t>
            </a:r>
            <a:r>
              <a:rPr spc="-25" dirty="0"/>
              <a:t>v</a:t>
            </a:r>
            <a:r>
              <a:rPr spc="-5" dirty="0"/>
              <a:t>id</a:t>
            </a:r>
            <a:r>
              <a:rPr spc="-20" dirty="0"/>
              <a:t>e</a:t>
            </a:r>
            <a:r>
              <a:rPr spc="-10" dirty="0"/>
              <a:t>-</a:t>
            </a:r>
            <a:r>
              <a:rPr spc="-5" dirty="0"/>
              <a:t>and-  </a:t>
            </a:r>
            <a:r>
              <a:rPr spc="-5" dirty="0"/>
              <a:t>Conquer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970520" cy="16408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895"/>
              </a:spcBef>
              <a:buSzPct val="97000"/>
              <a:buFont typeface="Arial MT"/>
              <a:buChar char="•"/>
              <a:tabLst>
                <a:tab pos="156210" algn="l"/>
              </a:tabLst>
            </a:pPr>
            <a:r>
              <a:rPr sz="3200" spc="-25" dirty="0">
                <a:latin typeface="Calibri" panose="020F0502020204030204"/>
                <a:cs typeface="Calibri" panose="020F0502020204030204"/>
              </a:rPr>
              <a:t>Divide-and-conquer.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  <a:tab pos="191452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Divide:	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separate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list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into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pieces.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Conquer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: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recursively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count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inversions</a:t>
            </a:r>
            <a:r>
              <a:rPr sz="2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half.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3316287"/>
            <a:ext cx="5121910" cy="398780"/>
            <a:chOff x="833437" y="3316287"/>
            <a:chExt cx="5121910" cy="398780"/>
          </a:xfrm>
        </p:grpSpPr>
        <p:sp>
          <p:nvSpPr>
            <p:cNvPr id="5" name="object 5"/>
            <p:cNvSpPr/>
            <p:nvPr/>
          </p:nvSpPr>
          <p:spPr>
            <a:xfrm>
              <a:off x="1685925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13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3437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8887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43451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70425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3437" y="3322637"/>
            <a:ext cx="511556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1007110" algn="l"/>
                <a:tab pos="1433830" algn="l"/>
                <a:tab pos="1802130" algn="l"/>
                <a:tab pos="2286000" algn="l"/>
                <a:tab pos="2713990" algn="l"/>
                <a:tab pos="3139440" algn="l"/>
                <a:tab pos="3507740" algn="l"/>
                <a:tab pos="3934460" algn="l"/>
                <a:tab pos="4418965" algn="l"/>
                <a:tab pos="48444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latin typeface="Calibri" panose="020F0502020204030204"/>
                <a:cs typeface="Calibri" panose="020F0502020204030204"/>
              </a:rPr>
              <a:t>2	6	9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2000" y="3997261"/>
            <a:ext cx="2564130" cy="398780"/>
            <a:chOff x="762000" y="3997261"/>
            <a:chExt cx="2564130" cy="398780"/>
          </a:xfrm>
        </p:grpSpPr>
        <p:sp>
          <p:nvSpPr>
            <p:cNvPr id="25" name="object 25"/>
            <p:cNvSpPr/>
            <p:nvPr/>
          </p:nvSpPr>
          <p:spPr>
            <a:xfrm>
              <a:off x="1614551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41525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669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669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940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40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2000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89037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62000" y="4003611"/>
            <a:ext cx="255778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25"/>
              </a:spcBef>
              <a:tabLst>
                <a:tab pos="581660" algn="l"/>
                <a:tab pos="1007110" algn="l"/>
                <a:tab pos="1433830" algn="l"/>
                <a:tab pos="1803400" algn="l"/>
                <a:tab pos="22866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2401" y="3997261"/>
            <a:ext cx="2564130" cy="398780"/>
            <a:chOff x="3462401" y="3997261"/>
            <a:chExt cx="2564130" cy="398780"/>
          </a:xfrm>
        </p:grpSpPr>
        <p:sp>
          <p:nvSpPr>
            <p:cNvPr id="35" name="object 35"/>
            <p:cNvSpPr/>
            <p:nvPr/>
          </p:nvSpPr>
          <p:spPr>
            <a:xfrm>
              <a:off x="4314825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402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673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673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92826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92826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462401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887851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462401" y="4003611"/>
            <a:ext cx="255778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949325" algn="l"/>
                <a:tab pos="1376045" algn="l"/>
                <a:tab pos="1859280" algn="l"/>
                <a:tab pos="22866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	9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054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5247" y="4441316"/>
            <a:ext cx="1610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5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blue-blue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inversions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4835" y="4441316"/>
            <a:ext cx="1804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8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green-green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inversions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33718" y="3298316"/>
            <a:ext cx="964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Divide:</a:t>
            </a:r>
            <a:r>
              <a:rPr sz="14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O(1).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3718" y="4076191"/>
            <a:ext cx="138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Conquer:</a:t>
            </a:r>
            <a:r>
              <a:rPr sz="14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2T(n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/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41654" y="4821377"/>
            <a:ext cx="16249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5-4,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5-2, 4-2,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8-2,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10-2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80409" y="4831207"/>
            <a:ext cx="3036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6-3,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9-3,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9-7,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12-3, </a:t>
            </a:r>
            <a:r>
              <a:rPr sz="1400" dirty="0">
                <a:latin typeface="Calibri" panose="020F0502020204030204"/>
                <a:cs typeface="Calibri" panose="020F0502020204030204"/>
              </a:rPr>
              <a:t>12-7,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12-11,</a:t>
            </a:r>
            <a:r>
              <a:rPr sz="14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11-3, 11-7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8570" marR="5080" indent="-2516505">
              <a:lnSpc>
                <a:spcPct val="100000"/>
              </a:lnSpc>
              <a:spcBef>
                <a:spcPts val="95"/>
              </a:spcBef>
              <a:tabLst>
                <a:tab pos="4434205" algn="l"/>
              </a:tabLst>
            </a:pPr>
            <a:r>
              <a:rPr spc="-10" dirty="0"/>
              <a:t>C</a:t>
            </a:r>
            <a:r>
              <a:rPr spc="5" dirty="0"/>
              <a:t>o</a:t>
            </a:r>
            <a:r>
              <a:rPr spc="-10" dirty="0"/>
              <a:t>u</a:t>
            </a:r>
            <a:r>
              <a:rPr spc="-35" dirty="0"/>
              <a:t>n</a:t>
            </a:r>
            <a:r>
              <a:rPr spc="-5" dirty="0"/>
              <a:t>ting</a:t>
            </a:r>
            <a:r>
              <a:rPr spc="-15" dirty="0"/>
              <a:t> </a:t>
            </a:r>
            <a:r>
              <a:rPr spc="-5" dirty="0"/>
              <a:t>I</a:t>
            </a:r>
            <a:r>
              <a:rPr spc="-75" dirty="0"/>
              <a:t>n</a:t>
            </a:r>
            <a:r>
              <a:rPr spc="-50" dirty="0"/>
              <a:t>v</a:t>
            </a:r>
            <a:r>
              <a:rPr spc="-5" dirty="0"/>
              <a:t>e</a:t>
            </a:r>
            <a:r>
              <a:rPr spc="-80" dirty="0"/>
              <a:t>r</a:t>
            </a:r>
            <a:r>
              <a:rPr spc="-10" dirty="0"/>
              <a:t>sions</a:t>
            </a:r>
            <a:r>
              <a:rPr spc="-5" dirty="0"/>
              <a:t>:</a:t>
            </a:r>
            <a:r>
              <a:rPr dirty="0"/>
              <a:t>	</a:t>
            </a:r>
            <a:r>
              <a:rPr spc="-10" dirty="0"/>
              <a:t>Di</a:t>
            </a:r>
            <a:r>
              <a:rPr spc="-25" dirty="0"/>
              <a:t>v</a:t>
            </a:r>
            <a:r>
              <a:rPr spc="-5" dirty="0"/>
              <a:t>id</a:t>
            </a:r>
            <a:r>
              <a:rPr spc="-20" dirty="0"/>
              <a:t>e</a:t>
            </a:r>
            <a:r>
              <a:rPr spc="-10" dirty="0"/>
              <a:t>-</a:t>
            </a:r>
            <a:r>
              <a:rPr spc="-5" dirty="0"/>
              <a:t>and-  </a:t>
            </a:r>
            <a:r>
              <a:rPr spc="-5" dirty="0"/>
              <a:t>Conquer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63367"/>
            <a:ext cx="7905750" cy="16173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06045" indent="-81280">
              <a:lnSpc>
                <a:spcPct val="100000"/>
              </a:lnSpc>
              <a:spcBef>
                <a:spcPts val="530"/>
              </a:spcBef>
              <a:buSzPct val="94000"/>
              <a:buFont typeface="Arial MT"/>
              <a:buChar char="•"/>
              <a:tabLst>
                <a:tab pos="106680" algn="l"/>
              </a:tabLst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Divide-and-conquer.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435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Divide: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separate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list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two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pieces.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lvl="1" indent="-287020">
              <a:lnSpc>
                <a:spcPct val="100000"/>
              </a:lnSpc>
              <a:spcBef>
                <a:spcPts val="435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Conquer: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recursively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inversions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half.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68985" marR="55880" lvl="1" indent="-287020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1800" spc="-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Combine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: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 inversions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where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7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a</a:t>
            </a:r>
            <a:r>
              <a:rPr sz="1800" baseline="-21000" dirty="0">
                <a:latin typeface="Calibri" panose="020F0502020204030204"/>
                <a:cs typeface="Calibri" panose="020F0502020204030204"/>
              </a:rPr>
              <a:t>j</a:t>
            </a:r>
            <a:r>
              <a:rPr sz="1800" spc="7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halves,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return </a:t>
            </a:r>
            <a:r>
              <a:rPr sz="1800" spc="-4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sum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three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quantities.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3316287"/>
            <a:ext cx="5121910" cy="398780"/>
            <a:chOff x="833437" y="3316287"/>
            <a:chExt cx="5121910" cy="398780"/>
          </a:xfrm>
        </p:grpSpPr>
        <p:sp>
          <p:nvSpPr>
            <p:cNvPr id="5" name="object 5"/>
            <p:cNvSpPr/>
            <p:nvPr/>
          </p:nvSpPr>
          <p:spPr>
            <a:xfrm>
              <a:off x="1685925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1113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384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963926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33437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58887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390900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43451" y="3322637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670425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095875" y="3322637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522976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9389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18001" y="3322637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33437" y="3322637"/>
            <a:ext cx="511556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1007110" algn="l"/>
                <a:tab pos="1433830" algn="l"/>
                <a:tab pos="1802130" algn="l"/>
                <a:tab pos="2286000" algn="l"/>
                <a:tab pos="2713990" algn="l"/>
                <a:tab pos="3139440" algn="l"/>
                <a:tab pos="3507740" algn="l"/>
                <a:tab pos="3934460" algn="l"/>
                <a:tab pos="4418965" algn="l"/>
                <a:tab pos="484441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latin typeface="Calibri" panose="020F0502020204030204"/>
                <a:cs typeface="Calibri" panose="020F0502020204030204"/>
              </a:rPr>
              <a:t>2	6	9	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2000" y="3997261"/>
            <a:ext cx="2564130" cy="398780"/>
            <a:chOff x="762000" y="3997261"/>
            <a:chExt cx="2564130" cy="398780"/>
          </a:xfrm>
        </p:grpSpPr>
        <p:sp>
          <p:nvSpPr>
            <p:cNvPr id="25" name="object 25"/>
            <p:cNvSpPr/>
            <p:nvPr/>
          </p:nvSpPr>
          <p:spPr>
            <a:xfrm>
              <a:off x="1614551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24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6974" y="385762"/>
                  </a:lnTo>
                  <a:lnTo>
                    <a:pt x="852424" y="385762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041525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4669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4669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5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940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8940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62000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5" h="386079">
                  <a:moveTo>
                    <a:pt x="852487" y="0"/>
                  </a:move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189037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62000" y="4003611"/>
            <a:ext cx="255778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325"/>
              </a:spcBef>
              <a:tabLst>
                <a:tab pos="581660" algn="l"/>
                <a:tab pos="1007110" algn="l"/>
                <a:tab pos="1433830" algn="l"/>
                <a:tab pos="1803400" algn="l"/>
                <a:tab pos="22866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	5	4	8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10	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62401" y="3997261"/>
            <a:ext cx="2564130" cy="398780"/>
            <a:chOff x="3462401" y="3997261"/>
            <a:chExt cx="2564130" cy="398780"/>
          </a:xfrm>
        </p:grpSpPr>
        <p:sp>
          <p:nvSpPr>
            <p:cNvPr id="35" name="object 35"/>
            <p:cNvSpPr/>
            <p:nvPr/>
          </p:nvSpPr>
          <p:spPr>
            <a:xfrm>
              <a:off x="4314825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740275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673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425450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425450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67376" y="4003611"/>
              <a:ext cx="425450" cy="386080"/>
            </a:xfrm>
            <a:custGeom>
              <a:avLst/>
              <a:gdLst/>
              <a:ahLst/>
              <a:cxnLst/>
              <a:rect l="l" t="t" r="r" b="b"/>
              <a:pathLst>
                <a:path w="425450" h="386079">
                  <a:moveTo>
                    <a:pt x="0" y="385762"/>
                  </a:moveTo>
                  <a:lnTo>
                    <a:pt x="425450" y="385762"/>
                  </a:ln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592826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427037" y="0"/>
                  </a:moveTo>
                  <a:lnTo>
                    <a:pt x="0" y="0"/>
                  </a:lnTo>
                  <a:lnTo>
                    <a:pt x="0" y="385762"/>
                  </a:lnTo>
                  <a:lnTo>
                    <a:pt x="427037" y="385762"/>
                  </a:lnTo>
                  <a:lnTo>
                    <a:pt x="42703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592826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462401" y="4003611"/>
              <a:ext cx="852805" cy="386080"/>
            </a:xfrm>
            <a:custGeom>
              <a:avLst/>
              <a:gdLst/>
              <a:ahLst/>
              <a:cxnLst/>
              <a:rect l="l" t="t" r="r" b="b"/>
              <a:pathLst>
                <a:path w="852804" h="386079">
                  <a:moveTo>
                    <a:pt x="852487" y="0"/>
                  </a:moveTo>
                  <a:lnTo>
                    <a:pt x="425450" y="0"/>
                  </a:lnTo>
                  <a:lnTo>
                    <a:pt x="0" y="0"/>
                  </a:lnTo>
                  <a:lnTo>
                    <a:pt x="0" y="385762"/>
                  </a:lnTo>
                  <a:lnTo>
                    <a:pt x="425450" y="385762"/>
                  </a:lnTo>
                  <a:lnTo>
                    <a:pt x="852487" y="385762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887851" y="4003611"/>
              <a:ext cx="427355" cy="386080"/>
            </a:xfrm>
            <a:custGeom>
              <a:avLst/>
              <a:gdLst/>
              <a:ahLst/>
              <a:cxnLst/>
              <a:rect l="l" t="t" r="r" b="b"/>
              <a:pathLst>
                <a:path w="427354" h="386079">
                  <a:moveTo>
                    <a:pt x="0" y="385762"/>
                  </a:moveTo>
                  <a:lnTo>
                    <a:pt x="427037" y="385762"/>
                  </a:lnTo>
                  <a:lnTo>
                    <a:pt x="427037" y="0"/>
                  </a:lnTo>
                  <a:lnTo>
                    <a:pt x="0" y="0"/>
                  </a:lnTo>
                  <a:lnTo>
                    <a:pt x="0" y="38576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462401" y="4003611"/>
            <a:ext cx="2557780" cy="3860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25"/>
              </a:spcBef>
              <a:tabLst>
                <a:tab pos="581025" algn="l"/>
                <a:tab pos="949325" algn="l"/>
                <a:tab pos="1376045" algn="l"/>
                <a:tab pos="1859280" algn="l"/>
                <a:tab pos="2286635" algn="l"/>
              </a:tabLst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6	9	</a:t>
            </a:r>
            <a:r>
              <a:rPr sz="1800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12	11	</a:t>
            </a: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3	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0540" y="6465214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5247" y="4441316"/>
            <a:ext cx="1610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5</a:t>
            </a:r>
            <a:r>
              <a:rPr sz="1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blue-blue</a:t>
            </a:r>
            <a:r>
              <a:rPr sz="1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inversions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4835" y="4441316"/>
            <a:ext cx="1804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8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green-green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inversions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33718" y="3298316"/>
            <a:ext cx="964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Divide:</a:t>
            </a:r>
            <a:r>
              <a:rPr sz="14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O(1).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33718" y="4076191"/>
            <a:ext cx="138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 panose="020F0502020204030204"/>
                <a:cs typeface="Calibri" panose="020F0502020204030204"/>
              </a:rPr>
              <a:t>Conquer:</a:t>
            </a:r>
            <a:r>
              <a:rPr sz="14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2T(n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/</a:t>
            </a:r>
            <a:r>
              <a:rPr sz="1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2)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33718" y="5173472"/>
            <a:ext cx="10458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Combine:</a:t>
            </a:r>
            <a:r>
              <a:rPr sz="1400" spc="240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 panose="020F0502020204030204"/>
                <a:cs typeface="Calibri" panose="020F0502020204030204"/>
              </a:rPr>
              <a:t>???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4300" y="5042701"/>
            <a:ext cx="3173730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9</a:t>
            </a:r>
            <a:r>
              <a:rPr sz="1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blue-green</a:t>
            </a:r>
            <a:r>
              <a:rPr sz="1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inversions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5-3,</a:t>
            </a:r>
            <a:r>
              <a:rPr sz="1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4-3,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8-6,</a:t>
            </a:r>
            <a:r>
              <a:rPr sz="1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8-3,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dirty="0">
                <a:latin typeface="Calibri" panose="020F0502020204030204"/>
                <a:cs typeface="Calibri" panose="020F0502020204030204"/>
              </a:rPr>
              <a:t>8-7,</a:t>
            </a:r>
            <a:r>
              <a:rPr sz="1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10-6, </a:t>
            </a:r>
            <a:r>
              <a:rPr sz="1400" dirty="0">
                <a:latin typeface="Calibri" panose="020F0502020204030204"/>
                <a:cs typeface="Calibri" panose="020F0502020204030204"/>
              </a:rPr>
              <a:t>10-9,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5" dirty="0">
                <a:latin typeface="Calibri" panose="020F0502020204030204"/>
                <a:cs typeface="Calibri" panose="020F0502020204030204"/>
              </a:rPr>
              <a:t>10-3, 10-7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524000" y="6038850"/>
            <a:ext cx="2590800" cy="466725"/>
          </a:xfrm>
          <a:prstGeom prst="rect">
            <a:avLst/>
          </a:prstGeom>
          <a:solidFill>
            <a:srgbClr val="1F487C"/>
          </a:solidFill>
        </p:spPr>
        <p:txBody>
          <a:bodyPr vert="horz" wrap="square" lIns="0" tIns="825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50"/>
              </a:spcBef>
            </a:pPr>
            <a:r>
              <a:rPr sz="1800" spc="-40" dirty="0">
                <a:latin typeface="Calibri" panose="020F0502020204030204"/>
                <a:cs typeface="Calibri" panose="020F0502020204030204"/>
              </a:rPr>
              <a:t>Total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=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8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+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9 =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22.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1082"/>
            <a:ext cx="40405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4" dirty="0">
                <a:solidFill>
                  <a:srgbClr val="D50092"/>
                </a:solidFill>
                <a:latin typeface="Cambria" panose="02040503050406030204"/>
                <a:cs typeface="Cambria" panose="02040503050406030204"/>
              </a:rPr>
              <a:t>Counting</a:t>
            </a:r>
            <a:r>
              <a:rPr sz="3200" spc="204" dirty="0">
                <a:solidFill>
                  <a:srgbClr val="D50092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200" spc="170" dirty="0">
                <a:solidFill>
                  <a:srgbClr val="D50092"/>
                </a:solidFill>
                <a:latin typeface="Cambria" panose="02040503050406030204"/>
                <a:cs typeface="Cambria" panose="02040503050406030204"/>
              </a:rPr>
              <a:t>Inversions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5725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2925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3200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4525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1725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98925" y="919162"/>
            <a:ext cx="320675" cy="376555"/>
          </a:xfrm>
          <a:custGeom>
            <a:avLst/>
            <a:gdLst/>
            <a:ahLst/>
            <a:cxnLst/>
            <a:rect l="l" t="t" r="r" b="b"/>
            <a:pathLst>
              <a:path w="320675" h="376555">
                <a:moveTo>
                  <a:pt x="0" y="376237"/>
                </a:moveTo>
                <a:lnTo>
                  <a:pt x="320675" y="376237"/>
                </a:lnTo>
                <a:lnTo>
                  <a:pt x="320675" y="0"/>
                </a:lnTo>
                <a:lnTo>
                  <a:pt x="0" y="0"/>
                </a:lnTo>
                <a:lnTo>
                  <a:pt x="0" y="3762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937082"/>
            <a:ext cx="3936365" cy="121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  <a:tabLst>
                <a:tab pos="1063625" algn="l"/>
                <a:tab pos="1520825" algn="l"/>
                <a:tab pos="1993900" algn="l"/>
                <a:tab pos="2451100" algn="l"/>
                <a:tab pos="2892425" algn="l"/>
                <a:tab pos="3349625" algn="l"/>
                <a:tab pos="3806825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7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5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8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1800" dirty="0">
                <a:latin typeface="Calibri" panose="020F0502020204030204"/>
                <a:cs typeface="Calibri" panose="020F0502020204030204"/>
              </a:rPr>
              <a:t>3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Divide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into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front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back halves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6300" y="2484437"/>
          <a:ext cx="4876800" cy="1554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/>
                <a:gridCol w="448945"/>
                <a:gridCol w="524510"/>
                <a:gridCol w="367029"/>
                <a:gridCol w="894080"/>
                <a:gridCol w="887730"/>
                <a:gridCol w="448945"/>
                <a:gridCol w="457200"/>
                <a:gridCol w="436879"/>
              </a:tblGrid>
              <a:tr h="411162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6040" marB="0"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400" dirty="0">
                          <a:solidFill>
                            <a:srgbClr val="D50092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6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7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908050" y="2513012"/>
            <a:ext cx="1704975" cy="1532255"/>
            <a:chOff x="908050" y="2513012"/>
            <a:chExt cx="1704975" cy="1532255"/>
          </a:xfrm>
        </p:grpSpPr>
        <p:sp>
          <p:nvSpPr>
            <p:cNvPr id="14" name="object 14"/>
            <p:cNvSpPr/>
            <p:nvPr/>
          </p:nvSpPr>
          <p:spPr>
            <a:xfrm>
              <a:off x="914400" y="2519362"/>
              <a:ext cx="762000" cy="1519555"/>
            </a:xfrm>
            <a:custGeom>
              <a:avLst/>
              <a:gdLst/>
              <a:ahLst/>
              <a:cxnLst/>
              <a:rect l="l" t="t" r="r" b="b"/>
              <a:pathLst>
                <a:path w="762000" h="1519554">
                  <a:moveTo>
                    <a:pt x="0" y="376237"/>
                  </a:moveTo>
                  <a:lnTo>
                    <a:pt x="320675" y="376237"/>
                  </a:lnTo>
                  <a:lnTo>
                    <a:pt x="320675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  <a:path w="762000" h="1519554">
                  <a:moveTo>
                    <a:pt x="441325" y="376237"/>
                  </a:moveTo>
                  <a:lnTo>
                    <a:pt x="762000" y="376237"/>
                  </a:lnTo>
                  <a:lnTo>
                    <a:pt x="762000" y="0"/>
                  </a:lnTo>
                  <a:lnTo>
                    <a:pt x="441325" y="0"/>
                  </a:lnTo>
                  <a:lnTo>
                    <a:pt x="441325" y="376237"/>
                  </a:lnTo>
                  <a:close/>
                </a:path>
                <a:path w="762000" h="1519554">
                  <a:moveTo>
                    <a:pt x="0" y="1519237"/>
                  </a:moveTo>
                  <a:lnTo>
                    <a:pt x="320675" y="1519237"/>
                  </a:lnTo>
                  <a:lnTo>
                    <a:pt x="320675" y="1143000"/>
                  </a:lnTo>
                  <a:lnTo>
                    <a:pt x="0" y="1143000"/>
                  </a:lnTo>
                  <a:lnTo>
                    <a:pt x="0" y="1519237"/>
                  </a:lnTo>
                  <a:close/>
                </a:path>
                <a:path w="762000" h="1519554">
                  <a:moveTo>
                    <a:pt x="441325" y="1519237"/>
                  </a:moveTo>
                  <a:lnTo>
                    <a:pt x="762000" y="1519237"/>
                  </a:lnTo>
                  <a:lnTo>
                    <a:pt x="762000" y="1143000"/>
                  </a:lnTo>
                  <a:lnTo>
                    <a:pt x="441325" y="1143000"/>
                  </a:lnTo>
                  <a:lnTo>
                    <a:pt x="441325" y="1519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66800" y="28956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0" y="0"/>
                  </a:moveTo>
                  <a:lnTo>
                    <a:pt x="45720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12925" y="2519362"/>
              <a:ext cx="793750" cy="1519555"/>
            </a:xfrm>
            <a:custGeom>
              <a:avLst/>
              <a:gdLst/>
              <a:ahLst/>
              <a:cxnLst/>
              <a:rect l="l" t="t" r="r" b="b"/>
              <a:pathLst>
                <a:path w="793750" h="1519554">
                  <a:moveTo>
                    <a:pt x="0" y="376237"/>
                  </a:moveTo>
                  <a:lnTo>
                    <a:pt x="320675" y="376237"/>
                  </a:lnTo>
                  <a:lnTo>
                    <a:pt x="320675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  <a:path w="793750" h="1519554">
                  <a:moveTo>
                    <a:pt x="473075" y="376237"/>
                  </a:moveTo>
                  <a:lnTo>
                    <a:pt x="793750" y="376237"/>
                  </a:lnTo>
                  <a:lnTo>
                    <a:pt x="793750" y="0"/>
                  </a:lnTo>
                  <a:lnTo>
                    <a:pt x="473075" y="0"/>
                  </a:lnTo>
                  <a:lnTo>
                    <a:pt x="473075" y="376237"/>
                  </a:lnTo>
                  <a:close/>
                </a:path>
                <a:path w="793750" h="1519554">
                  <a:moveTo>
                    <a:pt x="0" y="1519237"/>
                  </a:moveTo>
                  <a:lnTo>
                    <a:pt x="320675" y="1519237"/>
                  </a:lnTo>
                  <a:lnTo>
                    <a:pt x="320675" y="1143000"/>
                  </a:lnTo>
                  <a:lnTo>
                    <a:pt x="0" y="1143000"/>
                  </a:lnTo>
                  <a:lnTo>
                    <a:pt x="0" y="1519237"/>
                  </a:lnTo>
                  <a:close/>
                </a:path>
                <a:path w="793750" h="1519554">
                  <a:moveTo>
                    <a:pt x="473075" y="1519237"/>
                  </a:moveTo>
                  <a:lnTo>
                    <a:pt x="793750" y="1519237"/>
                  </a:lnTo>
                  <a:lnTo>
                    <a:pt x="793750" y="1143000"/>
                  </a:lnTo>
                  <a:lnTo>
                    <a:pt x="473075" y="1143000"/>
                  </a:lnTo>
                  <a:lnTo>
                    <a:pt x="473075" y="1519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6800" y="2895600"/>
              <a:ext cx="1371600" cy="762000"/>
            </a:xfrm>
            <a:custGeom>
              <a:avLst/>
              <a:gdLst/>
              <a:ahLst/>
              <a:cxnLst/>
              <a:rect l="l" t="t" r="r" b="b"/>
              <a:pathLst>
                <a:path w="1371600" h="762000">
                  <a:moveTo>
                    <a:pt x="1371600" y="0"/>
                  </a:moveTo>
                  <a:lnTo>
                    <a:pt x="0" y="762000"/>
                  </a:lnTo>
                </a:path>
                <a:path w="1371600" h="762000">
                  <a:moveTo>
                    <a:pt x="457200" y="0"/>
                  </a:moveTo>
                  <a:lnTo>
                    <a:pt x="137160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032250" y="2513012"/>
            <a:ext cx="333375" cy="1532255"/>
            <a:chOff x="4032250" y="2513012"/>
            <a:chExt cx="333375" cy="1532255"/>
          </a:xfrm>
        </p:grpSpPr>
        <p:sp>
          <p:nvSpPr>
            <p:cNvPr id="19" name="object 19"/>
            <p:cNvSpPr/>
            <p:nvPr/>
          </p:nvSpPr>
          <p:spPr>
            <a:xfrm>
              <a:off x="4038600" y="2519362"/>
              <a:ext cx="320675" cy="1519555"/>
            </a:xfrm>
            <a:custGeom>
              <a:avLst/>
              <a:gdLst/>
              <a:ahLst/>
              <a:cxnLst/>
              <a:rect l="l" t="t" r="r" b="b"/>
              <a:pathLst>
                <a:path w="320675" h="1519554">
                  <a:moveTo>
                    <a:pt x="0" y="376237"/>
                  </a:moveTo>
                  <a:lnTo>
                    <a:pt x="320675" y="376237"/>
                  </a:lnTo>
                  <a:lnTo>
                    <a:pt x="320675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  <a:path w="320675" h="1519554">
                  <a:moveTo>
                    <a:pt x="0" y="1519237"/>
                  </a:moveTo>
                  <a:lnTo>
                    <a:pt x="320675" y="1519237"/>
                  </a:lnTo>
                  <a:lnTo>
                    <a:pt x="320675" y="1143000"/>
                  </a:lnTo>
                  <a:lnTo>
                    <a:pt x="0" y="1143000"/>
                  </a:lnTo>
                  <a:lnTo>
                    <a:pt x="0" y="1519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91000" y="28956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473575" y="2513012"/>
            <a:ext cx="1247775" cy="1532255"/>
            <a:chOff x="4473575" y="2513012"/>
            <a:chExt cx="1247775" cy="1532255"/>
          </a:xfrm>
        </p:grpSpPr>
        <p:sp>
          <p:nvSpPr>
            <p:cNvPr id="22" name="object 22"/>
            <p:cNvSpPr/>
            <p:nvPr/>
          </p:nvSpPr>
          <p:spPr>
            <a:xfrm>
              <a:off x="4479925" y="2519362"/>
              <a:ext cx="777875" cy="1519555"/>
            </a:xfrm>
            <a:custGeom>
              <a:avLst/>
              <a:gdLst/>
              <a:ahLst/>
              <a:cxnLst/>
              <a:rect l="l" t="t" r="r" b="b"/>
              <a:pathLst>
                <a:path w="777875" h="1519554">
                  <a:moveTo>
                    <a:pt x="0" y="376237"/>
                  </a:moveTo>
                  <a:lnTo>
                    <a:pt x="320675" y="376237"/>
                  </a:lnTo>
                  <a:lnTo>
                    <a:pt x="320675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  <a:path w="777875" h="1519554">
                  <a:moveTo>
                    <a:pt x="457200" y="376237"/>
                  </a:moveTo>
                  <a:lnTo>
                    <a:pt x="777875" y="376237"/>
                  </a:lnTo>
                  <a:lnTo>
                    <a:pt x="777875" y="0"/>
                  </a:lnTo>
                  <a:lnTo>
                    <a:pt x="457200" y="0"/>
                  </a:lnTo>
                  <a:lnTo>
                    <a:pt x="457200" y="376237"/>
                  </a:lnTo>
                  <a:close/>
                </a:path>
                <a:path w="777875" h="1519554">
                  <a:moveTo>
                    <a:pt x="0" y="1519237"/>
                  </a:moveTo>
                  <a:lnTo>
                    <a:pt x="320675" y="1519237"/>
                  </a:lnTo>
                  <a:lnTo>
                    <a:pt x="320675" y="1143000"/>
                  </a:lnTo>
                  <a:lnTo>
                    <a:pt x="0" y="1143000"/>
                  </a:lnTo>
                  <a:lnTo>
                    <a:pt x="0" y="1519237"/>
                  </a:lnTo>
                  <a:close/>
                </a:path>
                <a:path w="777875" h="1519554">
                  <a:moveTo>
                    <a:pt x="457200" y="1519237"/>
                  </a:moveTo>
                  <a:lnTo>
                    <a:pt x="777875" y="1519237"/>
                  </a:lnTo>
                  <a:lnTo>
                    <a:pt x="777875" y="1143000"/>
                  </a:lnTo>
                  <a:lnTo>
                    <a:pt x="457200" y="1143000"/>
                  </a:lnTo>
                  <a:lnTo>
                    <a:pt x="457200" y="1519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48200" y="2895600"/>
              <a:ext cx="457200" cy="762000"/>
            </a:xfrm>
            <a:custGeom>
              <a:avLst/>
              <a:gdLst/>
              <a:ahLst/>
              <a:cxnLst/>
              <a:rect l="l" t="t" r="r" b="b"/>
              <a:pathLst>
                <a:path w="457200" h="762000">
                  <a:moveTo>
                    <a:pt x="0" y="0"/>
                  </a:moveTo>
                  <a:lnTo>
                    <a:pt x="45720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394325" y="2519362"/>
              <a:ext cx="320675" cy="1519555"/>
            </a:xfrm>
            <a:custGeom>
              <a:avLst/>
              <a:gdLst/>
              <a:ahLst/>
              <a:cxnLst/>
              <a:rect l="l" t="t" r="r" b="b"/>
              <a:pathLst>
                <a:path w="320675" h="1519554">
                  <a:moveTo>
                    <a:pt x="0" y="376237"/>
                  </a:moveTo>
                  <a:lnTo>
                    <a:pt x="320675" y="376237"/>
                  </a:lnTo>
                  <a:lnTo>
                    <a:pt x="320675" y="0"/>
                  </a:lnTo>
                  <a:lnTo>
                    <a:pt x="0" y="0"/>
                  </a:lnTo>
                  <a:lnTo>
                    <a:pt x="0" y="376237"/>
                  </a:lnTo>
                  <a:close/>
                </a:path>
                <a:path w="320675" h="1519554">
                  <a:moveTo>
                    <a:pt x="0" y="1519237"/>
                  </a:moveTo>
                  <a:lnTo>
                    <a:pt x="320675" y="1519237"/>
                  </a:lnTo>
                  <a:lnTo>
                    <a:pt x="320675" y="1143000"/>
                  </a:lnTo>
                  <a:lnTo>
                    <a:pt x="0" y="1143000"/>
                  </a:lnTo>
                  <a:lnTo>
                    <a:pt x="0" y="1519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648200" y="2895600"/>
              <a:ext cx="914400" cy="762000"/>
            </a:xfrm>
            <a:custGeom>
              <a:avLst/>
              <a:gdLst/>
              <a:ahLst/>
              <a:cxnLst/>
              <a:rect l="l" t="t" r="r" b="b"/>
              <a:pathLst>
                <a:path w="914400" h="762000">
                  <a:moveTo>
                    <a:pt x="457200" y="0"/>
                  </a:moveTo>
                  <a:lnTo>
                    <a:pt x="914400" y="762000"/>
                  </a:lnTo>
                </a:path>
                <a:path w="914400" h="762000">
                  <a:moveTo>
                    <a:pt x="914400" y="0"/>
                  </a:moveTo>
                  <a:lnTo>
                    <a:pt x="0" y="762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59740" y="4362069"/>
            <a:ext cx="4862195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Count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inversions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within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half,</a:t>
            </a:r>
            <a:r>
              <a:rPr sz="1800" dirty="0">
                <a:latin typeface="Calibri" panose="020F0502020204030204"/>
                <a:cs typeface="Calibri" panose="020F0502020204030204"/>
              </a:rPr>
              <a:t> 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sort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each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half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 panose="020F0502020204030204"/>
              <a:cs typeface="Calibri" panose="020F0502020204030204"/>
            </a:endParaRPr>
          </a:p>
          <a:p>
            <a:pPr marL="31750">
              <a:lnSpc>
                <a:spcPct val="100000"/>
              </a:lnSpc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Then,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inversions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front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back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half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3553" y="303771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D50092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9028</Words>
  <Application>WPS Presentation</Application>
  <PresentationFormat>On-screen Show (4:3)</PresentationFormat>
  <Paragraphs>1133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SimSun</vt:lpstr>
      <vt:lpstr>Wingdings</vt:lpstr>
      <vt:lpstr>Calibri</vt:lpstr>
      <vt:lpstr>Arial MT</vt:lpstr>
      <vt:lpstr>Cambria</vt:lpstr>
      <vt:lpstr>Times New Roman</vt:lpstr>
      <vt:lpstr>Microsoft YaHei</vt:lpstr>
      <vt:lpstr>Arial Unicode MS</vt:lpstr>
      <vt:lpstr>Office Theme</vt:lpstr>
      <vt:lpstr>Counting Inversions- Divide and  Conquer</vt:lpstr>
      <vt:lpstr>Counting Inversions</vt:lpstr>
      <vt:lpstr>Counting Inversions</vt:lpstr>
      <vt:lpstr>Visualizing inversions</vt:lpstr>
      <vt:lpstr>Counting Inversions:	Divide-and-  Conquer</vt:lpstr>
      <vt:lpstr>Counting Inversions:	Divide-and-  Conquer</vt:lpstr>
      <vt:lpstr>Counting Inversions:	Divide-and-  Conquer</vt:lpstr>
      <vt:lpstr>Counting Inversions:	Divide-and-  Conquer</vt:lpstr>
      <vt:lpstr>Counting Inversions</vt:lpstr>
      <vt:lpstr>Counting Inversions:	Implementation</vt:lpstr>
      <vt:lpstr>Counting Inversions:	Implementation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Counting Inversions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Inversions- Divide and  Conquer</dc:title>
  <dc:creator>Srinidhi</dc:creator>
  <cp:lastModifiedBy>chand</cp:lastModifiedBy>
  <cp:revision>5</cp:revision>
  <dcterms:created xsi:type="dcterms:W3CDTF">2023-05-29T05:28:00Z</dcterms:created>
  <dcterms:modified xsi:type="dcterms:W3CDTF">2023-06-02T10:21:49Z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2015-03-31T03:30:00Z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2023-05-30T03:30:00Z</vt:filetime>
  </property>
  <property fmtid="{D5CDD505-2E9C-101B-9397-08002B2CF9AE}" pid="5" name="ICV">
    <vt:lpwstr>1E51AB3994DE4BCBAB2A79D3E2C60C0D</vt:lpwstr>
  </property>
  <property fmtid="{D5CDD505-2E9C-101B-9397-08002B2CF9AE}" pid="6" name="KSOProductBuildVer">
    <vt:lpwstr>1033-11.2.0.11537</vt:lpwstr>
  </property>
</Properties>
</file>