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68425" y="2920745"/>
            <a:ext cx="4549140" cy="4850130"/>
          </a:xfrm>
          <a:custGeom>
            <a:avLst/>
            <a:gdLst/>
            <a:ahLst/>
            <a:cxnLst/>
            <a:rect l="l" t="t" r="r" b="b"/>
            <a:pathLst>
              <a:path w="4549140" h="4850130">
                <a:moveTo>
                  <a:pt x="2166416" y="3851402"/>
                </a:moveTo>
                <a:lnTo>
                  <a:pt x="2163241" y="3839591"/>
                </a:lnTo>
                <a:lnTo>
                  <a:pt x="2159304" y="3834257"/>
                </a:lnTo>
                <a:lnTo>
                  <a:pt x="2154605" y="3829558"/>
                </a:lnTo>
                <a:lnTo>
                  <a:pt x="1047927" y="2722880"/>
                </a:lnTo>
                <a:lnTo>
                  <a:pt x="1010081" y="2693670"/>
                </a:lnTo>
                <a:lnTo>
                  <a:pt x="968603" y="2682519"/>
                </a:lnTo>
                <a:lnTo>
                  <a:pt x="961136" y="2682900"/>
                </a:lnTo>
                <a:lnTo>
                  <a:pt x="921689" y="2703957"/>
                </a:lnTo>
                <a:lnTo>
                  <a:pt x="842822" y="2782824"/>
                </a:lnTo>
                <a:lnTo>
                  <a:pt x="815263" y="2819654"/>
                </a:lnTo>
                <a:lnTo>
                  <a:pt x="806881" y="2861564"/>
                </a:lnTo>
                <a:lnTo>
                  <a:pt x="807961" y="2873883"/>
                </a:lnTo>
                <a:lnTo>
                  <a:pt x="817803" y="2913888"/>
                </a:lnTo>
                <a:lnTo>
                  <a:pt x="838466" y="2961259"/>
                </a:lnTo>
                <a:lnTo>
                  <a:pt x="848029" y="2978531"/>
                </a:lnTo>
                <a:lnTo>
                  <a:pt x="967257" y="3207105"/>
                </a:lnTo>
                <a:lnTo>
                  <a:pt x="1297978" y="3848595"/>
                </a:lnTo>
                <a:lnTo>
                  <a:pt x="1440865" y="4122928"/>
                </a:lnTo>
                <a:lnTo>
                  <a:pt x="1437309" y="4126611"/>
                </a:lnTo>
                <a:lnTo>
                  <a:pt x="1255776" y="4029024"/>
                </a:lnTo>
                <a:lnTo>
                  <a:pt x="573328" y="3666274"/>
                </a:lnTo>
                <a:lnTo>
                  <a:pt x="300913" y="3520059"/>
                </a:lnTo>
                <a:lnTo>
                  <a:pt x="255092" y="3497681"/>
                </a:lnTo>
                <a:lnTo>
                  <a:pt x="214960" y="3485184"/>
                </a:lnTo>
                <a:lnTo>
                  <a:pt x="189153" y="3482975"/>
                </a:lnTo>
                <a:lnTo>
                  <a:pt x="176288" y="3484270"/>
                </a:lnTo>
                <a:lnTo>
                  <a:pt x="129286" y="3502634"/>
                </a:lnTo>
                <a:lnTo>
                  <a:pt x="94284" y="3531362"/>
                </a:lnTo>
                <a:lnTo>
                  <a:pt x="19100" y="3606546"/>
                </a:lnTo>
                <a:lnTo>
                  <a:pt x="825" y="3643630"/>
                </a:lnTo>
                <a:lnTo>
                  <a:pt x="0" y="3659124"/>
                </a:lnTo>
                <a:lnTo>
                  <a:pt x="2857" y="3675926"/>
                </a:lnTo>
                <a:lnTo>
                  <a:pt x="22898" y="3711676"/>
                </a:lnTo>
                <a:lnTo>
                  <a:pt x="1151432" y="4842129"/>
                </a:lnTo>
                <a:lnTo>
                  <a:pt x="1162608" y="4847590"/>
                </a:lnTo>
                <a:lnTo>
                  <a:pt x="1167942" y="4850003"/>
                </a:lnTo>
                <a:lnTo>
                  <a:pt x="1173530" y="4849749"/>
                </a:lnTo>
                <a:lnTo>
                  <a:pt x="1180388" y="4846574"/>
                </a:lnTo>
                <a:lnTo>
                  <a:pt x="1185938" y="4844999"/>
                </a:lnTo>
                <a:lnTo>
                  <a:pt x="1219898" y="4822749"/>
                </a:lnTo>
                <a:lnTo>
                  <a:pt x="1253172" y="4789475"/>
                </a:lnTo>
                <a:lnTo>
                  <a:pt x="1275829" y="4755070"/>
                </a:lnTo>
                <a:lnTo>
                  <a:pt x="1277797" y="4749165"/>
                </a:lnTo>
                <a:lnTo>
                  <a:pt x="1280972" y="4742307"/>
                </a:lnTo>
                <a:lnTo>
                  <a:pt x="1281861" y="4735957"/>
                </a:lnTo>
                <a:lnTo>
                  <a:pt x="1278559" y="4724273"/>
                </a:lnTo>
                <a:lnTo>
                  <a:pt x="1274622" y="4718812"/>
                </a:lnTo>
                <a:lnTo>
                  <a:pt x="221919" y="3666109"/>
                </a:lnTo>
                <a:lnTo>
                  <a:pt x="222427" y="3665728"/>
                </a:lnTo>
                <a:lnTo>
                  <a:pt x="222554" y="3665347"/>
                </a:lnTo>
                <a:lnTo>
                  <a:pt x="442391" y="3785514"/>
                </a:lnTo>
                <a:lnTo>
                  <a:pt x="1235786" y="4214126"/>
                </a:lnTo>
                <a:lnTo>
                  <a:pt x="1587677" y="4405884"/>
                </a:lnTo>
                <a:lnTo>
                  <a:pt x="1592122" y="4408932"/>
                </a:lnTo>
                <a:lnTo>
                  <a:pt x="1598091" y="4410329"/>
                </a:lnTo>
                <a:lnTo>
                  <a:pt x="1603679" y="4410329"/>
                </a:lnTo>
                <a:lnTo>
                  <a:pt x="1608632" y="4411091"/>
                </a:lnTo>
                <a:lnTo>
                  <a:pt x="1614982" y="4410202"/>
                </a:lnTo>
                <a:lnTo>
                  <a:pt x="1621840" y="4407027"/>
                </a:lnTo>
                <a:lnTo>
                  <a:pt x="1627632" y="4405071"/>
                </a:lnTo>
                <a:lnTo>
                  <a:pt x="1633435" y="4402391"/>
                </a:lnTo>
                <a:lnTo>
                  <a:pt x="1665541" y="4377931"/>
                </a:lnTo>
                <a:lnTo>
                  <a:pt x="1697151" y="4344797"/>
                </a:lnTo>
                <a:lnTo>
                  <a:pt x="1709470" y="4321302"/>
                </a:lnTo>
                <a:lnTo>
                  <a:pt x="1712645" y="4314444"/>
                </a:lnTo>
                <a:lnTo>
                  <a:pt x="1713407" y="4308094"/>
                </a:lnTo>
                <a:lnTo>
                  <a:pt x="1713407" y="4302379"/>
                </a:lnTo>
                <a:lnTo>
                  <a:pt x="1712772" y="4297553"/>
                </a:lnTo>
                <a:lnTo>
                  <a:pt x="1711375" y="4291584"/>
                </a:lnTo>
                <a:lnTo>
                  <a:pt x="1707946" y="4285488"/>
                </a:lnTo>
                <a:lnTo>
                  <a:pt x="1590128" y="4063415"/>
                </a:lnTo>
                <a:lnTo>
                  <a:pt x="1146568" y="3217138"/>
                </a:lnTo>
                <a:lnTo>
                  <a:pt x="981887" y="2906014"/>
                </a:lnTo>
                <a:lnTo>
                  <a:pt x="983284" y="2904617"/>
                </a:lnTo>
                <a:lnTo>
                  <a:pt x="2036114" y="3957447"/>
                </a:lnTo>
                <a:lnTo>
                  <a:pt x="2041448" y="3961384"/>
                </a:lnTo>
                <a:lnTo>
                  <a:pt x="2053259" y="3964559"/>
                </a:lnTo>
                <a:lnTo>
                  <a:pt x="2058847" y="3964432"/>
                </a:lnTo>
                <a:lnTo>
                  <a:pt x="2065705" y="3961257"/>
                </a:lnTo>
                <a:lnTo>
                  <a:pt x="2071255" y="3959631"/>
                </a:lnTo>
                <a:lnTo>
                  <a:pt x="2105507" y="3937127"/>
                </a:lnTo>
                <a:lnTo>
                  <a:pt x="2138197" y="3904399"/>
                </a:lnTo>
                <a:lnTo>
                  <a:pt x="2160511" y="3870490"/>
                </a:lnTo>
                <a:lnTo>
                  <a:pt x="2162479" y="3864610"/>
                </a:lnTo>
                <a:lnTo>
                  <a:pt x="2165527" y="3857752"/>
                </a:lnTo>
                <a:lnTo>
                  <a:pt x="2166416" y="3851402"/>
                </a:lnTo>
                <a:close/>
              </a:path>
              <a:path w="4549140" h="4850130">
                <a:moveTo>
                  <a:pt x="2757474" y="3124454"/>
                </a:moveTo>
                <a:lnTo>
                  <a:pt x="2752991" y="3080347"/>
                </a:lnTo>
                <a:lnTo>
                  <a:pt x="2744178" y="3035871"/>
                </a:lnTo>
                <a:lnTo>
                  <a:pt x="2730766" y="2991116"/>
                </a:lnTo>
                <a:lnTo>
                  <a:pt x="2712516" y="2946146"/>
                </a:lnTo>
                <a:lnTo>
                  <a:pt x="2688704" y="2901937"/>
                </a:lnTo>
                <a:lnTo>
                  <a:pt x="2659684" y="2858122"/>
                </a:lnTo>
                <a:lnTo>
                  <a:pt x="2625318" y="2814764"/>
                </a:lnTo>
                <a:lnTo>
                  <a:pt x="2585516" y="2771902"/>
                </a:lnTo>
                <a:lnTo>
                  <a:pt x="2549868" y="2738564"/>
                </a:lnTo>
                <a:lnTo>
                  <a:pt x="2514219" y="2709608"/>
                </a:lnTo>
                <a:lnTo>
                  <a:pt x="2478582" y="2685148"/>
                </a:lnTo>
                <a:lnTo>
                  <a:pt x="2443022" y="2665222"/>
                </a:lnTo>
                <a:lnTo>
                  <a:pt x="2408034" y="2649994"/>
                </a:lnTo>
                <a:lnTo>
                  <a:pt x="2338159" y="2628633"/>
                </a:lnTo>
                <a:lnTo>
                  <a:pt x="2269998" y="2619184"/>
                </a:lnTo>
                <a:lnTo>
                  <a:pt x="2236178" y="2618600"/>
                </a:lnTo>
                <a:lnTo>
                  <a:pt x="2202434" y="2619997"/>
                </a:lnTo>
                <a:lnTo>
                  <a:pt x="2136140" y="2628150"/>
                </a:lnTo>
                <a:lnTo>
                  <a:pt x="2071382" y="2640965"/>
                </a:lnTo>
                <a:lnTo>
                  <a:pt x="1946160" y="2672092"/>
                </a:lnTo>
                <a:lnTo>
                  <a:pt x="1915464" y="2679192"/>
                </a:lnTo>
                <a:lnTo>
                  <a:pt x="1885048" y="2685491"/>
                </a:lnTo>
                <a:lnTo>
                  <a:pt x="1855165" y="2690558"/>
                </a:lnTo>
                <a:lnTo>
                  <a:pt x="1825802" y="2694025"/>
                </a:lnTo>
                <a:lnTo>
                  <a:pt x="1796973" y="2695448"/>
                </a:lnTo>
                <a:lnTo>
                  <a:pt x="1768259" y="2695079"/>
                </a:lnTo>
                <a:lnTo>
                  <a:pt x="1712239" y="2687078"/>
                </a:lnTo>
                <a:lnTo>
                  <a:pt x="1657959" y="2668054"/>
                </a:lnTo>
                <a:lnTo>
                  <a:pt x="1605800" y="2633764"/>
                </a:lnTo>
                <a:lnTo>
                  <a:pt x="1563916" y="2592971"/>
                </a:lnTo>
                <a:lnTo>
                  <a:pt x="1536128" y="2555964"/>
                </a:lnTo>
                <a:lnTo>
                  <a:pt x="1515237" y="2516162"/>
                </a:lnTo>
                <a:lnTo>
                  <a:pt x="1502816" y="2475598"/>
                </a:lnTo>
                <a:lnTo>
                  <a:pt x="1498701" y="2434882"/>
                </a:lnTo>
                <a:lnTo>
                  <a:pt x="1500314" y="2414181"/>
                </a:lnTo>
                <a:lnTo>
                  <a:pt x="1510588" y="2371725"/>
                </a:lnTo>
                <a:lnTo>
                  <a:pt x="1532140" y="2330793"/>
                </a:lnTo>
                <a:lnTo>
                  <a:pt x="1564944" y="2291461"/>
                </a:lnTo>
                <a:lnTo>
                  <a:pt x="1608010" y="2255012"/>
                </a:lnTo>
                <a:lnTo>
                  <a:pt x="1653082" y="2229231"/>
                </a:lnTo>
                <a:lnTo>
                  <a:pt x="1698447" y="2212975"/>
                </a:lnTo>
                <a:lnTo>
                  <a:pt x="1740204" y="2201672"/>
                </a:lnTo>
                <a:lnTo>
                  <a:pt x="1778838" y="2194966"/>
                </a:lnTo>
                <a:lnTo>
                  <a:pt x="1824748" y="2187892"/>
                </a:lnTo>
                <a:lnTo>
                  <a:pt x="1835531" y="2185263"/>
                </a:lnTo>
                <a:lnTo>
                  <a:pt x="1838693" y="2134158"/>
                </a:lnTo>
                <a:lnTo>
                  <a:pt x="1790827" y="2081847"/>
                </a:lnTo>
                <a:lnTo>
                  <a:pt x="1742871" y="2040890"/>
                </a:lnTo>
                <a:lnTo>
                  <a:pt x="1709089" y="2030095"/>
                </a:lnTo>
                <a:lnTo>
                  <a:pt x="1699983" y="2030133"/>
                </a:lnTo>
                <a:lnTo>
                  <a:pt x="1657146" y="2035429"/>
                </a:lnTo>
                <a:lnTo>
                  <a:pt x="1601851" y="2051380"/>
                </a:lnTo>
                <a:lnTo>
                  <a:pt x="1562811" y="2066848"/>
                </a:lnTo>
                <a:lnTo>
                  <a:pt x="1524165" y="2086838"/>
                </a:lnTo>
                <a:lnTo>
                  <a:pt x="1486458" y="2110905"/>
                </a:lnTo>
                <a:lnTo>
                  <a:pt x="1452130" y="2138934"/>
                </a:lnTo>
                <a:lnTo>
                  <a:pt x="1407807" y="2184895"/>
                </a:lnTo>
                <a:lnTo>
                  <a:pt x="1383042" y="2217077"/>
                </a:lnTo>
                <a:lnTo>
                  <a:pt x="1362049" y="2250833"/>
                </a:lnTo>
                <a:lnTo>
                  <a:pt x="1344980" y="2286254"/>
                </a:lnTo>
                <a:lnTo>
                  <a:pt x="1331442" y="2323325"/>
                </a:lnTo>
                <a:lnTo>
                  <a:pt x="1322158" y="2360714"/>
                </a:lnTo>
                <a:lnTo>
                  <a:pt x="1317244" y="2398636"/>
                </a:lnTo>
                <a:lnTo>
                  <a:pt x="1316786" y="2437257"/>
                </a:lnTo>
                <a:lnTo>
                  <a:pt x="1320406" y="2476423"/>
                </a:lnTo>
                <a:lnTo>
                  <a:pt x="1327962" y="2515755"/>
                </a:lnTo>
                <a:lnTo>
                  <a:pt x="1339888" y="2555176"/>
                </a:lnTo>
                <a:lnTo>
                  <a:pt x="1356664" y="2594610"/>
                </a:lnTo>
                <a:lnTo>
                  <a:pt x="1378292" y="2634792"/>
                </a:lnTo>
                <a:lnTo>
                  <a:pt x="1404251" y="2674213"/>
                </a:lnTo>
                <a:lnTo>
                  <a:pt x="1434744" y="2712910"/>
                </a:lnTo>
                <a:lnTo>
                  <a:pt x="1469948" y="2750947"/>
                </a:lnTo>
                <a:lnTo>
                  <a:pt x="1506740" y="2785275"/>
                </a:lnTo>
                <a:lnTo>
                  <a:pt x="1543126" y="2814409"/>
                </a:lnTo>
                <a:lnTo>
                  <a:pt x="1578991" y="2838513"/>
                </a:lnTo>
                <a:lnTo>
                  <a:pt x="1614220" y="2857754"/>
                </a:lnTo>
                <a:lnTo>
                  <a:pt x="1649590" y="2873743"/>
                </a:lnTo>
                <a:lnTo>
                  <a:pt x="1719300" y="2895955"/>
                </a:lnTo>
                <a:lnTo>
                  <a:pt x="1787385" y="2906572"/>
                </a:lnTo>
                <a:lnTo>
                  <a:pt x="1821014" y="2907893"/>
                </a:lnTo>
                <a:lnTo>
                  <a:pt x="1854530" y="2906877"/>
                </a:lnTo>
                <a:lnTo>
                  <a:pt x="1921040" y="2899384"/>
                </a:lnTo>
                <a:lnTo>
                  <a:pt x="1985073" y="2886824"/>
                </a:lnTo>
                <a:lnTo>
                  <a:pt x="2140635" y="2848483"/>
                </a:lnTo>
                <a:lnTo>
                  <a:pt x="2170925" y="2842361"/>
                </a:lnTo>
                <a:lnTo>
                  <a:pt x="2200478" y="2837434"/>
                </a:lnTo>
                <a:lnTo>
                  <a:pt x="2229320" y="2833954"/>
                </a:lnTo>
                <a:lnTo>
                  <a:pt x="2257475" y="2832100"/>
                </a:lnTo>
                <a:lnTo>
                  <a:pt x="2285796" y="2832849"/>
                </a:lnTo>
                <a:lnTo>
                  <a:pt x="2341511" y="2841104"/>
                </a:lnTo>
                <a:lnTo>
                  <a:pt x="2395804" y="2860205"/>
                </a:lnTo>
                <a:lnTo>
                  <a:pt x="2448382" y="2894825"/>
                </a:lnTo>
                <a:lnTo>
                  <a:pt x="2496451" y="2942336"/>
                </a:lnTo>
                <a:lnTo>
                  <a:pt x="2532176" y="2991066"/>
                </a:lnTo>
                <a:lnTo>
                  <a:pt x="2556878" y="3041091"/>
                </a:lnTo>
                <a:lnTo>
                  <a:pt x="2569565" y="3090443"/>
                </a:lnTo>
                <a:lnTo>
                  <a:pt x="2571800" y="3114802"/>
                </a:lnTo>
                <a:lnTo>
                  <a:pt x="2571521" y="3140049"/>
                </a:lnTo>
                <a:lnTo>
                  <a:pt x="2562745" y="3188474"/>
                </a:lnTo>
                <a:lnTo>
                  <a:pt x="2543479" y="3235541"/>
                </a:lnTo>
                <a:lnTo>
                  <a:pt x="2513355" y="3279457"/>
                </a:lnTo>
                <a:lnTo>
                  <a:pt x="2467953" y="3324529"/>
                </a:lnTo>
                <a:lnTo>
                  <a:pt x="2412923" y="3362985"/>
                </a:lnTo>
                <a:lnTo>
                  <a:pt x="2357082" y="3387890"/>
                </a:lnTo>
                <a:lnTo>
                  <a:pt x="2305126" y="3405340"/>
                </a:lnTo>
                <a:lnTo>
                  <a:pt x="2258072" y="3415957"/>
                </a:lnTo>
                <a:lnTo>
                  <a:pt x="2217585" y="3421875"/>
                </a:lnTo>
                <a:lnTo>
                  <a:pt x="2199817" y="3423539"/>
                </a:lnTo>
                <a:lnTo>
                  <a:pt x="2184349" y="3425329"/>
                </a:lnTo>
                <a:lnTo>
                  <a:pt x="2149144" y="3444494"/>
                </a:lnTo>
                <a:lnTo>
                  <a:pt x="2148255" y="3449193"/>
                </a:lnTo>
                <a:lnTo>
                  <a:pt x="2148255" y="3454781"/>
                </a:lnTo>
                <a:lnTo>
                  <a:pt x="2170226" y="3494151"/>
                </a:lnTo>
                <a:lnTo>
                  <a:pt x="2203246" y="3529965"/>
                </a:lnTo>
                <a:lnTo>
                  <a:pt x="2242083" y="3564013"/>
                </a:lnTo>
                <a:lnTo>
                  <a:pt x="2284120" y="3585946"/>
                </a:lnTo>
                <a:lnTo>
                  <a:pt x="2304643" y="3589134"/>
                </a:lnTo>
                <a:lnTo>
                  <a:pt x="2317648" y="3589109"/>
                </a:lnTo>
                <a:lnTo>
                  <a:pt x="2369058" y="3582276"/>
                </a:lnTo>
                <a:lnTo>
                  <a:pt x="2410688" y="3571214"/>
                </a:lnTo>
                <a:lnTo>
                  <a:pt x="2456853" y="3555161"/>
                </a:lnTo>
                <a:lnTo>
                  <a:pt x="2504821" y="3532111"/>
                </a:lnTo>
                <a:lnTo>
                  <a:pt x="2554059" y="3502190"/>
                </a:lnTo>
                <a:lnTo>
                  <a:pt x="2602242" y="3464407"/>
                </a:lnTo>
                <a:lnTo>
                  <a:pt x="2657017" y="3408172"/>
                </a:lnTo>
                <a:lnTo>
                  <a:pt x="2684513" y="3372243"/>
                </a:lnTo>
                <a:lnTo>
                  <a:pt x="2707906" y="3334397"/>
                </a:lnTo>
                <a:lnTo>
                  <a:pt x="2726994" y="3294507"/>
                </a:lnTo>
                <a:lnTo>
                  <a:pt x="2741282" y="3253511"/>
                </a:lnTo>
                <a:lnTo>
                  <a:pt x="2751378" y="3211487"/>
                </a:lnTo>
                <a:lnTo>
                  <a:pt x="2756890" y="3168459"/>
                </a:lnTo>
                <a:lnTo>
                  <a:pt x="2757474" y="3124454"/>
                </a:lnTo>
                <a:close/>
              </a:path>
              <a:path w="4549140" h="4850130">
                <a:moveTo>
                  <a:pt x="3706545" y="2311273"/>
                </a:moveTo>
                <a:lnTo>
                  <a:pt x="3677031" y="2277707"/>
                </a:lnTo>
                <a:lnTo>
                  <a:pt x="3609644" y="2238756"/>
                </a:lnTo>
                <a:lnTo>
                  <a:pt x="3481794" y="2171801"/>
                </a:lnTo>
                <a:lnTo>
                  <a:pt x="3392906" y="2125624"/>
                </a:lnTo>
                <a:lnTo>
                  <a:pt x="3232137" y="2041550"/>
                </a:lnTo>
                <a:lnTo>
                  <a:pt x="3151047" y="2003679"/>
                </a:lnTo>
                <a:lnTo>
                  <a:pt x="3102356" y="1983981"/>
                </a:lnTo>
                <a:lnTo>
                  <a:pt x="3056813" y="1969516"/>
                </a:lnTo>
                <a:lnTo>
                  <a:pt x="3039351" y="1965325"/>
                </a:lnTo>
                <a:lnTo>
                  <a:pt x="3035122" y="1964309"/>
                </a:lnTo>
                <a:lnTo>
                  <a:pt x="3013951" y="1960626"/>
                </a:lnTo>
                <a:lnTo>
                  <a:pt x="2993339" y="1958086"/>
                </a:lnTo>
                <a:lnTo>
                  <a:pt x="2973374" y="1956308"/>
                </a:lnTo>
                <a:lnTo>
                  <a:pt x="2954426" y="1956333"/>
                </a:lnTo>
                <a:lnTo>
                  <a:pt x="2935617" y="1957959"/>
                </a:lnTo>
                <a:lnTo>
                  <a:pt x="2917152" y="1961032"/>
                </a:lnTo>
                <a:lnTo>
                  <a:pt x="2899206" y="1965325"/>
                </a:lnTo>
                <a:lnTo>
                  <a:pt x="2909290" y="1935619"/>
                </a:lnTo>
                <a:lnTo>
                  <a:pt x="2917304" y="1905787"/>
                </a:lnTo>
                <a:lnTo>
                  <a:pt x="2923311" y="1875878"/>
                </a:lnTo>
                <a:lnTo>
                  <a:pt x="2927400" y="1845945"/>
                </a:lnTo>
                <a:lnTo>
                  <a:pt x="2929344" y="1815985"/>
                </a:lnTo>
                <a:lnTo>
                  <a:pt x="2928823" y="1785899"/>
                </a:lnTo>
                <a:lnTo>
                  <a:pt x="2919780" y="1725168"/>
                </a:lnTo>
                <a:lnTo>
                  <a:pt x="2901531" y="1665020"/>
                </a:lnTo>
                <a:lnTo>
                  <a:pt x="2871774" y="1604010"/>
                </a:lnTo>
                <a:lnTo>
                  <a:pt x="2829941" y="1544180"/>
                </a:lnTo>
                <a:lnTo>
                  <a:pt x="2804490" y="1513992"/>
                </a:lnTo>
                <a:lnTo>
                  <a:pt x="2776016" y="1483868"/>
                </a:lnTo>
                <a:lnTo>
                  <a:pt x="2762351" y="1470939"/>
                </a:lnTo>
                <a:lnTo>
                  <a:pt x="2762351" y="1847507"/>
                </a:lnTo>
                <a:lnTo>
                  <a:pt x="2759799" y="1872830"/>
                </a:lnTo>
                <a:lnTo>
                  <a:pt x="2745663" y="1923415"/>
                </a:lnTo>
                <a:lnTo>
                  <a:pt x="2718498" y="1974303"/>
                </a:lnTo>
                <a:lnTo>
                  <a:pt x="2676956" y="2023745"/>
                </a:lnTo>
                <a:lnTo>
                  <a:pt x="2556560" y="2144141"/>
                </a:lnTo>
                <a:lnTo>
                  <a:pt x="2151049" y="1738630"/>
                </a:lnTo>
                <a:lnTo>
                  <a:pt x="2254935" y="1634871"/>
                </a:lnTo>
                <a:lnTo>
                  <a:pt x="2288870" y="1602295"/>
                </a:lnTo>
                <a:lnTo>
                  <a:pt x="2329751" y="1568818"/>
                </a:lnTo>
                <a:lnTo>
                  <a:pt x="2366695" y="1547368"/>
                </a:lnTo>
                <a:lnTo>
                  <a:pt x="2405430" y="1533169"/>
                </a:lnTo>
                <a:lnTo>
                  <a:pt x="2443569" y="1526311"/>
                </a:lnTo>
                <a:lnTo>
                  <a:pt x="2481110" y="1526997"/>
                </a:lnTo>
                <a:lnTo>
                  <a:pt x="2554579" y="1550670"/>
                </a:lnTo>
                <a:lnTo>
                  <a:pt x="2590787" y="1571625"/>
                </a:lnTo>
                <a:lnTo>
                  <a:pt x="2626690" y="1598409"/>
                </a:lnTo>
                <a:lnTo>
                  <a:pt x="2662351" y="1631061"/>
                </a:lnTo>
                <a:lnTo>
                  <a:pt x="2701467" y="1675676"/>
                </a:lnTo>
                <a:lnTo>
                  <a:pt x="2732582" y="1722755"/>
                </a:lnTo>
                <a:lnTo>
                  <a:pt x="2752839" y="1772158"/>
                </a:lnTo>
                <a:lnTo>
                  <a:pt x="2761665" y="1821942"/>
                </a:lnTo>
                <a:lnTo>
                  <a:pt x="2762351" y="1847507"/>
                </a:lnTo>
                <a:lnTo>
                  <a:pt x="2762351" y="1470939"/>
                </a:lnTo>
                <a:lnTo>
                  <a:pt x="2712720" y="1427327"/>
                </a:lnTo>
                <a:lnTo>
                  <a:pt x="2680551" y="1403680"/>
                </a:lnTo>
                <a:lnTo>
                  <a:pt x="2648000" y="1383157"/>
                </a:lnTo>
                <a:lnTo>
                  <a:pt x="2582037" y="1352524"/>
                </a:lnTo>
                <a:lnTo>
                  <a:pt x="2514650" y="1334262"/>
                </a:lnTo>
                <a:lnTo>
                  <a:pt x="2447061" y="1328928"/>
                </a:lnTo>
                <a:lnTo>
                  <a:pt x="2413470" y="1331480"/>
                </a:lnTo>
                <a:lnTo>
                  <a:pt x="2345931" y="1346225"/>
                </a:lnTo>
                <a:lnTo>
                  <a:pt x="2279548" y="1375079"/>
                </a:lnTo>
                <a:lnTo>
                  <a:pt x="2246426" y="1394079"/>
                </a:lnTo>
                <a:lnTo>
                  <a:pt x="2199309" y="1430147"/>
                </a:lnTo>
                <a:lnTo>
                  <a:pt x="2155812" y="1470215"/>
                </a:lnTo>
                <a:lnTo>
                  <a:pt x="1941753" y="1683893"/>
                </a:lnTo>
                <a:lnTo>
                  <a:pt x="1924862" y="1728724"/>
                </a:lnTo>
                <a:lnTo>
                  <a:pt x="1927263" y="1744192"/>
                </a:lnTo>
                <a:lnTo>
                  <a:pt x="1960930" y="1794891"/>
                </a:lnTo>
                <a:lnTo>
                  <a:pt x="3079800" y="2913761"/>
                </a:lnTo>
                <a:lnTo>
                  <a:pt x="3096945" y="2920873"/>
                </a:lnTo>
                <a:lnTo>
                  <a:pt x="3102533" y="2920746"/>
                </a:lnTo>
                <a:lnTo>
                  <a:pt x="3109391" y="2917571"/>
                </a:lnTo>
                <a:lnTo>
                  <a:pt x="3115386" y="2915551"/>
                </a:lnTo>
                <a:lnTo>
                  <a:pt x="3149676" y="2892971"/>
                </a:lnTo>
                <a:lnTo>
                  <a:pt x="3182632" y="2860065"/>
                </a:lnTo>
                <a:lnTo>
                  <a:pt x="3204959" y="2826042"/>
                </a:lnTo>
                <a:lnTo>
                  <a:pt x="3206927" y="2820162"/>
                </a:lnTo>
                <a:lnTo>
                  <a:pt x="3209213" y="2814066"/>
                </a:lnTo>
                <a:lnTo>
                  <a:pt x="3210229" y="2807589"/>
                </a:lnTo>
                <a:lnTo>
                  <a:pt x="3208451" y="2801747"/>
                </a:lnTo>
                <a:lnTo>
                  <a:pt x="3206927" y="2795905"/>
                </a:lnTo>
                <a:lnTo>
                  <a:pt x="3202990" y="2790571"/>
                </a:lnTo>
                <a:lnTo>
                  <a:pt x="2685846" y="2273427"/>
                </a:lnTo>
                <a:lnTo>
                  <a:pt x="2768269" y="2191004"/>
                </a:lnTo>
                <a:lnTo>
                  <a:pt x="2789580" y="2171801"/>
                </a:lnTo>
                <a:lnTo>
                  <a:pt x="2811475" y="2155939"/>
                </a:lnTo>
                <a:lnTo>
                  <a:pt x="2832620" y="2144141"/>
                </a:lnTo>
                <a:lnTo>
                  <a:pt x="2833801" y="2143480"/>
                </a:lnTo>
                <a:lnTo>
                  <a:pt x="2856407" y="2134489"/>
                </a:lnTo>
                <a:lnTo>
                  <a:pt x="2880080" y="2129142"/>
                </a:lnTo>
                <a:lnTo>
                  <a:pt x="2904172" y="2126132"/>
                </a:lnTo>
                <a:lnTo>
                  <a:pt x="2928861" y="2125624"/>
                </a:lnTo>
                <a:lnTo>
                  <a:pt x="2954324" y="2127758"/>
                </a:lnTo>
                <a:lnTo>
                  <a:pt x="3007385" y="2138984"/>
                </a:lnTo>
                <a:lnTo>
                  <a:pt x="3062655" y="2158873"/>
                </a:lnTo>
                <a:lnTo>
                  <a:pt x="3120961" y="2185822"/>
                </a:lnTo>
                <a:lnTo>
                  <a:pt x="3182797" y="2217420"/>
                </a:lnTo>
                <a:lnTo>
                  <a:pt x="3558768" y="2419591"/>
                </a:lnTo>
                <a:lnTo>
                  <a:pt x="3565423" y="2422842"/>
                </a:lnTo>
                <a:lnTo>
                  <a:pt x="3571671" y="2425446"/>
                </a:lnTo>
                <a:lnTo>
                  <a:pt x="3577513" y="2427224"/>
                </a:lnTo>
                <a:lnTo>
                  <a:pt x="3584244" y="2429764"/>
                </a:lnTo>
                <a:lnTo>
                  <a:pt x="3591610" y="2429764"/>
                </a:lnTo>
                <a:lnTo>
                  <a:pt x="3599357" y="2427605"/>
                </a:lnTo>
                <a:lnTo>
                  <a:pt x="3605847" y="2426106"/>
                </a:lnTo>
                <a:lnTo>
                  <a:pt x="3640010" y="2402687"/>
                </a:lnTo>
                <a:lnTo>
                  <a:pt x="3675977" y="2366670"/>
                </a:lnTo>
                <a:lnTo>
                  <a:pt x="3702151" y="2330602"/>
                </a:lnTo>
                <a:lnTo>
                  <a:pt x="3706418" y="2316861"/>
                </a:lnTo>
                <a:lnTo>
                  <a:pt x="3706545" y="2311273"/>
                </a:lnTo>
                <a:close/>
              </a:path>
              <a:path w="4549140" h="4850130">
                <a:moveTo>
                  <a:pt x="4006646" y="2011172"/>
                </a:moveTo>
                <a:lnTo>
                  <a:pt x="2835198" y="829564"/>
                </a:lnTo>
                <a:lnTo>
                  <a:pt x="2818053" y="822452"/>
                </a:lnTo>
                <a:lnTo>
                  <a:pt x="2812465" y="822706"/>
                </a:lnTo>
                <a:lnTo>
                  <a:pt x="2765679" y="849985"/>
                </a:lnTo>
                <a:lnTo>
                  <a:pt x="2733954" y="881722"/>
                </a:lnTo>
                <a:lnTo>
                  <a:pt x="2708579" y="920750"/>
                </a:lnTo>
                <a:lnTo>
                  <a:pt x="2705531" y="934974"/>
                </a:lnTo>
                <a:lnTo>
                  <a:pt x="2708833" y="946658"/>
                </a:lnTo>
                <a:lnTo>
                  <a:pt x="2711881" y="952754"/>
                </a:lnTo>
                <a:lnTo>
                  <a:pt x="3876344" y="2117217"/>
                </a:lnTo>
                <a:lnTo>
                  <a:pt x="3881678" y="2121154"/>
                </a:lnTo>
                <a:lnTo>
                  <a:pt x="3893489" y="2124329"/>
                </a:lnTo>
                <a:lnTo>
                  <a:pt x="3899077" y="2124202"/>
                </a:lnTo>
                <a:lnTo>
                  <a:pt x="3905935" y="2121027"/>
                </a:lnTo>
                <a:lnTo>
                  <a:pt x="3911943" y="2118957"/>
                </a:lnTo>
                <a:lnTo>
                  <a:pt x="3946512" y="2096198"/>
                </a:lnTo>
                <a:lnTo>
                  <a:pt x="3979176" y="2063483"/>
                </a:lnTo>
                <a:lnTo>
                  <a:pt x="4001376" y="2029498"/>
                </a:lnTo>
                <a:lnTo>
                  <a:pt x="4003344" y="2023618"/>
                </a:lnTo>
                <a:lnTo>
                  <a:pt x="4006519" y="2016760"/>
                </a:lnTo>
                <a:lnTo>
                  <a:pt x="4006646" y="2011172"/>
                </a:lnTo>
                <a:close/>
              </a:path>
              <a:path w="4549140" h="4850130">
                <a:moveTo>
                  <a:pt x="4548937" y="1468882"/>
                </a:moveTo>
                <a:lnTo>
                  <a:pt x="4545762" y="1457071"/>
                </a:lnTo>
                <a:lnTo>
                  <a:pt x="4541825" y="1451737"/>
                </a:lnTo>
                <a:lnTo>
                  <a:pt x="3493693" y="403606"/>
                </a:lnTo>
                <a:lnTo>
                  <a:pt x="3757980" y="139319"/>
                </a:lnTo>
                <a:lnTo>
                  <a:pt x="3760647" y="134747"/>
                </a:lnTo>
                <a:lnTo>
                  <a:pt x="3761409" y="128397"/>
                </a:lnTo>
                <a:lnTo>
                  <a:pt x="3761409" y="122809"/>
                </a:lnTo>
                <a:lnTo>
                  <a:pt x="3734943" y="76517"/>
                </a:lnTo>
                <a:lnTo>
                  <a:pt x="3702964" y="42862"/>
                </a:lnTo>
                <a:lnTo>
                  <a:pt x="3672001" y="15900"/>
                </a:lnTo>
                <a:lnTo>
                  <a:pt x="3638727" y="0"/>
                </a:lnTo>
                <a:lnTo>
                  <a:pt x="3633139" y="0"/>
                </a:lnTo>
                <a:lnTo>
                  <a:pt x="3626662" y="762"/>
                </a:lnTo>
                <a:lnTo>
                  <a:pt x="3622217" y="3429"/>
                </a:lnTo>
                <a:lnTo>
                  <a:pt x="2970326" y="655320"/>
                </a:lnTo>
                <a:lnTo>
                  <a:pt x="2967659" y="659892"/>
                </a:lnTo>
                <a:lnTo>
                  <a:pt x="2967659" y="665480"/>
                </a:lnTo>
                <a:lnTo>
                  <a:pt x="2966897" y="671830"/>
                </a:lnTo>
                <a:lnTo>
                  <a:pt x="2988995" y="711073"/>
                </a:lnTo>
                <a:lnTo>
                  <a:pt x="2995218" y="719213"/>
                </a:lnTo>
                <a:lnTo>
                  <a:pt x="3027286" y="753452"/>
                </a:lnTo>
                <a:lnTo>
                  <a:pt x="3051225" y="773430"/>
                </a:lnTo>
                <a:lnTo>
                  <a:pt x="3057995" y="778891"/>
                </a:lnTo>
                <a:lnTo>
                  <a:pt x="3064510" y="783513"/>
                </a:lnTo>
                <a:lnTo>
                  <a:pt x="3070555" y="787171"/>
                </a:lnTo>
                <a:lnTo>
                  <a:pt x="3083737" y="793115"/>
                </a:lnTo>
                <a:lnTo>
                  <a:pt x="3089579" y="794639"/>
                </a:lnTo>
                <a:lnTo>
                  <a:pt x="3095929" y="793877"/>
                </a:lnTo>
                <a:lnTo>
                  <a:pt x="3101644" y="793877"/>
                </a:lnTo>
                <a:lnTo>
                  <a:pt x="3106089" y="791083"/>
                </a:lnTo>
                <a:lnTo>
                  <a:pt x="3370503" y="526796"/>
                </a:lnTo>
                <a:lnTo>
                  <a:pt x="4418635" y="1574927"/>
                </a:lnTo>
                <a:lnTo>
                  <a:pt x="4423969" y="1578864"/>
                </a:lnTo>
                <a:lnTo>
                  <a:pt x="4435780" y="1582039"/>
                </a:lnTo>
                <a:lnTo>
                  <a:pt x="4441368" y="1581912"/>
                </a:lnTo>
                <a:lnTo>
                  <a:pt x="4448226" y="1578737"/>
                </a:lnTo>
                <a:lnTo>
                  <a:pt x="4454220" y="1576679"/>
                </a:lnTo>
                <a:lnTo>
                  <a:pt x="4488700" y="1553908"/>
                </a:lnTo>
                <a:lnTo>
                  <a:pt x="4521466" y="1521244"/>
                </a:lnTo>
                <a:lnTo>
                  <a:pt x="4543666" y="1487233"/>
                </a:lnTo>
                <a:lnTo>
                  <a:pt x="4545635" y="1481328"/>
                </a:lnTo>
                <a:lnTo>
                  <a:pt x="4548810" y="1474470"/>
                </a:lnTo>
                <a:lnTo>
                  <a:pt x="4548937" y="1468882"/>
                </a:lnTo>
                <a:close/>
              </a:path>
            </a:pathLst>
          </a:custGeom>
          <a:solidFill>
            <a:srgbClr val="C0C0C0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68295" y="889507"/>
            <a:ext cx="3448685" cy="6927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Unit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2-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Counting</a:t>
            </a:r>
            <a:r>
              <a:rPr dirty="0" sz="1200" spc="-5" b="1">
                <a:latin typeface="Times New Roman"/>
                <a:cs typeface="Times New Roman"/>
              </a:rPr>
              <a:t> inversions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050">
              <a:latin typeface="Times New Roman"/>
              <a:cs typeface="Times New Roman"/>
            </a:endParaRPr>
          </a:p>
          <a:p>
            <a:pPr marL="2161540">
              <a:lnSpc>
                <a:spcPts val="1295"/>
              </a:lnSpc>
            </a:pPr>
            <a:r>
              <a:rPr dirty="0" sz="1100" spc="-5" b="1">
                <a:latin typeface="Times New Roman"/>
                <a:cs typeface="Times New Roman"/>
              </a:rPr>
              <a:t>Srinidhi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H</a:t>
            </a:r>
            <a:endParaRPr sz="1100">
              <a:latin typeface="Times New Roman"/>
              <a:cs typeface="Times New Roman"/>
            </a:endParaRPr>
          </a:p>
          <a:p>
            <a:pPr marL="2161540">
              <a:lnSpc>
                <a:spcPts val="1295"/>
              </a:lnSpc>
            </a:pPr>
            <a:r>
              <a:rPr dirty="0" sz="1100" spc="-5" b="1">
                <a:latin typeface="Times New Roman"/>
                <a:cs typeface="Times New Roman"/>
              </a:rPr>
              <a:t>Dept</a:t>
            </a:r>
            <a:r>
              <a:rPr dirty="0" sz="1100" spc="-2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of</a:t>
            </a:r>
            <a:r>
              <a:rPr dirty="0" sz="1100" spc="-5" b="1">
                <a:latin typeface="Times New Roman"/>
                <a:cs typeface="Times New Roman"/>
              </a:rPr>
              <a:t> CSE,</a:t>
            </a:r>
            <a:r>
              <a:rPr dirty="0" sz="1100" spc="-3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MSRIT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43076" y="1571497"/>
          <a:ext cx="5879465" cy="896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9940"/>
              </a:tblGrid>
              <a:tr h="181356">
                <a:tc>
                  <a:txBody>
                    <a:bodyPr/>
                    <a:lstStyle/>
                    <a:p>
                      <a:pPr algn="ctr" marL="635">
                        <a:lnSpc>
                          <a:spcPts val="1330"/>
                        </a:lnSpc>
                      </a:pPr>
                      <a:r>
                        <a:rPr dirty="0" sz="1200" spc="-5" b="1">
                          <a:latin typeface="Times New Roman"/>
                          <a:cs typeface="Times New Roman"/>
                        </a:rPr>
                        <a:t>Topics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08659">
                <a:tc>
                  <a:txBody>
                    <a:bodyPr/>
                    <a:lstStyle/>
                    <a:p>
                      <a:pPr marL="525145" indent="-228600">
                        <a:lnSpc>
                          <a:spcPts val="1325"/>
                        </a:lnSpc>
                        <a:buAutoNum type="arabicPeriod"/>
                        <a:tabLst>
                          <a:tab pos="525780" algn="l"/>
                        </a:tabLst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Counting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inversions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982344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Problem.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982344" indent="-229235">
                        <a:lnSpc>
                          <a:spcPts val="1380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Designing algorithm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divide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dirty="0" sz="1200" spc="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conquer</a:t>
                      </a:r>
                      <a:r>
                        <a:rPr dirty="0" sz="1200" spc="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approach.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lvl="1" marL="982344" indent="-229235">
                        <a:lnSpc>
                          <a:spcPts val="1395"/>
                        </a:lnSpc>
                        <a:buAutoNum type="alphaLcPeriod"/>
                        <a:tabLst>
                          <a:tab pos="982980" algn="l"/>
                        </a:tabLst>
                      </a:pPr>
                      <a:r>
                        <a:rPr dirty="0" sz="1200" spc="-5">
                          <a:latin typeface="Times New Roman"/>
                          <a:cs typeface="Times New Roman"/>
                        </a:rPr>
                        <a:t>Analysis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38504" y="2802382"/>
            <a:ext cx="5934710" cy="322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Times New Roman"/>
                <a:cs typeface="Times New Roman"/>
              </a:rPr>
              <a:t>Counting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5" b="1">
                <a:latin typeface="Times New Roman"/>
                <a:cs typeface="Times New Roman"/>
              </a:rPr>
              <a:t>Inversions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50">
              <a:latin typeface="Times New Roman"/>
              <a:cs typeface="Times New Roman"/>
            </a:endParaRPr>
          </a:p>
          <a:p>
            <a:pPr algn="just" marL="532765" marR="119380" indent="-228600">
              <a:lnSpc>
                <a:spcPts val="1370"/>
              </a:lnSpc>
              <a:buFont typeface="Symbol"/>
              <a:buChar char=""/>
              <a:tabLst>
                <a:tab pos="5334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are given</a:t>
            </a:r>
            <a:r>
              <a:rPr dirty="0" sz="1200">
                <a:latin typeface="Times New Roman"/>
                <a:cs typeface="Times New Roman"/>
              </a:rPr>
              <a:t> a </a:t>
            </a:r>
            <a:r>
              <a:rPr dirty="0" sz="1200" spc="-5">
                <a:latin typeface="Times New Roman"/>
                <a:cs typeface="Times New Roman"/>
              </a:rPr>
              <a:t>sequence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n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 . . . ,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baseline="-10416" sz="1200" spc="-7" i="1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;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 will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assume </a:t>
            </a:r>
            <a:r>
              <a:rPr dirty="0" sz="1200">
                <a:latin typeface="Times New Roman"/>
                <a:cs typeface="Times New Roman"/>
              </a:rPr>
              <a:t>that </a:t>
            </a:r>
            <a:r>
              <a:rPr dirty="0" sz="1200" spc="-5">
                <a:latin typeface="Times New Roman"/>
                <a:cs typeface="Times New Roman"/>
              </a:rPr>
              <a:t>all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 are </a:t>
            </a:r>
            <a:r>
              <a:rPr dirty="0" sz="1200">
                <a:latin typeface="Times New Roman"/>
                <a:cs typeface="Times New Roman"/>
              </a:rPr>
              <a:t>distinct.</a:t>
            </a:r>
            <a:endParaRPr sz="1200">
              <a:latin typeface="Times New Roman"/>
              <a:cs typeface="Times New Roman"/>
            </a:endParaRPr>
          </a:p>
          <a:p>
            <a:pPr algn="just" marL="532765" marR="119380" indent="-228600">
              <a:lnSpc>
                <a:spcPct val="95400"/>
              </a:lnSpc>
              <a:spcBef>
                <a:spcPts val="70"/>
              </a:spcBef>
              <a:buFont typeface="Symbol"/>
              <a:buChar char=""/>
              <a:tabLst>
                <a:tab pos="5334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define </a:t>
            </a:r>
            <a:r>
              <a:rPr dirty="0" sz="1200">
                <a:latin typeface="Times New Roman"/>
                <a:cs typeface="Times New Roman"/>
              </a:rPr>
              <a:t>a measure that tells </a:t>
            </a:r>
            <a:r>
              <a:rPr dirty="0" sz="1200" spc="-5">
                <a:latin typeface="Times New Roman"/>
                <a:cs typeface="Times New Roman"/>
              </a:rPr>
              <a:t>us </a:t>
            </a:r>
            <a:r>
              <a:rPr dirty="0" sz="1200">
                <a:latin typeface="Times New Roman"/>
                <a:cs typeface="Times New Roman"/>
              </a:rPr>
              <a:t>how </a:t>
            </a:r>
            <a:r>
              <a:rPr dirty="0" sz="1200" spc="-5">
                <a:latin typeface="Times New Roman"/>
                <a:cs typeface="Times New Roman"/>
              </a:rPr>
              <a:t>far </a:t>
            </a:r>
            <a:r>
              <a:rPr dirty="0" sz="1200">
                <a:latin typeface="Times New Roman"/>
                <a:cs typeface="Times New Roman"/>
              </a:rPr>
              <a:t>this </a:t>
            </a:r>
            <a:r>
              <a:rPr dirty="0" sz="1200" spc="-5">
                <a:latin typeface="Times New Roman"/>
                <a:cs typeface="Times New Roman"/>
              </a:rPr>
              <a:t>list is from being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ascending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order;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value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measure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should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0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 i="1">
                <a:latin typeface="Times New Roman"/>
                <a:cs typeface="Times New Roman"/>
              </a:rPr>
              <a:t>&lt;</a:t>
            </a:r>
            <a:r>
              <a:rPr dirty="0" sz="1200" spc="6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>
                <a:latin typeface="Times New Roman"/>
                <a:cs typeface="Times New Roman"/>
              </a:rPr>
              <a:t>2</a:t>
            </a:r>
            <a:r>
              <a:rPr dirty="0" baseline="-10416" sz="1200" spc="27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&lt;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i="1">
                <a:latin typeface="Times New Roman"/>
                <a:cs typeface="Times New Roman"/>
              </a:rPr>
              <a:t>&lt;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should</a:t>
            </a:r>
            <a:r>
              <a:rPr dirty="0" sz="1200" spc="7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increase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as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>
                <a:latin typeface="Times New Roman"/>
                <a:cs typeface="Times New Roman"/>
              </a:rPr>
              <a:t> become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scrambled.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Counting the number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15" b="1">
                <a:latin typeface="Times New Roman"/>
                <a:cs typeface="Times New Roman"/>
              </a:rPr>
              <a:t> </a:t>
            </a:r>
            <a:r>
              <a:rPr dirty="0" sz="1200" spc="-5" b="1" i="1">
                <a:latin typeface="Times New Roman"/>
                <a:cs typeface="Times New Roman"/>
              </a:rPr>
              <a:t>inversions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>
              <a:latin typeface="Times New Roman"/>
              <a:cs typeface="Times New Roman"/>
            </a:endParaRPr>
          </a:p>
          <a:p>
            <a:pPr algn="just" marL="76200" marR="116839">
              <a:lnSpc>
                <a:spcPts val="138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indices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i</a:t>
            </a:r>
            <a:r>
              <a:rPr dirty="0" sz="1200" spc="1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&lt;</a:t>
            </a:r>
            <a:r>
              <a:rPr dirty="0" sz="1200" spc="10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j</a:t>
            </a:r>
            <a:r>
              <a:rPr dirty="0" sz="1200" spc="11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form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i</a:t>
            </a:r>
            <a:r>
              <a:rPr dirty="0" baseline="-10416" sz="1200" spc="3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&gt;</a:t>
            </a:r>
            <a:r>
              <a:rPr dirty="0" sz="1200" spc="105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j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is,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two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ai</a:t>
            </a:r>
            <a:r>
              <a:rPr dirty="0" sz="1200" spc="114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5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aj</a:t>
            </a:r>
            <a:r>
              <a:rPr dirty="0" sz="1200" spc="114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 </a:t>
            </a:r>
            <a:r>
              <a:rPr dirty="0" sz="1200" spc="-2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“out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order.”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Counting </a:t>
            </a:r>
            <a:r>
              <a:rPr dirty="0" sz="1200" spc="-5" b="1">
                <a:latin typeface="Times New Roman"/>
                <a:cs typeface="Times New Roman"/>
              </a:rPr>
              <a:t>the number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 i="1">
                <a:latin typeface="Times New Roman"/>
                <a:cs typeface="Times New Roman"/>
              </a:rPr>
              <a:t>inversions </a:t>
            </a:r>
            <a:r>
              <a:rPr dirty="0" sz="1200" spc="-5">
                <a:latin typeface="Times New Roman"/>
                <a:cs typeface="Times New Roman"/>
              </a:rPr>
              <a:t>is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determine </a:t>
            </a:r>
            <a:r>
              <a:rPr dirty="0" sz="1200">
                <a:latin typeface="Times New Roman"/>
                <a:cs typeface="Times New Roman"/>
              </a:rPr>
              <a:t>the number of </a:t>
            </a:r>
            <a:r>
              <a:rPr dirty="0" sz="1200" spc="-10">
                <a:latin typeface="Times New Roman"/>
                <a:cs typeface="Times New Roman"/>
              </a:rPr>
              <a:t>inversions 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sequence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>
                <a:latin typeface="Times New Roman"/>
                <a:cs typeface="Times New Roman"/>
              </a:rPr>
              <a:t>1, . . . ,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00">
              <a:latin typeface="Times New Roman"/>
              <a:cs typeface="Times New Roman"/>
            </a:endParaRPr>
          </a:p>
          <a:p>
            <a:pPr algn="just" marL="762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2,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4,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1,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3,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5.</a:t>
            </a:r>
            <a:endParaRPr sz="1200">
              <a:latin typeface="Times New Roman"/>
              <a:cs typeface="Times New Roman"/>
            </a:endParaRPr>
          </a:p>
          <a:p>
            <a:pPr algn="just" marL="76200">
              <a:lnSpc>
                <a:spcPts val="1410"/>
              </a:lnSpc>
            </a:pP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inversions in this </a:t>
            </a:r>
            <a:r>
              <a:rPr dirty="0" sz="1200" spc="-5">
                <a:latin typeface="Times New Roman"/>
                <a:cs typeface="Times New Roman"/>
              </a:rPr>
              <a:t>sequence: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</a:t>
            </a:r>
            <a:r>
              <a:rPr dirty="0" sz="1200" spc="-10">
                <a:latin typeface="Times New Roman"/>
                <a:cs typeface="Times New Roman"/>
              </a:rPr>
              <a:t>2,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1</a:t>
            </a:r>
            <a:r>
              <a:rPr dirty="0" sz="1200" spc="-5" i="1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</a:t>
            </a:r>
            <a:r>
              <a:rPr dirty="0" sz="1200" spc="-10">
                <a:latin typeface="Times New Roman"/>
                <a:cs typeface="Times New Roman"/>
              </a:rPr>
              <a:t>4,</a:t>
            </a:r>
            <a:r>
              <a:rPr dirty="0" sz="1200">
                <a:latin typeface="Times New Roman"/>
                <a:cs typeface="Times New Roman"/>
              </a:rPr>
              <a:t> 1</a:t>
            </a:r>
            <a:r>
              <a:rPr dirty="0" sz="1200" i="1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</a:t>
            </a:r>
            <a:r>
              <a:rPr dirty="0" sz="1200" spc="-10">
                <a:latin typeface="Times New Roman"/>
                <a:cs typeface="Times New Roman"/>
              </a:rPr>
              <a:t>4,</a:t>
            </a:r>
            <a:r>
              <a:rPr dirty="0" sz="1200">
                <a:latin typeface="Times New Roman"/>
                <a:cs typeface="Times New Roman"/>
              </a:rPr>
              <a:t> 3</a:t>
            </a:r>
            <a:r>
              <a:rPr dirty="0" sz="1200" i="1">
                <a:latin typeface="Times New Roman"/>
                <a:cs typeface="Times New Roman"/>
              </a:rPr>
              <a:t>)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7266812"/>
            <a:ext cx="5754370" cy="922019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469265" marR="5080" indent="-228600">
              <a:lnSpc>
                <a:spcPts val="1370"/>
              </a:lnSpc>
              <a:spcBef>
                <a:spcPts val="204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if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sequence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descending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order,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then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forms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inversion,</a:t>
            </a:r>
            <a:r>
              <a:rPr dirty="0" sz="1200" spc="19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there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are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 spc="-5">
                <a:latin typeface="Times New Roman"/>
                <a:cs typeface="Times New Roman"/>
              </a:rPr>
              <a:t>n(n-1)/2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Example: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43076" y="8355838"/>
          <a:ext cx="107632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  <a:gridCol w="213359"/>
                <a:gridCol w="213359"/>
              </a:tblGrid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43076" y="8720073"/>
          <a:ext cx="164655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7030"/>
              </a:tblGrid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{5,4},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5">
                          <a:latin typeface="Times New Roman"/>
                          <a:cs typeface="Times New Roman"/>
                        </a:rPr>
                        <a:t>{5,3},{5,2},{5,1}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{4,3},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{4,2},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{4,1}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{3,2},</a:t>
                      </a:r>
                      <a:r>
                        <a:rPr dirty="0" sz="1200" spc="-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>
                          <a:latin typeface="Times New Roman"/>
                          <a:cs typeface="Times New Roman"/>
                        </a:rPr>
                        <a:t>{3,1}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130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{2,1}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3450" y="6192138"/>
            <a:ext cx="2075180" cy="91427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063750" y="7830184"/>
            <a:ext cx="90805" cy="771525"/>
          </a:xfrm>
          <a:custGeom>
            <a:avLst/>
            <a:gdLst/>
            <a:ahLst/>
            <a:cxnLst/>
            <a:rect l="l" t="t" r="r" b="b"/>
            <a:pathLst>
              <a:path w="90805" h="771525">
                <a:moveTo>
                  <a:pt x="0" y="192912"/>
                </a:moveTo>
                <a:lnTo>
                  <a:pt x="22732" y="192912"/>
                </a:lnTo>
                <a:lnTo>
                  <a:pt x="22732" y="771525"/>
                </a:lnTo>
                <a:lnTo>
                  <a:pt x="68072" y="771525"/>
                </a:lnTo>
                <a:lnTo>
                  <a:pt x="68072" y="192912"/>
                </a:lnTo>
                <a:lnTo>
                  <a:pt x="90805" y="192912"/>
                </a:lnTo>
                <a:lnTo>
                  <a:pt x="45338" y="0"/>
                </a:lnTo>
                <a:lnTo>
                  <a:pt x="0" y="192912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1204" y="889507"/>
            <a:ext cx="5911215" cy="5869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Algorithm:</a:t>
            </a:r>
            <a:endParaRPr sz="1200">
              <a:latin typeface="Times New Roman"/>
              <a:cs typeface="Times New Roman"/>
            </a:endParaRPr>
          </a:p>
          <a:p>
            <a:pPr marL="520065" marR="106680" indent="-228600">
              <a:lnSpc>
                <a:spcPts val="1370"/>
              </a:lnSpc>
              <a:spcBef>
                <a:spcPts val="114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dirty="0" sz="1200" spc="-5">
                <a:latin typeface="Times New Roman"/>
                <a:cs typeface="Times New Roman"/>
              </a:rPr>
              <a:t>Clearly,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could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look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</a:t>
            </a:r>
            <a:r>
              <a:rPr dirty="0" sz="1200" spc="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every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pair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of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(a</a:t>
            </a:r>
            <a:r>
              <a:rPr dirty="0" baseline="-10416" sz="1200" spc="-15" i="1">
                <a:latin typeface="Times New Roman"/>
                <a:cs typeface="Times New Roman"/>
              </a:rPr>
              <a:t>i</a:t>
            </a:r>
            <a:r>
              <a:rPr dirty="0" baseline="-10416" sz="1200" spc="7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a</a:t>
            </a:r>
            <a:r>
              <a:rPr dirty="0" baseline="-10416" sz="1200" spc="7" i="1">
                <a:latin typeface="Times New Roman"/>
                <a:cs typeface="Times New Roman"/>
              </a:rPr>
              <a:t>j</a:t>
            </a:r>
            <a:r>
              <a:rPr dirty="0" sz="1200" spc="5" i="1">
                <a:latin typeface="Times New Roman"/>
                <a:cs typeface="Times New Roman"/>
              </a:rPr>
              <a:t>)</a:t>
            </a:r>
            <a:r>
              <a:rPr dirty="0" sz="1200" spc="65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determine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whether</a:t>
            </a:r>
            <a:r>
              <a:rPr dirty="0" sz="1200" spc="80">
                <a:latin typeface="Times New Roman"/>
                <a:cs typeface="Times New Roman"/>
              </a:rPr>
              <a:t> </a:t>
            </a:r>
            <a:r>
              <a:rPr dirty="0" sz="1200" spc="5">
                <a:latin typeface="Times New Roman"/>
                <a:cs typeface="Times New Roman"/>
              </a:rPr>
              <a:t>they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constitute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inversion;</a:t>
            </a:r>
            <a:r>
              <a:rPr dirty="0" sz="1200">
                <a:latin typeface="Times New Roman"/>
                <a:cs typeface="Times New Roman"/>
              </a:rPr>
              <a:t> this would </a:t>
            </a:r>
            <a:r>
              <a:rPr dirty="0" sz="1200" spc="-5">
                <a:latin typeface="Times New Roman"/>
                <a:cs typeface="Times New Roman"/>
              </a:rPr>
              <a:t>take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O(n</a:t>
            </a:r>
            <a:r>
              <a:rPr dirty="0" baseline="38194" sz="1200" spc="-7">
                <a:latin typeface="Times New Roman"/>
                <a:cs typeface="Times New Roman"/>
              </a:rPr>
              <a:t>2</a:t>
            </a:r>
            <a:r>
              <a:rPr dirty="0" sz="1200" spc="-5" i="1">
                <a:latin typeface="Times New Roman"/>
                <a:cs typeface="Times New Roman"/>
              </a:rPr>
              <a:t>)</a:t>
            </a:r>
            <a:r>
              <a:rPr dirty="0" sz="1200" spc="-2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time.</a:t>
            </a:r>
            <a:endParaRPr sz="1200">
              <a:latin typeface="Times New Roman"/>
              <a:cs typeface="Times New Roman"/>
            </a:endParaRPr>
          </a:p>
          <a:p>
            <a:pPr marL="520065" indent="-228600">
              <a:lnSpc>
                <a:spcPct val="100000"/>
              </a:lnSpc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basic</a:t>
            </a:r>
            <a:r>
              <a:rPr dirty="0" sz="1200">
                <a:latin typeface="Times New Roman"/>
                <a:cs typeface="Times New Roman"/>
              </a:rPr>
              <a:t> idea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 the strategy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divide and </a:t>
            </a:r>
            <a:r>
              <a:rPr dirty="0" sz="1200" spc="-5">
                <a:latin typeface="Times New Roman"/>
                <a:cs typeface="Times New Roman"/>
              </a:rPr>
              <a:t>conquer.</a:t>
            </a:r>
            <a:endParaRPr sz="1200">
              <a:latin typeface="Times New Roman"/>
              <a:cs typeface="Times New Roman"/>
            </a:endParaRPr>
          </a:p>
          <a:p>
            <a:pPr marL="5200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5">
                <a:latin typeface="Times New Roman"/>
                <a:cs typeface="Times New Roman"/>
              </a:rPr>
              <a:t> set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m </a:t>
            </a:r>
            <a:r>
              <a:rPr dirty="0" sz="1200">
                <a:latin typeface="Times New Roman"/>
                <a:cs typeface="Times New Roman"/>
              </a:rPr>
              <a:t>=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_</a:t>
            </a:r>
            <a:r>
              <a:rPr dirty="0" sz="1200" i="1">
                <a:latin typeface="Times New Roman"/>
                <a:cs typeface="Times New Roman"/>
              </a:rPr>
              <a:t>n/</a:t>
            </a:r>
            <a:r>
              <a:rPr dirty="0" sz="1200">
                <a:latin typeface="Times New Roman"/>
                <a:cs typeface="Times New Roman"/>
              </a:rPr>
              <a:t>2_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divide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list into the</a:t>
            </a:r>
            <a:r>
              <a:rPr dirty="0" sz="1200" spc="-5">
                <a:latin typeface="Times New Roman"/>
                <a:cs typeface="Times New Roman"/>
              </a:rPr>
              <a:t> two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pieces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 . . .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m</a:t>
            </a:r>
            <a:r>
              <a:rPr dirty="0" baseline="-10416" sz="1200" spc="142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m</a:t>
            </a:r>
            <a:r>
              <a:rPr dirty="0" baseline="-10416" sz="1200">
                <a:latin typeface="Times New Roman"/>
                <a:cs typeface="Times New Roman"/>
              </a:rPr>
              <a:t>+1</a:t>
            </a:r>
            <a:r>
              <a:rPr dirty="0" sz="1200">
                <a:latin typeface="Times New Roman"/>
                <a:cs typeface="Times New Roman"/>
              </a:rPr>
              <a:t>, . . . ,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baseline="-10416" sz="1200" spc="-7" i="1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520065" indent="-228600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inversions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each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these</a:t>
            </a:r>
            <a:r>
              <a:rPr dirty="0" sz="1200" spc="-5">
                <a:latin typeface="Times New Roman"/>
                <a:cs typeface="Times New Roman"/>
              </a:rPr>
              <a:t> two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halves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separately.</a:t>
            </a:r>
            <a:endParaRPr sz="1200">
              <a:latin typeface="Times New Roman"/>
              <a:cs typeface="Times New Roman"/>
            </a:endParaRPr>
          </a:p>
          <a:p>
            <a:pPr marL="520065" marR="109220" indent="-228600">
              <a:lnSpc>
                <a:spcPts val="1370"/>
              </a:lnSpc>
              <a:spcBef>
                <a:spcPts val="140"/>
              </a:spcBef>
              <a:buFont typeface="Symbol"/>
              <a:buChar char=""/>
              <a:tabLst>
                <a:tab pos="520065" algn="l"/>
                <a:tab pos="520700" algn="l"/>
              </a:tabLst>
            </a:pPr>
            <a:r>
              <a:rPr dirty="0" sz="1200" spc="-5">
                <a:latin typeface="Times New Roman"/>
                <a:cs typeface="Times New Roman"/>
              </a:rPr>
              <a:t>Then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we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inversions</a:t>
            </a:r>
            <a:r>
              <a:rPr dirty="0" sz="1200" spc="150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(a</a:t>
            </a:r>
            <a:r>
              <a:rPr dirty="0" baseline="-10416" sz="1200" spc="-15" i="1">
                <a:latin typeface="Times New Roman"/>
                <a:cs typeface="Times New Roman"/>
              </a:rPr>
              <a:t>i</a:t>
            </a:r>
            <a:r>
              <a:rPr dirty="0" baseline="-10416" sz="1200" spc="6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</a:t>
            </a:r>
            <a:r>
              <a:rPr dirty="0" sz="1200" spc="135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baseline="-10416" sz="1200" spc="-7" i="1">
                <a:latin typeface="Times New Roman"/>
                <a:cs typeface="Times New Roman"/>
              </a:rPr>
              <a:t>j</a:t>
            </a:r>
            <a:r>
              <a:rPr dirty="0" sz="1200" spc="-5" i="1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where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114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numbers</a:t>
            </a:r>
            <a:r>
              <a:rPr dirty="0" sz="1200" spc="1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belong</a:t>
            </a:r>
            <a:r>
              <a:rPr dirty="0" sz="1200" spc="1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different </a:t>
            </a:r>
            <a:r>
              <a:rPr dirty="0" sz="1200">
                <a:latin typeface="Times New Roman"/>
                <a:cs typeface="Times New Roman"/>
              </a:rPr>
              <a:t>halves.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250">
              <a:latin typeface="Times New Roman"/>
              <a:cs typeface="Times New Roman"/>
            </a:endParaRPr>
          </a:p>
          <a:p>
            <a:pPr algn="just" marL="520065" marR="109220" indent="-228600">
              <a:lnSpc>
                <a:spcPts val="1370"/>
              </a:lnSpc>
              <a:buFont typeface="Symbol"/>
              <a:buChar char=""/>
              <a:tabLst>
                <a:tab pos="520700" algn="l"/>
              </a:tabLst>
            </a:pPr>
            <a:r>
              <a:rPr dirty="0" sz="1200">
                <a:latin typeface="Times New Roman"/>
                <a:cs typeface="Times New Roman"/>
              </a:rPr>
              <a:t>Note that these </a:t>
            </a:r>
            <a:r>
              <a:rPr dirty="0" sz="1200" spc="-5">
                <a:latin typeface="Times New Roman"/>
                <a:cs typeface="Times New Roman"/>
              </a:rPr>
              <a:t>first-half/second-half inversions </a:t>
            </a:r>
            <a:r>
              <a:rPr dirty="0" sz="1200">
                <a:latin typeface="Times New Roman"/>
                <a:cs typeface="Times New Roman"/>
              </a:rPr>
              <a:t>have a particularly nice form: they are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precisely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pairs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10" i="1">
                <a:latin typeface="Times New Roman"/>
                <a:cs typeface="Times New Roman"/>
              </a:rPr>
              <a:t>(a</a:t>
            </a:r>
            <a:r>
              <a:rPr dirty="0" baseline="-10416" sz="1200" spc="-15" i="1">
                <a:latin typeface="Times New Roman"/>
                <a:cs typeface="Times New Roman"/>
              </a:rPr>
              <a:t>i</a:t>
            </a:r>
            <a:r>
              <a:rPr dirty="0" baseline="-10416" sz="1200" spc="150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,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baseline="-10416" sz="1200" spc="-7" i="1">
                <a:latin typeface="Times New Roman"/>
                <a:cs typeface="Times New Roman"/>
              </a:rPr>
              <a:t>j</a:t>
            </a:r>
            <a:r>
              <a:rPr dirty="0" sz="1200" spc="-5" i="1">
                <a:latin typeface="Times New Roman"/>
                <a:cs typeface="Times New Roman"/>
              </a:rPr>
              <a:t>)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where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i</a:t>
            </a:r>
            <a:r>
              <a:rPr dirty="0" baseline="-10416" sz="1200" spc="15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in the </a:t>
            </a:r>
            <a:r>
              <a:rPr dirty="0" sz="1200" spc="-5">
                <a:latin typeface="Times New Roman"/>
                <a:cs typeface="Times New Roman"/>
              </a:rPr>
              <a:t>first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baseline="-10416" sz="1200" i="1">
                <a:latin typeface="Times New Roman"/>
                <a:cs typeface="Times New Roman"/>
              </a:rPr>
              <a:t>j</a:t>
            </a:r>
            <a:r>
              <a:rPr dirty="0" baseline="-10416" sz="1200" spc="150" i="1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is</a:t>
            </a:r>
            <a:r>
              <a:rPr dirty="0" sz="1200">
                <a:latin typeface="Times New Roman"/>
                <a:cs typeface="Times New Roman"/>
              </a:rPr>
              <a:t> in the </a:t>
            </a:r>
            <a:r>
              <a:rPr dirty="0" sz="1200" spc="-5">
                <a:latin typeface="Times New Roman"/>
                <a:cs typeface="Times New Roman"/>
              </a:rPr>
              <a:t>second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half.</a:t>
            </a:r>
            <a:endParaRPr sz="1200">
              <a:latin typeface="Times New Roman"/>
              <a:cs typeface="Times New Roman"/>
            </a:endParaRPr>
          </a:p>
          <a:p>
            <a:pPr algn="just" marL="520065" marR="106680" indent="-228600">
              <a:lnSpc>
                <a:spcPct val="95500"/>
              </a:lnSpc>
              <a:spcBef>
                <a:spcPts val="65"/>
              </a:spcBef>
              <a:buFont typeface="Symbol"/>
              <a:buChar char=""/>
              <a:tabLst>
                <a:tab pos="520700" algn="l"/>
              </a:tabLst>
            </a:pPr>
            <a:r>
              <a:rPr dirty="0" sz="1200" spc="-5">
                <a:latin typeface="Times New Roman"/>
                <a:cs typeface="Times New Roman"/>
              </a:rPr>
              <a:t>Suppose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have </a:t>
            </a:r>
            <a:r>
              <a:rPr dirty="0" sz="1200">
                <a:latin typeface="Times New Roman"/>
                <a:cs typeface="Times New Roman"/>
              </a:rPr>
              <a:t>recursively sorted the </a:t>
            </a:r>
            <a:r>
              <a:rPr dirty="0" sz="1200" spc="-5">
                <a:latin typeface="Times New Roman"/>
                <a:cs typeface="Times New Roman"/>
              </a:rPr>
              <a:t>first and </a:t>
            </a:r>
            <a:r>
              <a:rPr dirty="0" sz="1200">
                <a:latin typeface="Times New Roman"/>
                <a:cs typeface="Times New Roman"/>
              </a:rPr>
              <a:t>second </a:t>
            </a:r>
            <a:r>
              <a:rPr dirty="0" sz="1200" spc="-5">
                <a:latin typeface="Times New Roman"/>
                <a:cs typeface="Times New Roman"/>
              </a:rPr>
              <a:t>halves </a:t>
            </a:r>
            <a:r>
              <a:rPr dirty="0" sz="1200" spc="5">
                <a:latin typeface="Times New Roman"/>
                <a:cs typeface="Times New Roman"/>
              </a:rPr>
              <a:t>of </a:t>
            </a:r>
            <a:r>
              <a:rPr dirty="0" sz="1200">
                <a:latin typeface="Times New Roman"/>
                <a:cs typeface="Times New Roman"/>
              </a:rPr>
              <a:t>the list and </a:t>
            </a:r>
            <a:r>
              <a:rPr dirty="0" sz="1200" spc="-5">
                <a:latin typeface="Times New Roman"/>
                <a:cs typeface="Times New Roman"/>
              </a:rPr>
              <a:t>counted </a:t>
            </a:r>
            <a:r>
              <a:rPr dirty="0" sz="1200">
                <a:latin typeface="Times New Roman"/>
                <a:cs typeface="Times New Roman"/>
              </a:rPr>
              <a:t> the </a:t>
            </a:r>
            <a:r>
              <a:rPr dirty="0" sz="1200" spc="-5">
                <a:latin typeface="Times New Roman"/>
                <a:cs typeface="Times New Roman"/>
              </a:rPr>
              <a:t>inversions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each. </a:t>
            </a:r>
            <a:r>
              <a:rPr dirty="0" sz="1200">
                <a:latin typeface="Times New Roman"/>
                <a:cs typeface="Times New Roman"/>
              </a:rPr>
              <a:t>We now </a:t>
            </a:r>
            <a:r>
              <a:rPr dirty="0" sz="1200" spc="-5">
                <a:latin typeface="Times New Roman"/>
                <a:cs typeface="Times New Roman"/>
              </a:rPr>
              <a:t>have two sorted lists </a:t>
            </a: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, containing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first and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second halves,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respectively.</a:t>
            </a:r>
            <a:endParaRPr sz="1200">
              <a:latin typeface="Times New Roman"/>
              <a:cs typeface="Times New Roman"/>
            </a:endParaRPr>
          </a:p>
          <a:p>
            <a:pPr algn="just" marL="520065" marR="110489" indent="-228600">
              <a:lnSpc>
                <a:spcPts val="1400"/>
              </a:lnSpc>
              <a:spcBef>
                <a:spcPts val="114"/>
              </a:spcBef>
              <a:buFont typeface="Symbol"/>
              <a:buChar char=""/>
              <a:tabLst>
                <a:tab pos="520700" algn="l"/>
              </a:tabLst>
            </a:pP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want </a:t>
            </a:r>
            <a:r>
              <a:rPr dirty="0" sz="1200">
                <a:latin typeface="Times New Roman"/>
                <a:cs typeface="Times New Roman"/>
              </a:rPr>
              <a:t>to </a:t>
            </a:r>
            <a:r>
              <a:rPr dirty="0" sz="1200" spc="-5">
                <a:latin typeface="Times New Roman"/>
                <a:cs typeface="Times New Roman"/>
              </a:rPr>
              <a:t>produce </a:t>
            </a:r>
            <a:r>
              <a:rPr dirty="0" sz="1200">
                <a:latin typeface="Times New Roman"/>
                <a:cs typeface="Times New Roman"/>
              </a:rPr>
              <a:t>a </a:t>
            </a:r>
            <a:r>
              <a:rPr dirty="0" sz="1200" spc="-5">
                <a:latin typeface="Times New Roman"/>
                <a:cs typeface="Times New Roman"/>
              </a:rPr>
              <a:t>single </a:t>
            </a:r>
            <a:r>
              <a:rPr dirty="0" sz="1200">
                <a:latin typeface="Times New Roman"/>
                <a:cs typeface="Times New Roman"/>
              </a:rPr>
              <a:t>sorted list </a:t>
            </a:r>
            <a:r>
              <a:rPr dirty="0" sz="1200" i="1">
                <a:latin typeface="Times New Roman"/>
                <a:cs typeface="Times New Roman"/>
              </a:rPr>
              <a:t>C </a:t>
            </a:r>
            <a:r>
              <a:rPr dirty="0" sz="1200" spc="-5">
                <a:latin typeface="Times New Roman"/>
                <a:cs typeface="Times New Roman"/>
              </a:rPr>
              <a:t>from </a:t>
            </a:r>
            <a:r>
              <a:rPr dirty="0" sz="1200">
                <a:latin typeface="Times New Roman"/>
                <a:cs typeface="Times New Roman"/>
              </a:rPr>
              <a:t>their union, while </a:t>
            </a:r>
            <a:r>
              <a:rPr dirty="0" sz="1200" spc="-5">
                <a:latin typeface="Times New Roman"/>
                <a:cs typeface="Times New Roman"/>
              </a:rPr>
              <a:t>also </a:t>
            </a:r>
            <a:r>
              <a:rPr dirty="0" sz="1200">
                <a:latin typeface="Times New Roman"/>
                <a:cs typeface="Times New Roman"/>
              </a:rPr>
              <a:t>counting 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pairs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(a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5" i="1">
                <a:latin typeface="Times New Roman"/>
                <a:cs typeface="Times New Roman"/>
              </a:rPr>
              <a:t>b)</a:t>
            </a:r>
            <a:r>
              <a:rPr dirty="0" sz="1200" spc="-15" i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 </a:t>
            </a:r>
            <a:r>
              <a:rPr dirty="0" sz="1200" i="1">
                <a:latin typeface="Times New Roman"/>
                <a:cs typeface="Times New Roman"/>
              </a:rPr>
              <a:t>a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25">
                <a:latin typeface="Cambria Math"/>
                <a:cs typeface="Cambria Math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b </a:t>
            </a:r>
            <a:r>
              <a:rPr dirty="0" sz="1200">
                <a:latin typeface="Cambria Math"/>
                <a:cs typeface="Cambria Math"/>
              </a:rPr>
              <a:t>∈</a:t>
            </a:r>
            <a:r>
              <a:rPr dirty="0" sz="1200" spc="30">
                <a:latin typeface="Cambria Math"/>
                <a:cs typeface="Cambria Math"/>
              </a:rPr>
              <a:t> </a:t>
            </a:r>
            <a:r>
              <a:rPr dirty="0" sz="1200" spc="-5" i="1">
                <a:latin typeface="Times New Roman"/>
                <a:cs typeface="Times New Roman"/>
              </a:rPr>
              <a:t>B</a:t>
            </a:r>
            <a:r>
              <a:rPr dirty="0" sz="1200" spc="-5">
                <a:latin typeface="Times New Roman"/>
                <a:cs typeface="Times New Roman"/>
              </a:rPr>
              <a:t>,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a</a:t>
            </a:r>
            <a:r>
              <a:rPr dirty="0" sz="1200" spc="10" i="1">
                <a:latin typeface="Times New Roman"/>
                <a:cs typeface="Times New Roman"/>
              </a:rPr>
              <a:t> </a:t>
            </a:r>
            <a:r>
              <a:rPr dirty="0" sz="1200" i="1">
                <a:latin typeface="Times New Roman"/>
                <a:cs typeface="Times New Roman"/>
              </a:rPr>
              <a:t>&gt; b</a:t>
            </a:r>
            <a:r>
              <a:rPr dirty="0" sz="120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ts val="1390"/>
              </a:lnSpc>
            </a:pPr>
            <a:r>
              <a:rPr dirty="0" sz="1200" spc="-5" b="1">
                <a:latin typeface="Times New Roman"/>
                <a:cs typeface="Times New Roman"/>
              </a:rPr>
              <a:t>Algorithm:</a:t>
            </a:r>
            <a:r>
              <a:rPr dirty="0" sz="1200" spc="-1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Counting</a:t>
            </a:r>
            <a:r>
              <a:rPr dirty="0" sz="1200" spc="-5" b="1">
                <a:latin typeface="Times New Roman"/>
                <a:cs typeface="Times New Roman"/>
              </a:rPr>
              <a:t> Inversions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ts val="1360"/>
              </a:lnSpc>
            </a:pPr>
            <a:r>
              <a:rPr dirty="0" sz="1200" spc="-5">
                <a:latin typeface="Times New Roman"/>
                <a:cs typeface="Times New Roman"/>
              </a:rPr>
              <a:t>//Purpose:</a:t>
            </a:r>
            <a:r>
              <a:rPr dirty="0" sz="1200">
                <a:latin typeface="Times New Roman"/>
                <a:cs typeface="Times New Roman"/>
              </a:rPr>
              <a:t> To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inversions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>
                <a:latin typeface="Times New Roman"/>
                <a:cs typeface="Times New Roman"/>
              </a:rPr>
              <a:t> a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given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 L(a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,a</a:t>
            </a:r>
            <a:r>
              <a:rPr dirty="0" baseline="-10416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,……….a</a:t>
            </a:r>
            <a:r>
              <a:rPr dirty="0" baseline="-10416" sz="120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ts val="1380"/>
              </a:lnSpc>
            </a:pPr>
            <a:r>
              <a:rPr dirty="0" sz="1200" spc="-5">
                <a:latin typeface="Times New Roman"/>
                <a:cs typeface="Times New Roman"/>
              </a:rPr>
              <a:t>//Input: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unsorted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distinct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L(a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635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//Output: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5">
                <a:latin typeface="Times New Roman"/>
                <a:cs typeface="Times New Roman"/>
              </a:rPr>
              <a:t> inversions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L(a</a:t>
            </a:r>
            <a:r>
              <a:rPr dirty="0" baseline="-10416" sz="1200">
                <a:latin typeface="Times New Roman"/>
                <a:cs typeface="Times New Roman"/>
              </a:rPr>
              <a:t>1</a:t>
            </a:r>
            <a:r>
              <a:rPr dirty="0" sz="1200">
                <a:latin typeface="Times New Roman"/>
                <a:cs typeface="Times New Roman"/>
              </a:rPr>
              <a:t>,a</a:t>
            </a:r>
            <a:r>
              <a:rPr dirty="0" baseline="-10416" sz="1200">
                <a:latin typeface="Times New Roman"/>
                <a:cs typeface="Times New Roman"/>
              </a:rPr>
              <a:t>2</a:t>
            </a:r>
            <a:r>
              <a:rPr dirty="0" sz="1200">
                <a:latin typeface="Times New Roman"/>
                <a:cs typeface="Times New Roman"/>
              </a:rPr>
              <a:t>,……….a</a:t>
            </a:r>
            <a:r>
              <a:rPr dirty="0" baseline="-10416" sz="1200">
                <a:latin typeface="Times New Roman"/>
                <a:cs typeface="Times New Roman"/>
              </a:rPr>
              <a:t>n</a:t>
            </a:r>
            <a:r>
              <a:rPr dirty="0" sz="1200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6350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Sort-and-Count(</a:t>
            </a:r>
            <a:r>
              <a:rPr dirty="0" sz="1100" spc="-5" i="1">
                <a:latin typeface="Courier New"/>
                <a:cs typeface="Courier New"/>
              </a:rPr>
              <a:t>L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3500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If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has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one element</a:t>
            </a:r>
            <a:endParaRPr sz="1100">
              <a:latin typeface="Courier New"/>
              <a:cs typeface="Courier New"/>
            </a:endParaRPr>
          </a:p>
          <a:p>
            <a:pPr marL="520065">
              <a:lnSpc>
                <a:spcPts val="1240"/>
              </a:lnSpc>
            </a:pPr>
            <a:r>
              <a:rPr dirty="0" sz="1100" spc="-5">
                <a:latin typeface="Courier New"/>
                <a:cs typeface="Courier New"/>
              </a:rPr>
              <a:t>then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there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inversions</a:t>
            </a:r>
            <a:endParaRPr sz="1100">
              <a:latin typeface="Courier New"/>
              <a:cs typeface="Courier New"/>
            </a:endParaRPr>
          </a:p>
          <a:p>
            <a:pPr marL="6350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Else</a:t>
            </a:r>
            <a:endParaRPr sz="1100">
              <a:latin typeface="Courier New"/>
              <a:cs typeface="Courier New"/>
            </a:endParaRPr>
          </a:p>
          <a:p>
            <a:pPr marL="5200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Divide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list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into two halves:</a:t>
            </a:r>
            <a:endParaRPr sz="1100">
              <a:latin typeface="Courier New"/>
              <a:cs typeface="Courier New"/>
            </a:endParaRPr>
          </a:p>
          <a:p>
            <a:pPr lvl="1" marL="687705" indent="-168275">
              <a:lnSpc>
                <a:spcPts val="1250"/>
              </a:lnSpc>
              <a:buFont typeface="Courier New"/>
              <a:buAutoNum type="alphaUcPeriod"/>
              <a:tabLst>
                <a:tab pos="688340" algn="l"/>
              </a:tabLst>
            </a:pPr>
            <a:r>
              <a:rPr dirty="0" sz="1100" spc="-5">
                <a:latin typeface="Courier New"/>
                <a:cs typeface="Courier New"/>
              </a:rPr>
              <a:t>contains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first _</a:t>
            </a:r>
            <a:r>
              <a:rPr dirty="0" sz="1100" spc="-5" i="1">
                <a:latin typeface="Courier New"/>
                <a:cs typeface="Courier New"/>
              </a:rPr>
              <a:t>n/</a:t>
            </a:r>
            <a:r>
              <a:rPr dirty="0" sz="1100" spc="-5">
                <a:latin typeface="Courier New"/>
                <a:cs typeface="Courier New"/>
              </a:rPr>
              <a:t>2_ elements</a:t>
            </a:r>
            <a:endParaRPr sz="1100">
              <a:latin typeface="Courier New"/>
              <a:cs typeface="Courier New"/>
            </a:endParaRPr>
          </a:p>
          <a:p>
            <a:pPr lvl="1" marL="520065" marR="2196465">
              <a:lnSpc>
                <a:spcPts val="1250"/>
              </a:lnSpc>
              <a:spcBef>
                <a:spcPts val="65"/>
              </a:spcBef>
              <a:buFont typeface="Courier New"/>
              <a:buAutoNum type="alphaUcPeriod"/>
              <a:tabLst>
                <a:tab pos="688340" algn="l"/>
              </a:tabLst>
            </a:pPr>
            <a:r>
              <a:rPr dirty="0" sz="1100" spc="-5">
                <a:latin typeface="Courier New"/>
                <a:cs typeface="Courier New"/>
              </a:rPr>
              <a:t>contains the remaining _</a:t>
            </a:r>
            <a:r>
              <a:rPr dirty="0" sz="1100" spc="-5" i="1">
                <a:latin typeface="Courier New"/>
                <a:cs typeface="Courier New"/>
              </a:rPr>
              <a:t>n/</a:t>
            </a:r>
            <a:r>
              <a:rPr dirty="0" sz="1100" spc="-5">
                <a:latin typeface="Courier New"/>
                <a:cs typeface="Courier New"/>
              </a:rPr>
              <a:t>2 elements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i="1">
                <a:latin typeface="Courier New"/>
                <a:cs typeface="Courier New"/>
              </a:rPr>
              <a:t>rA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)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 Sort-and-Count(</a:t>
            </a:r>
            <a:r>
              <a:rPr dirty="0" sz="1100" spc="-5" i="1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520065">
              <a:lnSpc>
                <a:spcPts val="1170"/>
              </a:lnSpc>
            </a:pP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i="1">
                <a:latin typeface="Courier New"/>
                <a:cs typeface="Courier New"/>
              </a:rPr>
              <a:t>rB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B</a:t>
            </a:r>
            <a:r>
              <a:rPr dirty="0" sz="1100" spc="-5">
                <a:latin typeface="Courier New"/>
                <a:cs typeface="Courier New"/>
              </a:rPr>
              <a:t>)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Sort-and-Count(</a:t>
            </a:r>
            <a:r>
              <a:rPr dirty="0" sz="1100" spc="-5" i="1">
                <a:latin typeface="Courier New"/>
                <a:cs typeface="Courier New"/>
              </a:rPr>
              <a:t>B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5200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(</a:t>
            </a:r>
            <a:r>
              <a:rPr dirty="0" sz="1100" spc="-5" i="1">
                <a:latin typeface="Courier New"/>
                <a:cs typeface="Courier New"/>
              </a:rPr>
              <a:t>r</a:t>
            </a:r>
            <a:r>
              <a:rPr dirty="0" sz="1100" spc="-10" i="1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,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L</a:t>
            </a:r>
            <a:r>
              <a:rPr dirty="0" sz="1100" spc="-5">
                <a:latin typeface="Courier New"/>
                <a:cs typeface="Courier New"/>
              </a:rPr>
              <a:t>)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 Merge-and-Count(</a:t>
            </a:r>
            <a:r>
              <a:rPr dirty="0" sz="1100" spc="-5" i="1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B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63500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Endif</a:t>
            </a:r>
            <a:endParaRPr sz="1100">
              <a:latin typeface="Courier New"/>
              <a:cs typeface="Courier New"/>
            </a:endParaRPr>
          </a:p>
          <a:p>
            <a:pPr marL="6350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Return </a:t>
            </a:r>
            <a:r>
              <a:rPr dirty="0" sz="1100" i="1">
                <a:latin typeface="Courier New"/>
                <a:cs typeface="Courier New"/>
              </a:rPr>
              <a:t>r</a:t>
            </a:r>
            <a:r>
              <a:rPr dirty="0" sz="1100" spc="-5" i="1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=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rA</a:t>
            </a:r>
            <a:r>
              <a:rPr dirty="0" sz="1100" i="1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+</a:t>
            </a:r>
            <a:r>
              <a:rPr dirty="0" sz="1100" spc="-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rB</a:t>
            </a:r>
            <a:r>
              <a:rPr dirty="0" sz="1100" i="1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+ </a:t>
            </a:r>
            <a:r>
              <a:rPr dirty="0" sz="1100" spc="-5" i="1">
                <a:latin typeface="Courier New"/>
                <a:cs typeface="Courier New"/>
              </a:rPr>
              <a:t>r</a:t>
            </a:r>
            <a:r>
              <a:rPr dirty="0" sz="1100" spc="-5">
                <a:latin typeface="Courier New"/>
                <a:cs typeface="Courier New"/>
              </a:rPr>
              <a:t>, and 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sorted list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i="1">
                <a:latin typeface="Courier New"/>
                <a:cs typeface="Courier New"/>
              </a:rPr>
              <a:t>L</a:t>
            </a:r>
            <a:endParaRPr sz="11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504" y="889507"/>
            <a:ext cx="5885815" cy="604964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76200" marR="71755">
              <a:lnSpc>
                <a:spcPts val="1360"/>
              </a:lnSpc>
              <a:spcBef>
                <a:spcPts val="210"/>
              </a:spcBef>
            </a:pPr>
            <a:r>
              <a:rPr dirty="0" sz="1200" spc="-5" b="1">
                <a:latin typeface="Times New Roman"/>
                <a:cs typeface="Times New Roman"/>
              </a:rPr>
              <a:t>Algorithm: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Merge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two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lists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</a:t>
            </a:r>
            <a:r>
              <a:rPr dirty="0" sz="1200" spc="26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and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B</a:t>
            </a:r>
            <a:r>
              <a:rPr dirty="0" sz="1200" spc="27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from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Sort-and-Count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to</a:t>
            </a:r>
            <a:r>
              <a:rPr dirty="0" sz="1200" spc="28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count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26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number</a:t>
            </a:r>
            <a:r>
              <a:rPr dirty="0" sz="1200" spc="27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28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inversions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in</a:t>
            </a:r>
            <a:r>
              <a:rPr dirty="0" sz="1200" spc="5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the </a:t>
            </a:r>
            <a:r>
              <a:rPr dirty="0" sz="1200" b="1">
                <a:latin typeface="Times New Roman"/>
                <a:cs typeface="Times New Roman"/>
              </a:rPr>
              <a:t>list </a:t>
            </a:r>
            <a:r>
              <a:rPr dirty="0" sz="1200" spc="-5" b="1">
                <a:latin typeface="Times New Roman"/>
                <a:cs typeface="Times New Roman"/>
              </a:rPr>
              <a:t>L</a:t>
            </a:r>
            <a:r>
              <a:rPr dirty="0" sz="1200" spc="-5">
                <a:latin typeface="Times New Roman"/>
                <a:cs typeface="Times New Roman"/>
              </a:rPr>
              <a:t>(a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76200" marR="71755">
              <a:lnSpc>
                <a:spcPts val="1380"/>
              </a:lnSpc>
              <a:spcBef>
                <a:spcPts val="5"/>
              </a:spcBef>
            </a:pPr>
            <a:r>
              <a:rPr dirty="0" sz="1200" spc="-5">
                <a:latin typeface="Times New Roman"/>
                <a:cs typeface="Times New Roman"/>
              </a:rPr>
              <a:t>//Purpose: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Merge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two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lists</a:t>
            </a:r>
            <a:r>
              <a:rPr dirty="0" sz="1200" spc="6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Sort-and-Count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count</a:t>
            </a:r>
            <a:r>
              <a:rPr dirty="0" sz="1200" spc="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inversions</a:t>
            </a:r>
            <a:r>
              <a:rPr dirty="0" sz="1200">
                <a:latin typeface="Times New Roman"/>
                <a:cs typeface="Times New Roman"/>
              </a:rPr>
              <a:t> in 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L(a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315"/>
              </a:lnSpc>
            </a:pPr>
            <a:r>
              <a:rPr dirty="0" sz="1200" spc="-5">
                <a:latin typeface="Times New Roman"/>
                <a:cs typeface="Times New Roman"/>
              </a:rPr>
              <a:t>//Input: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unsorted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distinct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numbers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A(a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n/2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B(a</a:t>
            </a:r>
            <a:r>
              <a:rPr dirty="0" baseline="-10416" sz="1200" spc="-7">
                <a:latin typeface="Times New Roman"/>
                <a:cs typeface="Times New Roman"/>
              </a:rPr>
              <a:t>n/2+1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n/2+2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 marL="76200">
              <a:lnSpc>
                <a:spcPts val="1410"/>
              </a:lnSpc>
            </a:pPr>
            <a:r>
              <a:rPr dirty="0" sz="1200">
                <a:latin typeface="Times New Roman"/>
                <a:cs typeface="Times New Roman"/>
              </a:rPr>
              <a:t>//Output: 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inversions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r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sorted list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L(a</a:t>
            </a:r>
            <a:r>
              <a:rPr dirty="0" baseline="-10416" sz="1200" spc="-7">
                <a:latin typeface="Times New Roman"/>
                <a:cs typeface="Times New Roman"/>
              </a:rPr>
              <a:t>1</a:t>
            </a:r>
            <a:r>
              <a:rPr dirty="0" sz="1200" spc="-5">
                <a:latin typeface="Times New Roman"/>
                <a:cs typeface="Times New Roman"/>
              </a:rPr>
              <a:t>,a</a:t>
            </a:r>
            <a:r>
              <a:rPr dirty="0" baseline="-10416" sz="1200" spc="-7">
                <a:latin typeface="Times New Roman"/>
                <a:cs typeface="Times New Roman"/>
              </a:rPr>
              <a:t>2</a:t>
            </a:r>
            <a:r>
              <a:rPr dirty="0" sz="1200" spc="-5">
                <a:latin typeface="Times New Roman"/>
                <a:cs typeface="Times New Roman"/>
              </a:rPr>
              <a:t>,……….a</a:t>
            </a:r>
            <a:r>
              <a:rPr dirty="0" baseline="-10416" sz="1200" spc="-7">
                <a:latin typeface="Times New Roman"/>
                <a:cs typeface="Times New Roman"/>
              </a:rPr>
              <a:t>n</a:t>
            </a:r>
            <a:r>
              <a:rPr dirty="0" sz="1200" spc="-5">
                <a:latin typeface="Times New Roman"/>
                <a:cs typeface="Times New Roman"/>
              </a:rPr>
              <a:t>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76200">
              <a:lnSpc>
                <a:spcPts val="1285"/>
              </a:lnSpc>
            </a:pPr>
            <a:r>
              <a:rPr dirty="0" sz="1100" spc="-5">
                <a:latin typeface="Courier New"/>
                <a:cs typeface="Courier New"/>
              </a:rPr>
              <a:t>Merge-and-Count(</a:t>
            </a:r>
            <a:r>
              <a:rPr dirty="0" sz="1100" spc="-5" i="1">
                <a:latin typeface="Courier New"/>
                <a:cs typeface="Courier New"/>
              </a:rPr>
              <a:t>A</a:t>
            </a:r>
            <a:r>
              <a:rPr dirty="0" sz="1100" spc="-5">
                <a:latin typeface="Courier New"/>
                <a:cs typeface="Courier New"/>
              </a:rPr>
              <a:t>,</a:t>
            </a:r>
            <a:r>
              <a:rPr dirty="0" sz="1100" spc="-5" i="1">
                <a:latin typeface="Courier New"/>
                <a:cs typeface="Courier New"/>
              </a:rPr>
              <a:t>B</a:t>
            </a:r>
            <a:r>
              <a:rPr dirty="0" sz="1100" spc="-5">
                <a:latin typeface="Courier New"/>
                <a:cs typeface="Courier New"/>
              </a:rPr>
              <a:t>)</a:t>
            </a:r>
            <a:endParaRPr sz="1100">
              <a:latin typeface="Courier New"/>
              <a:cs typeface="Courier New"/>
            </a:endParaRPr>
          </a:p>
          <a:p>
            <a:pPr marL="532765" marR="56642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Maintain</a:t>
            </a:r>
            <a:r>
              <a:rPr dirty="0" sz="1100">
                <a:latin typeface="Courier New"/>
                <a:cs typeface="Courier New"/>
              </a:rPr>
              <a:t> a </a:t>
            </a:r>
            <a:r>
              <a:rPr dirty="0" sz="1100" spc="-5" i="1">
                <a:latin typeface="Courier New"/>
                <a:cs typeface="Courier New"/>
              </a:rPr>
              <a:t>Current</a:t>
            </a:r>
            <a:r>
              <a:rPr dirty="0" sz="1100" spc="5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pointer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each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list,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initialized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point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 the front elements</a:t>
            </a:r>
            <a:endParaRPr sz="1100">
              <a:latin typeface="Courier New"/>
              <a:cs typeface="Courier New"/>
            </a:endParaRPr>
          </a:p>
          <a:p>
            <a:pPr marL="532765">
              <a:lnSpc>
                <a:spcPts val="1170"/>
              </a:lnSpc>
            </a:pPr>
            <a:r>
              <a:rPr dirty="0" sz="1100" spc="-5">
                <a:latin typeface="Courier New"/>
                <a:cs typeface="Courier New"/>
              </a:rPr>
              <a:t>Maintain</a:t>
            </a:r>
            <a:r>
              <a:rPr dirty="0" sz="1100">
                <a:latin typeface="Courier New"/>
                <a:cs typeface="Courier New"/>
              </a:rPr>
              <a:t> a </a:t>
            </a:r>
            <a:r>
              <a:rPr dirty="0" sz="1100" spc="-5">
                <a:latin typeface="Courier New"/>
                <a:cs typeface="Courier New"/>
              </a:rPr>
              <a:t>variable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Count</a:t>
            </a:r>
            <a:r>
              <a:rPr dirty="0" sz="1100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for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number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inversions,</a:t>
            </a:r>
            <a:endParaRPr sz="1100">
              <a:latin typeface="Courier New"/>
              <a:cs typeface="Courier New"/>
            </a:endParaRPr>
          </a:p>
          <a:p>
            <a:pPr marL="5327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initialized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>
                <a:latin typeface="Courier New"/>
                <a:cs typeface="Courier New"/>
              </a:rPr>
              <a:t>0</a:t>
            </a:r>
            <a:endParaRPr sz="1100">
              <a:latin typeface="Courier New"/>
              <a:cs typeface="Courier New"/>
            </a:endParaRPr>
          </a:p>
          <a:p>
            <a:pPr marL="5327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While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both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lists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are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nonempty:</a:t>
            </a:r>
            <a:endParaRPr sz="1100">
              <a:latin typeface="Courier New"/>
              <a:cs typeface="Courier New"/>
            </a:endParaRPr>
          </a:p>
          <a:p>
            <a:pPr marL="9899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Let </a:t>
            </a:r>
            <a:r>
              <a:rPr dirty="0" sz="1100" spc="-5" i="1">
                <a:latin typeface="Courier New"/>
                <a:cs typeface="Courier New"/>
              </a:rPr>
              <a:t>ai</a:t>
            </a:r>
            <a:r>
              <a:rPr dirty="0" sz="1100" spc="5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bj </a:t>
            </a:r>
            <a:r>
              <a:rPr dirty="0" sz="1100" spc="-5">
                <a:latin typeface="Courier New"/>
                <a:cs typeface="Courier New"/>
              </a:rPr>
              <a:t>be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elements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pointed 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endParaRPr sz="1100">
              <a:latin typeface="Courier New"/>
              <a:cs typeface="Courier New"/>
            </a:endParaRPr>
          </a:p>
          <a:p>
            <a:pPr marL="989965">
              <a:lnSpc>
                <a:spcPts val="1250"/>
              </a:lnSpc>
            </a:pPr>
            <a:r>
              <a:rPr dirty="0" sz="1100" spc="-5" i="1">
                <a:latin typeface="Courier New"/>
                <a:cs typeface="Courier New"/>
              </a:rPr>
              <a:t>Current</a:t>
            </a:r>
            <a:r>
              <a:rPr dirty="0" sz="1100" spc="-40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pointer</a:t>
            </a:r>
            <a:endParaRPr sz="1100">
              <a:latin typeface="Courier New"/>
              <a:cs typeface="Courier New"/>
            </a:endParaRPr>
          </a:p>
          <a:p>
            <a:pPr marL="1447165" marR="696595" indent="-457200">
              <a:lnSpc>
                <a:spcPts val="1250"/>
              </a:lnSpc>
              <a:spcBef>
                <a:spcPts val="65"/>
              </a:spcBef>
            </a:pPr>
            <a:r>
              <a:rPr dirty="0" sz="1100" spc="-5">
                <a:latin typeface="Courier New"/>
                <a:cs typeface="Courier New"/>
              </a:rPr>
              <a:t>Append 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smaller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these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two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output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If </a:t>
            </a:r>
            <a:r>
              <a:rPr dirty="0" sz="1100" spc="-5" i="1">
                <a:latin typeface="Courier New"/>
                <a:cs typeface="Courier New"/>
              </a:rPr>
              <a:t>bj </a:t>
            </a:r>
            <a:r>
              <a:rPr dirty="0" sz="1100" spc="-5">
                <a:latin typeface="Courier New"/>
                <a:cs typeface="Courier New"/>
              </a:rPr>
              <a:t>is the smaller element then</a:t>
            </a:r>
            <a:endParaRPr sz="1100">
              <a:latin typeface="Courier New"/>
              <a:cs typeface="Courier New"/>
            </a:endParaRPr>
          </a:p>
          <a:p>
            <a:pPr marL="1905000">
              <a:lnSpc>
                <a:spcPts val="1170"/>
              </a:lnSpc>
            </a:pPr>
            <a:r>
              <a:rPr dirty="0" sz="1100" spc="-5">
                <a:latin typeface="Courier New"/>
                <a:cs typeface="Courier New"/>
              </a:rPr>
              <a:t>Increment </a:t>
            </a:r>
            <a:r>
              <a:rPr dirty="0" sz="1100" spc="-5" i="1">
                <a:latin typeface="Courier New"/>
                <a:cs typeface="Courier New"/>
              </a:rPr>
              <a:t>Count </a:t>
            </a:r>
            <a:r>
              <a:rPr dirty="0" sz="1100" spc="-5">
                <a:latin typeface="Courier New"/>
                <a:cs typeface="Courier New"/>
              </a:rPr>
              <a:t>by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number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 elements</a:t>
            </a:r>
            <a:endParaRPr sz="1100">
              <a:latin typeface="Courier New"/>
              <a:cs typeface="Courier New"/>
            </a:endParaRPr>
          </a:p>
          <a:p>
            <a:pPr marL="14471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remaining</a:t>
            </a:r>
            <a:r>
              <a:rPr dirty="0" sz="1100" spc="-3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 spc="-25">
                <a:latin typeface="Courier New"/>
                <a:cs typeface="Courier New"/>
              </a:rPr>
              <a:t> </a:t>
            </a:r>
            <a:r>
              <a:rPr dirty="0" sz="1100" i="1">
                <a:latin typeface="Courier New"/>
                <a:cs typeface="Courier New"/>
              </a:rPr>
              <a:t>A</a:t>
            </a:r>
            <a:endParaRPr sz="1100">
              <a:latin typeface="Courier New"/>
              <a:cs typeface="Courier New"/>
            </a:endParaRPr>
          </a:p>
          <a:p>
            <a:pPr marL="1447165">
              <a:lnSpc>
                <a:spcPts val="1250"/>
              </a:lnSpc>
            </a:pPr>
            <a:r>
              <a:rPr dirty="0" sz="1100" spc="-5">
                <a:latin typeface="Courier New"/>
                <a:cs typeface="Courier New"/>
              </a:rPr>
              <a:t>Endif</a:t>
            </a:r>
            <a:endParaRPr sz="1100">
              <a:latin typeface="Courier New"/>
              <a:cs typeface="Courier New"/>
            </a:endParaRPr>
          </a:p>
          <a:p>
            <a:pPr marL="989965" marR="360045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Advance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Current</a:t>
            </a:r>
            <a:r>
              <a:rPr dirty="0" sz="1100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pointer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in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</a:t>
            </a:r>
            <a:r>
              <a:rPr dirty="0" sz="1100" spc="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from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which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smaller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element was selected.</a:t>
            </a:r>
            <a:endParaRPr sz="1100">
              <a:latin typeface="Courier New"/>
              <a:cs typeface="Courier New"/>
            </a:endParaRPr>
          </a:p>
          <a:p>
            <a:pPr marL="532765">
              <a:lnSpc>
                <a:spcPts val="1175"/>
              </a:lnSpc>
            </a:pPr>
            <a:r>
              <a:rPr dirty="0" sz="1100" spc="-5">
                <a:latin typeface="Courier New"/>
                <a:cs typeface="Courier New"/>
              </a:rPr>
              <a:t>EndWhile</a:t>
            </a:r>
            <a:endParaRPr sz="1100">
              <a:latin typeface="Courier New"/>
              <a:cs typeface="Courier New"/>
            </a:endParaRPr>
          </a:p>
          <a:p>
            <a:pPr marL="532765" marR="147955">
              <a:lnSpc>
                <a:spcPts val="1250"/>
              </a:lnSpc>
              <a:spcBef>
                <a:spcPts val="60"/>
              </a:spcBef>
            </a:pPr>
            <a:r>
              <a:rPr dirty="0" sz="1100" spc="-5">
                <a:latin typeface="Courier New"/>
                <a:cs typeface="Courier New"/>
              </a:rPr>
              <a:t>Once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one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is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empty,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append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remainder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of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</a:t>
            </a:r>
            <a:r>
              <a:rPr dirty="0" sz="110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other</a:t>
            </a:r>
            <a:r>
              <a:rPr dirty="0" sz="1100" spc="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list </a:t>
            </a:r>
            <a:r>
              <a:rPr dirty="0" sz="1100" spc="-645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to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output</a:t>
            </a:r>
            <a:endParaRPr sz="1100">
              <a:latin typeface="Courier New"/>
              <a:cs typeface="Courier New"/>
            </a:endParaRPr>
          </a:p>
          <a:p>
            <a:pPr marL="532765">
              <a:lnSpc>
                <a:spcPts val="1215"/>
              </a:lnSpc>
            </a:pPr>
            <a:r>
              <a:rPr dirty="0" sz="1100" spc="-5">
                <a:latin typeface="Courier New"/>
                <a:cs typeface="Courier New"/>
              </a:rPr>
              <a:t>Return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 i="1">
                <a:latin typeface="Courier New"/>
                <a:cs typeface="Courier New"/>
              </a:rPr>
              <a:t>Count</a:t>
            </a:r>
            <a:r>
              <a:rPr dirty="0" sz="1100" i="1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and</a:t>
            </a:r>
            <a:r>
              <a:rPr dirty="0" sz="1100" spc="-10">
                <a:latin typeface="Courier New"/>
                <a:cs typeface="Courier New"/>
              </a:rPr>
              <a:t> </a:t>
            </a:r>
            <a:r>
              <a:rPr dirty="0" sz="1100" spc="-5">
                <a:latin typeface="Courier New"/>
                <a:cs typeface="Courier New"/>
              </a:rPr>
              <a:t>the merged list</a:t>
            </a:r>
            <a:endParaRPr sz="11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Courier New"/>
              <a:cs typeface="Courier New"/>
            </a:endParaRPr>
          </a:p>
          <a:p>
            <a:pPr marL="762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Analysis</a:t>
            </a:r>
            <a:endParaRPr sz="1200">
              <a:latin typeface="Times New Roman"/>
              <a:cs typeface="Times New Roman"/>
            </a:endParaRPr>
          </a:p>
          <a:p>
            <a:pPr algn="just" marL="532765" marR="69850" indent="-228600">
              <a:lnSpc>
                <a:spcPct val="95600"/>
              </a:lnSpc>
              <a:spcBef>
                <a:spcPts val="75"/>
              </a:spcBef>
              <a:buFont typeface="Symbol"/>
              <a:buChar char=""/>
              <a:tabLst>
                <a:tab pos="5334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running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Merge-and-Count</a:t>
            </a:r>
            <a:r>
              <a:rPr dirty="0" sz="1200">
                <a:latin typeface="Times New Roman"/>
                <a:cs typeface="Times New Roman"/>
              </a:rPr>
              <a:t> can</a:t>
            </a:r>
            <a:r>
              <a:rPr dirty="0" sz="1200" spc="5">
                <a:latin typeface="Times New Roman"/>
                <a:cs typeface="Times New Roman"/>
              </a:rPr>
              <a:t> be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bounded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10">
                <a:latin typeface="Times New Roman"/>
                <a:cs typeface="Times New Roman"/>
              </a:rPr>
              <a:t>by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analogue</a:t>
            </a:r>
            <a:r>
              <a:rPr dirty="0" sz="1200">
                <a:latin typeface="Times New Roman"/>
                <a:cs typeface="Times New Roman"/>
              </a:rPr>
              <a:t>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argument we </a:t>
            </a:r>
            <a:r>
              <a:rPr dirty="0" sz="1200">
                <a:latin typeface="Times New Roman"/>
                <a:cs typeface="Times New Roman"/>
              </a:rPr>
              <a:t>used for the </a:t>
            </a:r>
            <a:r>
              <a:rPr dirty="0" sz="1200" spc="-5">
                <a:latin typeface="Times New Roman"/>
                <a:cs typeface="Times New Roman"/>
              </a:rPr>
              <a:t>original merging algorithm at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heart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5">
                <a:latin typeface="Times New Roman"/>
                <a:cs typeface="Times New Roman"/>
              </a:rPr>
              <a:t>Mergesort: each </a:t>
            </a:r>
            <a:r>
              <a:rPr dirty="0" sz="120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iteration </a:t>
            </a:r>
            <a:r>
              <a:rPr dirty="0" sz="1200">
                <a:latin typeface="Times New Roman"/>
                <a:cs typeface="Times New Roman"/>
              </a:rPr>
              <a:t>of the While loop </a:t>
            </a:r>
            <a:r>
              <a:rPr dirty="0" sz="1200" spc="-5">
                <a:latin typeface="Times New Roman"/>
                <a:cs typeface="Times New Roman"/>
              </a:rPr>
              <a:t>takes constant </a:t>
            </a:r>
            <a:r>
              <a:rPr dirty="0" sz="1200">
                <a:latin typeface="Times New Roman"/>
                <a:cs typeface="Times New Roman"/>
              </a:rPr>
              <a:t>time, </a:t>
            </a:r>
            <a:r>
              <a:rPr dirty="0" sz="1200" spc="-5">
                <a:latin typeface="Times New Roman"/>
                <a:cs typeface="Times New Roman"/>
              </a:rPr>
              <a:t>and </a:t>
            </a:r>
            <a:r>
              <a:rPr dirty="0" sz="1200">
                <a:latin typeface="Times New Roman"/>
                <a:cs typeface="Times New Roman"/>
              </a:rPr>
              <a:t>in </a:t>
            </a:r>
            <a:r>
              <a:rPr dirty="0" sz="1200" spc="-5">
                <a:latin typeface="Times New Roman"/>
                <a:cs typeface="Times New Roman"/>
              </a:rPr>
              <a:t>each iteration </a:t>
            </a:r>
            <a:r>
              <a:rPr dirty="0" sz="1200">
                <a:latin typeface="Times New Roman"/>
                <a:cs typeface="Times New Roman"/>
              </a:rPr>
              <a:t>we </a:t>
            </a:r>
            <a:r>
              <a:rPr dirty="0" sz="1200" spc="-5">
                <a:latin typeface="Times New Roman"/>
                <a:cs typeface="Times New Roman"/>
              </a:rPr>
              <a:t>add </a:t>
            </a:r>
            <a:r>
              <a:rPr dirty="0" sz="1200">
                <a:latin typeface="Times New Roman"/>
                <a:cs typeface="Times New Roman"/>
              </a:rPr>
              <a:t>some 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 </a:t>
            </a:r>
            <a:r>
              <a:rPr dirty="0" sz="1200">
                <a:latin typeface="Times New Roman"/>
                <a:cs typeface="Times New Roman"/>
              </a:rPr>
              <a:t>to the output </a:t>
            </a:r>
            <a:r>
              <a:rPr dirty="0" sz="1200" spc="-5">
                <a:latin typeface="Times New Roman"/>
                <a:cs typeface="Times New Roman"/>
              </a:rPr>
              <a:t>that</a:t>
            </a:r>
            <a:r>
              <a:rPr dirty="0" sz="1200">
                <a:latin typeface="Times New Roman"/>
                <a:cs typeface="Times New Roman"/>
              </a:rPr>
              <a:t> will </a:t>
            </a:r>
            <a:r>
              <a:rPr dirty="0" sz="1200" spc="-5">
                <a:latin typeface="Times New Roman"/>
                <a:cs typeface="Times New Roman"/>
              </a:rPr>
              <a:t>never</a:t>
            </a:r>
            <a:r>
              <a:rPr dirty="0" sz="1200">
                <a:latin typeface="Times New Roman"/>
                <a:cs typeface="Times New Roman"/>
              </a:rPr>
              <a:t> be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seen again.</a:t>
            </a:r>
            <a:endParaRPr sz="1200">
              <a:latin typeface="Times New Roman"/>
              <a:cs typeface="Times New Roman"/>
            </a:endParaRPr>
          </a:p>
          <a:p>
            <a:pPr marL="532765" marR="70485" indent="-228600">
              <a:lnSpc>
                <a:spcPts val="1370"/>
              </a:lnSpc>
              <a:spcBef>
                <a:spcPts val="140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>
                <a:latin typeface="Times New Roman"/>
                <a:cs typeface="Times New Roman"/>
              </a:rPr>
              <a:t>Thus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 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iterations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can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most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sum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initial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lengths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B,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and so</a:t>
            </a:r>
            <a:r>
              <a:rPr dirty="0" sz="1200">
                <a:latin typeface="Times New Roman"/>
                <a:cs typeface="Times New Roman"/>
              </a:rPr>
              <a:t> the</a:t>
            </a:r>
            <a:r>
              <a:rPr dirty="0" sz="1200" spc="-5">
                <a:latin typeface="Times New Roman"/>
                <a:cs typeface="Times New Roman"/>
              </a:rPr>
              <a:t> total</a:t>
            </a:r>
            <a:r>
              <a:rPr dirty="0" sz="1200">
                <a:latin typeface="Times New Roman"/>
                <a:cs typeface="Times New Roman"/>
              </a:rPr>
              <a:t> running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</a:t>
            </a:r>
            <a:r>
              <a:rPr dirty="0" sz="1200" spc="-5">
                <a:latin typeface="Times New Roman"/>
                <a:cs typeface="Times New Roman"/>
              </a:rPr>
              <a:t> is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O(n).</a:t>
            </a:r>
            <a:endParaRPr sz="1200">
              <a:latin typeface="Times New Roman"/>
              <a:cs typeface="Times New Roman"/>
            </a:endParaRPr>
          </a:p>
          <a:p>
            <a:pPr marL="532765" marR="198120" indent="-228600">
              <a:lnSpc>
                <a:spcPts val="1370"/>
              </a:lnSpc>
              <a:spcBef>
                <a:spcPts val="105"/>
              </a:spcBef>
              <a:buFont typeface="Symbol"/>
              <a:buChar char=""/>
              <a:tabLst>
                <a:tab pos="532765" algn="l"/>
                <a:tab pos="533400" algn="l"/>
              </a:tabLst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Sort-and-Count</a:t>
            </a:r>
            <a:r>
              <a:rPr dirty="0" sz="1200" spc="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algorithm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correctly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sorts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input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and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counts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 </a:t>
            </a:r>
            <a:r>
              <a:rPr dirty="0" sz="1200" spc="-5">
                <a:latin typeface="Times New Roman"/>
                <a:cs typeface="Times New Roman"/>
              </a:rPr>
              <a:t>number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 </a:t>
            </a:r>
            <a:r>
              <a:rPr dirty="0" sz="1200" spc="-28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inversions;</a:t>
            </a:r>
            <a:r>
              <a:rPr dirty="0" sz="1200">
                <a:latin typeface="Times New Roman"/>
                <a:cs typeface="Times New Roman"/>
              </a:rPr>
              <a:t> it runs in </a:t>
            </a:r>
            <a:r>
              <a:rPr dirty="0" sz="1200" spc="-5">
                <a:latin typeface="Times New Roman"/>
                <a:cs typeface="Times New Roman"/>
              </a:rPr>
              <a:t>O(n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log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n)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time </a:t>
            </a:r>
            <a:r>
              <a:rPr dirty="0" sz="1200" spc="-5">
                <a:latin typeface="Times New Roman"/>
                <a:cs typeface="Times New Roman"/>
              </a:rPr>
              <a:t>for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list </a:t>
            </a:r>
            <a:r>
              <a:rPr dirty="0" sz="1200" spc="-5">
                <a:latin typeface="Times New Roman"/>
                <a:cs typeface="Times New Roman"/>
              </a:rPr>
              <a:t>with</a:t>
            </a:r>
            <a:r>
              <a:rPr dirty="0" sz="1200">
                <a:latin typeface="Times New Roman"/>
                <a:cs typeface="Times New Roman"/>
              </a:rPr>
              <a:t> n</a:t>
            </a:r>
            <a:r>
              <a:rPr dirty="0" sz="1200" spc="5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elements.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65021"/>
            <a:ext cx="3869690" cy="3930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" b="1">
                <a:latin typeface="Times New Roman"/>
                <a:cs typeface="Times New Roman"/>
              </a:rPr>
              <a:t>Examples </a:t>
            </a:r>
            <a:r>
              <a:rPr dirty="0" sz="1200" b="1">
                <a:latin typeface="Times New Roman"/>
                <a:cs typeface="Times New Roman"/>
              </a:rPr>
              <a:t>using </a:t>
            </a:r>
            <a:r>
              <a:rPr dirty="0" sz="1200" spc="-5" b="1">
                <a:latin typeface="Times New Roman"/>
                <a:cs typeface="Times New Roman"/>
              </a:rPr>
              <a:t>divide and</a:t>
            </a:r>
            <a:r>
              <a:rPr dirty="0" sz="120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conquer approach</a:t>
            </a:r>
            <a:endParaRPr sz="1200">
              <a:latin typeface="Times New Roman"/>
              <a:cs typeface="Times New Roman"/>
            </a:endParaRPr>
          </a:p>
          <a:p>
            <a:pPr marL="469265" indent="-228600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200">
                <a:latin typeface="Times New Roman"/>
                <a:cs typeface="Times New Roman"/>
              </a:rPr>
              <a:t>Count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number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inversions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following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5">
                <a:latin typeface="Times New Roman"/>
                <a:cs typeface="Times New Roman"/>
              </a:rPr>
              <a:t>array.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557907" y="1626361"/>
          <a:ext cx="244792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  <a:gridCol w="213359"/>
                <a:gridCol w="213359"/>
                <a:gridCol w="289559"/>
                <a:gridCol w="213359"/>
                <a:gridCol w="289560"/>
                <a:gridCol w="289560"/>
                <a:gridCol w="289560"/>
              </a:tblGrid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10994" y="2207005"/>
          <a:ext cx="107632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995"/>
                <a:gridCol w="213359"/>
                <a:gridCol w="213359"/>
                <a:gridCol w="213359"/>
              </a:tblGrid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60927" y="2207005"/>
          <a:ext cx="138112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13360"/>
                <a:gridCol w="289560"/>
                <a:gridCol w="289559"/>
                <a:gridCol w="289559"/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40530" y="2731261"/>
          <a:ext cx="51244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13360"/>
              </a:tblGrid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630801" y="2738881"/>
          <a:ext cx="87820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89560"/>
                <a:gridCol w="289560"/>
              </a:tblGrid>
              <a:tr h="181355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428367" y="2738881"/>
          <a:ext cx="64960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</a:tblGrid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577594" y="2708401"/>
          <a:ext cx="43624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</a:tblGrid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525269" y="308432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66342" y="3104641"/>
            <a:ext cx="219710" cy="189230"/>
          </a:xfrm>
          <a:custGeom>
            <a:avLst/>
            <a:gdLst/>
            <a:ahLst/>
            <a:cxnLst/>
            <a:rect l="l" t="t" r="r" b="b"/>
            <a:pathLst>
              <a:path w="219710" h="189229">
                <a:moveTo>
                  <a:pt x="6096" y="6108"/>
                </a:moveTo>
                <a:lnTo>
                  <a:pt x="0" y="6108"/>
                </a:lnTo>
                <a:lnTo>
                  <a:pt x="0" y="182880"/>
                </a:lnTo>
                <a:lnTo>
                  <a:pt x="6096" y="182880"/>
                </a:lnTo>
                <a:lnTo>
                  <a:pt x="6096" y="6108"/>
                </a:lnTo>
                <a:close/>
              </a:path>
              <a:path w="219710" h="189229">
                <a:moveTo>
                  <a:pt x="219443" y="182892"/>
                </a:moveTo>
                <a:lnTo>
                  <a:pt x="213360" y="182892"/>
                </a:lnTo>
                <a:lnTo>
                  <a:pt x="6096" y="182892"/>
                </a:lnTo>
                <a:lnTo>
                  <a:pt x="0" y="182892"/>
                </a:lnTo>
                <a:lnTo>
                  <a:pt x="0" y="188976"/>
                </a:lnTo>
                <a:lnTo>
                  <a:pt x="6096" y="188976"/>
                </a:lnTo>
                <a:lnTo>
                  <a:pt x="213360" y="188976"/>
                </a:lnTo>
                <a:lnTo>
                  <a:pt x="219443" y="188976"/>
                </a:lnTo>
                <a:lnTo>
                  <a:pt x="219443" y="182892"/>
                </a:lnTo>
                <a:close/>
              </a:path>
              <a:path w="219710" h="189229">
                <a:moveTo>
                  <a:pt x="219443" y="6108"/>
                </a:moveTo>
                <a:lnTo>
                  <a:pt x="213360" y="6108"/>
                </a:lnTo>
                <a:lnTo>
                  <a:pt x="213360" y="182880"/>
                </a:lnTo>
                <a:lnTo>
                  <a:pt x="219443" y="182880"/>
                </a:lnTo>
                <a:lnTo>
                  <a:pt x="219443" y="6108"/>
                </a:lnTo>
                <a:close/>
              </a:path>
              <a:path w="219710" h="189229">
                <a:moveTo>
                  <a:pt x="219443" y="0"/>
                </a:moveTo>
                <a:lnTo>
                  <a:pt x="21336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213360" y="6096"/>
                </a:lnTo>
                <a:lnTo>
                  <a:pt x="219443" y="6096"/>
                </a:lnTo>
                <a:lnTo>
                  <a:pt x="219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795017" y="309194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519682" y="3112261"/>
            <a:ext cx="436245" cy="805815"/>
            <a:chOff x="1519682" y="3112261"/>
            <a:chExt cx="436245" cy="805815"/>
          </a:xfrm>
        </p:grpSpPr>
        <p:sp>
          <p:nvSpPr>
            <p:cNvPr id="14" name="object 14"/>
            <p:cNvSpPr/>
            <p:nvPr/>
          </p:nvSpPr>
          <p:spPr>
            <a:xfrm>
              <a:off x="1736090" y="3112261"/>
              <a:ext cx="219710" cy="189230"/>
            </a:xfrm>
            <a:custGeom>
              <a:avLst/>
              <a:gdLst/>
              <a:ahLst/>
              <a:cxnLst/>
              <a:rect l="l" t="t" r="r" b="b"/>
              <a:pathLst>
                <a:path w="219710" h="189229">
                  <a:moveTo>
                    <a:pt x="219456" y="0"/>
                  </a:moveTo>
                  <a:lnTo>
                    <a:pt x="213360" y="0"/>
                  </a:lnTo>
                  <a:lnTo>
                    <a:pt x="213360" y="6096"/>
                  </a:lnTo>
                  <a:lnTo>
                    <a:pt x="213360" y="182880"/>
                  </a:lnTo>
                  <a:lnTo>
                    <a:pt x="6096" y="182880"/>
                  </a:lnTo>
                  <a:lnTo>
                    <a:pt x="6096" y="6096"/>
                  </a:lnTo>
                  <a:lnTo>
                    <a:pt x="213360" y="6096"/>
                  </a:lnTo>
                  <a:lnTo>
                    <a:pt x="21336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182880"/>
                  </a:lnTo>
                  <a:lnTo>
                    <a:pt x="0" y="188976"/>
                  </a:lnTo>
                  <a:lnTo>
                    <a:pt x="6096" y="188976"/>
                  </a:lnTo>
                  <a:lnTo>
                    <a:pt x="213360" y="188976"/>
                  </a:lnTo>
                  <a:lnTo>
                    <a:pt x="219456" y="188976"/>
                  </a:lnTo>
                  <a:lnTo>
                    <a:pt x="219456" y="182880"/>
                  </a:lnTo>
                  <a:lnTo>
                    <a:pt x="219456" y="6096"/>
                  </a:lnTo>
                  <a:lnTo>
                    <a:pt x="2194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519682" y="3272281"/>
              <a:ext cx="317500" cy="645795"/>
            </a:xfrm>
            <a:custGeom>
              <a:avLst/>
              <a:gdLst/>
              <a:ahLst/>
              <a:cxnLst/>
              <a:rect l="l" t="t" r="r" b="b"/>
              <a:pathLst>
                <a:path w="317500" h="645795">
                  <a:moveTo>
                    <a:pt x="128524" y="564642"/>
                  </a:moveTo>
                  <a:lnTo>
                    <a:pt x="97167" y="569353"/>
                  </a:lnTo>
                  <a:lnTo>
                    <a:pt x="13081" y="5969"/>
                  </a:lnTo>
                  <a:lnTo>
                    <a:pt x="12573" y="2413"/>
                  </a:lnTo>
                  <a:lnTo>
                    <a:pt x="9398" y="0"/>
                  </a:lnTo>
                  <a:lnTo>
                    <a:pt x="5969" y="635"/>
                  </a:lnTo>
                  <a:lnTo>
                    <a:pt x="2413" y="1143"/>
                  </a:lnTo>
                  <a:lnTo>
                    <a:pt x="0" y="4318"/>
                  </a:lnTo>
                  <a:lnTo>
                    <a:pt x="635" y="7747"/>
                  </a:lnTo>
                  <a:lnTo>
                    <a:pt x="84607" y="571233"/>
                  </a:lnTo>
                  <a:lnTo>
                    <a:pt x="53213" y="575945"/>
                  </a:lnTo>
                  <a:lnTo>
                    <a:pt x="102108" y="645668"/>
                  </a:lnTo>
                  <a:lnTo>
                    <a:pt x="120357" y="589661"/>
                  </a:lnTo>
                  <a:lnTo>
                    <a:pt x="128524" y="564642"/>
                  </a:lnTo>
                  <a:close/>
                </a:path>
                <a:path w="317500" h="645795">
                  <a:moveTo>
                    <a:pt x="317373" y="52324"/>
                  </a:moveTo>
                  <a:lnTo>
                    <a:pt x="315087" y="49022"/>
                  </a:lnTo>
                  <a:lnTo>
                    <a:pt x="308229" y="47498"/>
                  </a:lnTo>
                  <a:lnTo>
                    <a:pt x="304927" y="49784"/>
                  </a:lnTo>
                  <a:lnTo>
                    <a:pt x="304165" y="53213"/>
                  </a:lnTo>
                  <a:lnTo>
                    <a:pt x="198755" y="569722"/>
                  </a:lnTo>
                  <a:lnTo>
                    <a:pt x="167640" y="563372"/>
                  </a:lnTo>
                  <a:lnTo>
                    <a:pt x="189738" y="645668"/>
                  </a:lnTo>
                  <a:lnTo>
                    <a:pt x="233045" y="590423"/>
                  </a:lnTo>
                  <a:lnTo>
                    <a:pt x="242316" y="578612"/>
                  </a:lnTo>
                  <a:lnTo>
                    <a:pt x="211201" y="572262"/>
                  </a:lnTo>
                  <a:lnTo>
                    <a:pt x="316611" y="55753"/>
                  </a:lnTo>
                  <a:lnTo>
                    <a:pt x="317373" y="523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2351277" y="309956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2350" y="3121405"/>
            <a:ext cx="220345" cy="187960"/>
          </a:xfrm>
          <a:custGeom>
            <a:avLst/>
            <a:gdLst/>
            <a:ahLst/>
            <a:cxnLst/>
            <a:rect l="l" t="t" r="r" b="b"/>
            <a:pathLst>
              <a:path w="220344" h="187960">
                <a:moveTo>
                  <a:pt x="213652" y="0"/>
                </a:move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181356"/>
                </a:lnTo>
                <a:lnTo>
                  <a:pt x="0" y="187452"/>
                </a:lnTo>
                <a:lnTo>
                  <a:pt x="6096" y="187452"/>
                </a:lnTo>
                <a:lnTo>
                  <a:pt x="213652" y="187452"/>
                </a:lnTo>
                <a:lnTo>
                  <a:pt x="213652" y="181356"/>
                </a:lnTo>
                <a:lnTo>
                  <a:pt x="6096" y="181356"/>
                </a:lnTo>
                <a:lnTo>
                  <a:pt x="6096" y="6096"/>
                </a:lnTo>
                <a:lnTo>
                  <a:pt x="213652" y="6096"/>
                </a:lnTo>
                <a:lnTo>
                  <a:pt x="213652" y="0"/>
                </a:lnTo>
                <a:close/>
              </a:path>
              <a:path w="220344" h="187960">
                <a:moveTo>
                  <a:pt x="219837" y="0"/>
                </a:moveTo>
                <a:lnTo>
                  <a:pt x="213741" y="0"/>
                </a:lnTo>
                <a:lnTo>
                  <a:pt x="213741" y="6096"/>
                </a:lnTo>
                <a:lnTo>
                  <a:pt x="213741" y="181356"/>
                </a:lnTo>
                <a:lnTo>
                  <a:pt x="213741" y="187452"/>
                </a:lnTo>
                <a:lnTo>
                  <a:pt x="219837" y="187452"/>
                </a:lnTo>
                <a:lnTo>
                  <a:pt x="219837" y="181356"/>
                </a:lnTo>
                <a:lnTo>
                  <a:pt x="219837" y="6096"/>
                </a:lnTo>
                <a:lnTo>
                  <a:pt x="21983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2611247" y="3136645"/>
          <a:ext cx="43624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</a:tblGrid>
              <a:tr h="181356"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635375" y="3124453"/>
            <a:ext cx="289560" cy="1816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10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061840" y="3091941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02913" y="3113785"/>
            <a:ext cx="219710" cy="187960"/>
          </a:xfrm>
          <a:custGeom>
            <a:avLst/>
            <a:gdLst/>
            <a:ahLst/>
            <a:cxnLst/>
            <a:rect l="l" t="t" r="r" b="b"/>
            <a:pathLst>
              <a:path w="219710" h="187960">
                <a:moveTo>
                  <a:pt x="6083" y="0"/>
                </a:moveTo>
                <a:lnTo>
                  <a:pt x="0" y="0"/>
                </a:lnTo>
                <a:lnTo>
                  <a:pt x="0" y="6096"/>
                </a:lnTo>
                <a:lnTo>
                  <a:pt x="0" y="181356"/>
                </a:lnTo>
                <a:lnTo>
                  <a:pt x="0" y="187452"/>
                </a:lnTo>
                <a:lnTo>
                  <a:pt x="6083" y="187452"/>
                </a:lnTo>
                <a:lnTo>
                  <a:pt x="6083" y="181356"/>
                </a:lnTo>
                <a:lnTo>
                  <a:pt x="6083" y="6096"/>
                </a:lnTo>
                <a:lnTo>
                  <a:pt x="6083" y="0"/>
                </a:lnTo>
                <a:close/>
              </a:path>
              <a:path w="219710" h="187960">
                <a:moveTo>
                  <a:pt x="219456" y="0"/>
                </a:moveTo>
                <a:lnTo>
                  <a:pt x="213360" y="0"/>
                </a:lnTo>
                <a:lnTo>
                  <a:pt x="6096" y="0"/>
                </a:lnTo>
                <a:lnTo>
                  <a:pt x="6096" y="6096"/>
                </a:lnTo>
                <a:lnTo>
                  <a:pt x="213360" y="6096"/>
                </a:lnTo>
                <a:lnTo>
                  <a:pt x="213360" y="181356"/>
                </a:lnTo>
                <a:lnTo>
                  <a:pt x="6096" y="181356"/>
                </a:lnTo>
                <a:lnTo>
                  <a:pt x="6096" y="187452"/>
                </a:lnTo>
                <a:lnTo>
                  <a:pt x="213360" y="187452"/>
                </a:lnTo>
                <a:lnTo>
                  <a:pt x="219456" y="187452"/>
                </a:lnTo>
                <a:lnTo>
                  <a:pt x="219456" y="181356"/>
                </a:lnTo>
                <a:lnTo>
                  <a:pt x="219456" y="6096"/>
                </a:lnTo>
                <a:lnTo>
                  <a:pt x="21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4450969" y="3124453"/>
            <a:ext cx="289560" cy="1816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4892928" y="3119881"/>
          <a:ext cx="58864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89560"/>
              </a:tblGrid>
              <a:tr h="18287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670175" y="346570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611247" y="3487546"/>
            <a:ext cx="219710" cy="187960"/>
          </a:xfrm>
          <a:custGeom>
            <a:avLst/>
            <a:gdLst/>
            <a:ahLst/>
            <a:cxnLst/>
            <a:rect l="l" t="t" r="r" b="b"/>
            <a:pathLst>
              <a:path w="219710" h="187960">
                <a:moveTo>
                  <a:pt x="219456" y="6108"/>
                </a:moveTo>
                <a:lnTo>
                  <a:pt x="213360" y="6108"/>
                </a:lnTo>
                <a:lnTo>
                  <a:pt x="213360" y="181356"/>
                </a:lnTo>
                <a:lnTo>
                  <a:pt x="6096" y="181356"/>
                </a:lnTo>
                <a:lnTo>
                  <a:pt x="6096" y="6108"/>
                </a:lnTo>
                <a:lnTo>
                  <a:pt x="0" y="6108"/>
                </a:lnTo>
                <a:lnTo>
                  <a:pt x="0" y="181356"/>
                </a:lnTo>
                <a:lnTo>
                  <a:pt x="0" y="187452"/>
                </a:lnTo>
                <a:lnTo>
                  <a:pt x="6096" y="187452"/>
                </a:lnTo>
                <a:lnTo>
                  <a:pt x="213360" y="187452"/>
                </a:lnTo>
                <a:lnTo>
                  <a:pt x="219456" y="187452"/>
                </a:lnTo>
                <a:lnTo>
                  <a:pt x="219456" y="181356"/>
                </a:lnTo>
                <a:lnTo>
                  <a:pt x="219456" y="6108"/>
                </a:lnTo>
                <a:close/>
              </a:path>
              <a:path w="219710" h="187960">
                <a:moveTo>
                  <a:pt x="219456" y="0"/>
                </a:moveTo>
                <a:lnTo>
                  <a:pt x="21336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213360" y="6096"/>
                </a:lnTo>
                <a:lnTo>
                  <a:pt x="219456" y="6096"/>
                </a:lnTo>
                <a:lnTo>
                  <a:pt x="21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2981070" y="3473322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922143" y="3495179"/>
            <a:ext cx="219710" cy="187960"/>
          </a:xfrm>
          <a:custGeom>
            <a:avLst/>
            <a:gdLst/>
            <a:ahLst/>
            <a:cxnLst/>
            <a:rect l="l" t="t" r="r" b="b"/>
            <a:pathLst>
              <a:path w="219710" h="187960">
                <a:moveTo>
                  <a:pt x="219443" y="6096"/>
                </a:moveTo>
                <a:lnTo>
                  <a:pt x="213360" y="6096"/>
                </a:lnTo>
                <a:lnTo>
                  <a:pt x="213360" y="181343"/>
                </a:lnTo>
                <a:lnTo>
                  <a:pt x="6096" y="181343"/>
                </a:lnTo>
                <a:lnTo>
                  <a:pt x="6096" y="6096"/>
                </a:lnTo>
                <a:lnTo>
                  <a:pt x="0" y="6096"/>
                </a:lnTo>
                <a:lnTo>
                  <a:pt x="0" y="181343"/>
                </a:lnTo>
                <a:lnTo>
                  <a:pt x="0" y="187439"/>
                </a:lnTo>
                <a:lnTo>
                  <a:pt x="6096" y="187439"/>
                </a:lnTo>
                <a:lnTo>
                  <a:pt x="213360" y="187439"/>
                </a:lnTo>
                <a:lnTo>
                  <a:pt x="219443" y="187439"/>
                </a:lnTo>
                <a:lnTo>
                  <a:pt x="219443" y="181343"/>
                </a:lnTo>
                <a:lnTo>
                  <a:pt x="219443" y="6096"/>
                </a:lnTo>
                <a:close/>
              </a:path>
              <a:path w="219710" h="187960">
                <a:moveTo>
                  <a:pt x="219443" y="0"/>
                </a:moveTo>
                <a:lnTo>
                  <a:pt x="21336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6096" y="6083"/>
                </a:lnTo>
                <a:lnTo>
                  <a:pt x="213360" y="6083"/>
                </a:lnTo>
                <a:lnTo>
                  <a:pt x="219443" y="6083"/>
                </a:lnTo>
                <a:lnTo>
                  <a:pt x="2194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895977" y="3473830"/>
            <a:ext cx="289560" cy="1828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10504" y="3481450"/>
            <a:ext cx="290195" cy="182880"/>
          </a:xfrm>
          <a:prstGeom prst="rect">
            <a:avLst/>
          </a:prstGeom>
          <a:ln w="6400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355"/>
              </a:lnSpc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458722" y="3964558"/>
          <a:ext cx="43624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</a:tblGrid>
              <a:tr h="182879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4450969" y="3825874"/>
            <a:ext cx="289560" cy="18161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892928" y="3821302"/>
          <a:ext cx="58864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289560"/>
              </a:tblGrid>
              <a:tr h="18287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740530" y="3856354"/>
          <a:ext cx="51244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89560"/>
              </a:tblGrid>
              <a:tr h="181355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2224785" y="3919854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65858" y="3940187"/>
            <a:ext cx="219710" cy="189230"/>
          </a:xfrm>
          <a:custGeom>
            <a:avLst/>
            <a:gdLst/>
            <a:ahLst/>
            <a:cxnLst/>
            <a:rect l="l" t="t" r="r" b="b"/>
            <a:pathLst>
              <a:path w="219710" h="189229">
                <a:moveTo>
                  <a:pt x="6083" y="182880"/>
                </a:moveTo>
                <a:lnTo>
                  <a:pt x="0" y="182880"/>
                </a:lnTo>
                <a:lnTo>
                  <a:pt x="0" y="188976"/>
                </a:lnTo>
                <a:lnTo>
                  <a:pt x="6083" y="188976"/>
                </a:lnTo>
                <a:lnTo>
                  <a:pt x="6083" y="182880"/>
                </a:lnTo>
                <a:close/>
              </a:path>
              <a:path w="219710" h="189229">
                <a:moveTo>
                  <a:pt x="6083" y="6096"/>
                </a:moveTo>
                <a:lnTo>
                  <a:pt x="0" y="6096"/>
                </a:lnTo>
                <a:lnTo>
                  <a:pt x="0" y="182867"/>
                </a:lnTo>
                <a:lnTo>
                  <a:pt x="6083" y="182867"/>
                </a:lnTo>
                <a:lnTo>
                  <a:pt x="6083" y="6096"/>
                </a:lnTo>
                <a:close/>
              </a:path>
              <a:path w="219710" h="189229">
                <a:moveTo>
                  <a:pt x="6083" y="0"/>
                </a:moveTo>
                <a:lnTo>
                  <a:pt x="0" y="0"/>
                </a:lnTo>
                <a:lnTo>
                  <a:pt x="0" y="6083"/>
                </a:lnTo>
                <a:lnTo>
                  <a:pt x="6083" y="6083"/>
                </a:lnTo>
                <a:lnTo>
                  <a:pt x="6083" y="0"/>
                </a:lnTo>
                <a:close/>
              </a:path>
              <a:path w="219710" h="189229">
                <a:moveTo>
                  <a:pt x="219456" y="182880"/>
                </a:moveTo>
                <a:lnTo>
                  <a:pt x="213360" y="182880"/>
                </a:lnTo>
                <a:lnTo>
                  <a:pt x="6096" y="182880"/>
                </a:lnTo>
                <a:lnTo>
                  <a:pt x="6096" y="188976"/>
                </a:lnTo>
                <a:lnTo>
                  <a:pt x="213360" y="188976"/>
                </a:lnTo>
                <a:lnTo>
                  <a:pt x="219456" y="188976"/>
                </a:lnTo>
                <a:lnTo>
                  <a:pt x="219456" y="182880"/>
                </a:lnTo>
                <a:close/>
              </a:path>
              <a:path w="219710" h="189229">
                <a:moveTo>
                  <a:pt x="219456" y="6096"/>
                </a:moveTo>
                <a:lnTo>
                  <a:pt x="213360" y="6096"/>
                </a:lnTo>
                <a:lnTo>
                  <a:pt x="213360" y="182867"/>
                </a:lnTo>
                <a:lnTo>
                  <a:pt x="219456" y="182867"/>
                </a:lnTo>
                <a:lnTo>
                  <a:pt x="219456" y="6096"/>
                </a:lnTo>
                <a:close/>
              </a:path>
              <a:path w="219710" h="189229">
                <a:moveTo>
                  <a:pt x="219456" y="0"/>
                </a:moveTo>
                <a:lnTo>
                  <a:pt x="213360" y="0"/>
                </a:lnTo>
                <a:lnTo>
                  <a:pt x="6096" y="0"/>
                </a:lnTo>
                <a:lnTo>
                  <a:pt x="6096" y="6083"/>
                </a:lnTo>
                <a:lnTo>
                  <a:pt x="213360" y="6083"/>
                </a:lnTo>
                <a:lnTo>
                  <a:pt x="219456" y="6083"/>
                </a:lnTo>
                <a:lnTo>
                  <a:pt x="2194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2531998" y="3972178"/>
          <a:ext cx="43624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</a:tblGrid>
              <a:tr h="18287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428367" y="4491862"/>
          <a:ext cx="64960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</a:tblGrid>
              <a:tr h="182880"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4475352" y="4438522"/>
            <a:ext cx="289560" cy="1828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11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64913" y="4438522"/>
            <a:ext cx="289560" cy="182880"/>
          </a:xfrm>
          <a:prstGeom prst="rect">
            <a:avLst/>
          </a:prstGeom>
          <a:ln w="609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945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14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54472" y="4438522"/>
            <a:ext cx="289560" cy="18288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8580">
              <a:lnSpc>
                <a:spcPts val="1345"/>
              </a:lnSpc>
            </a:pPr>
            <a:r>
              <a:rPr dirty="0" sz="1200">
                <a:latin typeface="Times New Roman"/>
                <a:cs typeface="Times New Roman"/>
              </a:rPr>
              <a:t>15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3414395" y="5083175"/>
          <a:ext cx="138112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89560"/>
                <a:gridCol w="289560"/>
                <a:gridCol w="289559"/>
                <a:gridCol w="289559"/>
              </a:tblGrid>
              <a:tr h="182879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1688845" y="5116702"/>
          <a:ext cx="1076325" cy="189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  <a:gridCol w="213994"/>
                <a:gridCol w="213359"/>
              </a:tblGrid>
              <a:tr h="182880"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4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2557907" y="5996304"/>
          <a:ext cx="2447925" cy="187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"/>
                <a:gridCol w="213360"/>
                <a:gridCol w="213360"/>
                <a:gridCol w="213359"/>
                <a:gridCol w="213359"/>
                <a:gridCol w="213359"/>
                <a:gridCol w="289559"/>
                <a:gridCol w="289560"/>
                <a:gridCol w="289560"/>
                <a:gridCol w="289560"/>
              </a:tblGrid>
              <a:tr h="181356"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33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15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/>
          <p:nvPr/>
        </p:nvSpPr>
        <p:spPr>
          <a:xfrm>
            <a:off x="1148080" y="3883659"/>
            <a:ext cx="285750" cy="270510"/>
          </a:xfrm>
          <a:custGeom>
            <a:avLst/>
            <a:gdLst/>
            <a:ahLst/>
            <a:cxnLst/>
            <a:rect l="l" t="t" r="r" b="b"/>
            <a:pathLst>
              <a:path w="285750" h="270510">
                <a:moveTo>
                  <a:pt x="142875" y="0"/>
                </a:moveTo>
                <a:lnTo>
                  <a:pt x="97711" y="6897"/>
                </a:lnTo>
                <a:lnTo>
                  <a:pt x="58490" y="26103"/>
                </a:lnTo>
                <a:lnTo>
                  <a:pt x="27563" y="55385"/>
                </a:lnTo>
                <a:lnTo>
                  <a:pt x="7282" y="92512"/>
                </a:lnTo>
                <a:lnTo>
                  <a:pt x="0" y="135254"/>
                </a:lnTo>
                <a:lnTo>
                  <a:pt x="7282" y="177997"/>
                </a:lnTo>
                <a:lnTo>
                  <a:pt x="27563" y="215124"/>
                </a:lnTo>
                <a:lnTo>
                  <a:pt x="58490" y="244406"/>
                </a:lnTo>
                <a:lnTo>
                  <a:pt x="97711" y="263612"/>
                </a:lnTo>
                <a:lnTo>
                  <a:pt x="142875" y="270509"/>
                </a:lnTo>
                <a:lnTo>
                  <a:pt x="188018" y="263612"/>
                </a:lnTo>
                <a:lnTo>
                  <a:pt x="227237" y="244406"/>
                </a:lnTo>
                <a:lnTo>
                  <a:pt x="258171" y="215124"/>
                </a:lnTo>
                <a:lnTo>
                  <a:pt x="278462" y="177997"/>
                </a:lnTo>
                <a:lnTo>
                  <a:pt x="285750" y="135254"/>
                </a:lnTo>
                <a:lnTo>
                  <a:pt x="278462" y="92512"/>
                </a:lnTo>
                <a:lnTo>
                  <a:pt x="258171" y="55385"/>
                </a:lnTo>
                <a:lnTo>
                  <a:pt x="227237" y="26103"/>
                </a:lnTo>
                <a:lnTo>
                  <a:pt x="188018" y="6897"/>
                </a:lnTo>
                <a:lnTo>
                  <a:pt x="1428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1246428" y="3939666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447415" y="3765549"/>
            <a:ext cx="285750" cy="270510"/>
          </a:xfrm>
          <a:custGeom>
            <a:avLst/>
            <a:gdLst/>
            <a:ahLst/>
            <a:cxnLst/>
            <a:rect l="l" t="t" r="r" b="b"/>
            <a:pathLst>
              <a:path w="285750" h="270510">
                <a:moveTo>
                  <a:pt x="142875" y="0"/>
                </a:moveTo>
                <a:lnTo>
                  <a:pt x="97731" y="6897"/>
                </a:lnTo>
                <a:lnTo>
                  <a:pt x="58512" y="26103"/>
                </a:lnTo>
                <a:lnTo>
                  <a:pt x="27578" y="55385"/>
                </a:lnTo>
                <a:lnTo>
                  <a:pt x="7287" y="92512"/>
                </a:lnTo>
                <a:lnTo>
                  <a:pt x="0" y="135254"/>
                </a:lnTo>
                <a:lnTo>
                  <a:pt x="7287" y="177997"/>
                </a:lnTo>
                <a:lnTo>
                  <a:pt x="27578" y="215124"/>
                </a:lnTo>
                <a:lnTo>
                  <a:pt x="58512" y="244406"/>
                </a:lnTo>
                <a:lnTo>
                  <a:pt x="97731" y="263612"/>
                </a:lnTo>
                <a:lnTo>
                  <a:pt x="142875" y="270509"/>
                </a:lnTo>
                <a:lnTo>
                  <a:pt x="188018" y="263612"/>
                </a:lnTo>
                <a:lnTo>
                  <a:pt x="227237" y="244406"/>
                </a:lnTo>
                <a:lnTo>
                  <a:pt x="258171" y="215124"/>
                </a:lnTo>
                <a:lnTo>
                  <a:pt x="278462" y="177997"/>
                </a:lnTo>
                <a:lnTo>
                  <a:pt x="285750" y="135254"/>
                </a:lnTo>
                <a:lnTo>
                  <a:pt x="278462" y="92512"/>
                </a:lnTo>
                <a:lnTo>
                  <a:pt x="258171" y="55385"/>
                </a:lnTo>
                <a:lnTo>
                  <a:pt x="227237" y="26103"/>
                </a:lnTo>
                <a:lnTo>
                  <a:pt x="188018" y="6897"/>
                </a:lnTo>
                <a:lnTo>
                  <a:pt x="142875" y="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3546475" y="3820794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959735" y="3917949"/>
            <a:ext cx="332105" cy="323215"/>
          </a:xfrm>
          <a:custGeom>
            <a:avLst/>
            <a:gdLst/>
            <a:ahLst/>
            <a:cxnLst/>
            <a:rect l="l" t="t" r="r" b="b"/>
            <a:pathLst>
              <a:path w="332104" h="323214">
                <a:moveTo>
                  <a:pt x="166115" y="0"/>
                </a:moveTo>
                <a:lnTo>
                  <a:pt x="121928" y="5775"/>
                </a:lnTo>
                <a:lnTo>
                  <a:pt x="82239" y="22074"/>
                </a:lnTo>
                <a:lnTo>
                  <a:pt x="48625" y="47355"/>
                </a:lnTo>
                <a:lnTo>
                  <a:pt x="22662" y="80075"/>
                </a:lnTo>
                <a:lnTo>
                  <a:pt x="5928" y="118695"/>
                </a:lnTo>
                <a:lnTo>
                  <a:pt x="0" y="161670"/>
                </a:lnTo>
                <a:lnTo>
                  <a:pt x="5928" y="204593"/>
                </a:lnTo>
                <a:lnTo>
                  <a:pt x="22662" y="243176"/>
                </a:lnTo>
                <a:lnTo>
                  <a:pt x="48625" y="275875"/>
                </a:lnTo>
                <a:lnTo>
                  <a:pt x="82239" y="301145"/>
                </a:lnTo>
                <a:lnTo>
                  <a:pt x="121928" y="317440"/>
                </a:lnTo>
                <a:lnTo>
                  <a:pt x="166115" y="323214"/>
                </a:lnTo>
                <a:lnTo>
                  <a:pt x="210249" y="317440"/>
                </a:lnTo>
                <a:lnTo>
                  <a:pt x="249903" y="301145"/>
                </a:lnTo>
                <a:lnTo>
                  <a:pt x="283495" y="275875"/>
                </a:lnTo>
                <a:lnTo>
                  <a:pt x="309447" y="243176"/>
                </a:lnTo>
                <a:lnTo>
                  <a:pt x="326177" y="204593"/>
                </a:lnTo>
                <a:lnTo>
                  <a:pt x="332104" y="161670"/>
                </a:lnTo>
                <a:lnTo>
                  <a:pt x="326177" y="118695"/>
                </a:lnTo>
                <a:lnTo>
                  <a:pt x="309447" y="80075"/>
                </a:lnTo>
                <a:lnTo>
                  <a:pt x="283495" y="47355"/>
                </a:lnTo>
                <a:lnTo>
                  <a:pt x="249903" y="22074"/>
                </a:lnTo>
                <a:lnTo>
                  <a:pt x="210249" y="5775"/>
                </a:lnTo>
                <a:lnTo>
                  <a:pt x="166115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3064891" y="3982338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461317" y="3760787"/>
            <a:ext cx="341630" cy="332740"/>
            <a:chOff x="5461317" y="3760787"/>
            <a:chExt cx="341630" cy="332740"/>
          </a:xfrm>
        </p:grpSpPr>
        <p:sp>
          <p:nvSpPr>
            <p:cNvPr id="51" name="object 51"/>
            <p:cNvSpPr/>
            <p:nvPr/>
          </p:nvSpPr>
          <p:spPr>
            <a:xfrm>
              <a:off x="5466079" y="3765549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9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0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9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5" y="161670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/>
            <p:cNvSpPr/>
            <p:nvPr/>
          </p:nvSpPr>
          <p:spPr>
            <a:xfrm>
              <a:off x="5466079" y="3765549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9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0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9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5" y="161670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/>
          <p:cNvSpPr txBox="1"/>
          <p:nvPr/>
        </p:nvSpPr>
        <p:spPr>
          <a:xfrm>
            <a:off x="5570601" y="3829938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61017" y="4389437"/>
            <a:ext cx="295275" cy="280035"/>
            <a:chOff x="3061017" y="4389437"/>
            <a:chExt cx="295275" cy="280035"/>
          </a:xfrm>
        </p:grpSpPr>
        <p:sp>
          <p:nvSpPr>
            <p:cNvPr id="55" name="object 55"/>
            <p:cNvSpPr/>
            <p:nvPr/>
          </p:nvSpPr>
          <p:spPr>
            <a:xfrm>
              <a:off x="3065779" y="4394199"/>
              <a:ext cx="285750" cy="270510"/>
            </a:xfrm>
            <a:custGeom>
              <a:avLst/>
              <a:gdLst/>
              <a:ahLst/>
              <a:cxnLst/>
              <a:rect l="l" t="t" r="r" b="b"/>
              <a:pathLst>
                <a:path w="285750" h="270510">
                  <a:moveTo>
                    <a:pt x="142875" y="0"/>
                  </a:moveTo>
                  <a:lnTo>
                    <a:pt x="97731" y="6897"/>
                  </a:lnTo>
                  <a:lnTo>
                    <a:pt x="58512" y="26103"/>
                  </a:lnTo>
                  <a:lnTo>
                    <a:pt x="27578" y="55385"/>
                  </a:lnTo>
                  <a:lnTo>
                    <a:pt x="7287" y="92512"/>
                  </a:lnTo>
                  <a:lnTo>
                    <a:pt x="0" y="135255"/>
                  </a:lnTo>
                  <a:lnTo>
                    <a:pt x="7287" y="177997"/>
                  </a:lnTo>
                  <a:lnTo>
                    <a:pt x="27578" y="215124"/>
                  </a:lnTo>
                  <a:lnTo>
                    <a:pt x="58512" y="244406"/>
                  </a:lnTo>
                  <a:lnTo>
                    <a:pt x="97731" y="263612"/>
                  </a:lnTo>
                  <a:lnTo>
                    <a:pt x="142875" y="270510"/>
                  </a:lnTo>
                  <a:lnTo>
                    <a:pt x="188018" y="263612"/>
                  </a:lnTo>
                  <a:lnTo>
                    <a:pt x="227237" y="244406"/>
                  </a:lnTo>
                  <a:lnTo>
                    <a:pt x="258171" y="215124"/>
                  </a:lnTo>
                  <a:lnTo>
                    <a:pt x="278462" y="177997"/>
                  </a:lnTo>
                  <a:lnTo>
                    <a:pt x="285749" y="135255"/>
                  </a:lnTo>
                  <a:lnTo>
                    <a:pt x="278462" y="92512"/>
                  </a:lnTo>
                  <a:lnTo>
                    <a:pt x="258171" y="55385"/>
                  </a:lnTo>
                  <a:lnTo>
                    <a:pt x="227237" y="26103"/>
                  </a:lnTo>
                  <a:lnTo>
                    <a:pt x="188018" y="689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3065779" y="4394199"/>
              <a:ext cx="285750" cy="270510"/>
            </a:xfrm>
            <a:custGeom>
              <a:avLst/>
              <a:gdLst/>
              <a:ahLst/>
              <a:cxnLst/>
              <a:rect l="l" t="t" r="r" b="b"/>
              <a:pathLst>
                <a:path w="285750" h="270510">
                  <a:moveTo>
                    <a:pt x="142875" y="0"/>
                  </a:moveTo>
                  <a:lnTo>
                    <a:pt x="97731" y="6897"/>
                  </a:lnTo>
                  <a:lnTo>
                    <a:pt x="58512" y="26103"/>
                  </a:lnTo>
                  <a:lnTo>
                    <a:pt x="27578" y="55385"/>
                  </a:lnTo>
                  <a:lnTo>
                    <a:pt x="7287" y="92512"/>
                  </a:lnTo>
                  <a:lnTo>
                    <a:pt x="0" y="135255"/>
                  </a:lnTo>
                  <a:lnTo>
                    <a:pt x="7287" y="177997"/>
                  </a:lnTo>
                  <a:lnTo>
                    <a:pt x="27578" y="215124"/>
                  </a:lnTo>
                  <a:lnTo>
                    <a:pt x="58512" y="244406"/>
                  </a:lnTo>
                  <a:lnTo>
                    <a:pt x="97731" y="263612"/>
                  </a:lnTo>
                  <a:lnTo>
                    <a:pt x="142875" y="270510"/>
                  </a:lnTo>
                  <a:lnTo>
                    <a:pt x="188018" y="263612"/>
                  </a:lnTo>
                  <a:lnTo>
                    <a:pt x="227237" y="244406"/>
                  </a:lnTo>
                  <a:lnTo>
                    <a:pt x="258171" y="215124"/>
                  </a:lnTo>
                  <a:lnTo>
                    <a:pt x="278462" y="177997"/>
                  </a:lnTo>
                  <a:lnTo>
                    <a:pt x="285749" y="135255"/>
                  </a:lnTo>
                  <a:lnTo>
                    <a:pt x="278462" y="92512"/>
                  </a:lnTo>
                  <a:lnTo>
                    <a:pt x="258171" y="55385"/>
                  </a:lnTo>
                  <a:lnTo>
                    <a:pt x="227237" y="26103"/>
                  </a:lnTo>
                  <a:lnTo>
                    <a:pt x="188018" y="6897"/>
                  </a:lnTo>
                  <a:lnTo>
                    <a:pt x="142875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/>
          <p:cNvSpPr txBox="1"/>
          <p:nvPr/>
        </p:nvSpPr>
        <p:spPr>
          <a:xfrm>
            <a:off x="3163951" y="4450206"/>
            <a:ext cx="96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00684" y="4933314"/>
            <a:ext cx="1221105" cy="699770"/>
          </a:xfrm>
          <a:custGeom>
            <a:avLst/>
            <a:gdLst/>
            <a:ahLst/>
            <a:cxnLst/>
            <a:rect l="l" t="t" r="r" b="b"/>
            <a:pathLst>
              <a:path w="1221105" h="699770">
                <a:moveTo>
                  <a:pt x="1221105" y="0"/>
                </a:moveTo>
                <a:lnTo>
                  <a:pt x="0" y="0"/>
                </a:lnTo>
                <a:lnTo>
                  <a:pt x="0" y="699770"/>
                </a:lnTo>
                <a:lnTo>
                  <a:pt x="1221105" y="699770"/>
                </a:lnTo>
                <a:lnTo>
                  <a:pt x="122110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400684" y="4933314"/>
            <a:ext cx="1221105" cy="699770"/>
          </a:xfrm>
          <a:prstGeom prst="rect">
            <a:avLst/>
          </a:prstGeom>
          <a:ln w="9524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95885" marR="352425">
              <a:lnSpc>
                <a:spcPct val="117300"/>
              </a:lnSpc>
              <a:spcBef>
                <a:spcPts val="100"/>
              </a:spcBef>
            </a:pPr>
            <a:r>
              <a:rPr dirty="0" sz="1100" spc="-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un</a:t>
            </a:r>
            <a:r>
              <a:rPr dirty="0" sz="1100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=</a:t>
            </a:r>
            <a:r>
              <a:rPr dirty="0" sz="1100">
                <a:latin typeface="Calibri"/>
                <a:cs typeface="Calibri"/>
              </a:rPr>
              <a:t>2+</a:t>
            </a:r>
            <a:r>
              <a:rPr dirty="0" sz="1100" spc="-10">
                <a:latin typeface="Calibri"/>
                <a:cs typeface="Calibri"/>
              </a:rPr>
              <a:t>2</a:t>
            </a:r>
            <a:r>
              <a:rPr dirty="0" sz="1100" spc="-5">
                <a:latin typeface="Calibri"/>
                <a:cs typeface="Calibri"/>
              </a:rPr>
              <a:t>=4  </a:t>
            </a:r>
            <a:r>
              <a:rPr dirty="0" sz="1100">
                <a:latin typeface="Calibri"/>
                <a:cs typeface="Calibri"/>
              </a:rPr>
              <a:t>(4&gt;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1)</a:t>
            </a:r>
            <a:endParaRPr sz="1100">
              <a:latin typeface="Calibri"/>
              <a:cs typeface="Calibri"/>
            </a:endParaRPr>
          </a:p>
          <a:p>
            <a:pPr marL="95885">
              <a:lnSpc>
                <a:spcPct val="100000"/>
              </a:lnSpc>
              <a:spcBef>
                <a:spcPts val="229"/>
              </a:spcBef>
            </a:pPr>
            <a:r>
              <a:rPr dirty="0" sz="1100" spc="-5">
                <a:latin typeface="Calibri"/>
                <a:cs typeface="Calibri"/>
              </a:rPr>
              <a:t>(4&gt;2)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327332" y="4336732"/>
            <a:ext cx="341630" cy="332740"/>
            <a:chOff x="5327332" y="4336732"/>
            <a:chExt cx="341630" cy="332740"/>
          </a:xfrm>
        </p:grpSpPr>
        <p:sp>
          <p:nvSpPr>
            <p:cNvPr id="61" name="object 61"/>
            <p:cNvSpPr/>
            <p:nvPr/>
          </p:nvSpPr>
          <p:spPr>
            <a:xfrm>
              <a:off x="5332095" y="4341494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8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1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8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4" y="161671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/>
            <p:cNvSpPr/>
            <p:nvPr/>
          </p:nvSpPr>
          <p:spPr>
            <a:xfrm>
              <a:off x="5332095" y="4341494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8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1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8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4" y="161671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8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/>
          <p:cNvSpPr txBox="1"/>
          <p:nvPr/>
        </p:nvSpPr>
        <p:spPr>
          <a:xfrm>
            <a:off x="5436489" y="4406010"/>
            <a:ext cx="96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825307" y="5301932"/>
            <a:ext cx="1002030" cy="335915"/>
            <a:chOff x="1825307" y="5301932"/>
            <a:chExt cx="1002030" cy="335915"/>
          </a:xfrm>
        </p:grpSpPr>
        <p:sp>
          <p:nvSpPr>
            <p:cNvPr id="65" name="object 65"/>
            <p:cNvSpPr/>
            <p:nvPr/>
          </p:nvSpPr>
          <p:spPr>
            <a:xfrm>
              <a:off x="1830070" y="5306694"/>
              <a:ext cx="992505" cy="326390"/>
            </a:xfrm>
            <a:custGeom>
              <a:avLst/>
              <a:gdLst/>
              <a:ahLst/>
              <a:cxnLst/>
              <a:rect l="l" t="t" r="r" b="b"/>
              <a:pathLst>
                <a:path w="992505" h="326389">
                  <a:moveTo>
                    <a:pt x="496316" y="0"/>
                  </a:moveTo>
                  <a:lnTo>
                    <a:pt x="428950" y="1489"/>
                  </a:lnTo>
                  <a:lnTo>
                    <a:pt x="364345" y="5826"/>
                  </a:lnTo>
                  <a:lnTo>
                    <a:pt x="303091" y="12819"/>
                  </a:lnTo>
                  <a:lnTo>
                    <a:pt x="245777" y="22272"/>
                  </a:lnTo>
                  <a:lnTo>
                    <a:pt x="192995" y="33991"/>
                  </a:lnTo>
                  <a:lnTo>
                    <a:pt x="145335" y="47783"/>
                  </a:lnTo>
                  <a:lnTo>
                    <a:pt x="103387" y="63454"/>
                  </a:lnTo>
                  <a:lnTo>
                    <a:pt x="67742" y="80809"/>
                  </a:lnTo>
                  <a:lnTo>
                    <a:pt x="17722" y="119797"/>
                  </a:lnTo>
                  <a:lnTo>
                    <a:pt x="0" y="163194"/>
                  </a:lnTo>
                  <a:lnTo>
                    <a:pt x="4529" y="185347"/>
                  </a:lnTo>
                  <a:lnTo>
                    <a:pt x="38990" y="226734"/>
                  </a:lnTo>
                  <a:lnTo>
                    <a:pt x="103387" y="262935"/>
                  </a:lnTo>
                  <a:lnTo>
                    <a:pt x="145335" y="278606"/>
                  </a:lnTo>
                  <a:lnTo>
                    <a:pt x="192995" y="292398"/>
                  </a:lnTo>
                  <a:lnTo>
                    <a:pt x="245777" y="304117"/>
                  </a:lnTo>
                  <a:lnTo>
                    <a:pt x="303091" y="313570"/>
                  </a:lnTo>
                  <a:lnTo>
                    <a:pt x="364345" y="320563"/>
                  </a:lnTo>
                  <a:lnTo>
                    <a:pt x="428950" y="324900"/>
                  </a:lnTo>
                  <a:lnTo>
                    <a:pt x="496316" y="326389"/>
                  </a:lnTo>
                  <a:lnTo>
                    <a:pt x="563651" y="324900"/>
                  </a:lnTo>
                  <a:lnTo>
                    <a:pt x="628232" y="320563"/>
                  </a:lnTo>
                  <a:lnTo>
                    <a:pt x="689467" y="313570"/>
                  </a:lnTo>
                  <a:lnTo>
                    <a:pt x="746764" y="304117"/>
                  </a:lnTo>
                  <a:lnTo>
                    <a:pt x="799534" y="292398"/>
                  </a:lnTo>
                  <a:lnTo>
                    <a:pt x="847185" y="278606"/>
                  </a:lnTo>
                  <a:lnTo>
                    <a:pt x="889126" y="262935"/>
                  </a:lnTo>
                  <a:lnTo>
                    <a:pt x="924766" y="245580"/>
                  </a:lnTo>
                  <a:lnTo>
                    <a:pt x="974782" y="206592"/>
                  </a:lnTo>
                  <a:lnTo>
                    <a:pt x="992505" y="163194"/>
                  </a:lnTo>
                  <a:lnTo>
                    <a:pt x="987975" y="141042"/>
                  </a:lnTo>
                  <a:lnTo>
                    <a:pt x="953516" y="99655"/>
                  </a:lnTo>
                  <a:lnTo>
                    <a:pt x="889126" y="63454"/>
                  </a:lnTo>
                  <a:lnTo>
                    <a:pt x="847185" y="47783"/>
                  </a:lnTo>
                  <a:lnTo>
                    <a:pt x="799534" y="33991"/>
                  </a:lnTo>
                  <a:lnTo>
                    <a:pt x="746764" y="22272"/>
                  </a:lnTo>
                  <a:lnTo>
                    <a:pt x="689467" y="12819"/>
                  </a:lnTo>
                  <a:lnTo>
                    <a:pt x="628232" y="5826"/>
                  </a:lnTo>
                  <a:lnTo>
                    <a:pt x="563651" y="1489"/>
                  </a:lnTo>
                  <a:lnTo>
                    <a:pt x="496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/>
            <p:cNvSpPr/>
            <p:nvPr/>
          </p:nvSpPr>
          <p:spPr>
            <a:xfrm>
              <a:off x="1830070" y="5306694"/>
              <a:ext cx="992505" cy="326390"/>
            </a:xfrm>
            <a:custGeom>
              <a:avLst/>
              <a:gdLst/>
              <a:ahLst/>
              <a:cxnLst/>
              <a:rect l="l" t="t" r="r" b="b"/>
              <a:pathLst>
                <a:path w="992505" h="326389">
                  <a:moveTo>
                    <a:pt x="496316" y="0"/>
                  </a:moveTo>
                  <a:lnTo>
                    <a:pt x="428950" y="1489"/>
                  </a:lnTo>
                  <a:lnTo>
                    <a:pt x="364345" y="5826"/>
                  </a:lnTo>
                  <a:lnTo>
                    <a:pt x="303091" y="12819"/>
                  </a:lnTo>
                  <a:lnTo>
                    <a:pt x="245777" y="22272"/>
                  </a:lnTo>
                  <a:lnTo>
                    <a:pt x="192995" y="33991"/>
                  </a:lnTo>
                  <a:lnTo>
                    <a:pt x="145335" y="47783"/>
                  </a:lnTo>
                  <a:lnTo>
                    <a:pt x="103387" y="63454"/>
                  </a:lnTo>
                  <a:lnTo>
                    <a:pt x="67742" y="80809"/>
                  </a:lnTo>
                  <a:lnTo>
                    <a:pt x="17722" y="119797"/>
                  </a:lnTo>
                  <a:lnTo>
                    <a:pt x="0" y="163194"/>
                  </a:lnTo>
                  <a:lnTo>
                    <a:pt x="4529" y="185347"/>
                  </a:lnTo>
                  <a:lnTo>
                    <a:pt x="38990" y="226734"/>
                  </a:lnTo>
                  <a:lnTo>
                    <a:pt x="103387" y="262935"/>
                  </a:lnTo>
                  <a:lnTo>
                    <a:pt x="145335" y="278606"/>
                  </a:lnTo>
                  <a:lnTo>
                    <a:pt x="192995" y="292398"/>
                  </a:lnTo>
                  <a:lnTo>
                    <a:pt x="245777" y="304117"/>
                  </a:lnTo>
                  <a:lnTo>
                    <a:pt x="303091" y="313570"/>
                  </a:lnTo>
                  <a:lnTo>
                    <a:pt x="364345" y="320563"/>
                  </a:lnTo>
                  <a:lnTo>
                    <a:pt x="428950" y="324900"/>
                  </a:lnTo>
                  <a:lnTo>
                    <a:pt x="496316" y="326389"/>
                  </a:lnTo>
                  <a:lnTo>
                    <a:pt x="563651" y="324900"/>
                  </a:lnTo>
                  <a:lnTo>
                    <a:pt x="628232" y="320563"/>
                  </a:lnTo>
                  <a:lnTo>
                    <a:pt x="689467" y="313570"/>
                  </a:lnTo>
                  <a:lnTo>
                    <a:pt x="746764" y="304117"/>
                  </a:lnTo>
                  <a:lnTo>
                    <a:pt x="799534" y="292398"/>
                  </a:lnTo>
                  <a:lnTo>
                    <a:pt x="847185" y="278606"/>
                  </a:lnTo>
                  <a:lnTo>
                    <a:pt x="889126" y="262935"/>
                  </a:lnTo>
                  <a:lnTo>
                    <a:pt x="924766" y="245580"/>
                  </a:lnTo>
                  <a:lnTo>
                    <a:pt x="974782" y="206592"/>
                  </a:lnTo>
                  <a:lnTo>
                    <a:pt x="992505" y="163194"/>
                  </a:lnTo>
                  <a:lnTo>
                    <a:pt x="987975" y="141042"/>
                  </a:lnTo>
                  <a:lnTo>
                    <a:pt x="953516" y="99655"/>
                  </a:lnTo>
                  <a:lnTo>
                    <a:pt x="889126" y="63454"/>
                  </a:lnTo>
                  <a:lnTo>
                    <a:pt x="847185" y="47783"/>
                  </a:lnTo>
                  <a:lnTo>
                    <a:pt x="799534" y="33991"/>
                  </a:lnTo>
                  <a:lnTo>
                    <a:pt x="746764" y="22272"/>
                  </a:lnTo>
                  <a:lnTo>
                    <a:pt x="689467" y="12819"/>
                  </a:lnTo>
                  <a:lnTo>
                    <a:pt x="628232" y="5826"/>
                  </a:lnTo>
                  <a:lnTo>
                    <a:pt x="563651" y="1489"/>
                  </a:lnTo>
                  <a:lnTo>
                    <a:pt x="49631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/>
          <p:cNvSpPr txBox="1"/>
          <p:nvPr/>
        </p:nvSpPr>
        <p:spPr>
          <a:xfrm>
            <a:off x="2031238" y="5370702"/>
            <a:ext cx="51815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4</a:t>
            </a:r>
            <a:r>
              <a:rPr dirty="0" sz="1100" spc="-5">
                <a:latin typeface="Calibri"/>
                <a:cs typeface="Calibri"/>
              </a:rPr>
              <a:t>+</a:t>
            </a:r>
            <a:r>
              <a:rPr dirty="0" sz="1100" spc="-1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+</a:t>
            </a:r>
            <a:r>
              <a:rPr dirty="0" sz="1100" spc="-10">
                <a:latin typeface="Calibri"/>
                <a:cs typeface="Calibri"/>
              </a:rPr>
              <a:t>1</a:t>
            </a:r>
            <a:r>
              <a:rPr dirty="0" sz="1100" spc="-5">
                <a:latin typeface="Calibri"/>
                <a:cs typeface="Calibri"/>
              </a:rPr>
              <a:t>=6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4788217" y="5010467"/>
            <a:ext cx="341630" cy="332740"/>
            <a:chOff x="4788217" y="5010467"/>
            <a:chExt cx="341630" cy="332740"/>
          </a:xfrm>
        </p:grpSpPr>
        <p:sp>
          <p:nvSpPr>
            <p:cNvPr id="69" name="object 69"/>
            <p:cNvSpPr/>
            <p:nvPr/>
          </p:nvSpPr>
          <p:spPr>
            <a:xfrm>
              <a:off x="4792979" y="5015229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9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0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9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5" y="161670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0" name="object 70"/>
            <p:cNvSpPr/>
            <p:nvPr/>
          </p:nvSpPr>
          <p:spPr>
            <a:xfrm>
              <a:off x="4792979" y="5015229"/>
              <a:ext cx="332105" cy="323215"/>
            </a:xfrm>
            <a:custGeom>
              <a:avLst/>
              <a:gdLst/>
              <a:ahLst/>
              <a:cxnLst/>
              <a:rect l="l" t="t" r="r" b="b"/>
              <a:pathLst>
                <a:path w="332104" h="323214">
                  <a:moveTo>
                    <a:pt x="165989" y="0"/>
                  </a:moveTo>
                  <a:lnTo>
                    <a:pt x="121855" y="5775"/>
                  </a:lnTo>
                  <a:lnTo>
                    <a:pt x="82201" y="22074"/>
                  </a:lnTo>
                  <a:lnTo>
                    <a:pt x="48609" y="47355"/>
                  </a:lnTo>
                  <a:lnTo>
                    <a:pt x="22657" y="80075"/>
                  </a:lnTo>
                  <a:lnTo>
                    <a:pt x="5927" y="118695"/>
                  </a:lnTo>
                  <a:lnTo>
                    <a:pt x="0" y="161670"/>
                  </a:lnTo>
                  <a:lnTo>
                    <a:pt x="5927" y="204593"/>
                  </a:lnTo>
                  <a:lnTo>
                    <a:pt x="22657" y="243176"/>
                  </a:lnTo>
                  <a:lnTo>
                    <a:pt x="48609" y="275875"/>
                  </a:lnTo>
                  <a:lnTo>
                    <a:pt x="82201" y="301145"/>
                  </a:lnTo>
                  <a:lnTo>
                    <a:pt x="121855" y="317440"/>
                  </a:lnTo>
                  <a:lnTo>
                    <a:pt x="165989" y="323214"/>
                  </a:lnTo>
                  <a:lnTo>
                    <a:pt x="210176" y="317440"/>
                  </a:lnTo>
                  <a:lnTo>
                    <a:pt x="249865" y="301145"/>
                  </a:lnTo>
                  <a:lnTo>
                    <a:pt x="283479" y="275875"/>
                  </a:lnTo>
                  <a:lnTo>
                    <a:pt x="309442" y="243176"/>
                  </a:lnTo>
                  <a:lnTo>
                    <a:pt x="326176" y="204593"/>
                  </a:lnTo>
                  <a:lnTo>
                    <a:pt x="332105" y="161670"/>
                  </a:lnTo>
                  <a:lnTo>
                    <a:pt x="326176" y="118695"/>
                  </a:lnTo>
                  <a:lnTo>
                    <a:pt x="309442" y="80075"/>
                  </a:lnTo>
                  <a:lnTo>
                    <a:pt x="283479" y="47355"/>
                  </a:lnTo>
                  <a:lnTo>
                    <a:pt x="249865" y="22074"/>
                  </a:lnTo>
                  <a:lnTo>
                    <a:pt x="210176" y="5775"/>
                  </a:lnTo>
                  <a:lnTo>
                    <a:pt x="165989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1" name="object 71"/>
          <p:cNvSpPr txBox="1"/>
          <p:nvPr/>
        </p:nvSpPr>
        <p:spPr>
          <a:xfrm>
            <a:off x="4898516" y="5079618"/>
            <a:ext cx="9652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Calibri"/>
                <a:cs typeface="Calibri"/>
              </a:rPr>
              <a:t>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393054" y="5847714"/>
            <a:ext cx="1221105" cy="48514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97155" marR="634365">
              <a:lnSpc>
                <a:spcPct val="1173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C</a:t>
            </a:r>
            <a:r>
              <a:rPr dirty="0" sz="1100" spc="5">
                <a:latin typeface="Calibri"/>
                <a:cs typeface="Calibri"/>
              </a:rPr>
              <a:t>o</a:t>
            </a:r>
            <a:r>
              <a:rPr dirty="0" sz="1100" spc="-5">
                <a:latin typeface="Calibri"/>
                <a:cs typeface="Calibri"/>
              </a:rPr>
              <a:t>un</a:t>
            </a:r>
            <a:r>
              <a:rPr dirty="0" sz="1100" spc="5">
                <a:latin typeface="Calibri"/>
                <a:cs typeface="Calibri"/>
              </a:rPr>
              <a:t>t</a:t>
            </a:r>
            <a:r>
              <a:rPr dirty="0" sz="1100" spc="-10">
                <a:latin typeface="Calibri"/>
                <a:cs typeface="Calibri"/>
              </a:rPr>
              <a:t>=3  </a:t>
            </a:r>
            <a:r>
              <a:rPr dirty="0" sz="1100">
                <a:latin typeface="Calibri"/>
                <a:cs typeface="Calibri"/>
              </a:rPr>
              <a:t>(4&gt;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3)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146742" y="6263957"/>
            <a:ext cx="1002030" cy="335915"/>
            <a:chOff x="3146742" y="6263957"/>
            <a:chExt cx="1002030" cy="335915"/>
          </a:xfrm>
        </p:grpSpPr>
        <p:sp>
          <p:nvSpPr>
            <p:cNvPr id="74" name="object 74"/>
            <p:cNvSpPr/>
            <p:nvPr/>
          </p:nvSpPr>
          <p:spPr>
            <a:xfrm>
              <a:off x="3151504" y="6268719"/>
              <a:ext cx="992505" cy="326390"/>
            </a:xfrm>
            <a:custGeom>
              <a:avLst/>
              <a:gdLst/>
              <a:ahLst/>
              <a:cxnLst/>
              <a:rect l="l" t="t" r="r" b="b"/>
              <a:pathLst>
                <a:path w="992504" h="326390">
                  <a:moveTo>
                    <a:pt x="496316" y="0"/>
                  </a:moveTo>
                  <a:lnTo>
                    <a:pt x="428950" y="1489"/>
                  </a:lnTo>
                  <a:lnTo>
                    <a:pt x="364345" y="5826"/>
                  </a:lnTo>
                  <a:lnTo>
                    <a:pt x="303091" y="12819"/>
                  </a:lnTo>
                  <a:lnTo>
                    <a:pt x="245777" y="22272"/>
                  </a:lnTo>
                  <a:lnTo>
                    <a:pt x="192995" y="33991"/>
                  </a:lnTo>
                  <a:lnTo>
                    <a:pt x="145335" y="47783"/>
                  </a:lnTo>
                  <a:lnTo>
                    <a:pt x="103387" y="63454"/>
                  </a:lnTo>
                  <a:lnTo>
                    <a:pt x="67742" y="80809"/>
                  </a:lnTo>
                  <a:lnTo>
                    <a:pt x="17722" y="119797"/>
                  </a:lnTo>
                  <a:lnTo>
                    <a:pt x="0" y="163194"/>
                  </a:lnTo>
                  <a:lnTo>
                    <a:pt x="4529" y="185347"/>
                  </a:lnTo>
                  <a:lnTo>
                    <a:pt x="38990" y="226734"/>
                  </a:lnTo>
                  <a:lnTo>
                    <a:pt x="103387" y="262935"/>
                  </a:lnTo>
                  <a:lnTo>
                    <a:pt x="145335" y="278606"/>
                  </a:lnTo>
                  <a:lnTo>
                    <a:pt x="192995" y="292398"/>
                  </a:lnTo>
                  <a:lnTo>
                    <a:pt x="245777" y="304117"/>
                  </a:lnTo>
                  <a:lnTo>
                    <a:pt x="303091" y="313570"/>
                  </a:lnTo>
                  <a:lnTo>
                    <a:pt x="364345" y="320563"/>
                  </a:lnTo>
                  <a:lnTo>
                    <a:pt x="428950" y="324900"/>
                  </a:lnTo>
                  <a:lnTo>
                    <a:pt x="496316" y="326389"/>
                  </a:lnTo>
                  <a:lnTo>
                    <a:pt x="563651" y="324900"/>
                  </a:lnTo>
                  <a:lnTo>
                    <a:pt x="628232" y="320563"/>
                  </a:lnTo>
                  <a:lnTo>
                    <a:pt x="689467" y="313570"/>
                  </a:lnTo>
                  <a:lnTo>
                    <a:pt x="746764" y="304117"/>
                  </a:lnTo>
                  <a:lnTo>
                    <a:pt x="799534" y="292398"/>
                  </a:lnTo>
                  <a:lnTo>
                    <a:pt x="847185" y="278606"/>
                  </a:lnTo>
                  <a:lnTo>
                    <a:pt x="889126" y="262935"/>
                  </a:lnTo>
                  <a:lnTo>
                    <a:pt x="924766" y="245580"/>
                  </a:lnTo>
                  <a:lnTo>
                    <a:pt x="974782" y="206592"/>
                  </a:lnTo>
                  <a:lnTo>
                    <a:pt x="992505" y="163194"/>
                  </a:lnTo>
                  <a:lnTo>
                    <a:pt x="987975" y="141042"/>
                  </a:lnTo>
                  <a:lnTo>
                    <a:pt x="953516" y="99655"/>
                  </a:lnTo>
                  <a:lnTo>
                    <a:pt x="889126" y="63454"/>
                  </a:lnTo>
                  <a:lnTo>
                    <a:pt x="847185" y="47783"/>
                  </a:lnTo>
                  <a:lnTo>
                    <a:pt x="799534" y="33991"/>
                  </a:lnTo>
                  <a:lnTo>
                    <a:pt x="746764" y="22272"/>
                  </a:lnTo>
                  <a:lnTo>
                    <a:pt x="689467" y="12819"/>
                  </a:lnTo>
                  <a:lnTo>
                    <a:pt x="628232" y="5826"/>
                  </a:lnTo>
                  <a:lnTo>
                    <a:pt x="563651" y="1489"/>
                  </a:lnTo>
                  <a:lnTo>
                    <a:pt x="4963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5" name="object 75"/>
            <p:cNvSpPr/>
            <p:nvPr/>
          </p:nvSpPr>
          <p:spPr>
            <a:xfrm>
              <a:off x="3151504" y="6268719"/>
              <a:ext cx="992505" cy="326390"/>
            </a:xfrm>
            <a:custGeom>
              <a:avLst/>
              <a:gdLst/>
              <a:ahLst/>
              <a:cxnLst/>
              <a:rect l="l" t="t" r="r" b="b"/>
              <a:pathLst>
                <a:path w="992504" h="326390">
                  <a:moveTo>
                    <a:pt x="496316" y="0"/>
                  </a:moveTo>
                  <a:lnTo>
                    <a:pt x="428950" y="1489"/>
                  </a:lnTo>
                  <a:lnTo>
                    <a:pt x="364345" y="5826"/>
                  </a:lnTo>
                  <a:lnTo>
                    <a:pt x="303091" y="12819"/>
                  </a:lnTo>
                  <a:lnTo>
                    <a:pt x="245777" y="22272"/>
                  </a:lnTo>
                  <a:lnTo>
                    <a:pt x="192995" y="33991"/>
                  </a:lnTo>
                  <a:lnTo>
                    <a:pt x="145335" y="47783"/>
                  </a:lnTo>
                  <a:lnTo>
                    <a:pt x="103387" y="63454"/>
                  </a:lnTo>
                  <a:lnTo>
                    <a:pt x="67742" y="80809"/>
                  </a:lnTo>
                  <a:lnTo>
                    <a:pt x="17722" y="119797"/>
                  </a:lnTo>
                  <a:lnTo>
                    <a:pt x="0" y="163194"/>
                  </a:lnTo>
                  <a:lnTo>
                    <a:pt x="4529" y="185347"/>
                  </a:lnTo>
                  <a:lnTo>
                    <a:pt x="38990" y="226734"/>
                  </a:lnTo>
                  <a:lnTo>
                    <a:pt x="103387" y="262935"/>
                  </a:lnTo>
                  <a:lnTo>
                    <a:pt x="145335" y="278606"/>
                  </a:lnTo>
                  <a:lnTo>
                    <a:pt x="192995" y="292398"/>
                  </a:lnTo>
                  <a:lnTo>
                    <a:pt x="245777" y="304117"/>
                  </a:lnTo>
                  <a:lnTo>
                    <a:pt x="303091" y="313570"/>
                  </a:lnTo>
                  <a:lnTo>
                    <a:pt x="364345" y="320563"/>
                  </a:lnTo>
                  <a:lnTo>
                    <a:pt x="428950" y="324900"/>
                  </a:lnTo>
                  <a:lnTo>
                    <a:pt x="496316" y="326389"/>
                  </a:lnTo>
                  <a:lnTo>
                    <a:pt x="563651" y="324900"/>
                  </a:lnTo>
                  <a:lnTo>
                    <a:pt x="628232" y="320563"/>
                  </a:lnTo>
                  <a:lnTo>
                    <a:pt x="689467" y="313570"/>
                  </a:lnTo>
                  <a:lnTo>
                    <a:pt x="746764" y="304117"/>
                  </a:lnTo>
                  <a:lnTo>
                    <a:pt x="799534" y="292398"/>
                  </a:lnTo>
                  <a:lnTo>
                    <a:pt x="847185" y="278606"/>
                  </a:lnTo>
                  <a:lnTo>
                    <a:pt x="889126" y="262935"/>
                  </a:lnTo>
                  <a:lnTo>
                    <a:pt x="924766" y="245580"/>
                  </a:lnTo>
                  <a:lnTo>
                    <a:pt x="974782" y="206592"/>
                  </a:lnTo>
                  <a:lnTo>
                    <a:pt x="992505" y="163194"/>
                  </a:lnTo>
                  <a:lnTo>
                    <a:pt x="987975" y="141042"/>
                  </a:lnTo>
                  <a:lnTo>
                    <a:pt x="953516" y="99655"/>
                  </a:lnTo>
                  <a:lnTo>
                    <a:pt x="889126" y="63454"/>
                  </a:lnTo>
                  <a:lnTo>
                    <a:pt x="847185" y="47783"/>
                  </a:lnTo>
                  <a:lnTo>
                    <a:pt x="799534" y="33991"/>
                  </a:lnTo>
                  <a:lnTo>
                    <a:pt x="746764" y="22272"/>
                  </a:lnTo>
                  <a:lnTo>
                    <a:pt x="689467" y="12819"/>
                  </a:lnTo>
                  <a:lnTo>
                    <a:pt x="628232" y="5826"/>
                  </a:lnTo>
                  <a:lnTo>
                    <a:pt x="563651" y="1489"/>
                  </a:lnTo>
                  <a:lnTo>
                    <a:pt x="496316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" name="object 76"/>
          <p:cNvSpPr txBox="1"/>
          <p:nvPr/>
        </p:nvSpPr>
        <p:spPr>
          <a:xfrm>
            <a:off x="1712722" y="6332600"/>
            <a:ext cx="2158365" cy="705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5"/>
              </a:spcBef>
            </a:pPr>
            <a:r>
              <a:rPr dirty="0" sz="1100" spc="-5">
                <a:latin typeface="Calibri"/>
                <a:cs typeface="Calibri"/>
              </a:rPr>
              <a:t>6+0+3=9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5" b="1">
                <a:latin typeface="Times New Roman"/>
                <a:cs typeface="Times New Roman"/>
              </a:rPr>
              <a:t>The</a:t>
            </a:r>
            <a:r>
              <a:rPr dirty="0" sz="1200" spc="-10" b="1">
                <a:latin typeface="Times New Roman"/>
                <a:cs typeface="Times New Roman"/>
              </a:rPr>
              <a:t> </a:t>
            </a:r>
            <a:r>
              <a:rPr dirty="0" sz="1200" spc="-5" b="1">
                <a:latin typeface="Times New Roman"/>
                <a:cs typeface="Times New Roman"/>
              </a:rPr>
              <a:t>total </a:t>
            </a:r>
            <a:r>
              <a:rPr dirty="0" sz="1200" b="1">
                <a:latin typeface="Times New Roman"/>
                <a:cs typeface="Times New Roman"/>
              </a:rPr>
              <a:t>no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 </a:t>
            </a:r>
            <a:r>
              <a:rPr dirty="0" sz="1200" spc="-5" b="1">
                <a:latin typeface="Times New Roman"/>
                <a:cs typeface="Times New Roman"/>
              </a:rPr>
              <a:t>inversions=9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959735" y="1808225"/>
            <a:ext cx="1532890" cy="393700"/>
          </a:xfrm>
          <a:custGeom>
            <a:avLst/>
            <a:gdLst/>
            <a:ahLst/>
            <a:cxnLst/>
            <a:rect l="l" t="t" r="r" b="b"/>
            <a:pathLst>
              <a:path w="1532889" h="393700">
                <a:moveTo>
                  <a:pt x="1532890" y="388874"/>
                </a:moveTo>
                <a:lnTo>
                  <a:pt x="1517700" y="370840"/>
                </a:lnTo>
                <a:lnTo>
                  <a:pt x="1478026" y="323723"/>
                </a:lnTo>
                <a:lnTo>
                  <a:pt x="1465427" y="352831"/>
                </a:lnTo>
                <a:lnTo>
                  <a:pt x="654621" y="2235"/>
                </a:lnTo>
                <a:lnTo>
                  <a:pt x="653923" y="1016"/>
                </a:lnTo>
                <a:lnTo>
                  <a:pt x="650113" y="0"/>
                </a:lnTo>
                <a:lnTo>
                  <a:pt x="649833" y="165"/>
                </a:lnTo>
                <a:lnTo>
                  <a:pt x="649478" y="0"/>
                </a:lnTo>
                <a:lnTo>
                  <a:pt x="645795" y="1524"/>
                </a:lnTo>
                <a:lnTo>
                  <a:pt x="645185" y="2895"/>
                </a:lnTo>
                <a:lnTo>
                  <a:pt x="62496" y="344855"/>
                </a:lnTo>
                <a:lnTo>
                  <a:pt x="46482" y="317500"/>
                </a:lnTo>
                <a:lnTo>
                  <a:pt x="0" y="388874"/>
                </a:lnTo>
                <a:lnTo>
                  <a:pt x="84963" y="383159"/>
                </a:lnTo>
                <a:lnTo>
                  <a:pt x="73723" y="363982"/>
                </a:lnTo>
                <a:lnTo>
                  <a:pt x="68922" y="355803"/>
                </a:lnTo>
                <a:lnTo>
                  <a:pt x="650646" y="14338"/>
                </a:lnTo>
                <a:lnTo>
                  <a:pt x="1460411" y="364413"/>
                </a:lnTo>
                <a:lnTo>
                  <a:pt x="1447800" y="393573"/>
                </a:lnTo>
                <a:lnTo>
                  <a:pt x="1532890" y="3888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1830070" y="2389250"/>
            <a:ext cx="992505" cy="300355"/>
          </a:xfrm>
          <a:custGeom>
            <a:avLst/>
            <a:gdLst/>
            <a:ahLst/>
            <a:cxnLst/>
            <a:rect l="l" t="t" r="r" b="b"/>
            <a:pathLst>
              <a:path w="992505" h="300355">
                <a:moveTo>
                  <a:pt x="992505" y="293624"/>
                </a:moveTo>
                <a:lnTo>
                  <a:pt x="979538" y="256286"/>
                </a:lnTo>
                <a:lnTo>
                  <a:pt x="964565" y="213106"/>
                </a:lnTo>
                <a:lnTo>
                  <a:pt x="942378" y="235877"/>
                </a:lnTo>
                <a:lnTo>
                  <a:pt x="703846" y="3556"/>
                </a:lnTo>
                <a:lnTo>
                  <a:pt x="703072" y="1524"/>
                </a:lnTo>
                <a:lnTo>
                  <a:pt x="700709" y="558"/>
                </a:lnTo>
                <a:lnTo>
                  <a:pt x="700405" y="254"/>
                </a:lnTo>
                <a:lnTo>
                  <a:pt x="699998" y="254"/>
                </a:lnTo>
                <a:lnTo>
                  <a:pt x="699389" y="0"/>
                </a:lnTo>
                <a:lnTo>
                  <a:pt x="698779" y="254"/>
                </a:lnTo>
                <a:lnTo>
                  <a:pt x="696341" y="254"/>
                </a:lnTo>
                <a:lnTo>
                  <a:pt x="694715" y="1955"/>
                </a:lnTo>
                <a:lnTo>
                  <a:pt x="68072" y="258864"/>
                </a:lnTo>
                <a:lnTo>
                  <a:pt x="56007" y="229489"/>
                </a:lnTo>
                <a:lnTo>
                  <a:pt x="0" y="293624"/>
                </a:lnTo>
                <a:lnTo>
                  <a:pt x="84963" y="299974"/>
                </a:lnTo>
                <a:lnTo>
                  <a:pt x="75412" y="276733"/>
                </a:lnTo>
                <a:lnTo>
                  <a:pt x="72910" y="270662"/>
                </a:lnTo>
                <a:lnTo>
                  <a:pt x="697001" y="14693"/>
                </a:lnTo>
                <a:lnTo>
                  <a:pt x="933475" y="245008"/>
                </a:lnTo>
                <a:lnTo>
                  <a:pt x="911352" y="267716"/>
                </a:lnTo>
                <a:lnTo>
                  <a:pt x="992505" y="293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055110" y="2389250"/>
            <a:ext cx="890905" cy="334010"/>
          </a:xfrm>
          <a:custGeom>
            <a:avLst/>
            <a:gdLst/>
            <a:ahLst/>
            <a:cxnLst/>
            <a:rect l="l" t="t" r="r" b="b"/>
            <a:pathLst>
              <a:path w="890904" h="334010">
                <a:moveTo>
                  <a:pt x="890905" y="293624"/>
                </a:moveTo>
                <a:lnTo>
                  <a:pt x="875068" y="272796"/>
                </a:lnTo>
                <a:lnTo>
                  <a:pt x="839343" y="225806"/>
                </a:lnTo>
                <a:lnTo>
                  <a:pt x="825347" y="254203"/>
                </a:lnTo>
                <a:lnTo>
                  <a:pt x="313334" y="1854"/>
                </a:lnTo>
                <a:lnTo>
                  <a:pt x="311658" y="254"/>
                </a:lnTo>
                <a:lnTo>
                  <a:pt x="310121" y="304"/>
                </a:lnTo>
                <a:lnTo>
                  <a:pt x="309499" y="0"/>
                </a:lnTo>
                <a:lnTo>
                  <a:pt x="308419" y="368"/>
                </a:lnTo>
                <a:lnTo>
                  <a:pt x="307721" y="381"/>
                </a:lnTo>
                <a:lnTo>
                  <a:pt x="307416" y="698"/>
                </a:lnTo>
                <a:lnTo>
                  <a:pt x="305689" y="1270"/>
                </a:lnTo>
                <a:lnTo>
                  <a:pt x="304469" y="3810"/>
                </a:lnTo>
                <a:lnTo>
                  <a:pt x="47904" y="273951"/>
                </a:lnTo>
                <a:lnTo>
                  <a:pt x="24892" y="252095"/>
                </a:lnTo>
                <a:lnTo>
                  <a:pt x="0" y="333629"/>
                </a:lnTo>
                <a:lnTo>
                  <a:pt x="80137" y="304546"/>
                </a:lnTo>
                <a:lnTo>
                  <a:pt x="69697" y="294640"/>
                </a:lnTo>
                <a:lnTo>
                  <a:pt x="57150" y="282740"/>
                </a:lnTo>
                <a:lnTo>
                  <a:pt x="311200" y="14986"/>
                </a:lnTo>
                <a:lnTo>
                  <a:pt x="819708" y="265671"/>
                </a:lnTo>
                <a:lnTo>
                  <a:pt x="805688" y="294132"/>
                </a:lnTo>
                <a:lnTo>
                  <a:pt x="890905" y="293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object 8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1789" y="2890392"/>
            <a:ext cx="222377" cy="166497"/>
          </a:xfrm>
          <a:prstGeom prst="rect">
            <a:avLst/>
          </a:prstGeom>
        </p:spPr>
      </p:pic>
      <p:grpSp>
        <p:nvGrpSpPr>
          <p:cNvPr id="81" name="object 81"/>
          <p:cNvGrpSpPr/>
          <p:nvPr/>
        </p:nvGrpSpPr>
        <p:grpSpPr>
          <a:xfrm>
            <a:off x="4667250" y="2915030"/>
            <a:ext cx="501015" cy="167005"/>
            <a:chOff x="4667250" y="2915030"/>
            <a:chExt cx="501015" cy="167005"/>
          </a:xfrm>
        </p:grpSpPr>
        <p:sp>
          <p:nvSpPr>
            <p:cNvPr id="82" name="object 82"/>
            <p:cNvSpPr/>
            <p:nvPr/>
          </p:nvSpPr>
          <p:spPr>
            <a:xfrm>
              <a:off x="4667250" y="2915030"/>
              <a:ext cx="286385" cy="167005"/>
            </a:xfrm>
            <a:custGeom>
              <a:avLst/>
              <a:gdLst/>
              <a:ahLst/>
              <a:cxnLst/>
              <a:rect l="l" t="t" r="r" b="b"/>
              <a:pathLst>
                <a:path w="286385" h="167005">
                  <a:moveTo>
                    <a:pt x="47244" y="95757"/>
                  </a:moveTo>
                  <a:lnTo>
                    <a:pt x="0" y="166624"/>
                  </a:lnTo>
                  <a:lnTo>
                    <a:pt x="85089" y="161925"/>
                  </a:lnTo>
                  <a:lnTo>
                    <a:pt x="73903" y="142367"/>
                  </a:lnTo>
                  <a:lnTo>
                    <a:pt x="55245" y="142367"/>
                  </a:lnTo>
                  <a:lnTo>
                    <a:pt x="51308" y="141350"/>
                  </a:lnTo>
                  <a:lnTo>
                    <a:pt x="49657" y="138302"/>
                  </a:lnTo>
                  <a:lnTo>
                    <a:pt x="47878" y="135254"/>
                  </a:lnTo>
                  <a:lnTo>
                    <a:pt x="48895" y="131318"/>
                  </a:lnTo>
                  <a:lnTo>
                    <a:pt x="51942" y="129539"/>
                  </a:lnTo>
                  <a:lnTo>
                    <a:pt x="62965" y="123243"/>
                  </a:lnTo>
                  <a:lnTo>
                    <a:pt x="47244" y="95757"/>
                  </a:lnTo>
                  <a:close/>
                </a:path>
                <a:path w="286385" h="167005">
                  <a:moveTo>
                    <a:pt x="62965" y="123243"/>
                  </a:moveTo>
                  <a:lnTo>
                    <a:pt x="51942" y="129539"/>
                  </a:lnTo>
                  <a:lnTo>
                    <a:pt x="48895" y="131318"/>
                  </a:lnTo>
                  <a:lnTo>
                    <a:pt x="47878" y="135254"/>
                  </a:lnTo>
                  <a:lnTo>
                    <a:pt x="49657" y="138302"/>
                  </a:lnTo>
                  <a:lnTo>
                    <a:pt x="51308" y="141350"/>
                  </a:lnTo>
                  <a:lnTo>
                    <a:pt x="55245" y="142367"/>
                  </a:lnTo>
                  <a:lnTo>
                    <a:pt x="58292" y="140588"/>
                  </a:lnTo>
                  <a:lnTo>
                    <a:pt x="69289" y="134300"/>
                  </a:lnTo>
                  <a:lnTo>
                    <a:pt x="62965" y="123243"/>
                  </a:lnTo>
                  <a:close/>
                </a:path>
                <a:path w="286385" h="167005">
                  <a:moveTo>
                    <a:pt x="69289" y="134300"/>
                  </a:moveTo>
                  <a:lnTo>
                    <a:pt x="58292" y="140588"/>
                  </a:lnTo>
                  <a:lnTo>
                    <a:pt x="55245" y="142367"/>
                  </a:lnTo>
                  <a:lnTo>
                    <a:pt x="73903" y="142367"/>
                  </a:lnTo>
                  <a:lnTo>
                    <a:pt x="69289" y="134300"/>
                  </a:lnTo>
                  <a:close/>
                </a:path>
                <a:path w="286385" h="167005">
                  <a:moveTo>
                    <a:pt x="278638" y="0"/>
                  </a:moveTo>
                  <a:lnTo>
                    <a:pt x="275589" y="1777"/>
                  </a:lnTo>
                  <a:lnTo>
                    <a:pt x="62965" y="123243"/>
                  </a:lnTo>
                  <a:lnTo>
                    <a:pt x="69289" y="134300"/>
                  </a:lnTo>
                  <a:lnTo>
                    <a:pt x="281939" y="12700"/>
                  </a:lnTo>
                  <a:lnTo>
                    <a:pt x="284988" y="11049"/>
                  </a:lnTo>
                  <a:lnTo>
                    <a:pt x="286003" y="7111"/>
                  </a:lnTo>
                  <a:lnTo>
                    <a:pt x="284225" y="4063"/>
                  </a:lnTo>
                  <a:lnTo>
                    <a:pt x="282575" y="1016"/>
                  </a:lnTo>
                  <a:lnTo>
                    <a:pt x="2786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8775" y="2915030"/>
              <a:ext cx="229488" cy="166624"/>
            </a:xfrm>
            <a:prstGeom prst="rect">
              <a:avLst/>
            </a:prstGeom>
          </p:spPr>
        </p:pic>
      </p:grpSp>
      <p:pic>
        <p:nvPicPr>
          <p:cNvPr id="84" name="object 8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7140" y="3319652"/>
            <a:ext cx="274955" cy="134747"/>
          </a:xfrm>
          <a:prstGeom prst="rect">
            <a:avLst/>
          </a:prstGeom>
        </p:spPr>
      </p:pic>
      <p:sp>
        <p:nvSpPr>
          <p:cNvPr id="85" name="object 85"/>
          <p:cNvSpPr/>
          <p:nvPr/>
        </p:nvSpPr>
        <p:spPr>
          <a:xfrm>
            <a:off x="4604765" y="4028820"/>
            <a:ext cx="277495" cy="365760"/>
          </a:xfrm>
          <a:custGeom>
            <a:avLst/>
            <a:gdLst/>
            <a:ahLst/>
            <a:cxnLst/>
            <a:rect l="l" t="t" r="r" b="b"/>
            <a:pathLst>
              <a:path w="277495" h="365760">
                <a:moveTo>
                  <a:pt x="226139" y="308338"/>
                </a:moveTo>
                <a:lnTo>
                  <a:pt x="200787" y="327406"/>
                </a:lnTo>
                <a:lnTo>
                  <a:pt x="277113" y="365379"/>
                </a:lnTo>
                <a:lnTo>
                  <a:pt x="269127" y="321818"/>
                </a:lnTo>
                <a:lnTo>
                  <a:pt x="239903" y="321818"/>
                </a:lnTo>
                <a:lnTo>
                  <a:pt x="235966" y="321310"/>
                </a:lnTo>
                <a:lnTo>
                  <a:pt x="233807" y="318516"/>
                </a:lnTo>
                <a:lnTo>
                  <a:pt x="226139" y="308338"/>
                </a:lnTo>
                <a:close/>
              </a:path>
              <a:path w="277495" h="365760">
                <a:moveTo>
                  <a:pt x="236289" y="300705"/>
                </a:moveTo>
                <a:lnTo>
                  <a:pt x="226139" y="308338"/>
                </a:lnTo>
                <a:lnTo>
                  <a:pt x="233807" y="318516"/>
                </a:lnTo>
                <a:lnTo>
                  <a:pt x="235966" y="321310"/>
                </a:lnTo>
                <a:lnTo>
                  <a:pt x="239903" y="321818"/>
                </a:lnTo>
                <a:lnTo>
                  <a:pt x="242697" y="319786"/>
                </a:lnTo>
                <a:lnTo>
                  <a:pt x="245491" y="317627"/>
                </a:lnTo>
                <a:lnTo>
                  <a:pt x="246125" y="313690"/>
                </a:lnTo>
                <a:lnTo>
                  <a:pt x="243967" y="310896"/>
                </a:lnTo>
                <a:lnTo>
                  <a:pt x="236289" y="300705"/>
                </a:lnTo>
                <a:close/>
              </a:path>
              <a:path w="277495" h="365760">
                <a:moveTo>
                  <a:pt x="261747" y="281559"/>
                </a:moveTo>
                <a:lnTo>
                  <a:pt x="236289" y="300705"/>
                </a:lnTo>
                <a:lnTo>
                  <a:pt x="243967" y="310896"/>
                </a:lnTo>
                <a:lnTo>
                  <a:pt x="246125" y="313690"/>
                </a:lnTo>
                <a:lnTo>
                  <a:pt x="245491" y="317627"/>
                </a:lnTo>
                <a:lnTo>
                  <a:pt x="242697" y="319786"/>
                </a:lnTo>
                <a:lnTo>
                  <a:pt x="239903" y="321818"/>
                </a:lnTo>
                <a:lnTo>
                  <a:pt x="269127" y="321818"/>
                </a:lnTo>
                <a:lnTo>
                  <a:pt x="261747" y="281559"/>
                </a:lnTo>
                <a:close/>
              </a:path>
              <a:path w="277495" h="365760">
                <a:moveTo>
                  <a:pt x="6223" y="0"/>
                </a:moveTo>
                <a:lnTo>
                  <a:pt x="635" y="4318"/>
                </a:lnTo>
                <a:lnTo>
                  <a:pt x="0" y="8255"/>
                </a:lnTo>
                <a:lnTo>
                  <a:pt x="2159" y="11049"/>
                </a:lnTo>
                <a:lnTo>
                  <a:pt x="226139" y="308338"/>
                </a:lnTo>
                <a:lnTo>
                  <a:pt x="236289" y="300705"/>
                </a:lnTo>
                <a:lnTo>
                  <a:pt x="12319" y="3429"/>
                </a:lnTo>
                <a:lnTo>
                  <a:pt x="10160" y="635"/>
                </a:lnTo>
                <a:lnTo>
                  <a:pt x="622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946015" y="4028820"/>
            <a:ext cx="229870" cy="365760"/>
          </a:xfrm>
          <a:custGeom>
            <a:avLst/>
            <a:gdLst/>
            <a:ahLst/>
            <a:cxnLst/>
            <a:rect l="l" t="t" r="r" b="b"/>
            <a:pathLst>
              <a:path w="229870" h="365760">
                <a:moveTo>
                  <a:pt x="7747" y="280543"/>
                </a:moveTo>
                <a:lnTo>
                  <a:pt x="0" y="365379"/>
                </a:lnTo>
                <a:lnTo>
                  <a:pt x="72517" y="320675"/>
                </a:lnTo>
                <a:lnTo>
                  <a:pt x="69237" y="318643"/>
                </a:lnTo>
                <a:lnTo>
                  <a:pt x="33147" y="318643"/>
                </a:lnTo>
                <a:lnTo>
                  <a:pt x="30099" y="316865"/>
                </a:lnTo>
                <a:lnTo>
                  <a:pt x="27177" y="314960"/>
                </a:lnTo>
                <a:lnTo>
                  <a:pt x="26288" y="311023"/>
                </a:lnTo>
                <a:lnTo>
                  <a:pt x="28067" y="308102"/>
                </a:lnTo>
                <a:lnTo>
                  <a:pt x="34778" y="297292"/>
                </a:lnTo>
                <a:lnTo>
                  <a:pt x="7747" y="280543"/>
                </a:lnTo>
                <a:close/>
              </a:path>
              <a:path w="229870" h="365760">
                <a:moveTo>
                  <a:pt x="34778" y="297292"/>
                </a:moveTo>
                <a:lnTo>
                  <a:pt x="28067" y="308102"/>
                </a:lnTo>
                <a:lnTo>
                  <a:pt x="26288" y="311023"/>
                </a:lnTo>
                <a:lnTo>
                  <a:pt x="27177" y="314960"/>
                </a:lnTo>
                <a:lnTo>
                  <a:pt x="30099" y="316865"/>
                </a:lnTo>
                <a:lnTo>
                  <a:pt x="33147" y="318643"/>
                </a:lnTo>
                <a:lnTo>
                  <a:pt x="37084" y="317754"/>
                </a:lnTo>
                <a:lnTo>
                  <a:pt x="38862" y="314833"/>
                </a:lnTo>
                <a:lnTo>
                  <a:pt x="45587" y="303989"/>
                </a:lnTo>
                <a:lnTo>
                  <a:pt x="34778" y="297292"/>
                </a:lnTo>
                <a:close/>
              </a:path>
              <a:path w="229870" h="365760">
                <a:moveTo>
                  <a:pt x="45587" y="303989"/>
                </a:moveTo>
                <a:lnTo>
                  <a:pt x="38784" y="314960"/>
                </a:lnTo>
                <a:lnTo>
                  <a:pt x="37084" y="317754"/>
                </a:lnTo>
                <a:lnTo>
                  <a:pt x="33147" y="318643"/>
                </a:lnTo>
                <a:lnTo>
                  <a:pt x="69237" y="318643"/>
                </a:lnTo>
                <a:lnTo>
                  <a:pt x="45587" y="303989"/>
                </a:lnTo>
                <a:close/>
              </a:path>
              <a:path w="229870" h="365760">
                <a:moveTo>
                  <a:pt x="222631" y="0"/>
                </a:moveTo>
                <a:lnTo>
                  <a:pt x="218694" y="889"/>
                </a:lnTo>
                <a:lnTo>
                  <a:pt x="216915" y="3937"/>
                </a:lnTo>
                <a:lnTo>
                  <a:pt x="34778" y="297292"/>
                </a:lnTo>
                <a:lnTo>
                  <a:pt x="45587" y="303989"/>
                </a:lnTo>
                <a:lnTo>
                  <a:pt x="227584" y="10541"/>
                </a:lnTo>
                <a:lnTo>
                  <a:pt x="229488" y="7620"/>
                </a:lnTo>
                <a:lnTo>
                  <a:pt x="228600" y="3683"/>
                </a:lnTo>
                <a:lnTo>
                  <a:pt x="225551" y="1905"/>
                </a:lnTo>
                <a:lnTo>
                  <a:pt x="2226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7" name="object 87"/>
          <p:cNvGrpSpPr/>
          <p:nvPr/>
        </p:nvGrpSpPr>
        <p:grpSpPr>
          <a:xfrm>
            <a:off x="3725926" y="2915157"/>
            <a:ext cx="508000" cy="2161540"/>
            <a:chOff x="3725926" y="2915157"/>
            <a:chExt cx="508000" cy="2161540"/>
          </a:xfrm>
        </p:grpSpPr>
        <p:pic>
          <p:nvPicPr>
            <p:cNvPr id="88" name="object 8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64610" y="2915157"/>
              <a:ext cx="279400" cy="166497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725926" y="3319525"/>
              <a:ext cx="508000" cy="1757045"/>
            </a:xfrm>
            <a:custGeom>
              <a:avLst/>
              <a:gdLst/>
              <a:ahLst/>
              <a:cxnLst/>
              <a:rect l="l" t="t" r="r" b="b"/>
              <a:pathLst>
                <a:path w="508000" h="1757045">
                  <a:moveTo>
                    <a:pt x="230124" y="423164"/>
                  </a:moveTo>
                  <a:lnTo>
                    <a:pt x="201028" y="435864"/>
                  </a:lnTo>
                  <a:lnTo>
                    <a:pt x="11684" y="1524"/>
                  </a:lnTo>
                  <a:lnTo>
                    <a:pt x="7874" y="0"/>
                  </a:lnTo>
                  <a:lnTo>
                    <a:pt x="1524" y="2794"/>
                  </a:lnTo>
                  <a:lnTo>
                    <a:pt x="0" y="6604"/>
                  </a:lnTo>
                  <a:lnTo>
                    <a:pt x="189357" y="440956"/>
                  </a:lnTo>
                  <a:lnTo>
                    <a:pt x="160274" y="453644"/>
                  </a:lnTo>
                  <a:lnTo>
                    <a:pt x="225679" y="508254"/>
                  </a:lnTo>
                  <a:lnTo>
                    <a:pt x="228333" y="457327"/>
                  </a:lnTo>
                  <a:lnTo>
                    <a:pt x="230124" y="423164"/>
                  </a:lnTo>
                  <a:close/>
                </a:path>
                <a:path w="508000" h="1757045">
                  <a:moveTo>
                    <a:pt x="425196" y="5715"/>
                  </a:moveTo>
                  <a:lnTo>
                    <a:pt x="423291" y="2159"/>
                  </a:lnTo>
                  <a:lnTo>
                    <a:pt x="419989" y="1143"/>
                  </a:lnTo>
                  <a:lnTo>
                    <a:pt x="416560" y="127"/>
                  </a:lnTo>
                  <a:lnTo>
                    <a:pt x="413004" y="2032"/>
                  </a:lnTo>
                  <a:lnTo>
                    <a:pt x="281813" y="433514"/>
                  </a:lnTo>
                  <a:lnTo>
                    <a:pt x="251460" y="424307"/>
                  </a:lnTo>
                  <a:lnTo>
                    <a:pt x="265684" y="508254"/>
                  </a:lnTo>
                  <a:lnTo>
                    <a:pt x="316522" y="454660"/>
                  </a:lnTo>
                  <a:lnTo>
                    <a:pt x="324358" y="446405"/>
                  </a:lnTo>
                  <a:lnTo>
                    <a:pt x="293890" y="437172"/>
                  </a:lnTo>
                  <a:lnTo>
                    <a:pt x="424180" y="9144"/>
                  </a:lnTo>
                  <a:lnTo>
                    <a:pt x="425196" y="5715"/>
                  </a:lnTo>
                  <a:close/>
                </a:path>
                <a:path w="508000" h="1757045">
                  <a:moveTo>
                    <a:pt x="507492" y="1672209"/>
                  </a:moveTo>
                  <a:lnTo>
                    <a:pt x="477443" y="1682534"/>
                  </a:lnTo>
                  <a:lnTo>
                    <a:pt x="143510" y="711200"/>
                  </a:lnTo>
                  <a:lnTo>
                    <a:pt x="139954" y="709422"/>
                  </a:lnTo>
                  <a:lnTo>
                    <a:pt x="133350" y="711708"/>
                  </a:lnTo>
                  <a:lnTo>
                    <a:pt x="131572" y="715264"/>
                  </a:lnTo>
                  <a:lnTo>
                    <a:pt x="465404" y="1686661"/>
                  </a:lnTo>
                  <a:lnTo>
                    <a:pt x="435356" y="1696974"/>
                  </a:lnTo>
                  <a:lnTo>
                    <a:pt x="496189" y="1756664"/>
                  </a:lnTo>
                  <a:lnTo>
                    <a:pt x="503275" y="1703705"/>
                  </a:lnTo>
                  <a:lnTo>
                    <a:pt x="507492" y="1672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0" name="object 90"/>
          <p:cNvSpPr/>
          <p:nvPr/>
        </p:nvSpPr>
        <p:spPr>
          <a:xfrm>
            <a:off x="4452620" y="4607940"/>
            <a:ext cx="278130" cy="407670"/>
          </a:xfrm>
          <a:custGeom>
            <a:avLst/>
            <a:gdLst/>
            <a:ahLst/>
            <a:cxnLst/>
            <a:rect l="l" t="t" r="r" b="b"/>
            <a:pathLst>
              <a:path w="278129" h="407670">
                <a:moveTo>
                  <a:pt x="11175" y="322833"/>
                </a:moveTo>
                <a:lnTo>
                  <a:pt x="0" y="407288"/>
                </a:lnTo>
                <a:lnTo>
                  <a:pt x="74294" y="365505"/>
                </a:lnTo>
                <a:lnTo>
                  <a:pt x="69035" y="361950"/>
                </a:lnTo>
                <a:lnTo>
                  <a:pt x="34925" y="361950"/>
                </a:lnTo>
                <a:lnTo>
                  <a:pt x="32003" y="359917"/>
                </a:lnTo>
                <a:lnTo>
                  <a:pt x="29082" y="358013"/>
                </a:lnTo>
                <a:lnTo>
                  <a:pt x="28320" y="354075"/>
                </a:lnTo>
                <a:lnTo>
                  <a:pt x="30352" y="351154"/>
                </a:lnTo>
                <a:lnTo>
                  <a:pt x="37478" y="340616"/>
                </a:lnTo>
                <a:lnTo>
                  <a:pt x="11175" y="322833"/>
                </a:lnTo>
                <a:close/>
              </a:path>
              <a:path w="278129" h="407670">
                <a:moveTo>
                  <a:pt x="37478" y="340616"/>
                </a:moveTo>
                <a:lnTo>
                  <a:pt x="30352" y="351154"/>
                </a:lnTo>
                <a:lnTo>
                  <a:pt x="28320" y="354075"/>
                </a:lnTo>
                <a:lnTo>
                  <a:pt x="29082" y="358013"/>
                </a:lnTo>
                <a:lnTo>
                  <a:pt x="32003" y="359917"/>
                </a:lnTo>
                <a:lnTo>
                  <a:pt x="34925" y="361950"/>
                </a:lnTo>
                <a:lnTo>
                  <a:pt x="38862" y="361188"/>
                </a:lnTo>
                <a:lnTo>
                  <a:pt x="40766" y="358266"/>
                </a:lnTo>
                <a:lnTo>
                  <a:pt x="47926" y="347679"/>
                </a:lnTo>
                <a:lnTo>
                  <a:pt x="37478" y="340616"/>
                </a:lnTo>
                <a:close/>
              </a:path>
              <a:path w="278129" h="407670">
                <a:moveTo>
                  <a:pt x="47926" y="347679"/>
                </a:moveTo>
                <a:lnTo>
                  <a:pt x="40766" y="358266"/>
                </a:lnTo>
                <a:lnTo>
                  <a:pt x="38862" y="361188"/>
                </a:lnTo>
                <a:lnTo>
                  <a:pt x="34925" y="361950"/>
                </a:lnTo>
                <a:lnTo>
                  <a:pt x="69035" y="361950"/>
                </a:lnTo>
                <a:lnTo>
                  <a:pt x="47926" y="347679"/>
                </a:lnTo>
                <a:close/>
              </a:path>
              <a:path w="278129" h="407670">
                <a:moveTo>
                  <a:pt x="271144" y="0"/>
                </a:moveTo>
                <a:lnTo>
                  <a:pt x="267207" y="762"/>
                </a:lnTo>
                <a:lnTo>
                  <a:pt x="265302" y="3682"/>
                </a:lnTo>
                <a:lnTo>
                  <a:pt x="37478" y="340616"/>
                </a:lnTo>
                <a:lnTo>
                  <a:pt x="47926" y="347679"/>
                </a:lnTo>
                <a:lnTo>
                  <a:pt x="275716" y="10794"/>
                </a:lnTo>
                <a:lnTo>
                  <a:pt x="277749" y="7873"/>
                </a:lnTo>
                <a:lnTo>
                  <a:pt x="276987" y="3937"/>
                </a:lnTo>
                <a:lnTo>
                  <a:pt x="274065" y="2031"/>
                </a:lnTo>
                <a:lnTo>
                  <a:pt x="2711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1" name="object 91"/>
          <p:cNvGrpSpPr/>
          <p:nvPr/>
        </p:nvGrpSpPr>
        <p:grpSpPr>
          <a:xfrm>
            <a:off x="1614550" y="2915157"/>
            <a:ext cx="1833245" cy="3084195"/>
            <a:chOff x="1614550" y="2915157"/>
            <a:chExt cx="1833245" cy="3084195"/>
          </a:xfrm>
        </p:grpSpPr>
        <p:pic>
          <p:nvPicPr>
            <p:cNvPr id="92" name="object 9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25064" y="2915157"/>
              <a:ext cx="397510" cy="16649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1450" y="3319652"/>
              <a:ext cx="248285" cy="134747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2575" y="3677792"/>
              <a:ext cx="189992" cy="240157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04464" y="3677919"/>
              <a:ext cx="76708" cy="240030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614551" y="4146930"/>
              <a:ext cx="1833245" cy="1852295"/>
            </a:xfrm>
            <a:custGeom>
              <a:avLst/>
              <a:gdLst/>
              <a:ahLst/>
              <a:cxnLst/>
              <a:rect l="l" t="t" r="r" b="b"/>
              <a:pathLst>
                <a:path w="1833245" h="1852295">
                  <a:moveTo>
                    <a:pt x="548259" y="969264"/>
                  </a:moveTo>
                  <a:lnTo>
                    <a:pt x="545884" y="921131"/>
                  </a:lnTo>
                  <a:lnTo>
                    <a:pt x="544068" y="884174"/>
                  </a:lnTo>
                  <a:lnTo>
                    <a:pt x="516356" y="899756"/>
                  </a:lnTo>
                  <a:lnTo>
                    <a:pt x="12814" y="4064"/>
                  </a:lnTo>
                  <a:lnTo>
                    <a:pt x="11049" y="1028"/>
                  </a:lnTo>
                  <a:lnTo>
                    <a:pt x="7239" y="0"/>
                  </a:lnTo>
                  <a:lnTo>
                    <a:pt x="4064" y="1651"/>
                  </a:lnTo>
                  <a:lnTo>
                    <a:pt x="1016" y="3429"/>
                  </a:lnTo>
                  <a:lnTo>
                    <a:pt x="0" y="7239"/>
                  </a:lnTo>
                  <a:lnTo>
                    <a:pt x="1651" y="10414"/>
                  </a:lnTo>
                  <a:lnTo>
                    <a:pt x="505307" y="905967"/>
                  </a:lnTo>
                  <a:lnTo>
                    <a:pt x="477647" y="921512"/>
                  </a:lnTo>
                  <a:lnTo>
                    <a:pt x="548259" y="969264"/>
                  </a:lnTo>
                  <a:close/>
                </a:path>
                <a:path w="1833245" h="1852295">
                  <a:moveTo>
                    <a:pt x="1001014" y="332994"/>
                  </a:moveTo>
                  <a:lnTo>
                    <a:pt x="989088" y="294005"/>
                  </a:lnTo>
                  <a:lnTo>
                    <a:pt x="976122" y="251587"/>
                  </a:lnTo>
                  <a:lnTo>
                    <a:pt x="953147" y="273405"/>
                  </a:lnTo>
                  <a:lnTo>
                    <a:pt x="693293" y="381"/>
                  </a:lnTo>
                  <a:lnTo>
                    <a:pt x="689356" y="254"/>
                  </a:lnTo>
                  <a:lnTo>
                    <a:pt x="684276" y="5080"/>
                  </a:lnTo>
                  <a:lnTo>
                    <a:pt x="684149" y="9029"/>
                  </a:lnTo>
                  <a:lnTo>
                    <a:pt x="943902" y="282181"/>
                  </a:lnTo>
                  <a:lnTo>
                    <a:pt x="920877" y="304038"/>
                  </a:lnTo>
                  <a:lnTo>
                    <a:pt x="1001014" y="332994"/>
                  </a:lnTo>
                  <a:close/>
                </a:path>
                <a:path w="1833245" h="1852295">
                  <a:moveTo>
                    <a:pt x="1048131" y="518922"/>
                  </a:moveTo>
                  <a:lnTo>
                    <a:pt x="1047623" y="514858"/>
                  </a:lnTo>
                  <a:lnTo>
                    <a:pt x="1044956" y="512699"/>
                  </a:lnTo>
                  <a:lnTo>
                    <a:pt x="1042162" y="510667"/>
                  </a:lnTo>
                  <a:lnTo>
                    <a:pt x="1038098" y="511175"/>
                  </a:lnTo>
                  <a:lnTo>
                    <a:pt x="1035939" y="513842"/>
                  </a:lnTo>
                  <a:lnTo>
                    <a:pt x="732777" y="905179"/>
                  </a:lnTo>
                  <a:lnTo>
                    <a:pt x="707644" y="885698"/>
                  </a:lnTo>
                  <a:lnTo>
                    <a:pt x="691134" y="969264"/>
                  </a:lnTo>
                  <a:lnTo>
                    <a:pt x="767969" y="932434"/>
                  </a:lnTo>
                  <a:lnTo>
                    <a:pt x="759929" y="926211"/>
                  </a:lnTo>
                  <a:lnTo>
                    <a:pt x="742797" y="912952"/>
                  </a:lnTo>
                  <a:lnTo>
                    <a:pt x="1046099" y="521716"/>
                  </a:lnTo>
                  <a:lnTo>
                    <a:pt x="1048131" y="518922"/>
                  </a:lnTo>
                  <a:close/>
                </a:path>
                <a:path w="1833245" h="1852295">
                  <a:moveTo>
                    <a:pt x="1215136" y="5981"/>
                  </a:moveTo>
                  <a:lnTo>
                    <a:pt x="1213358" y="2413"/>
                  </a:lnTo>
                  <a:lnTo>
                    <a:pt x="1206754" y="127"/>
                  </a:lnTo>
                  <a:lnTo>
                    <a:pt x="1203198" y="1905"/>
                  </a:lnTo>
                  <a:lnTo>
                    <a:pt x="1202055" y="5207"/>
                  </a:lnTo>
                  <a:lnTo>
                    <a:pt x="1115491" y="258800"/>
                  </a:lnTo>
                  <a:lnTo>
                    <a:pt x="1085469" y="248539"/>
                  </a:lnTo>
                  <a:lnTo>
                    <a:pt x="1096899" y="332994"/>
                  </a:lnTo>
                  <a:lnTo>
                    <a:pt x="1150632" y="280035"/>
                  </a:lnTo>
                  <a:lnTo>
                    <a:pt x="1157605" y="273177"/>
                  </a:lnTo>
                  <a:lnTo>
                    <a:pt x="1127544" y="262915"/>
                  </a:lnTo>
                  <a:lnTo>
                    <a:pt x="1213993" y="9283"/>
                  </a:lnTo>
                  <a:lnTo>
                    <a:pt x="1215136" y="5981"/>
                  </a:lnTo>
                  <a:close/>
                </a:path>
                <a:path w="1833245" h="1852295">
                  <a:moveTo>
                    <a:pt x="1832864" y="1851914"/>
                  </a:moveTo>
                  <a:lnTo>
                    <a:pt x="1819440" y="1815465"/>
                  </a:lnTo>
                  <a:lnTo>
                    <a:pt x="1803400" y="1771904"/>
                  </a:lnTo>
                  <a:lnTo>
                    <a:pt x="1781644" y="1795043"/>
                  </a:lnTo>
                  <a:lnTo>
                    <a:pt x="1098677" y="1152779"/>
                  </a:lnTo>
                  <a:lnTo>
                    <a:pt x="1094613" y="1152906"/>
                  </a:lnTo>
                  <a:lnTo>
                    <a:pt x="1092327" y="1155446"/>
                  </a:lnTo>
                  <a:lnTo>
                    <a:pt x="1089914" y="1157986"/>
                  </a:lnTo>
                  <a:lnTo>
                    <a:pt x="1090041" y="1161923"/>
                  </a:lnTo>
                  <a:lnTo>
                    <a:pt x="1772958" y="1804263"/>
                  </a:lnTo>
                  <a:lnTo>
                    <a:pt x="1751203" y="1827403"/>
                  </a:lnTo>
                  <a:lnTo>
                    <a:pt x="1832864" y="18519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7" name="object 97"/>
          <p:cNvSpPr/>
          <p:nvPr/>
        </p:nvSpPr>
        <p:spPr>
          <a:xfrm>
            <a:off x="3816350" y="5299455"/>
            <a:ext cx="508634" cy="699770"/>
          </a:xfrm>
          <a:custGeom>
            <a:avLst/>
            <a:gdLst/>
            <a:ahLst/>
            <a:cxnLst/>
            <a:rect l="l" t="t" r="r" b="b"/>
            <a:pathLst>
              <a:path w="508635" h="699770">
                <a:moveTo>
                  <a:pt x="13842" y="615314"/>
                </a:moveTo>
                <a:lnTo>
                  <a:pt x="0" y="699388"/>
                </a:lnTo>
                <a:lnTo>
                  <a:pt x="75564" y="660018"/>
                </a:lnTo>
                <a:lnTo>
                  <a:pt x="68901" y="655192"/>
                </a:lnTo>
                <a:lnTo>
                  <a:pt x="36322" y="655192"/>
                </a:lnTo>
                <a:lnTo>
                  <a:pt x="33527" y="653033"/>
                </a:lnTo>
                <a:lnTo>
                  <a:pt x="30607" y="651001"/>
                </a:lnTo>
                <a:lnTo>
                  <a:pt x="29972" y="647064"/>
                </a:lnTo>
                <a:lnTo>
                  <a:pt x="32130" y="644270"/>
                </a:lnTo>
                <a:lnTo>
                  <a:pt x="39590" y="633963"/>
                </a:lnTo>
                <a:lnTo>
                  <a:pt x="13842" y="615314"/>
                </a:lnTo>
                <a:close/>
              </a:path>
              <a:path w="508635" h="699770">
                <a:moveTo>
                  <a:pt x="39590" y="633963"/>
                </a:moveTo>
                <a:lnTo>
                  <a:pt x="32130" y="644270"/>
                </a:lnTo>
                <a:lnTo>
                  <a:pt x="29972" y="647064"/>
                </a:lnTo>
                <a:lnTo>
                  <a:pt x="30607" y="651001"/>
                </a:lnTo>
                <a:lnTo>
                  <a:pt x="33527" y="653033"/>
                </a:lnTo>
                <a:lnTo>
                  <a:pt x="36322" y="655192"/>
                </a:lnTo>
                <a:lnTo>
                  <a:pt x="40259" y="654557"/>
                </a:lnTo>
                <a:lnTo>
                  <a:pt x="42417" y="651637"/>
                </a:lnTo>
                <a:lnTo>
                  <a:pt x="49837" y="641384"/>
                </a:lnTo>
                <a:lnTo>
                  <a:pt x="39590" y="633963"/>
                </a:lnTo>
                <a:close/>
              </a:path>
              <a:path w="508635" h="699770">
                <a:moveTo>
                  <a:pt x="49837" y="641384"/>
                </a:moveTo>
                <a:lnTo>
                  <a:pt x="42417" y="651637"/>
                </a:lnTo>
                <a:lnTo>
                  <a:pt x="40259" y="654557"/>
                </a:lnTo>
                <a:lnTo>
                  <a:pt x="36322" y="655192"/>
                </a:lnTo>
                <a:lnTo>
                  <a:pt x="68901" y="655192"/>
                </a:lnTo>
                <a:lnTo>
                  <a:pt x="49837" y="641384"/>
                </a:lnTo>
                <a:close/>
              </a:path>
              <a:path w="508635" h="699770">
                <a:moveTo>
                  <a:pt x="501903" y="0"/>
                </a:moveTo>
                <a:lnTo>
                  <a:pt x="497966" y="635"/>
                </a:lnTo>
                <a:lnTo>
                  <a:pt x="495808" y="3555"/>
                </a:lnTo>
                <a:lnTo>
                  <a:pt x="39590" y="633963"/>
                </a:lnTo>
                <a:lnTo>
                  <a:pt x="49837" y="641384"/>
                </a:lnTo>
                <a:lnTo>
                  <a:pt x="506095" y="10922"/>
                </a:lnTo>
                <a:lnTo>
                  <a:pt x="508253" y="8127"/>
                </a:lnTo>
                <a:lnTo>
                  <a:pt x="507619" y="4190"/>
                </a:lnTo>
                <a:lnTo>
                  <a:pt x="504698" y="2031"/>
                </a:lnTo>
                <a:lnTo>
                  <a:pt x="501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Srinidhi</dc:creator>
  <dcterms:created xsi:type="dcterms:W3CDTF">2023-05-29T05:27:41Z</dcterms:created>
  <dcterms:modified xsi:type="dcterms:W3CDTF">2023-05-29T05:27:41Z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2015-03-28T00:00:00Z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2023-05-29T00:00:00Z</vt:filetime>
  </property>
</Properties>
</file>