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02" r:id="rId2"/>
  </p:sldMasterIdLst>
  <p:sldIdLst>
    <p:sldId id="256" r:id="rId3"/>
    <p:sldId id="257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3" r:id="rId17"/>
    <p:sldId id="304" r:id="rId18"/>
    <p:sldId id="305" r:id="rId19"/>
    <p:sldId id="300" r:id="rId20"/>
    <p:sldId id="301" r:id="rId21"/>
    <p:sldId id="30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20" r:id="rId33"/>
    <p:sldId id="321" r:id="rId34"/>
    <p:sldId id="322" r:id="rId35"/>
    <p:sldId id="323" r:id="rId36"/>
    <p:sldId id="324" r:id="rId37"/>
    <p:sldId id="325" r:id="rId38"/>
    <p:sldId id="316" r:id="rId39"/>
    <p:sldId id="317" r:id="rId40"/>
    <p:sldId id="318" r:id="rId41"/>
    <p:sldId id="319" r:id="rId42"/>
    <p:sldId id="326" r:id="rId43"/>
    <p:sldId id="327" r:id="rId44"/>
    <p:sldId id="328" r:id="rId45"/>
    <p:sldId id="329" r:id="rId46"/>
    <p:sldId id="330" r:id="rId47"/>
    <p:sldId id="333" r:id="rId48"/>
    <p:sldId id="334" r:id="rId49"/>
    <p:sldId id="335" r:id="rId50"/>
    <p:sldId id="336" r:id="rId51"/>
    <p:sldId id="343" r:id="rId52"/>
    <p:sldId id="259" r:id="rId53"/>
    <p:sldId id="260" r:id="rId54"/>
    <p:sldId id="270" r:id="rId55"/>
    <p:sldId id="261" r:id="rId56"/>
    <p:sldId id="262" r:id="rId57"/>
    <p:sldId id="263" r:id="rId58"/>
    <p:sldId id="273" r:id="rId59"/>
    <p:sldId id="284" r:id="rId60"/>
    <p:sldId id="286" r:id="rId61"/>
    <p:sldId id="287" r:id="rId62"/>
    <p:sldId id="288" r:id="rId63"/>
    <p:sldId id="277" r:id="rId64"/>
    <p:sldId id="274" r:id="rId65"/>
    <p:sldId id="276" r:id="rId66"/>
    <p:sldId id="275" r:id="rId67"/>
    <p:sldId id="271" r:id="rId68"/>
    <p:sldId id="272" r:id="rId69"/>
    <p:sldId id="280" r:id="rId70"/>
    <p:sldId id="281" r:id="rId71"/>
    <p:sldId id="282" r:id="rId72"/>
    <p:sldId id="283" r:id="rId73"/>
    <p:sldId id="345" r:id="rId74"/>
    <p:sldId id="34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5809" autoAdjust="0"/>
    <p:restoredTop sz="94660"/>
  </p:normalViewPr>
  <p:slideViewPr>
    <p:cSldViewPr snapToGrid="0">
      <p:cViewPr>
        <p:scale>
          <a:sx n="70" d="100"/>
          <a:sy n="70" d="100"/>
        </p:scale>
        <p:origin x="-24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3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713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269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37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2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253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174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3165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3336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9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5544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750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820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8828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7411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63698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5764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3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58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36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94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37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69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312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64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20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24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ED0E-22C4-476C-AA75-C9C747A23DDC}" type="datetimeFigureOut">
              <a:rPr lang="en-IN" smtClean="0"/>
              <a:pPr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34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9975"/>
            <a:ext cx="9144000" cy="963408"/>
          </a:xfrm>
        </p:spPr>
        <p:txBody>
          <a:bodyPr/>
          <a:lstStyle/>
          <a:p>
            <a:pPr algn="ctr"/>
            <a:r>
              <a:rPr lang="en-US" dirty="0" smtClean="0"/>
              <a:t>UNIT-4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4283"/>
            <a:ext cx="9144000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sz="5400" b="1" dirty="0" smtClean="0"/>
              <a:t>Filters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xmlns="" val="22041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35" y="235132"/>
            <a:ext cx="10958157" cy="641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187" y="295140"/>
            <a:ext cx="8895662" cy="38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6238" y="4847273"/>
            <a:ext cx="3381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032" y="335006"/>
            <a:ext cx="10689449" cy="521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712" y="619805"/>
            <a:ext cx="11007549" cy="525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1" y="336367"/>
            <a:ext cx="11917680" cy="629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8589" y="210244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443" y="921068"/>
            <a:ext cx="10254634" cy="380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497"/>
            <a:ext cx="4852769" cy="52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074" y="1239065"/>
            <a:ext cx="7014755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55" y="765265"/>
            <a:ext cx="4838836" cy="492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260" y="223701"/>
            <a:ext cx="10290501" cy="566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0560" y="3166653"/>
            <a:ext cx="7711440" cy="128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627" y="534353"/>
            <a:ext cx="10796635" cy="5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805" y="1690688"/>
            <a:ext cx="8596668" cy="50444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and Pipes.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Beginning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End of Files.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Paste.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Duplicate Lines.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Words, or Lines.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xmlns="" val="19941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445" y="435702"/>
            <a:ext cx="9606558" cy="576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41" y="209005"/>
            <a:ext cx="10303518" cy="616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6" y="0"/>
            <a:ext cx="8569234" cy="639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795" y="409030"/>
            <a:ext cx="9194348" cy="602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36" y="846091"/>
            <a:ext cx="9125968" cy="447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https://www.geeksforgeeks.org/awk-command-unixlinux-examples/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528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658" y="2580324"/>
            <a:ext cx="10143481" cy="36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566" y="774791"/>
            <a:ext cx="11337964" cy="311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454" y="291737"/>
            <a:ext cx="10037243" cy="552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787" y="248193"/>
            <a:ext cx="10214908" cy="590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6443" y="936308"/>
            <a:ext cx="3420699" cy="56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13" y="97353"/>
            <a:ext cx="4116977" cy="7582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Filters </a:t>
            </a:r>
            <a:r>
              <a:rPr lang="en-IN" dirty="0"/>
              <a:t>and Pipes.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13" y="855634"/>
            <a:ext cx="10515600" cy="58151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filter is any command that gets its input from the standard input stream, manipulates the input, and then sends the result to the standard output stream.  </a:t>
            </a:r>
          </a:p>
          <a:p>
            <a:pPr algn="just"/>
            <a:r>
              <a:rPr lang="en-US" dirty="0" smtClean="0"/>
              <a:t>Common filters:</a:t>
            </a:r>
          </a:p>
          <a:p>
            <a:pPr marL="0" indent="0" algn="just">
              <a:buNone/>
            </a:pPr>
            <a:r>
              <a:rPr lang="en-US" b="1" dirty="0" smtClean="0"/>
              <a:t>cat</a:t>
            </a:r>
            <a:r>
              <a:rPr lang="en-US" dirty="0" smtClean="0"/>
              <a:t>- passes all data from input to output.</a:t>
            </a:r>
          </a:p>
          <a:p>
            <a:pPr marL="0" indent="0" algn="just">
              <a:buNone/>
            </a:pPr>
            <a:r>
              <a:rPr lang="en-US" b="1" dirty="0" err="1" smtClean="0"/>
              <a:t>cmp</a:t>
            </a:r>
            <a:r>
              <a:rPr lang="en-US" dirty="0" smtClean="0"/>
              <a:t>- Compares two files.</a:t>
            </a:r>
          </a:p>
          <a:p>
            <a:pPr marL="0" indent="0" algn="just">
              <a:buNone/>
            </a:pPr>
            <a:r>
              <a:rPr lang="en-US" b="1" dirty="0" err="1" smtClean="0"/>
              <a:t>comm</a:t>
            </a:r>
            <a:r>
              <a:rPr lang="en-US" dirty="0" smtClean="0"/>
              <a:t>-Identifies common lines in two files.</a:t>
            </a:r>
          </a:p>
          <a:p>
            <a:pPr marL="0" indent="0" algn="just">
              <a:buNone/>
            </a:pPr>
            <a:r>
              <a:rPr lang="en-US" b="1" dirty="0" smtClean="0"/>
              <a:t>diff</a:t>
            </a:r>
            <a:r>
              <a:rPr lang="en-US" dirty="0" smtClean="0"/>
              <a:t>- Identifies differences between two files.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Passes number of specified lines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Passes number of specified lines at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7782" y="1773564"/>
            <a:ext cx="4380677" cy="1989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7783" y="3763200"/>
            <a:ext cx="4380678" cy="23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31" y="0"/>
            <a:ext cx="4762634" cy="660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156" y="339634"/>
            <a:ext cx="1139103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49" y="5839097"/>
            <a:ext cx="7491731" cy="84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741" y="708252"/>
            <a:ext cx="9339670" cy="587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05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57" y="907461"/>
            <a:ext cx="11223268" cy="34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72826" cy="32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143" y="3639094"/>
            <a:ext cx="8395623" cy="174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032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1580" y="1319349"/>
            <a:ext cx="10165701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032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2382" y="186417"/>
            <a:ext cx="9381309" cy="64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14" y="0"/>
            <a:ext cx="7370508" cy="294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9497" y="404948"/>
            <a:ext cx="256032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3856"/>
            <a:ext cx="11519691" cy="431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199" y="0"/>
            <a:ext cx="9704343" cy="65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169" y="307522"/>
            <a:ext cx="8883287" cy="594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25" y="298677"/>
            <a:ext cx="11256558" cy="427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57" y="335417"/>
            <a:ext cx="7978467" cy="558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22" y="361270"/>
            <a:ext cx="11421272" cy="474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364" y="747575"/>
            <a:ext cx="11349923" cy="415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430394"/>
            <a:ext cx="11661097" cy="305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92" y="218531"/>
            <a:ext cx="2242458" cy="558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6970" y="1410653"/>
            <a:ext cx="9486213" cy="394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36" y="1"/>
            <a:ext cx="11727942" cy="167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3851" y="1690550"/>
            <a:ext cx="7576458" cy="51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094" y="415699"/>
            <a:ext cx="11275215" cy="35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211" y="534353"/>
            <a:ext cx="10877406" cy="337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908" y="513533"/>
            <a:ext cx="10385743" cy="58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77" y="8710"/>
            <a:ext cx="4108269" cy="9237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Common Filters: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2" y="1106626"/>
            <a:ext cx="10515600" cy="53557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cut</a:t>
            </a:r>
            <a:r>
              <a:rPr lang="en-US" dirty="0"/>
              <a:t>- passes only specified columns.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Combines columns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Arranges the data in sequence</a:t>
            </a:r>
          </a:p>
          <a:p>
            <a:pPr>
              <a:lnSpc>
                <a:spcPct val="11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translates one or more characters as specified.</a:t>
            </a:r>
          </a:p>
          <a:p>
            <a:pPr algn="just"/>
            <a:r>
              <a:rPr lang="en-US" b="1" dirty="0"/>
              <a:t>Uniq</a:t>
            </a:r>
            <a:r>
              <a:rPr lang="en-US" dirty="0"/>
              <a:t> – deletes duplicate lines.</a:t>
            </a:r>
          </a:p>
          <a:p>
            <a:pPr algn="just"/>
            <a:r>
              <a:rPr lang="en-US" b="1" dirty="0"/>
              <a:t>Wc</a:t>
            </a:r>
            <a:r>
              <a:rPr lang="en-US" dirty="0"/>
              <a:t> – counts characters, words, or lines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special filters: 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passes only specified lines.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passes edited lines.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passes edited lines and parses lines.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3" y="249464"/>
            <a:ext cx="5832566" cy="714738"/>
          </a:xfrm>
        </p:spPr>
        <p:txBody>
          <a:bodyPr/>
          <a:lstStyle/>
          <a:p>
            <a:r>
              <a:rPr lang="en-US" dirty="0" smtClean="0"/>
              <a:t>Concatenating files (cat)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65" y="1226820"/>
            <a:ext cx="5423262" cy="5271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Concatenate files: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cat  f1,f2</a:t>
            </a:r>
          </a:p>
          <a:p>
            <a:r>
              <a:rPr lang="en-US" dirty="0" smtClean="0"/>
              <a:t>Using cat to display a file: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cat filename</a:t>
            </a:r>
          </a:p>
          <a:p>
            <a:r>
              <a:rPr lang="en-US" dirty="0" smtClean="0"/>
              <a:t>Using cat to create a file: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cat &gt; filename </a:t>
            </a:r>
          </a:p>
          <a:p>
            <a:r>
              <a:rPr lang="en-US" dirty="0"/>
              <a:t>E</a:t>
            </a:r>
            <a:r>
              <a:rPr lang="en-US" dirty="0" smtClean="0"/>
              <a:t>nd of file </a:t>
            </a:r>
            <a:r>
              <a:rPr lang="en-US" dirty="0" err="1" smtClean="0"/>
              <a:t>ctrl+d</a:t>
            </a:r>
            <a:r>
              <a:rPr lang="en-US" dirty="0"/>
              <a:t> </a:t>
            </a:r>
            <a:r>
              <a:rPr lang="en-US" dirty="0" smtClean="0"/>
              <a:t>(abbreviated as ^d)</a:t>
            </a:r>
            <a:endParaRPr lang="en-IN" dirty="0" smtClean="0"/>
          </a:p>
          <a:p>
            <a:r>
              <a:rPr lang="en-US" dirty="0"/>
              <a:t>c</a:t>
            </a:r>
            <a:r>
              <a:rPr lang="en-US" dirty="0" smtClean="0"/>
              <a:t>at options: There are 6 options,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grouped in to 4 categories.</a:t>
            </a:r>
          </a:p>
          <a:p>
            <a:pPr marL="0" indent="0">
              <a:buNone/>
            </a:pPr>
            <a:endParaRPr lang="en-US" sz="1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Visual characters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Buffered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M</a:t>
            </a:r>
            <a:r>
              <a:rPr lang="en-US" sz="2200" dirty="0" smtClean="0"/>
              <a:t>issing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Numbered lines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1429" y="1226820"/>
            <a:ext cx="4946469" cy="237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1429" y="3653097"/>
            <a:ext cx="4946469" cy="23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0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590493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Visual characters: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cat –v</a:t>
            </a:r>
            <a:r>
              <a:rPr lang="en-US" dirty="0"/>
              <a:t> ------print control characters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dirty="0">
                <a:solidFill>
                  <a:srgbClr val="FF0000"/>
                </a:solidFill>
              </a:rPr>
              <a:t>–vet </a:t>
            </a:r>
            <a:r>
              <a:rPr lang="en-US" dirty="0" smtClean="0">
                <a:solidFill>
                  <a:srgbClr val="FF0000"/>
                </a:solidFill>
              </a:rPr>
              <a:t>filename </a:t>
            </a:r>
            <a:r>
              <a:rPr lang="en-US" dirty="0" smtClean="0"/>
              <a:t>-----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(-</a:t>
            </a:r>
            <a:r>
              <a:rPr lang="en-US" dirty="0" err="1" smtClean="0"/>
              <a:t>ve</a:t>
            </a:r>
            <a:r>
              <a:rPr lang="en-US" dirty="0" smtClean="0"/>
              <a:t>) $ sign printed at the end, (-</a:t>
            </a:r>
            <a:r>
              <a:rPr lang="en-US" dirty="0" err="1" smtClean="0"/>
              <a:t>vt</a:t>
            </a:r>
            <a:r>
              <a:rPr lang="en-US" dirty="0" smtClean="0"/>
              <a:t>) tabs appear as ^I.</a:t>
            </a:r>
          </a:p>
          <a:p>
            <a:r>
              <a:rPr lang="en-US" sz="3500" dirty="0" smtClean="0"/>
              <a:t>Buffered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cat –u</a:t>
            </a:r>
            <a:r>
              <a:rPr lang="en-US" dirty="0"/>
              <a:t> ----- written to the file immediately</a:t>
            </a:r>
          </a:p>
          <a:p>
            <a:r>
              <a:rPr lang="en-US" sz="3500" dirty="0" smtClean="0"/>
              <a:t>Missing files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cat –s</a:t>
            </a:r>
            <a:r>
              <a:rPr lang="en-US" dirty="0"/>
              <a:t>-</a:t>
            </a:r>
            <a:r>
              <a:rPr lang="en-US" dirty="0" smtClean="0"/>
              <a:t>------To avoid error message on output screen when file is missing    during concatenation make silent option is used.</a:t>
            </a:r>
            <a:endParaRPr lang="en-US" dirty="0"/>
          </a:p>
          <a:p>
            <a:r>
              <a:rPr lang="en-US" sz="3500" dirty="0" smtClean="0"/>
              <a:t>Numbered lines</a:t>
            </a:r>
            <a:endParaRPr lang="en-US" sz="3500" dirty="0"/>
          </a:p>
          <a:p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dirty="0">
                <a:solidFill>
                  <a:srgbClr val="FF0000"/>
                </a:solidFill>
              </a:rPr>
              <a:t>–n</a:t>
            </a:r>
            <a:r>
              <a:rPr lang="en-US" dirty="0"/>
              <a:t> ------numbered line output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524" y="441053"/>
            <a:ext cx="5832566" cy="714738"/>
          </a:xfrm>
        </p:spPr>
        <p:txBody>
          <a:bodyPr/>
          <a:lstStyle/>
          <a:p>
            <a:r>
              <a:rPr lang="en-US" dirty="0" smtClean="0"/>
              <a:t>Concatenating files (cat)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3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38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Display beginning and end of files: </a:t>
            </a:r>
            <a:br>
              <a:rPr lang="en-US" sz="4000" dirty="0" smtClean="0"/>
            </a:br>
            <a:r>
              <a:rPr lang="en-US" sz="4000" dirty="0" smtClean="0"/>
              <a:t>head command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ead command specified number of lines from the beginning of one or more files to the standard output.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head –n</a:t>
            </a:r>
            <a:r>
              <a:rPr lang="en-US" dirty="0" smtClean="0"/>
              <a:t>------outputs first N lines (default is 10 lines)</a:t>
            </a:r>
          </a:p>
          <a:p>
            <a:r>
              <a:rPr lang="en-US" dirty="0" smtClean="0"/>
              <a:t>When multiple files are included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ead –n file1 file2 </a:t>
            </a:r>
            <a:r>
              <a:rPr lang="en-US" dirty="0" smtClean="0"/>
              <a:t>------it displays filename before its output.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4000" dirty="0" smtClean="0">
                <a:latin typeface="+mj-lt"/>
              </a:rPr>
              <a:t>tail command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Displays the data from the end of the line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8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2840" cy="854075"/>
          </a:xfrm>
        </p:spPr>
        <p:txBody>
          <a:bodyPr/>
          <a:lstStyle/>
          <a:p>
            <a:r>
              <a:rPr lang="en-US" dirty="0" smtClean="0"/>
              <a:t>Tail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5"/>
            <a:ext cx="10515600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+N --- Skips N-1 lines, copies rest to end of file.</a:t>
            </a:r>
          </a:p>
          <a:p>
            <a:r>
              <a:rPr lang="en-US" dirty="0" smtClean="0"/>
              <a:t>-N ----- Last N lines</a:t>
            </a:r>
          </a:p>
          <a:p>
            <a:r>
              <a:rPr lang="en-US" dirty="0" smtClean="0"/>
              <a:t>-l ------- counts by line</a:t>
            </a:r>
          </a:p>
          <a:p>
            <a:r>
              <a:rPr lang="en-US" dirty="0" smtClean="0"/>
              <a:t>-c ------- counts by character</a:t>
            </a:r>
          </a:p>
          <a:p>
            <a:r>
              <a:rPr lang="en-US" dirty="0" smtClean="0"/>
              <a:t>-b ------- counts by disk block</a:t>
            </a:r>
          </a:p>
          <a:p>
            <a:r>
              <a:rPr lang="en-US" dirty="0" smtClean="0"/>
              <a:t>-r ------- outputs in reverse order</a:t>
            </a:r>
          </a:p>
          <a:p>
            <a:endParaRPr lang="en-US" dirty="0" smtClean="0"/>
          </a:p>
          <a:p>
            <a:r>
              <a:rPr lang="en-US" dirty="0" smtClean="0"/>
              <a:t>If we want to extract lines from 8 to 13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ead -13 filename | tail +8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96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32" y="156122"/>
            <a:ext cx="3455126" cy="862784"/>
          </a:xfrm>
        </p:spPr>
        <p:txBody>
          <a:bodyPr/>
          <a:lstStyle/>
          <a:p>
            <a:r>
              <a:rPr lang="en-US" dirty="0" smtClean="0"/>
              <a:t>Cut and paste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73023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Cut- removes the columns  of data from either from standard input or from one or more files.</a:t>
            </a:r>
          </a:p>
          <a:p>
            <a:r>
              <a:rPr lang="en-US" dirty="0" smtClean="0"/>
              <a:t>Paste- combines the columns of data</a:t>
            </a:r>
          </a:p>
          <a:p>
            <a:r>
              <a:rPr lang="en-US" dirty="0" smtClean="0"/>
              <a:t>Specifying character positions</a:t>
            </a:r>
          </a:p>
          <a:p>
            <a:pPr marL="0" indent="0">
              <a:buNone/>
            </a:pPr>
            <a:endParaRPr lang="en-US" sz="1000" dirty="0" smtClean="0"/>
          </a:p>
          <a:p>
            <a:pPr lvl="1"/>
            <a:r>
              <a:rPr lang="en-US" dirty="0" smtClean="0"/>
              <a:t>–</a:t>
            </a:r>
            <a:r>
              <a:rPr lang="en-US" dirty="0"/>
              <a:t>c----character </a:t>
            </a:r>
            <a:r>
              <a:rPr lang="en-US" dirty="0" smtClean="0"/>
              <a:t>option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cut –c1-14, 19-25 </a:t>
            </a:r>
            <a:r>
              <a:rPr lang="en-US" dirty="0" smtClean="0">
                <a:solidFill>
                  <a:srgbClr val="FF0000"/>
                </a:solidFill>
              </a:rPr>
              <a:t>filename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Field specification</a:t>
            </a:r>
          </a:p>
          <a:p>
            <a:endParaRPr lang="en-US" dirty="0" smtClean="0"/>
          </a:p>
          <a:p>
            <a:pPr lvl="1"/>
            <a:r>
              <a:rPr lang="en-US" dirty="0"/>
              <a:t>f ------fields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cut –f1,3-5 filename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-d------specifies delimiter if no tab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cut –f1,3-5 –d”/” filename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-s ------not to display any line that does not have delimiter (suppress the output if no delimiter in  line)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Paste – combines two files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paste </a:t>
            </a:r>
            <a:r>
              <a:rPr lang="en-US" dirty="0">
                <a:solidFill>
                  <a:srgbClr val="FF0000"/>
                </a:solidFill>
              </a:rPr>
              <a:t>f1 </a:t>
            </a:r>
            <a:r>
              <a:rPr lang="en-US" dirty="0" smtClean="0">
                <a:solidFill>
                  <a:srgbClr val="FF0000"/>
                </a:solidFill>
              </a:rPr>
              <a:t>f2</a:t>
            </a:r>
          </a:p>
          <a:p>
            <a:r>
              <a:rPr lang="en-US" dirty="0" smtClean="0"/>
              <a:t>Paste option –d (specifies delimiter between file contents)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paste –d”\t#” file1 file2 file3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3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9"/>
            <a:ext cx="2074817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5" y="1160289"/>
            <a:ext cx="11009812" cy="5593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is a simple and most powerful organizing technique.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 by lines</a:t>
            </a:r>
            <a:r>
              <a:rPr lang="en-US" dirty="0" smtClean="0"/>
              <a:t>: Arrange data by lines.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Uses ASCII value of each character    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 by fields</a:t>
            </a:r>
            <a:r>
              <a:rPr lang="en-US" dirty="0" smtClean="0"/>
              <a:t>: Sort defines a field as a set of characters delimited by a single blank or tab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Field specifier: 1) we need to specify which field or fields are to be used for the sort.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2) set of two numbers that identify the first and last field in a sort key.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+number1      -number2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2871" y="3599906"/>
            <a:ext cx="9862458" cy="1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30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4111624"/>
            <a:ext cx="10252165" cy="23414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$ sort +0 -1 filename</a:t>
            </a:r>
          </a:p>
          <a:p>
            <a:r>
              <a:rPr lang="en-US" dirty="0" smtClean="0"/>
              <a:t>$ sort +2 -4 filename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 sort sequence (-c): </a:t>
            </a:r>
            <a:r>
              <a:rPr lang="en-US" dirty="0" smtClean="0"/>
              <a:t>verifies that the file is sorted  or not, if not sorted, the first out-of-sequence line is displayed.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 sort –c +0 -1 filename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829" y="391886"/>
            <a:ext cx="10252165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23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03" y="632549"/>
            <a:ext cx="10515600" cy="5898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Delimiter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(-t):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prstClr val="black"/>
                </a:solidFill>
              </a:rPr>
              <a:t>Specifies alternate delimiter</a:t>
            </a:r>
            <a:endParaRPr lang="en-IN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lvl="0"/>
            <a:r>
              <a:rPr lang="en-US" sz="2600" dirty="0" smtClean="0">
                <a:solidFill>
                  <a:prstClr val="black"/>
                </a:solidFill>
              </a:rPr>
              <a:t>The </a:t>
            </a:r>
            <a:r>
              <a:rPr lang="en-US" sz="2600" dirty="0">
                <a:solidFill>
                  <a:prstClr val="black"/>
                </a:solidFill>
              </a:rPr>
              <a:t>-t Option As mentioned, if you skip over fields, sort assumes that the fields being skipped are delimited by space or tab characters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sz="2600" dirty="0">
              <a:solidFill>
                <a:prstClr val="black"/>
              </a:solidFill>
            </a:endParaRPr>
          </a:p>
          <a:p>
            <a:pPr lvl="0"/>
            <a:r>
              <a:rPr lang="en-US" sz="2600" dirty="0" smtClean="0">
                <a:solidFill>
                  <a:prstClr val="black"/>
                </a:solidFill>
              </a:rPr>
              <a:t>The </a:t>
            </a:r>
            <a:r>
              <a:rPr lang="en-US" sz="2600" dirty="0">
                <a:solidFill>
                  <a:prstClr val="black"/>
                </a:solidFill>
              </a:rPr>
              <a:t>-t option says otherwise. In this case, the character that follows the -t is taken as the delimiter character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sz="2600" dirty="0">
              <a:solidFill>
                <a:prstClr val="black"/>
              </a:solidFill>
            </a:endParaRPr>
          </a:p>
          <a:p>
            <a:pPr lvl="0"/>
            <a:r>
              <a:rPr lang="en-IN" sz="2600" dirty="0">
                <a:solidFill>
                  <a:prstClr val="black"/>
                </a:solidFill>
              </a:rPr>
              <a:t>$ </a:t>
            </a:r>
            <a:r>
              <a:rPr lang="en-IN" sz="2600" dirty="0" smtClean="0">
                <a:solidFill>
                  <a:prstClr val="black"/>
                </a:solidFill>
              </a:rPr>
              <a:t>sort –t’&amp;’ +1 -2 </a:t>
            </a:r>
            <a:r>
              <a:rPr lang="en-IN" sz="2600" dirty="0">
                <a:solidFill>
                  <a:prstClr val="black"/>
                </a:solidFill>
              </a:rPr>
              <a:t>/</a:t>
            </a:r>
            <a:r>
              <a:rPr lang="en-IN" sz="2600" dirty="0" err="1">
                <a:solidFill>
                  <a:prstClr val="black"/>
                </a:solidFill>
              </a:rPr>
              <a:t>etc</a:t>
            </a:r>
            <a:r>
              <a:rPr lang="en-IN" sz="2600" dirty="0">
                <a:solidFill>
                  <a:prstClr val="black"/>
                </a:solidFill>
              </a:rPr>
              <a:t>/</a:t>
            </a:r>
            <a:r>
              <a:rPr lang="en-IN" sz="2600" dirty="0" err="1">
                <a:solidFill>
                  <a:prstClr val="black"/>
                </a:solidFill>
              </a:rPr>
              <a:t>passwd</a:t>
            </a:r>
            <a:r>
              <a:rPr lang="en-IN" sz="2600" dirty="0">
                <a:solidFill>
                  <a:prstClr val="black"/>
                </a:solidFill>
              </a:rPr>
              <a:t> ------Sort by user id </a:t>
            </a:r>
            <a:endParaRPr lang="en-IN" sz="2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IN" sz="2600" dirty="0" smtClean="0">
                <a:solidFill>
                  <a:prstClr val="black"/>
                </a:solidFill>
              </a:rPr>
              <a:t>Root &amp;3    &amp;1      &amp;The </a:t>
            </a:r>
            <a:r>
              <a:rPr lang="en-IN" sz="2600" dirty="0">
                <a:solidFill>
                  <a:prstClr val="black"/>
                </a:solidFill>
              </a:rPr>
              <a:t>Super </a:t>
            </a:r>
            <a:r>
              <a:rPr lang="en-IN" sz="2600" dirty="0" smtClean="0">
                <a:solidFill>
                  <a:prstClr val="black"/>
                </a:solidFill>
              </a:rPr>
              <a:t>User           </a:t>
            </a:r>
            <a:endParaRPr lang="en-IN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IN" sz="2600" dirty="0" smtClean="0">
                <a:solidFill>
                  <a:prstClr val="black"/>
                </a:solidFill>
              </a:rPr>
              <a:t>Cron &amp;1    &amp;2      &amp;Cron </a:t>
            </a:r>
            <a:r>
              <a:rPr lang="en-IN" sz="2600" dirty="0">
                <a:solidFill>
                  <a:prstClr val="black"/>
                </a:solidFill>
              </a:rPr>
              <a:t>Daemon for periodic </a:t>
            </a:r>
            <a:r>
              <a:rPr lang="en-IN" sz="2600" dirty="0" smtClean="0">
                <a:solidFill>
                  <a:prstClr val="black"/>
                </a:solidFill>
              </a:rPr>
              <a:t>tasks </a:t>
            </a:r>
            <a:endParaRPr lang="en-IN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IN" sz="2600" dirty="0" smtClean="0">
                <a:solidFill>
                  <a:prstClr val="black"/>
                </a:solidFill>
              </a:rPr>
              <a:t>Bin   &amp;0     &amp;3      &amp;The </a:t>
            </a:r>
            <a:r>
              <a:rPr lang="en-IN" sz="2600" dirty="0">
                <a:solidFill>
                  <a:prstClr val="black"/>
                </a:solidFill>
              </a:rPr>
              <a:t>owner of system </a:t>
            </a:r>
            <a:r>
              <a:rPr lang="en-IN" sz="2600" dirty="0" smtClean="0">
                <a:solidFill>
                  <a:prstClr val="black"/>
                </a:solidFill>
              </a:rPr>
              <a:t>files</a:t>
            </a:r>
            <a:endParaRPr lang="en-IN" sz="26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501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053" y="1755049"/>
            <a:ext cx="8241851" cy="250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528048"/>
            <a:ext cx="10515600" cy="59946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Numeric sort (-n):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$ </a:t>
            </a:r>
            <a:r>
              <a:rPr lang="en-US" dirty="0"/>
              <a:t>sort -n data </a:t>
            </a:r>
            <a:r>
              <a:rPr lang="en-US" dirty="0" smtClean="0"/>
              <a:t>-------------------Sort numerically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Skipping </a:t>
            </a:r>
            <a:r>
              <a:rPr lang="en-US" dirty="0" smtClean="0"/>
              <a:t>Field: </a:t>
            </a:r>
            <a:r>
              <a:rPr lang="en-US" dirty="0"/>
              <a:t>The +1 says to skip the first field. Similarly, +5n would </a:t>
            </a:r>
            <a:r>
              <a:rPr lang="en-US" dirty="0" smtClean="0"/>
              <a:t>   mean </a:t>
            </a:r>
            <a:r>
              <a:rPr lang="en-US" dirty="0"/>
              <a:t>to skip the first five fields on each line and then sort the data numerically.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Fields </a:t>
            </a:r>
            <a:r>
              <a:rPr lang="en-US" dirty="0"/>
              <a:t>are delimited by space or tab characters by default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 different delimiter is to be used, the -t option must be used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$ sort +</a:t>
            </a:r>
            <a:r>
              <a:rPr lang="en-US" dirty="0" smtClean="0"/>
              <a:t>1 -2n </a:t>
            </a:r>
            <a:r>
              <a:rPr lang="en-US" dirty="0"/>
              <a:t>data </a:t>
            </a:r>
            <a:r>
              <a:rPr lang="en-US" dirty="0" smtClean="0"/>
              <a:t>-------------Skip </a:t>
            </a:r>
            <a:r>
              <a:rPr lang="en-US" dirty="0"/>
              <a:t>the first field in the sort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33188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0" y="480151"/>
            <a:ext cx="10996749" cy="599902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Merge files (-m): </a:t>
            </a:r>
            <a:r>
              <a:rPr lang="en-US" dirty="0" smtClean="0"/>
              <a:t>Combines multiple ordered files into one file that is ordered.</a:t>
            </a:r>
          </a:p>
          <a:p>
            <a:r>
              <a:rPr lang="en-US" dirty="0" smtClean="0"/>
              <a:t>$ sort –m file1 file2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Unique sort fields (-</a:t>
            </a:r>
            <a:r>
              <a:rPr lang="en-US" dirty="0">
                <a:solidFill>
                  <a:srgbClr val="FF0000"/>
                </a:solidFill>
              </a:rPr>
              <a:t>u): </a:t>
            </a:r>
            <a:r>
              <a:rPr lang="en-US" dirty="0"/>
              <a:t>$ sort -u names ------The -u option tells sort to eliminate duplicate </a:t>
            </a:r>
            <a:r>
              <a:rPr lang="en-US" dirty="0" smtClean="0"/>
              <a:t>lines </a:t>
            </a:r>
            <a:r>
              <a:rPr lang="en-US" dirty="0"/>
              <a:t>from the output.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sort  –t’/’ –u  +1  -2  filename</a:t>
            </a:r>
          </a:p>
          <a:p>
            <a:pPr marL="0" indent="0">
              <a:buNone/>
            </a:pPr>
            <a:r>
              <a:rPr lang="en-US" dirty="0"/>
              <a:t>$ sort </a:t>
            </a:r>
            <a:r>
              <a:rPr lang="en-US" dirty="0" smtClean="0"/>
              <a:t>–u  –t’/’  +</a:t>
            </a:r>
            <a:r>
              <a:rPr lang="en-US" dirty="0"/>
              <a:t>1 </a:t>
            </a:r>
            <a:r>
              <a:rPr lang="en-US" dirty="0" smtClean="0"/>
              <a:t> -</a:t>
            </a:r>
            <a:r>
              <a:rPr lang="en-US" dirty="0"/>
              <a:t>2 </a:t>
            </a:r>
            <a:r>
              <a:rPr lang="en-US" dirty="0" smtClean="0"/>
              <a:t> filename</a:t>
            </a:r>
          </a:p>
          <a:p>
            <a:pPr marL="0" indent="0">
              <a:buNone/>
            </a:pPr>
            <a:r>
              <a:rPr lang="en-US" dirty="0"/>
              <a:t>$ sort </a:t>
            </a:r>
            <a:r>
              <a:rPr lang="en-US" dirty="0" smtClean="0"/>
              <a:t> –ut</a:t>
            </a:r>
            <a:r>
              <a:rPr lang="en-US" dirty="0"/>
              <a:t>’/’ </a:t>
            </a:r>
            <a:r>
              <a:rPr lang="en-US" dirty="0" smtClean="0"/>
              <a:t> +1  -</a:t>
            </a:r>
            <a:r>
              <a:rPr lang="en-US" dirty="0"/>
              <a:t>2 </a:t>
            </a:r>
            <a:r>
              <a:rPr lang="en-US" dirty="0" smtClean="0"/>
              <a:t> filename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Ignore Leading blanks (-b):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If we do not ignore leading blanks then each blank is considered as separate null field.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If this option is used fields can have no embedded spaces.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$sort –b +1 -2 filename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622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314680"/>
            <a:ext cx="3485606" cy="419784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$ sort </a:t>
            </a:r>
            <a:r>
              <a:rPr lang="en-US" sz="3600" dirty="0" smtClean="0"/>
              <a:t>names </a:t>
            </a:r>
          </a:p>
          <a:p>
            <a:pPr marL="0" indent="0">
              <a:buNone/>
            </a:pPr>
            <a:r>
              <a:rPr lang="en-US" sz="3300" dirty="0" smtClean="0"/>
              <a:t>Charlie </a:t>
            </a:r>
          </a:p>
          <a:p>
            <a:pPr marL="0" indent="0">
              <a:buNone/>
            </a:pPr>
            <a:r>
              <a:rPr lang="en-US" sz="3300" dirty="0" smtClean="0"/>
              <a:t>Emanuel</a:t>
            </a:r>
          </a:p>
          <a:p>
            <a:pPr marL="0" indent="0">
              <a:buNone/>
            </a:pPr>
            <a:r>
              <a:rPr lang="en-US" sz="3300" dirty="0" smtClean="0"/>
              <a:t>Fred </a:t>
            </a:r>
          </a:p>
          <a:p>
            <a:pPr marL="0" indent="0">
              <a:buNone/>
            </a:pPr>
            <a:r>
              <a:rPr lang="en-US" sz="3300" dirty="0" smtClean="0"/>
              <a:t>Lucy </a:t>
            </a:r>
          </a:p>
          <a:p>
            <a:pPr marL="0" indent="0">
              <a:buNone/>
            </a:pPr>
            <a:r>
              <a:rPr lang="en-US" sz="3300" dirty="0" smtClean="0"/>
              <a:t>Ralph </a:t>
            </a:r>
          </a:p>
          <a:p>
            <a:pPr marL="0" indent="0">
              <a:buNone/>
            </a:pPr>
            <a:r>
              <a:rPr lang="en-US" sz="3300" dirty="0" smtClean="0"/>
              <a:t>Tony </a:t>
            </a:r>
          </a:p>
          <a:p>
            <a:pPr marL="0" indent="0">
              <a:buNone/>
            </a:pPr>
            <a:r>
              <a:rPr lang="en-US" sz="3300" dirty="0" smtClean="0"/>
              <a:t>Tony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$ sort  -nr  +2  -3  filename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55326" y="1214846"/>
            <a:ext cx="6609806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$ sort -r names </a:t>
            </a:r>
            <a:r>
              <a:rPr lang="en-US" sz="2800" dirty="0" smtClean="0">
                <a:solidFill>
                  <a:prstClr val="black"/>
                </a:solidFill>
              </a:rPr>
              <a:t>--------Reverse </a:t>
            </a:r>
            <a:r>
              <a:rPr lang="en-US" sz="2800" dirty="0">
                <a:solidFill>
                  <a:prstClr val="black"/>
                </a:solidFill>
              </a:rPr>
              <a:t>sort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Tony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Tony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Ralph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Lucy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Fred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Emanuel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Charlie</a:t>
            </a:r>
            <a:endParaRPr lang="en-IN" sz="2800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252" y="195308"/>
            <a:ext cx="10591800" cy="854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Reverse (-r): </a:t>
            </a:r>
            <a:r>
              <a:rPr lang="en-US" dirty="0" smtClean="0"/>
              <a:t>To order data from largest to smallest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3252" y="5777822"/>
            <a:ext cx="105918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</a:rPr>
              <a:t>Multiple pass sort:   </a:t>
            </a:r>
            <a:r>
              <a:rPr lang="en-US" sz="2900" dirty="0" smtClean="0"/>
              <a:t>$ sort –t’/’  +1  -2  +2n  -3   filename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                                 $ </a:t>
            </a:r>
            <a:r>
              <a:rPr lang="en-US" sz="2900" dirty="0"/>
              <a:t>sort –t’/’  +1  -2  +</a:t>
            </a:r>
            <a:r>
              <a:rPr lang="en-US" sz="2900" dirty="0" smtClean="0"/>
              <a:t>2nr  </a:t>
            </a:r>
            <a:r>
              <a:rPr lang="en-US" sz="2900" dirty="0"/>
              <a:t>-3   filename</a:t>
            </a:r>
            <a:endParaRPr lang="en-IN" sz="29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113283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8" y="169182"/>
            <a:ext cx="10515600" cy="967287"/>
          </a:xfrm>
        </p:spPr>
        <p:txBody>
          <a:bodyPr/>
          <a:lstStyle/>
          <a:p>
            <a:r>
              <a:rPr lang="en-US" dirty="0" smtClean="0"/>
              <a:t>Translating characters: </a:t>
            </a:r>
            <a:r>
              <a:rPr lang="en-US" dirty="0" err="1"/>
              <a:t>t</a:t>
            </a:r>
            <a:r>
              <a:rPr lang="en-US" dirty="0" err="1" smtClean="0"/>
              <a:t>r</a:t>
            </a:r>
            <a:r>
              <a:rPr lang="en-US" dirty="0" smtClean="0"/>
              <a:t>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242150"/>
            <a:ext cx="10515600" cy="56158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tr</a:t>
            </a:r>
            <a:r>
              <a:rPr lang="en-US" dirty="0"/>
              <a:t> filter is used to translate characters from standard input. The general form of the command is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from-chars </a:t>
            </a:r>
            <a:r>
              <a:rPr lang="en-US" dirty="0" smtClean="0">
                <a:solidFill>
                  <a:srgbClr val="FF0000"/>
                </a:solidFill>
              </a:rPr>
              <a:t>   to-chars </a:t>
            </a:r>
          </a:p>
          <a:p>
            <a:pPr marL="0" indent="0">
              <a:buNone/>
            </a:pPr>
            <a:r>
              <a:rPr lang="en-US" dirty="0" smtClean="0"/>
              <a:t>   Ex: </a:t>
            </a:r>
            <a:r>
              <a:rPr lang="en-IN" dirty="0"/>
              <a:t>$ </a:t>
            </a:r>
            <a:r>
              <a:rPr lang="en-IN" dirty="0" err="1"/>
              <a:t>tr</a:t>
            </a:r>
            <a:r>
              <a:rPr lang="en-IN" dirty="0"/>
              <a:t> e x &lt; </a:t>
            </a:r>
            <a:r>
              <a:rPr lang="en-IN" dirty="0" smtClean="0"/>
              <a:t>file.txt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IN" dirty="0" smtClean="0"/>
              <a:t>$ </a:t>
            </a:r>
            <a:r>
              <a:rPr lang="en-IN" dirty="0" err="1"/>
              <a:t>tr</a:t>
            </a:r>
            <a:r>
              <a:rPr lang="en-IN" dirty="0"/>
              <a:t> '[a-z]' '[</a:t>
            </a:r>
            <a:r>
              <a:rPr lang="en-IN" dirty="0" smtClean="0"/>
              <a:t>A-Z]‘</a:t>
            </a:r>
            <a:r>
              <a:rPr lang="en-IN" dirty="0"/>
              <a:t>&lt; 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tr</a:t>
            </a:r>
            <a:r>
              <a:rPr lang="en-US" dirty="0" smtClean="0"/>
              <a:t> “</a:t>
            </a:r>
            <a:r>
              <a:rPr lang="en-US" dirty="0" err="1" smtClean="0"/>
              <a:t>aeiou</a:t>
            </a:r>
            <a:r>
              <a:rPr lang="en-US" dirty="0" smtClean="0"/>
              <a:t>” “AE?”</a:t>
            </a:r>
          </a:p>
          <a:p>
            <a:r>
              <a:rPr lang="en-US" dirty="0" smtClean="0"/>
              <a:t>It is easy to use translate</a:t>
            </a:r>
          </a:p>
          <a:p>
            <a:r>
              <a:rPr lang="en-US" dirty="0" smtClean="0"/>
              <a:t>It ?s </a:t>
            </a:r>
            <a:r>
              <a:rPr lang="en-US" dirty="0" err="1" smtClean="0"/>
              <a:t>EAsy</a:t>
            </a:r>
            <a:r>
              <a:rPr lang="en-US" dirty="0" smtClean="0"/>
              <a:t> t? ?</a:t>
            </a:r>
            <a:r>
              <a:rPr lang="en-US" dirty="0" err="1" smtClean="0"/>
              <a:t>sE</a:t>
            </a:r>
            <a:r>
              <a:rPr lang="en-US" dirty="0" smtClean="0"/>
              <a:t> translate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9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8" y="1157216"/>
            <a:ext cx="10736530" cy="5406661"/>
          </a:xfrm>
        </p:spPr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/>
              <a:t>d -------delete character</a:t>
            </a:r>
          </a:p>
          <a:p>
            <a:r>
              <a:rPr lang="en-US" dirty="0"/>
              <a:t>$</a:t>
            </a:r>
            <a:r>
              <a:rPr lang="en-US" dirty="0" err="1"/>
              <a:t>tr</a:t>
            </a:r>
            <a:r>
              <a:rPr lang="en-US" dirty="0"/>
              <a:t> –d “</a:t>
            </a:r>
            <a:r>
              <a:rPr lang="en-US" dirty="0" err="1"/>
              <a:t>aeiou</a:t>
            </a:r>
            <a:r>
              <a:rPr lang="en-US" dirty="0"/>
              <a:t>”</a:t>
            </a:r>
          </a:p>
          <a:p>
            <a:r>
              <a:rPr lang="en-US" dirty="0"/>
              <a:t>It is easy</a:t>
            </a:r>
          </a:p>
          <a:p>
            <a:r>
              <a:rPr lang="en-US" dirty="0"/>
              <a:t>It s     </a:t>
            </a:r>
            <a:r>
              <a:rPr lang="en-US" dirty="0" err="1"/>
              <a:t>sy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tr</a:t>
            </a:r>
            <a:r>
              <a:rPr lang="en-US" dirty="0" smtClean="0"/>
              <a:t> –s “</a:t>
            </a:r>
            <a:r>
              <a:rPr lang="en-US" dirty="0" err="1" smtClean="0"/>
              <a:t>ie</a:t>
            </a:r>
            <a:r>
              <a:rPr lang="en-US" dirty="0" smtClean="0"/>
              <a:t>” “</a:t>
            </a:r>
            <a:r>
              <a:rPr lang="en-US" dirty="0" err="1" smtClean="0"/>
              <a:t>dd</a:t>
            </a:r>
            <a:r>
              <a:rPr lang="en-US" dirty="0" smtClean="0"/>
              <a:t>”----------squeeze output (deletes consecutive occurrences of same character)</a:t>
            </a:r>
          </a:p>
          <a:p>
            <a:pPr marL="0" indent="0">
              <a:buNone/>
            </a:pPr>
            <a:r>
              <a:rPr lang="en-US" dirty="0" smtClean="0"/>
              <a:t>	The fiend did dastardly deeds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fdnd</a:t>
            </a:r>
            <a:r>
              <a:rPr lang="en-US" dirty="0" smtClean="0"/>
              <a:t> d dastardly ds</a:t>
            </a:r>
          </a:p>
          <a:p>
            <a:r>
              <a:rPr lang="en-IN" dirty="0" err="1"/>
              <a:t>tr</a:t>
            </a:r>
            <a:r>
              <a:rPr lang="en-IN" dirty="0"/>
              <a:t> -d '[0-9]' </a:t>
            </a:r>
            <a:r>
              <a:rPr lang="en-IN" dirty="0" smtClean="0"/>
              <a:t>------------------Delete </a:t>
            </a:r>
            <a:r>
              <a:rPr lang="en-IN" dirty="0"/>
              <a:t>all digits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0005" y="469628"/>
            <a:ext cx="7613469" cy="314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characters: </a:t>
            </a:r>
            <a:r>
              <a:rPr lang="en-US" dirty="0" err="1"/>
              <a:t>t</a:t>
            </a:r>
            <a:r>
              <a:rPr lang="en-US" dirty="0" err="1" smtClean="0"/>
              <a:t>r</a:t>
            </a:r>
            <a:r>
              <a:rPr lang="en-US" dirty="0" smtClean="0"/>
              <a:t>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11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with duplicate lines: Uniq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9278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Uniq f1</a:t>
            </a:r>
          </a:p>
          <a:p>
            <a:r>
              <a:rPr lang="en-US" dirty="0" smtClean="0"/>
              <a:t>Uniq –u f1-----------------displays with the message</a:t>
            </a:r>
          </a:p>
          <a:p>
            <a:r>
              <a:rPr lang="en-US" dirty="0"/>
              <a:t>Uniq </a:t>
            </a:r>
            <a:r>
              <a:rPr lang="en-US" dirty="0" smtClean="0"/>
              <a:t>–d f1-----------------only duplicate lines</a:t>
            </a:r>
          </a:p>
          <a:p>
            <a:r>
              <a:rPr lang="en-US" dirty="0"/>
              <a:t>Uniq </a:t>
            </a:r>
            <a:r>
              <a:rPr lang="en-US" dirty="0" smtClean="0"/>
              <a:t>–c </a:t>
            </a:r>
            <a:r>
              <a:rPr lang="en-US" dirty="0"/>
              <a:t>f1-</a:t>
            </a:r>
            <a:r>
              <a:rPr lang="en-US" dirty="0" smtClean="0"/>
              <a:t>----------------count </a:t>
            </a:r>
            <a:r>
              <a:rPr lang="en-US" dirty="0"/>
              <a:t>duplicate </a:t>
            </a:r>
            <a:r>
              <a:rPr lang="en-US" dirty="0" smtClean="0"/>
              <a:t>lines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$ sort names | </a:t>
            </a:r>
            <a:r>
              <a:rPr lang="en-IN" dirty="0" err="1" smtClean="0"/>
              <a:t>uniq</a:t>
            </a:r>
            <a:endParaRPr lang="en-IN" dirty="0" smtClean="0"/>
          </a:p>
          <a:p>
            <a:r>
              <a:rPr lang="en-US" dirty="0"/>
              <a:t>$ </a:t>
            </a:r>
            <a:r>
              <a:rPr lang="en-US" dirty="0" smtClean="0"/>
              <a:t>sort names </a:t>
            </a:r>
            <a:r>
              <a:rPr lang="en-US" dirty="0"/>
              <a:t>| </a:t>
            </a:r>
            <a:r>
              <a:rPr lang="en-US" dirty="0" err="1"/>
              <a:t>uniq</a:t>
            </a:r>
            <a:r>
              <a:rPr lang="en-US" dirty="0"/>
              <a:t> -d </a:t>
            </a:r>
            <a:r>
              <a:rPr lang="en-US" dirty="0" smtClean="0"/>
              <a:t>------------------List </a:t>
            </a:r>
            <a:r>
              <a:rPr lang="en-US" dirty="0"/>
              <a:t>duplicate </a:t>
            </a:r>
            <a:r>
              <a:rPr lang="en-US" dirty="0" smtClean="0"/>
              <a:t>lines</a:t>
            </a:r>
          </a:p>
          <a:p>
            <a:r>
              <a:rPr lang="en-US" dirty="0"/>
              <a:t>$ sort names | </a:t>
            </a:r>
            <a:r>
              <a:rPr lang="en-US" dirty="0" err="1"/>
              <a:t>uniq</a:t>
            </a:r>
            <a:r>
              <a:rPr lang="en-US" dirty="0"/>
              <a:t> –c </a:t>
            </a:r>
            <a:r>
              <a:rPr lang="en-US" dirty="0" smtClean="0"/>
              <a:t>-------Count </a:t>
            </a:r>
            <a:r>
              <a:rPr lang="en-US" dirty="0"/>
              <a:t>line occurrences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Charlie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Emanuel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Tony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8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7178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Count Characters, words, or lines: wc command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2" y="2918551"/>
            <a:ext cx="9755776" cy="1762306"/>
          </a:xfrm>
        </p:spPr>
        <p:txBody>
          <a:bodyPr>
            <a:normAutofit/>
          </a:bodyPr>
          <a:lstStyle/>
          <a:p>
            <a:r>
              <a:rPr lang="en-US" dirty="0" smtClean="0"/>
              <a:t>wc –c  filename ------counts the number of characters</a:t>
            </a:r>
          </a:p>
          <a:p>
            <a:r>
              <a:rPr lang="en-US" dirty="0"/>
              <a:t>wc </a:t>
            </a:r>
            <a:r>
              <a:rPr lang="en-US" dirty="0" smtClean="0"/>
              <a:t>–w  </a:t>
            </a:r>
            <a:r>
              <a:rPr lang="en-US" dirty="0"/>
              <a:t>filename ----- counts the number of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wc </a:t>
            </a:r>
            <a:r>
              <a:rPr lang="en-US" dirty="0" smtClean="0"/>
              <a:t>–l  </a:t>
            </a:r>
            <a:r>
              <a:rPr lang="en-US" dirty="0"/>
              <a:t>filename ------- counts the number of </a:t>
            </a:r>
            <a:r>
              <a:rPr lang="en-US" dirty="0" smtClean="0"/>
              <a:t>lines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1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(</a:t>
            </a:r>
            <a:r>
              <a:rPr lang="en-US" dirty="0" err="1" smtClean="0"/>
              <a:t>cmp</a:t>
            </a:r>
            <a:r>
              <a:rPr lang="en-US" dirty="0" smtClean="0"/>
              <a:t>) command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cmp</a:t>
            </a:r>
            <a:r>
              <a:rPr lang="en-US" dirty="0" smtClean="0"/>
              <a:t> f1 f2----------compares two files byte by byte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Difference (diff) command </a:t>
            </a:r>
          </a:p>
          <a:p>
            <a:pPr marL="0" indent="0">
              <a:buNone/>
            </a:pPr>
            <a:r>
              <a:rPr lang="en-US" dirty="0" smtClean="0"/>
              <a:t>   diff f1 f2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Common (</a:t>
            </a:r>
            <a:r>
              <a:rPr lang="en-US" dirty="0" err="1" smtClean="0"/>
              <a:t>comm</a:t>
            </a:r>
            <a:r>
              <a:rPr lang="en-US" dirty="0" smtClean="0"/>
              <a:t>) command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comm</a:t>
            </a:r>
            <a:r>
              <a:rPr lang="en-US" dirty="0" smtClean="0"/>
              <a:t> f1 f2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284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(</a:t>
            </a:r>
            <a:r>
              <a:rPr lang="en-US" dirty="0" err="1"/>
              <a:t>cmp</a:t>
            </a:r>
            <a:r>
              <a:rPr lang="en-US" dirty="0"/>
              <a:t>) command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802" y="1464378"/>
            <a:ext cx="6486797" cy="405685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8139" y="1396140"/>
            <a:ext cx="4110446" cy="40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86747"/>
            <a:ext cx="10515600" cy="975995"/>
          </a:xfrm>
        </p:spPr>
        <p:txBody>
          <a:bodyPr/>
          <a:lstStyle/>
          <a:p>
            <a:r>
              <a:rPr lang="en-US" dirty="0"/>
              <a:t>Common (</a:t>
            </a:r>
            <a:r>
              <a:rPr lang="en-US" dirty="0" err="1"/>
              <a:t>comm</a:t>
            </a:r>
            <a:r>
              <a:rPr lang="en-US" dirty="0"/>
              <a:t>) command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1690688"/>
            <a:ext cx="7462157" cy="42748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357" y="1690688"/>
            <a:ext cx="338967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4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644" y="1036458"/>
            <a:ext cx="11079014" cy="249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(</a:t>
            </a:r>
            <a:r>
              <a:rPr lang="en-US" dirty="0" err="1"/>
              <a:t>comm</a:t>
            </a:r>
            <a:r>
              <a:rPr lang="en-US" dirty="0"/>
              <a:t>) command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947160"/>
            <a:ext cx="8991600" cy="294132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448" y="5348695"/>
            <a:ext cx="6608717" cy="1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20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(diff) command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29" y="1499099"/>
            <a:ext cx="6585857" cy="31948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1571353"/>
            <a:ext cx="388620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0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4716" y="491312"/>
            <a:ext cx="8529851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Explanation of the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output of diff is structured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Line Numbers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1c1: The 1c1 indicates that line 1 in file1 needs to be changed to match line 1 in file2.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Details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Ankur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The &lt; symbol indicates that this line is present in file1 but is different in file2.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---: Separates the contents of file1 from file2.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Anubhav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The &gt; symbol indicates that this line is present in file2.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Another Change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3c3,4: This indicates that line 3 in file1 needs to be replaced by lines 3 and 4 in file2.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Ishaan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Indicates the line in file1.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---: Separator.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Line 3 in file2.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Vishal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Line 4 in file2.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Line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Ankur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file1 is replaced by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Anubhav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file2.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Line 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Ishaan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file1 is replaced by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Vishal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file2.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3058" y="1325693"/>
            <a:ext cx="2647664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90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392" y="311330"/>
            <a:ext cx="8587196" cy="614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881" y="696005"/>
            <a:ext cx="9762550" cy="448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63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1594</Words>
  <Application>Microsoft Office PowerPoint</Application>
  <PresentationFormat>Custom</PresentationFormat>
  <Paragraphs>256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Wisp</vt:lpstr>
      <vt:lpstr>UNIT-4</vt:lpstr>
      <vt:lpstr>Contents</vt:lpstr>
      <vt:lpstr> Filters and Pipes.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Common Filters:</vt:lpstr>
      <vt:lpstr>Concatenating files (cat)</vt:lpstr>
      <vt:lpstr>Concatenating files (cat)</vt:lpstr>
      <vt:lpstr>Display beginning and end of files:  head command</vt:lpstr>
      <vt:lpstr>Tail command</vt:lpstr>
      <vt:lpstr>Cut and paste</vt:lpstr>
      <vt:lpstr>Sorting </vt:lpstr>
      <vt:lpstr>Slide 58</vt:lpstr>
      <vt:lpstr>Slide 59</vt:lpstr>
      <vt:lpstr>Slide 60</vt:lpstr>
      <vt:lpstr>Slide 61</vt:lpstr>
      <vt:lpstr>Reverse (-r): To order data from largest to smallest </vt:lpstr>
      <vt:lpstr>Translating characters: tr command</vt:lpstr>
      <vt:lpstr>Translating characters: tr command</vt:lpstr>
      <vt:lpstr>Files with duplicate lines: Uniq command</vt:lpstr>
      <vt:lpstr>Count Characters, words, or lines: wc command</vt:lpstr>
      <vt:lpstr>Comparing files:</vt:lpstr>
      <vt:lpstr>Compare (cmp) command </vt:lpstr>
      <vt:lpstr>Common (comm) command</vt:lpstr>
      <vt:lpstr>Common (comm) command</vt:lpstr>
      <vt:lpstr>Difference (diff) command  </vt:lpstr>
      <vt:lpstr>Slide 72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Admin</dc:creator>
  <cp:lastModifiedBy>ADMIN</cp:lastModifiedBy>
  <cp:revision>118</cp:revision>
  <dcterms:created xsi:type="dcterms:W3CDTF">2023-01-05T09:15:20Z</dcterms:created>
  <dcterms:modified xsi:type="dcterms:W3CDTF">2024-12-23T06:36:31Z</dcterms:modified>
</cp:coreProperties>
</file>