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58" r:id="rId4"/>
    <p:sldId id="262" r:id="rId5"/>
    <p:sldId id="260" r:id="rId6"/>
    <p:sldId id="261" r:id="rId7"/>
    <p:sldId id="279" r:id="rId8"/>
    <p:sldId id="264"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80" d="100"/>
          <a:sy n="80" d="100"/>
        </p:scale>
        <p:origin x="3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9D03A0-FFB2-4B8A-B485-F0D9F1CF1DD3}"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238514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9D03A0-FFB2-4B8A-B485-F0D9F1CF1DD3}"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5643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9D03A0-FFB2-4B8A-B485-F0D9F1CF1DD3}"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317075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9D03A0-FFB2-4B8A-B485-F0D9F1CF1DD3}"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218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D03A0-FFB2-4B8A-B485-F0D9F1CF1DD3}"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109089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9D03A0-FFB2-4B8A-B485-F0D9F1CF1DD3}"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72461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9D03A0-FFB2-4B8A-B485-F0D9F1CF1DD3}" type="datetimeFigureOut">
              <a:rPr lang="en-IN" smtClean="0"/>
              <a:t>13-05-2020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1805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9D03A0-FFB2-4B8A-B485-F0D9F1CF1DD3}" type="datetimeFigureOut">
              <a:rPr lang="en-IN" smtClean="0"/>
              <a:t>13-05-2020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182820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D03A0-FFB2-4B8A-B485-F0D9F1CF1DD3}" type="datetimeFigureOut">
              <a:rPr lang="en-IN" smtClean="0"/>
              <a:t>13-05-2020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413278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D03A0-FFB2-4B8A-B485-F0D9F1CF1DD3}"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89033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D03A0-FFB2-4B8A-B485-F0D9F1CF1DD3}"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CF9CAC-F345-4512-B241-4FF2B1EB3164}" type="slidenum">
              <a:rPr lang="en-IN" smtClean="0"/>
              <a:t>‹#›</a:t>
            </a:fld>
            <a:endParaRPr lang="en-IN"/>
          </a:p>
        </p:txBody>
      </p:sp>
    </p:spTree>
    <p:extLst>
      <p:ext uri="{BB962C8B-B14F-4D97-AF65-F5344CB8AC3E}">
        <p14:creationId xmlns:p14="http://schemas.microsoft.com/office/powerpoint/2010/main" val="254434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D03A0-FFB2-4B8A-B485-F0D9F1CF1DD3}" type="datetimeFigureOut">
              <a:rPr lang="en-IN" smtClean="0"/>
              <a:t>13-05-2020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F9CAC-F345-4512-B241-4FF2B1EB3164}" type="slidenum">
              <a:rPr lang="en-IN" smtClean="0"/>
              <a:t>‹#›</a:t>
            </a:fld>
            <a:endParaRPr lang="en-IN"/>
          </a:p>
        </p:txBody>
      </p:sp>
    </p:spTree>
    <p:extLst>
      <p:ext uri="{BB962C8B-B14F-4D97-AF65-F5344CB8AC3E}">
        <p14:creationId xmlns:p14="http://schemas.microsoft.com/office/powerpoint/2010/main" val="1814876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Web_servic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p:cNvSpPr/>
          <p:nvPr/>
        </p:nvSpPr>
        <p:spPr>
          <a:xfrm>
            <a:off x="2937686" y="1779111"/>
            <a:ext cx="6366295" cy="3157268"/>
          </a:xfrm>
          <a:prstGeom prst="ellipse">
            <a:avLst/>
          </a:prstGeom>
          <a:ln>
            <a:noFill/>
          </a:ln>
          <a:effectLst>
            <a:outerShdw blurRad="152400" dist="50800" algn="ctr" rotWithShape="0">
              <a:srgbClr val="000000">
                <a:alpha val="9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31981" y="2835233"/>
            <a:ext cx="3916393" cy="923330"/>
          </a:xfrm>
          <a:prstGeom prst="rect">
            <a:avLst/>
          </a:prstGeom>
          <a:noFill/>
        </p:spPr>
        <p:txBody>
          <a:bodyPr wrap="square" rtlCol="0">
            <a:spAutoFit/>
          </a:bodyPr>
          <a:lstStyle/>
          <a:p>
            <a:r>
              <a:rPr lang="en-IN" sz="5400" b="1" dirty="0" smtClean="0">
                <a:solidFill>
                  <a:srgbClr val="FF0000"/>
                </a:solidFill>
                <a:effectLst>
                  <a:outerShdw blurRad="38100" dist="38100" dir="2700000" algn="tl">
                    <a:srgbClr val="000000">
                      <a:alpha val="43137"/>
                    </a:srgbClr>
                  </a:outerShdw>
                </a:effectLst>
              </a:rPr>
              <a:t>Welcome</a:t>
            </a:r>
            <a:endParaRPr lang="en-IN" sz="5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747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9977253" y="3025243"/>
            <a:ext cx="653142" cy="807521"/>
          </a:xfrm>
          <a:prstGeom prst="rect">
            <a:avLst/>
          </a:prstGeom>
        </p:spPr>
      </p:pic>
      <p:pic>
        <p:nvPicPr>
          <p:cNvPr id="3" name="Picture 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9328122" y="3025245"/>
            <a:ext cx="653142" cy="807521"/>
          </a:xfrm>
          <a:prstGeom prst="rect">
            <a:avLst/>
          </a:prstGeom>
        </p:spPr>
      </p:pic>
      <p:sp>
        <p:nvSpPr>
          <p:cNvPr id="4" name="Rectangle 3"/>
          <p:cNvSpPr/>
          <p:nvPr/>
        </p:nvSpPr>
        <p:spPr>
          <a:xfrm>
            <a:off x="1" y="-34151"/>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reeform 4"/>
          <p:cNvSpPr/>
          <p:nvPr/>
        </p:nvSpPr>
        <p:spPr>
          <a:xfrm>
            <a:off x="10780297" y="2041062"/>
            <a:ext cx="1411703"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rot="16200000">
            <a:off x="10066320" y="2515023"/>
            <a:ext cx="3752602" cy="646331"/>
          </a:xfrm>
          <a:prstGeom prst="rect">
            <a:avLst/>
          </a:prstGeom>
          <a:noFill/>
        </p:spPr>
        <p:txBody>
          <a:bodyPr wrap="square" rtlCol="0">
            <a:spAutoFit/>
          </a:bodyPr>
          <a:lstStyle/>
          <a:p>
            <a:r>
              <a:rPr lang="en-IN" sz="3600" b="1" dirty="0" smtClean="0">
                <a:solidFill>
                  <a:schemeClr val="bg1">
                    <a:lumMod val="95000"/>
                  </a:schemeClr>
                </a:solidFill>
              </a:rPr>
              <a:t>requirements</a:t>
            </a:r>
            <a:endParaRPr lang="en-IN" sz="3600" b="1" dirty="0">
              <a:solidFill>
                <a:schemeClr val="bg1">
                  <a:lumMod val="95000"/>
                </a:schemeClr>
              </a:solidFill>
            </a:endParaRPr>
          </a:p>
        </p:txBody>
      </p:sp>
      <p:pic>
        <p:nvPicPr>
          <p:cNvPr id="7" name="Picture 6"/>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962908" y="2991088"/>
            <a:ext cx="653142" cy="807521"/>
          </a:xfrm>
          <a:prstGeom prst="rect">
            <a:avLst/>
          </a:prstGeom>
        </p:spPr>
      </p:pic>
      <p:sp>
        <p:nvSpPr>
          <p:cNvPr id="8" name="Rounded Rectangle 7"/>
          <p:cNvSpPr/>
          <p:nvPr/>
        </p:nvSpPr>
        <p:spPr>
          <a:xfrm>
            <a:off x="4323824" y="735270"/>
            <a:ext cx="5349878" cy="19694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a:off x="4323824" y="1480858"/>
            <a:ext cx="5390408" cy="4876399"/>
          </a:xfrm>
          <a:custGeom>
            <a:avLst/>
            <a:gdLst>
              <a:gd name="connsiteX0" fmla="*/ 311840 w 1871003"/>
              <a:gd name="connsiteY0" fmla="*/ 0 h 3868615"/>
              <a:gd name="connsiteX1" fmla="*/ 443132 w 1871003"/>
              <a:gd name="connsiteY1" fmla="*/ 0 h 3868615"/>
              <a:gd name="connsiteX2" fmla="*/ 935501 w 1871003"/>
              <a:gd name="connsiteY2" fmla="*/ 541607 h 3868615"/>
              <a:gd name="connsiteX3" fmla="*/ 1427870 w 1871003"/>
              <a:gd name="connsiteY3" fmla="*/ 0 h 3868615"/>
              <a:gd name="connsiteX4" fmla="*/ 1559163 w 1871003"/>
              <a:gd name="connsiteY4" fmla="*/ 0 h 3868615"/>
              <a:gd name="connsiteX5" fmla="*/ 1871003 w 1871003"/>
              <a:gd name="connsiteY5" fmla="*/ 311840 h 3868615"/>
              <a:gd name="connsiteX6" fmla="*/ 1871003 w 1871003"/>
              <a:gd name="connsiteY6" fmla="*/ 3556775 h 3868615"/>
              <a:gd name="connsiteX7" fmla="*/ 1559163 w 1871003"/>
              <a:gd name="connsiteY7" fmla="*/ 3868615 h 3868615"/>
              <a:gd name="connsiteX8" fmla="*/ 311840 w 1871003"/>
              <a:gd name="connsiteY8" fmla="*/ 3868615 h 3868615"/>
              <a:gd name="connsiteX9" fmla="*/ 0 w 1871003"/>
              <a:gd name="connsiteY9" fmla="*/ 3556775 h 3868615"/>
              <a:gd name="connsiteX10" fmla="*/ 0 w 1871003"/>
              <a:gd name="connsiteY10" fmla="*/ 311840 h 3868615"/>
              <a:gd name="connsiteX11" fmla="*/ 311840 w 1871003"/>
              <a:gd name="connsiteY11" fmla="*/ 0 h 386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1003" h="3868615">
                <a:moveTo>
                  <a:pt x="311840" y="0"/>
                </a:moveTo>
                <a:lnTo>
                  <a:pt x="443132" y="0"/>
                </a:lnTo>
                <a:cubicBezTo>
                  <a:pt x="443132" y="299121"/>
                  <a:pt x="663573" y="541607"/>
                  <a:pt x="935501" y="541607"/>
                </a:cubicBezTo>
                <a:cubicBezTo>
                  <a:pt x="1207429" y="541607"/>
                  <a:pt x="1427870" y="299121"/>
                  <a:pt x="1427870" y="0"/>
                </a:cubicBezTo>
                <a:lnTo>
                  <a:pt x="1559163" y="0"/>
                </a:lnTo>
                <a:cubicBezTo>
                  <a:pt x="1731387" y="0"/>
                  <a:pt x="1871003" y="139616"/>
                  <a:pt x="1871003" y="311840"/>
                </a:cubicBezTo>
                <a:lnTo>
                  <a:pt x="1871003" y="3556775"/>
                </a:lnTo>
                <a:cubicBezTo>
                  <a:pt x="1871003" y="3728999"/>
                  <a:pt x="1731387" y="3868615"/>
                  <a:pt x="1559163" y="3868615"/>
                </a:cubicBezTo>
                <a:lnTo>
                  <a:pt x="311840" y="3868615"/>
                </a:lnTo>
                <a:cubicBezTo>
                  <a:pt x="139616" y="3868615"/>
                  <a:pt x="0" y="3728999"/>
                  <a:pt x="0" y="3556775"/>
                </a:cubicBezTo>
                <a:lnTo>
                  <a:pt x="0" y="311840"/>
                </a:lnTo>
                <a:cubicBezTo>
                  <a:pt x="0" y="139616"/>
                  <a:pt x="139616" y="0"/>
                  <a:pt x="31184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000" dirty="0">
                <a:solidFill>
                  <a:srgbClr val="FF0000"/>
                </a:solidFill>
              </a:rPr>
              <a:t>Operating </a:t>
            </a:r>
            <a:r>
              <a:rPr lang="en-IN" sz="2000" dirty="0" smtClean="0">
                <a:solidFill>
                  <a:srgbClr val="FF0000"/>
                </a:solidFill>
              </a:rPr>
              <a:t>System  </a:t>
            </a:r>
            <a:r>
              <a:rPr lang="en-IN" sz="2000" dirty="0">
                <a:solidFill>
                  <a:srgbClr val="FF0000"/>
                </a:solidFill>
              </a:rPr>
              <a:t>	-	</a:t>
            </a:r>
            <a:r>
              <a:rPr lang="en-IN" sz="2000" dirty="0" smtClean="0">
                <a:solidFill>
                  <a:srgbClr val="FF0000"/>
                </a:solidFill>
              </a:rPr>
              <a:t>Windows</a:t>
            </a:r>
            <a:endParaRPr lang="en-IN" sz="2000" dirty="0">
              <a:solidFill>
                <a:srgbClr val="FF0000"/>
              </a:solidFill>
            </a:endParaRPr>
          </a:p>
          <a:p>
            <a:pPr lvl="0"/>
            <a:r>
              <a:rPr lang="en-IN" sz="2000" dirty="0">
                <a:solidFill>
                  <a:srgbClr val="FF0000"/>
                </a:solidFill>
              </a:rPr>
              <a:t>Programming Language	-	Java</a:t>
            </a:r>
          </a:p>
          <a:p>
            <a:pPr lvl="0"/>
            <a:r>
              <a:rPr lang="en-IN" sz="2000" dirty="0" smtClean="0">
                <a:solidFill>
                  <a:srgbClr val="FF0000"/>
                </a:solidFill>
              </a:rPr>
              <a:t>Technology</a:t>
            </a:r>
            <a:r>
              <a:rPr lang="en-IN" sz="2000" dirty="0">
                <a:solidFill>
                  <a:srgbClr val="FF0000"/>
                </a:solidFill>
              </a:rPr>
              <a:t>		-	</a:t>
            </a:r>
            <a:r>
              <a:rPr lang="en-IN" sz="2000" dirty="0" err="1" smtClean="0">
                <a:solidFill>
                  <a:srgbClr val="FF0000"/>
                </a:solidFill>
              </a:rPr>
              <a:t>SpringBoot</a:t>
            </a:r>
            <a:endParaRPr lang="en-IN" sz="2000" dirty="0">
              <a:solidFill>
                <a:srgbClr val="FF0000"/>
              </a:solidFill>
            </a:endParaRPr>
          </a:p>
          <a:p>
            <a:pPr lvl="0"/>
            <a:r>
              <a:rPr lang="en-IN" sz="2000" dirty="0">
                <a:solidFill>
                  <a:srgbClr val="FF0000"/>
                </a:solidFill>
              </a:rPr>
              <a:t>Back End		-	MySQL</a:t>
            </a:r>
          </a:p>
          <a:p>
            <a:pPr lvl="0"/>
            <a:r>
              <a:rPr lang="en-IN" sz="2000" dirty="0">
                <a:solidFill>
                  <a:srgbClr val="FF0000"/>
                </a:solidFill>
              </a:rPr>
              <a:t>Application Server	-	Tomcat</a:t>
            </a:r>
          </a:p>
        </p:txBody>
      </p:sp>
      <p:sp>
        <p:nvSpPr>
          <p:cNvPr id="10" name="TextBox 9"/>
          <p:cNvSpPr txBox="1"/>
          <p:nvPr/>
        </p:nvSpPr>
        <p:spPr>
          <a:xfrm>
            <a:off x="6244252" y="1054090"/>
            <a:ext cx="2881615" cy="580896"/>
          </a:xfrm>
          <a:prstGeom prst="rect">
            <a:avLst/>
          </a:prstGeom>
          <a:noFill/>
        </p:spPr>
        <p:txBody>
          <a:bodyPr wrap="square" rtlCol="0">
            <a:spAutoFit/>
          </a:bodyPr>
          <a:lstStyle/>
          <a:p>
            <a:r>
              <a:rPr lang="en-IN" sz="3200" dirty="0" smtClean="0"/>
              <a:t>Software</a:t>
            </a:r>
            <a:endParaRPr lang="en-IN" sz="3200" dirty="0"/>
          </a:p>
        </p:txBody>
      </p:sp>
    </p:spTree>
    <p:extLst>
      <p:ext uri="{BB962C8B-B14F-4D97-AF65-F5344CB8AC3E}">
        <p14:creationId xmlns:p14="http://schemas.microsoft.com/office/powerpoint/2010/main" val="116111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588873" y="3025243"/>
            <a:ext cx="653142" cy="807521"/>
          </a:xfrm>
          <a:prstGeom prst="rect">
            <a:avLst/>
          </a:prstGeom>
        </p:spPr>
      </p:pic>
      <p:pic>
        <p:nvPicPr>
          <p:cNvPr id="3" name="Picture 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9939742" y="3025245"/>
            <a:ext cx="653142" cy="807521"/>
          </a:xfrm>
          <a:prstGeom prst="rect">
            <a:avLst/>
          </a:prstGeom>
        </p:spPr>
      </p:pic>
      <p:sp>
        <p:nvSpPr>
          <p:cNvPr id="4" name="Rectangle 3"/>
          <p:cNvSpPr/>
          <p:nvPr/>
        </p:nvSpPr>
        <p:spPr>
          <a:xfrm>
            <a:off x="1" y="16122"/>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reeform 4"/>
          <p:cNvSpPr/>
          <p:nvPr/>
        </p:nvSpPr>
        <p:spPr>
          <a:xfrm>
            <a:off x="10780297" y="2091335"/>
            <a:ext cx="1411703"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rot="16200000">
            <a:off x="9992535" y="2361935"/>
            <a:ext cx="3752602" cy="646331"/>
          </a:xfrm>
          <a:prstGeom prst="rect">
            <a:avLst/>
          </a:prstGeom>
          <a:noFill/>
        </p:spPr>
        <p:txBody>
          <a:bodyPr wrap="square" rtlCol="0">
            <a:spAutoFit/>
          </a:bodyPr>
          <a:lstStyle/>
          <a:p>
            <a:r>
              <a:rPr lang="en-IN" sz="3600" b="1" dirty="0" smtClean="0">
                <a:solidFill>
                  <a:schemeClr val="bg1">
                    <a:lumMod val="95000"/>
                  </a:schemeClr>
                </a:solidFill>
              </a:rPr>
              <a:t>references</a:t>
            </a:r>
            <a:endParaRPr lang="en-IN" sz="3600" b="1" dirty="0">
              <a:solidFill>
                <a:schemeClr val="bg1">
                  <a:lumMod val="95000"/>
                </a:schemeClr>
              </a:solidFill>
            </a:endParaRPr>
          </a:p>
        </p:txBody>
      </p:sp>
      <p:pic>
        <p:nvPicPr>
          <p:cNvPr id="7" name="Picture 6"/>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962908" y="3041361"/>
            <a:ext cx="653142" cy="807521"/>
          </a:xfrm>
          <a:prstGeom prst="rect">
            <a:avLst/>
          </a:prstGeom>
        </p:spPr>
      </p:pic>
      <p:sp>
        <p:nvSpPr>
          <p:cNvPr id="8" name="Rounded Rectangle 7"/>
          <p:cNvSpPr/>
          <p:nvPr/>
        </p:nvSpPr>
        <p:spPr>
          <a:xfrm>
            <a:off x="1614221" y="808800"/>
            <a:ext cx="8189642" cy="51130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a:hlinkClick r:id="rId3"/>
              </a:rPr>
              <a:t>https://en.wikipedia.org/wiki/Web_service</a:t>
            </a:r>
            <a:endParaRPr lang="en-IN" sz="3200" dirty="0"/>
          </a:p>
        </p:txBody>
      </p:sp>
    </p:spTree>
    <p:extLst>
      <p:ext uri="{BB962C8B-B14F-4D97-AF65-F5344CB8AC3E}">
        <p14:creationId xmlns:p14="http://schemas.microsoft.com/office/powerpoint/2010/main" val="344369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1110639" y="3025243"/>
            <a:ext cx="653142" cy="807521"/>
          </a:xfrm>
          <a:prstGeom prst="rect">
            <a:avLst/>
          </a:prstGeom>
        </p:spPr>
      </p:pic>
      <p:pic>
        <p:nvPicPr>
          <p:cNvPr id="3" name="Picture 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461508" y="3025245"/>
            <a:ext cx="653142" cy="807521"/>
          </a:xfrm>
          <a:prstGeom prst="rect">
            <a:avLst/>
          </a:prstGeom>
        </p:spPr>
      </p:pic>
      <p:pic>
        <p:nvPicPr>
          <p:cNvPr id="4" name="Picture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1484674" y="3041361"/>
            <a:ext cx="653142" cy="807521"/>
          </a:xfrm>
          <a:prstGeom prst="rect">
            <a:avLst/>
          </a:prstGeom>
        </p:spPr>
      </p:pic>
      <p:sp>
        <p:nvSpPr>
          <p:cNvPr id="5" name="Rectangle 4"/>
          <p:cNvSpPr/>
          <p:nvPr/>
        </p:nvSpPr>
        <p:spPr>
          <a:xfrm>
            <a:off x="1" y="16122"/>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5"/>
          <p:cNvSpPr/>
          <p:nvPr/>
        </p:nvSpPr>
        <p:spPr>
          <a:xfrm>
            <a:off x="10780297" y="2091335"/>
            <a:ext cx="1411703"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rot="16200000">
            <a:off x="9992535" y="2235326"/>
            <a:ext cx="3752602" cy="646331"/>
          </a:xfrm>
          <a:prstGeom prst="rect">
            <a:avLst/>
          </a:prstGeom>
          <a:noFill/>
        </p:spPr>
        <p:txBody>
          <a:bodyPr wrap="square" rtlCol="0">
            <a:spAutoFit/>
          </a:bodyPr>
          <a:lstStyle/>
          <a:p>
            <a:r>
              <a:rPr lang="en-IN" sz="3600" b="1" dirty="0" smtClean="0">
                <a:solidFill>
                  <a:schemeClr val="bg1">
                    <a:lumMod val="95000"/>
                  </a:schemeClr>
                </a:solidFill>
              </a:rPr>
              <a:t>complete</a:t>
            </a:r>
            <a:endParaRPr lang="en-IN" sz="3600" b="1" dirty="0">
              <a:solidFill>
                <a:schemeClr val="bg1">
                  <a:lumMod val="95000"/>
                </a:schemeClr>
              </a:solidFill>
            </a:endParaRP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962908" y="3041361"/>
            <a:ext cx="653142" cy="807521"/>
          </a:xfrm>
          <a:prstGeom prst="rect">
            <a:avLst/>
          </a:prstGeom>
        </p:spPr>
      </p:pic>
      <p:sp>
        <p:nvSpPr>
          <p:cNvPr id="9" name="Oval 8"/>
          <p:cNvSpPr/>
          <p:nvPr/>
        </p:nvSpPr>
        <p:spPr>
          <a:xfrm>
            <a:off x="2181957" y="1488994"/>
            <a:ext cx="6773821" cy="391225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smtClean="0"/>
              <a:t>Thank You</a:t>
            </a:r>
            <a:endParaRPr lang="en-IN" sz="4800" dirty="0"/>
          </a:p>
        </p:txBody>
      </p:sp>
    </p:spTree>
    <p:extLst>
      <p:ext uri="{BB962C8B-B14F-4D97-AF65-F5344CB8AC3E}">
        <p14:creationId xmlns:p14="http://schemas.microsoft.com/office/powerpoint/2010/main" val="409036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reeform 3"/>
          <p:cNvSpPr/>
          <p:nvPr/>
        </p:nvSpPr>
        <p:spPr>
          <a:xfrm>
            <a:off x="10780297" y="2075213"/>
            <a:ext cx="1411703"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rot="16200000">
            <a:off x="9992534" y="2037054"/>
            <a:ext cx="3752602" cy="646331"/>
          </a:xfrm>
          <a:prstGeom prst="rect">
            <a:avLst/>
          </a:prstGeom>
          <a:noFill/>
        </p:spPr>
        <p:txBody>
          <a:bodyPr wrap="square" rtlCol="0">
            <a:spAutoFit/>
          </a:bodyPr>
          <a:lstStyle/>
          <a:p>
            <a:r>
              <a:rPr lang="en-IN" sz="3600" b="1" dirty="0" smtClean="0">
                <a:solidFill>
                  <a:schemeClr val="bg1">
                    <a:lumMod val="95000"/>
                  </a:schemeClr>
                </a:solidFill>
              </a:rPr>
              <a:t>project</a:t>
            </a:r>
            <a:endParaRPr lang="en-IN" sz="3600" b="1" dirty="0">
              <a:solidFill>
                <a:schemeClr val="bg1">
                  <a:lumMod val="95000"/>
                </a:schemeClr>
              </a:solidFill>
            </a:endParaRPr>
          </a:p>
        </p:txBody>
      </p:sp>
      <p:pic>
        <p:nvPicPr>
          <p:cNvPr id="6" name="Picture 5"/>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962908" y="3025239"/>
            <a:ext cx="653142" cy="807521"/>
          </a:xfrm>
          <a:prstGeom prst="rect">
            <a:avLst/>
          </a:prstGeom>
        </p:spPr>
      </p:pic>
      <p:sp>
        <p:nvSpPr>
          <p:cNvPr id="7" name="Rounded Rectangle 6"/>
          <p:cNvSpPr/>
          <p:nvPr/>
        </p:nvSpPr>
        <p:spPr>
          <a:xfrm>
            <a:off x="3094314" y="785893"/>
            <a:ext cx="4892634" cy="2244436"/>
          </a:xfrm>
          <a:prstGeom prst="roundRect">
            <a:avLst/>
          </a:prstGeom>
          <a:ln>
            <a:noFill/>
          </a:ln>
          <a:effectLst>
            <a:outerShdw blurRad="127000" dist="63500" dir="5400000" sx="120000" sy="120000" rotWithShape="0">
              <a:schemeClr val="accent1">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657126" y="1030948"/>
            <a:ext cx="3811979" cy="1200329"/>
          </a:xfrm>
          <a:prstGeom prst="rect">
            <a:avLst/>
          </a:prstGeom>
          <a:noFill/>
        </p:spPr>
        <p:txBody>
          <a:bodyPr wrap="square" rtlCol="0">
            <a:spAutoFit/>
          </a:bodyPr>
          <a:lstStyle/>
          <a:p>
            <a:r>
              <a:rPr lang="en-IN" sz="3600" b="1" dirty="0" smtClean="0">
                <a:solidFill>
                  <a:schemeClr val="accent1">
                    <a:lumMod val="20000"/>
                    <a:lumOff val="80000"/>
                  </a:schemeClr>
                </a:solidFill>
                <a:effectLst>
                  <a:outerShdw blurRad="38100" dist="38100" dir="2700000" algn="tl">
                    <a:srgbClr val="000000">
                      <a:alpha val="43137"/>
                    </a:srgbClr>
                  </a:outerShdw>
                </a:effectLst>
              </a:rPr>
              <a:t>Restful Web Services</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9" name="Rectangle 8"/>
          <p:cNvSpPr/>
          <p:nvPr/>
        </p:nvSpPr>
        <p:spPr>
          <a:xfrm>
            <a:off x="2908993" y="4782787"/>
            <a:ext cx="5130140" cy="1603168"/>
          </a:xfrm>
          <a:prstGeom prst="rect">
            <a:avLst/>
          </a:prstGeom>
          <a:solidFill>
            <a:schemeClr val="accent6">
              <a:lumMod val="60000"/>
              <a:lumOff val="40000"/>
            </a:schemeClr>
          </a:solidFill>
          <a:ln>
            <a:noFill/>
          </a:ln>
          <a:effectLst>
            <a:outerShdw blurRad="50800" dist="50800" dir="5400000" algn="ctr" rotWithShape="0">
              <a:schemeClr val="accent3">
                <a:lumMod val="40000"/>
                <a:lumOff val="60000"/>
                <a:alpha val="10000"/>
              </a:scheme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3037611" y="4782787"/>
            <a:ext cx="4023360" cy="646331"/>
          </a:xfrm>
          <a:prstGeom prst="rect">
            <a:avLst/>
          </a:prstGeom>
          <a:noFill/>
        </p:spPr>
        <p:txBody>
          <a:bodyPr wrap="square" rtlCol="0">
            <a:spAutoFit/>
          </a:bodyPr>
          <a:lstStyle/>
          <a:p>
            <a:r>
              <a:rPr lang="en-IN" dirty="0" smtClean="0">
                <a:solidFill>
                  <a:schemeClr val="accent5">
                    <a:lumMod val="60000"/>
                    <a:lumOff val="40000"/>
                  </a:schemeClr>
                </a:solidFill>
                <a:effectLst>
                  <a:outerShdw blurRad="38100" dist="38100" dir="2700000" algn="tl">
                    <a:srgbClr val="000000">
                      <a:alpha val="43137"/>
                    </a:srgbClr>
                  </a:outerShdw>
                </a:effectLst>
              </a:rPr>
              <a:t>Proposed BY,</a:t>
            </a:r>
          </a:p>
          <a:p>
            <a:r>
              <a:rPr lang="en-IN" dirty="0" err="1" smtClean="0">
                <a:solidFill>
                  <a:schemeClr val="accent5">
                    <a:lumMod val="60000"/>
                    <a:lumOff val="40000"/>
                  </a:schemeClr>
                </a:solidFill>
                <a:effectLst>
                  <a:outerShdw blurRad="38100" dist="38100" dir="2700000" algn="tl">
                    <a:srgbClr val="000000">
                      <a:alpha val="43137"/>
                    </a:srgbClr>
                  </a:outerShdw>
                </a:effectLst>
              </a:rPr>
              <a:t>Suraj</a:t>
            </a:r>
            <a:r>
              <a:rPr lang="en-IN" dirty="0" smtClean="0">
                <a:solidFill>
                  <a:schemeClr val="accent5">
                    <a:lumMod val="60000"/>
                    <a:lumOff val="40000"/>
                  </a:schemeClr>
                </a:solidFill>
                <a:effectLst>
                  <a:outerShdw blurRad="38100" dist="38100" dir="2700000" algn="tl">
                    <a:srgbClr val="000000">
                      <a:alpha val="43137"/>
                    </a:srgbClr>
                  </a:outerShdw>
                </a:effectLst>
              </a:rPr>
              <a:t> Dubey(1614310200)</a:t>
            </a:r>
          </a:p>
        </p:txBody>
      </p:sp>
    </p:spTree>
    <p:extLst>
      <p:ext uri="{BB962C8B-B14F-4D97-AF65-F5344CB8AC3E}">
        <p14:creationId xmlns:p14="http://schemas.microsoft.com/office/powerpoint/2010/main" val="2062424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rot="16200000">
            <a:off x="9992534" y="2037054"/>
            <a:ext cx="3752602" cy="646331"/>
          </a:xfrm>
          <a:prstGeom prst="rect">
            <a:avLst/>
          </a:prstGeom>
          <a:noFill/>
        </p:spPr>
        <p:txBody>
          <a:bodyPr wrap="square" rtlCol="0">
            <a:spAutoFit/>
          </a:bodyPr>
          <a:lstStyle/>
          <a:p>
            <a:r>
              <a:rPr lang="en-IN" sz="3600" b="1" dirty="0" smtClean="0">
                <a:solidFill>
                  <a:schemeClr val="bg1">
                    <a:lumMod val="95000"/>
                  </a:schemeClr>
                </a:solidFill>
              </a:rPr>
              <a:t>project</a:t>
            </a:r>
            <a:endParaRPr lang="en-IN" sz="3600" b="1" dirty="0">
              <a:solidFill>
                <a:schemeClr val="bg1">
                  <a:lumMod val="95000"/>
                </a:schemeClr>
              </a:solidFill>
            </a:endParaRPr>
          </a:p>
        </p:txBody>
      </p:sp>
      <p:sp>
        <p:nvSpPr>
          <p:cNvPr id="4" name="Rectangle 3"/>
          <p:cNvSpPr/>
          <p:nvPr/>
        </p:nvSpPr>
        <p:spPr>
          <a:xfrm>
            <a:off x="-595082" y="8535"/>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reeform 4"/>
          <p:cNvSpPr/>
          <p:nvPr/>
        </p:nvSpPr>
        <p:spPr>
          <a:xfrm>
            <a:off x="10185214" y="2083748"/>
            <a:ext cx="1411703"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rot="16200000">
            <a:off x="9397452" y="2104966"/>
            <a:ext cx="3752602" cy="646331"/>
          </a:xfrm>
          <a:prstGeom prst="rect">
            <a:avLst/>
          </a:prstGeom>
          <a:noFill/>
        </p:spPr>
        <p:txBody>
          <a:bodyPr wrap="square" rtlCol="0">
            <a:spAutoFit/>
          </a:bodyPr>
          <a:lstStyle/>
          <a:p>
            <a:r>
              <a:rPr lang="en-IN" sz="3600" b="1" dirty="0" smtClean="0">
                <a:solidFill>
                  <a:schemeClr val="bg1">
                    <a:lumMod val="95000"/>
                  </a:schemeClr>
                </a:solidFill>
              </a:rPr>
              <a:t>abstract</a:t>
            </a:r>
            <a:endParaRPr lang="en-IN" sz="3600" b="1" dirty="0">
              <a:solidFill>
                <a:schemeClr val="bg1">
                  <a:lumMod val="95000"/>
                </a:schemeClr>
              </a:solidFill>
            </a:endParaRPr>
          </a:p>
        </p:txBody>
      </p:sp>
      <p:pic>
        <p:nvPicPr>
          <p:cNvPr id="7" name="Picture 6"/>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234059" y="3033772"/>
            <a:ext cx="653142" cy="807521"/>
          </a:xfrm>
          <a:prstGeom prst="rect">
            <a:avLst/>
          </a:prstGeom>
        </p:spPr>
      </p:pic>
      <p:sp>
        <p:nvSpPr>
          <p:cNvPr id="8" name="Rounded Rectangle 7"/>
          <p:cNvSpPr/>
          <p:nvPr/>
        </p:nvSpPr>
        <p:spPr>
          <a:xfrm>
            <a:off x="1294228" y="735035"/>
            <a:ext cx="8496886" cy="5387927"/>
          </a:xfrm>
          <a:prstGeom prst="roundRect">
            <a:avLst/>
          </a:prstGeom>
          <a:ln>
            <a:noFill/>
          </a:ln>
          <a:effectLst>
            <a:outerShdw blurRad="50800" dist="50800" dir="5400000" sx="109000" sy="109000" algn="ctr"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2147667" y="1397672"/>
            <a:ext cx="6696222" cy="3693319"/>
          </a:xfrm>
          <a:prstGeom prst="rect">
            <a:avLst/>
          </a:prstGeom>
          <a:noFill/>
        </p:spPr>
        <p:txBody>
          <a:bodyPr wrap="square" rtlCol="0">
            <a:spAutoFit/>
          </a:bodyPr>
          <a:lstStyle/>
          <a:p>
            <a:pPr algn="just"/>
            <a:r>
              <a:rPr lang="en-IN" dirty="0" smtClean="0">
                <a:solidFill>
                  <a:srgbClr val="FFC000"/>
                </a:solidFill>
              </a:rPr>
              <a:t>A web service can be defined as an application running </a:t>
            </a:r>
            <a:r>
              <a:rPr lang="en-IN" dirty="0">
                <a:solidFill>
                  <a:srgbClr val="FFC000"/>
                </a:solidFill>
              </a:rPr>
              <a:t>on a </a:t>
            </a:r>
            <a:r>
              <a:rPr lang="en-IN" dirty="0" smtClean="0">
                <a:solidFill>
                  <a:srgbClr val="FFC000"/>
                </a:solidFill>
              </a:rPr>
              <a:t>server, </a:t>
            </a:r>
            <a:r>
              <a:rPr lang="en-IN" dirty="0">
                <a:solidFill>
                  <a:srgbClr val="FFC000"/>
                </a:solidFill>
              </a:rPr>
              <a:t>listening for requests at a particular port over a network, serving web documents (HTML, JSON, XML, images), and creating web applications services, which serve in solving specific domain problems over the Web (WWW, Internet, HTTP)</a:t>
            </a:r>
          </a:p>
          <a:p>
            <a:pPr algn="just"/>
            <a:endParaRPr lang="en-IN" dirty="0">
              <a:solidFill>
                <a:srgbClr val="FFC000"/>
              </a:solidFill>
            </a:endParaRPr>
          </a:p>
          <a:p>
            <a:pPr algn="just"/>
            <a:r>
              <a:rPr lang="en-IN" dirty="0" smtClean="0">
                <a:solidFill>
                  <a:srgbClr val="FFC000"/>
                </a:solidFill>
              </a:rPr>
              <a:t>REST </a:t>
            </a:r>
            <a:r>
              <a:rPr lang="en-IN" dirty="0">
                <a:solidFill>
                  <a:srgbClr val="FFC000"/>
                </a:solidFill>
              </a:rPr>
              <a:t>(</a:t>
            </a:r>
            <a:r>
              <a:rPr lang="en-IN" dirty="0" err="1">
                <a:solidFill>
                  <a:srgbClr val="FFC000"/>
                </a:solidFill>
              </a:rPr>
              <a:t>REpresentational</a:t>
            </a:r>
            <a:r>
              <a:rPr lang="en-IN" dirty="0">
                <a:solidFill>
                  <a:srgbClr val="FFC000"/>
                </a:solidFill>
              </a:rPr>
              <a:t> State Transfer) represents the model of how the modern Web should work. It is an architectural pattern that </a:t>
            </a:r>
            <a:r>
              <a:rPr lang="en-IN" dirty="0" smtClean="0">
                <a:solidFill>
                  <a:srgbClr val="FFC000"/>
                </a:solidFill>
              </a:rPr>
              <a:t>distils </a:t>
            </a:r>
            <a:r>
              <a:rPr lang="en-IN" dirty="0">
                <a:solidFill>
                  <a:srgbClr val="FFC000"/>
                </a:solidFill>
              </a:rPr>
              <a:t>the way the Web already works. REST provides a set of architectural constraints that, when applied as a whole, emphasizes scalability of component interactions, generality of interfaces, independent deployment of components, and intermediary components to reduce interaction latency, enforce security, and encapsulate legacy systems.</a:t>
            </a:r>
          </a:p>
        </p:txBody>
      </p:sp>
    </p:spTree>
    <p:extLst>
      <p:ext uri="{BB962C8B-B14F-4D97-AF65-F5344CB8AC3E}">
        <p14:creationId xmlns:p14="http://schemas.microsoft.com/office/powerpoint/2010/main" val="65059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744" y="-31724"/>
            <a:ext cx="12278744" cy="6906794"/>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2"/>
          <p:cNvSpPr/>
          <p:nvPr/>
        </p:nvSpPr>
        <p:spPr>
          <a:xfrm>
            <a:off x="10693552" y="2073019"/>
            <a:ext cx="1421747" cy="2726838"/>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rot="16200000">
            <a:off x="9952688" y="2121595"/>
            <a:ext cx="3779315" cy="650932"/>
          </a:xfrm>
          <a:prstGeom prst="rect">
            <a:avLst/>
          </a:prstGeom>
          <a:noFill/>
        </p:spPr>
        <p:txBody>
          <a:bodyPr wrap="square" rtlCol="0">
            <a:spAutoFit/>
          </a:bodyPr>
          <a:lstStyle/>
          <a:p>
            <a:r>
              <a:rPr lang="en-IN" sz="3600" b="1" dirty="0" smtClean="0">
                <a:solidFill>
                  <a:schemeClr val="bg1">
                    <a:lumMod val="95000"/>
                  </a:schemeClr>
                </a:solidFill>
              </a:rPr>
              <a:t>problem</a:t>
            </a:r>
            <a:endParaRPr lang="en-IN" sz="3600" b="1" dirty="0">
              <a:solidFill>
                <a:schemeClr val="bg1">
                  <a:lumMod val="95000"/>
                </a:schemeClr>
              </a:solidFill>
            </a:endParaRPr>
          </a:p>
        </p:txBody>
      </p:sp>
      <p:pic>
        <p:nvPicPr>
          <p:cNvPr id="5" name="Picture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892775" y="2942111"/>
            <a:ext cx="657790" cy="813268"/>
          </a:xfrm>
          <a:prstGeom prst="rect">
            <a:avLst/>
          </a:prstGeom>
        </p:spPr>
      </p:pic>
      <p:sp>
        <p:nvSpPr>
          <p:cNvPr id="6" name="Rounded Rectangle 5"/>
          <p:cNvSpPr/>
          <p:nvPr/>
        </p:nvSpPr>
        <p:spPr>
          <a:xfrm>
            <a:off x="2237207" y="675305"/>
            <a:ext cx="1870147" cy="19834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a:off x="2237207" y="1407381"/>
            <a:ext cx="1884315" cy="3896140"/>
          </a:xfrm>
          <a:custGeom>
            <a:avLst/>
            <a:gdLst>
              <a:gd name="connsiteX0" fmla="*/ 311840 w 1871003"/>
              <a:gd name="connsiteY0" fmla="*/ 0 h 3868615"/>
              <a:gd name="connsiteX1" fmla="*/ 443132 w 1871003"/>
              <a:gd name="connsiteY1" fmla="*/ 0 h 3868615"/>
              <a:gd name="connsiteX2" fmla="*/ 935501 w 1871003"/>
              <a:gd name="connsiteY2" fmla="*/ 541607 h 3868615"/>
              <a:gd name="connsiteX3" fmla="*/ 1427870 w 1871003"/>
              <a:gd name="connsiteY3" fmla="*/ 0 h 3868615"/>
              <a:gd name="connsiteX4" fmla="*/ 1559163 w 1871003"/>
              <a:gd name="connsiteY4" fmla="*/ 0 h 3868615"/>
              <a:gd name="connsiteX5" fmla="*/ 1871003 w 1871003"/>
              <a:gd name="connsiteY5" fmla="*/ 311840 h 3868615"/>
              <a:gd name="connsiteX6" fmla="*/ 1871003 w 1871003"/>
              <a:gd name="connsiteY6" fmla="*/ 3556775 h 3868615"/>
              <a:gd name="connsiteX7" fmla="*/ 1559163 w 1871003"/>
              <a:gd name="connsiteY7" fmla="*/ 3868615 h 3868615"/>
              <a:gd name="connsiteX8" fmla="*/ 311840 w 1871003"/>
              <a:gd name="connsiteY8" fmla="*/ 3868615 h 3868615"/>
              <a:gd name="connsiteX9" fmla="*/ 0 w 1871003"/>
              <a:gd name="connsiteY9" fmla="*/ 3556775 h 3868615"/>
              <a:gd name="connsiteX10" fmla="*/ 0 w 1871003"/>
              <a:gd name="connsiteY10" fmla="*/ 311840 h 3868615"/>
              <a:gd name="connsiteX11" fmla="*/ 311840 w 1871003"/>
              <a:gd name="connsiteY11" fmla="*/ 0 h 386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1003" h="3868615">
                <a:moveTo>
                  <a:pt x="311840" y="0"/>
                </a:moveTo>
                <a:lnTo>
                  <a:pt x="443132" y="0"/>
                </a:lnTo>
                <a:cubicBezTo>
                  <a:pt x="443132" y="299121"/>
                  <a:pt x="663573" y="541607"/>
                  <a:pt x="935501" y="541607"/>
                </a:cubicBezTo>
                <a:cubicBezTo>
                  <a:pt x="1207429" y="541607"/>
                  <a:pt x="1427870" y="299121"/>
                  <a:pt x="1427870" y="0"/>
                </a:cubicBezTo>
                <a:lnTo>
                  <a:pt x="1559163" y="0"/>
                </a:lnTo>
                <a:cubicBezTo>
                  <a:pt x="1731387" y="0"/>
                  <a:pt x="1871003" y="139616"/>
                  <a:pt x="1871003" y="311840"/>
                </a:cubicBezTo>
                <a:lnTo>
                  <a:pt x="1871003" y="3556775"/>
                </a:lnTo>
                <a:cubicBezTo>
                  <a:pt x="1871003" y="3728999"/>
                  <a:pt x="1731387" y="3868615"/>
                  <a:pt x="1559163" y="3868615"/>
                </a:cubicBezTo>
                <a:lnTo>
                  <a:pt x="311840" y="3868615"/>
                </a:lnTo>
                <a:cubicBezTo>
                  <a:pt x="139616" y="3868615"/>
                  <a:pt x="0" y="3728999"/>
                  <a:pt x="0" y="3556775"/>
                </a:cubicBezTo>
                <a:lnTo>
                  <a:pt x="0" y="311840"/>
                </a:lnTo>
                <a:cubicBezTo>
                  <a:pt x="0" y="139616"/>
                  <a:pt x="139616" y="0"/>
                  <a:pt x="31184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4936639" y="675304"/>
            <a:ext cx="1870147" cy="19834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a:off x="4936639" y="1407381"/>
            <a:ext cx="1884315" cy="3896140"/>
          </a:xfrm>
          <a:custGeom>
            <a:avLst/>
            <a:gdLst>
              <a:gd name="connsiteX0" fmla="*/ 311840 w 1871003"/>
              <a:gd name="connsiteY0" fmla="*/ 0 h 3868615"/>
              <a:gd name="connsiteX1" fmla="*/ 443132 w 1871003"/>
              <a:gd name="connsiteY1" fmla="*/ 0 h 3868615"/>
              <a:gd name="connsiteX2" fmla="*/ 935501 w 1871003"/>
              <a:gd name="connsiteY2" fmla="*/ 541607 h 3868615"/>
              <a:gd name="connsiteX3" fmla="*/ 1427870 w 1871003"/>
              <a:gd name="connsiteY3" fmla="*/ 0 h 3868615"/>
              <a:gd name="connsiteX4" fmla="*/ 1559163 w 1871003"/>
              <a:gd name="connsiteY4" fmla="*/ 0 h 3868615"/>
              <a:gd name="connsiteX5" fmla="*/ 1871003 w 1871003"/>
              <a:gd name="connsiteY5" fmla="*/ 311840 h 3868615"/>
              <a:gd name="connsiteX6" fmla="*/ 1871003 w 1871003"/>
              <a:gd name="connsiteY6" fmla="*/ 3556775 h 3868615"/>
              <a:gd name="connsiteX7" fmla="*/ 1559163 w 1871003"/>
              <a:gd name="connsiteY7" fmla="*/ 3868615 h 3868615"/>
              <a:gd name="connsiteX8" fmla="*/ 311840 w 1871003"/>
              <a:gd name="connsiteY8" fmla="*/ 3868615 h 3868615"/>
              <a:gd name="connsiteX9" fmla="*/ 0 w 1871003"/>
              <a:gd name="connsiteY9" fmla="*/ 3556775 h 3868615"/>
              <a:gd name="connsiteX10" fmla="*/ 0 w 1871003"/>
              <a:gd name="connsiteY10" fmla="*/ 311840 h 3868615"/>
              <a:gd name="connsiteX11" fmla="*/ 311840 w 1871003"/>
              <a:gd name="connsiteY11" fmla="*/ 0 h 386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1003" h="3868615">
                <a:moveTo>
                  <a:pt x="311840" y="0"/>
                </a:moveTo>
                <a:lnTo>
                  <a:pt x="443132" y="0"/>
                </a:lnTo>
                <a:cubicBezTo>
                  <a:pt x="443132" y="299121"/>
                  <a:pt x="663573" y="541607"/>
                  <a:pt x="935501" y="541607"/>
                </a:cubicBezTo>
                <a:cubicBezTo>
                  <a:pt x="1207429" y="541607"/>
                  <a:pt x="1427870" y="299121"/>
                  <a:pt x="1427870" y="0"/>
                </a:cubicBezTo>
                <a:lnTo>
                  <a:pt x="1559163" y="0"/>
                </a:lnTo>
                <a:cubicBezTo>
                  <a:pt x="1731387" y="0"/>
                  <a:pt x="1871003" y="139616"/>
                  <a:pt x="1871003" y="311840"/>
                </a:cubicBezTo>
                <a:lnTo>
                  <a:pt x="1871003" y="3556775"/>
                </a:lnTo>
                <a:cubicBezTo>
                  <a:pt x="1871003" y="3728999"/>
                  <a:pt x="1731387" y="3868615"/>
                  <a:pt x="1559163" y="3868615"/>
                </a:cubicBezTo>
                <a:lnTo>
                  <a:pt x="311840" y="3868615"/>
                </a:lnTo>
                <a:cubicBezTo>
                  <a:pt x="139616" y="3868615"/>
                  <a:pt x="0" y="3728999"/>
                  <a:pt x="0" y="3556775"/>
                </a:cubicBezTo>
                <a:lnTo>
                  <a:pt x="0" y="311840"/>
                </a:lnTo>
                <a:cubicBezTo>
                  <a:pt x="0" y="139616"/>
                  <a:pt x="139616" y="0"/>
                  <a:pt x="31184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7511480" y="675305"/>
            <a:ext cx="1870147" cy="19834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7511480" y="1407381"/>
            <a:ext cx="1884315" cy="3896140"/>
          </a:xfrm>
          <a:custGeom>
            <a:avLst/>
            <a:gdLst>
              <a:gd name="connsiteX0" fmla="*/ 311840 w 1871003"/>
              <a:gd name="connsiteY0" fmla="*/ 0 h 3868615"/>
              <a:gd name="connsiteX1" fmla="*/ 443132 w 1871003"/>
              <a:gd name="connsiteY1" fmla="*/ 0 h 3868615"/>
              <a:gd name="connsiteX2" fmla="*/ 935501 w 1871003"/>
              <a:gd name="connsiteY2" fmla="*/ 541607 h 3868615"/>
              <a:gd name="connsiteX3" fmla="*/ 1427870 w 1871003"/>
              <a:gd name="connsiteY3" fmla="*/ 0 h 3868615"/>
              <a:gd name="connsiteX4" fmla="*/ 1559163 w 1871003"/>
              <a:gd name="connsiteY4" fmla="*/ 0 h 3868615"/>
              <a:gd name="connsiteX5" fmla="*/ 1871003 w 1871003"/>
              <a:gd name="connsiteY5" fmla="*/ 311840 h 3868615"/>
              <a:gd name="connsiteX6" fmla="*/ 1871003 w 1871003"/>
              <a:gd name="connsiteY6" fmla="*/ 3556775 h 3868615"/>
              <a:gd name="connsiteX7" fmla="*/ 1559163 w 1871003"/>
              <a:gd name="connsiteY7" fmla="*/ 3868615 h 3868615"/>
              <a:gd name="connsiteX8" fmla="*/ 311840 w 1871003"/>
              <a:gd name="connsiteY8" fmla="*/ 3868615 h 3868615"/>
              <a:gd name="connsiteX9" fmla="*/ 0 w 1871003"/>
              <a:gd name="connsiteY9" fmla="*/ 3556775 h 3868615"/>
              <a:gd name="connsiteX10" fmla="*/ 0 w 1871003"/>
              <a:gd name="connsiteY10" fmla="*/ 311840 h 3868615"/>
              <a:gd name="connsiteX11" fmla="*/ 311840 w 1871003"/>
              <a:gd name="connsiteY11" fmla="*/ 0 h 386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1003" h="3868615">
                <a:moveTo>
                  <a:pt x="311840" y="0"/>
                </a:moveTo>
                <a:lnTo>
                  <a:pt x="443132" y="0"/>
                </a:lnTo>
                <a:cubicBezTo>
                  <a:pt x="443132" y="299121"/>
                  <a:pt x="663573" y="541607"/>
                  <a:pt x="935501" y="541607"/>
                </a:cubicBezTo>
                <a:cubicBezTo>
                  <a:pt x="1207429" y="541607"/>
                  <a:pt x="1427870" y="299121"/>
                  <a:pt x="1427870" y="0"/>
                </a:cubicBezTo>
                <a:lnTo>
                  <a:pt x="1559163" y="0"/>
                </a:lnTo>
                <a:cubicBezTo>
                  <a:pt x="1731387" y="0"/>
                  <a:pt x="1871003" y="139616"/>
                  <a:pt x="1871003" y="311840"/>
                </a:cubicBezTo>
                <a:lnTo>
                  <a:pt x="1871003" y="3556775"/>
                </a:lnTo>
                <a:cubicBezTo>
                  <a:pt x="1871003" y="3728999"/>
                  <a:pt x="1731387" y="3868615"/>
                  <a:pt x="1559163" y="3868615"/>
                </a:cubicBezTo>
                <a:lnTo>
                  <a:pt x="311840" y="3868615"/>
                </a:lnTo>
                <a:cubicBezTo>
                  <a:pt x="139616" y="3868615"/>
                  <a:pt x="0" y="3728999"/>
                  <a:pt x="0" y="3556775"/>
                </a:cubicBezTo>
                <a:lnTo>
                  <a:pt x="0" y="311840"/>
                </a:lnTo>
                <a:cubicBezTo>
                  <a:pt x="0" y="139616"/>
                  <a:pt x="139616" y="0"/>
                  <a:pt x="31184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2552720" y="902953"/>
            <a:ext cx="1374275" cy="371960"/>
          </a:xfrm>
          <a:prstGeom prst="rect">
            <a:avLst/>
          </a:prstGeom>
          <a:noFill/>
        </p:spPr>
        <p:txBody>
          <a:bodyPr wrap="square" rtlCol="0">
            <a:spAutoFit/>
          </a:bodyPr>
          <a:lstStyle/>
          <a:p>
            <a:r>
              <a:rPr lang="en-IN" dirty="0" smtClean="0">
                <a:solidFill>
                  <a:schemeClr val="accent5">
                    <a:lumMod val="50000"/>
                  </a:schemeClr>
                </a:solidFill>
              </a:rPr>
              <a:t>Problem 1</a:t>
            </a:r>
            <a:endParaRPr lang="en-IN" dirty="0">
              <a:solidFill>
                <a:schemeClr val="accent5">
                  <a:lumMod val="50000"/>
                </a:schemeClr>
              </a:solidFill>
            </a:endParaRPr>
          </a:p>
        </p:txBody>
      </p:sp>
      <p:sp>
        <p:nvSpPr>
          <p:cNvPr id="13" name="TextBox 12"/>
          <p:cNvSpPr txBox="1"/>
          <p:nvPr/>
        </p:nvSpPr>
        <p:spPr>
          <a:xfrm>
            <a:off x="5328124" y="874817"/>
            <a:ext cx="1405038" cy="371960"/>
          </a:xfrm>
          <a:prstGeom prst="rect">
            <a:avLst/>
          </a:prstGeom>
          <a:noFill/>
        </p:spPr>
        <p:txBody>
          <a:bodyPr wrap="square" rtlCol="0">
            <a:spAutoFit/>
          </a:bodyPr>
          <a:lstStyle/>
          <a:p>
            <a:r>
              <a:rPr lang="en-IN" dirty="0" smtClean="0">
                <a:solidFill>
                  <a:schemeClr val="accent5">
                    <a:lumMod val="50000"/>
                  </a:schemeClr>
                </a:solidFill>
              </a:rPr>
              <a:t>Problem 2</a:t>
            </a:r>
            <a:endParaRPr lang="en-IN" dirty="0">
              <a:solidFill>
                <a:schemeClr val="accent5">
                  <a:lumMod val="50000"/>
                </a:schemeClr>
              </a:solidFill>
            </a:endParaRPr>
          </a:p>
        </p:txBody>
      </p:sp>
      <p:sp>
        <p:nvSpPr>
          <p:cNvPr id="14" name="TextBox 13"/>
          <p:cNvSpPr txBox="1"/>
          <p:nvPr/>
        </p:nvSpPr>
        <p:spPr>
          <a:xfrm>
            <a:off x="7874996" y="902953"/>
            <a:ext cx="1150969" cy="371960"/>
          </a:xfrm>
          <a:prstGeom prst="rect">
            <a:avLst/>
          </a:prstGeom>
          <a:noFill/>
        </p:spPr>
        <p:txBody>
          <a:bodyPr wrap="square" rtlCol="0">
            <a:spAutoFit/>
          </a:bodyPr>
          <a:lstStyle/>
          <a:p>
            <a:r>
              <a:rPr lang="en-IN" dirty="0" smtClean="0">
                <a:solidFill>
                  <a:schemeClr val="accent5">
                    <a:lumMod val="50000"/>
                  </a:schemeClr>
                </a:solidFill>
              </a:rPr>
              <a:t>Problem 3</a:t>
            </a:r>
            <a:endParaRPr lang="en-IN" dirty="0">
              <a:solidFill>
                <a:schemeClr val="accent5">
                  <a:lumMod val="50000"/>
                </a:schemeClr>
              </a:solidFill>
            </a:endParaRPr>
          </a:p>
        </p:txBody>
      </p:sp>
      <p:sp>
        <p:nvSpPr>
          <p:cNvPr id="15" name="TextBox 14"/>
          <p:cNvSpPr txBox="1"/>
          <p:nvPr/>
        </p:nvSpPr>
        <p:spPr>
          <a:xfrm>
            <a:off x="2461507" y="2054847"/>
            <a:ext cx="1374275" cy="2862322"/>
          </a:xfrm>
          <a:prstGeom prst="rect">
            <a:avLst/>
          </a:prstGeom>
          <a:noFill/>
        </p:spPr>
        <p:txBody>
          <a:bodyPr wrap="square" rtlCol="0">
            <a:spAutoFit/>
          </a:bodyPr>
          <a:lstStyle/>
          <a:p>
            <a:pPr algn="ctr"/>
            <a:r>
              <a:rPr lang="en-US" dirty="0" smtClean="0"/>
              <a:t>In legacy system</a:t>
            </a:r>
          </a:p>
          <a:p>
            <a:pPr algn="ctr"/>
            <a:r>
              <a:rPr lang="en-US" dirty="0" smtClean="0"/>
              <a:t>(monolithic) we have to build our application altogether and deploy on server for running.</a:t>
            </a:r>
            <a:endParaRPr lang="en-IN" dirty="0"/>
          </a:p>
        </p:txBody>
      </p:sp>
      <p:sp>
        <p:nvSpPr>
          <p:cNvPr id="16" name="TextBox 15"/>
          <p:cNvSpPr txBox="1"/>
          <p:nvPr/>
        </p:nvSpPr>
        <p:spPr>
          <a:xfrm>
            <a:off x="5149219" y="2246504"/>
            <a:ext cx="1383825" cy="923330"/>
          </a:xfrm>
          <a:prstGeom prst="rect">
            <a:avLst/>
          </a:prstGeom>
          <a:noFill/>
        </p:spPr>
        <p:txBody>
          <a:bodyPr wrap="square" rtlCol="0">
            <a:spAutoFit/>
          </a:bodyPr>
          <a:lstStyle/>
          <a:p>
            <a:pPr algn="ctr"/>
            <a:r>
              <a:rPr lang="en-US" dirty="0" smtClean="0"/>
              <a:t>Expensive to scale, less reliable</a:t>
            </a:r>
            <a:endParaRPr lang="en-IN" dirty="0"/>
          </a:p>
        </p:txBody>
      </p:sp>
      <p:sp>
        <p:nvSpPr>
          <p:cNvPr id="17" name="TextBox 16"/>
          <p:cNvSpPr txBox="1"/>
          <p:nvPr/>
        </p:nvSpPr>
        <p:spPr>
          <a:xfrm>
            <a:off x="7656945" y="2250446"/>
            <a:ext cx="1603307" cy="1477328"/>
          </a:xfrm>
          <a:prstGeom prst="rect">
            <a:avLst/>
          </a:prstGeom>
          <a:noFill/>
        </p:spPr>
        <p:txBody>
          <a:bodyPr wrap="square" rtlCol="0">
            <a:spAutoFit/>
          </a:bodyPr>
          <a:lstStyle/>
          <a:p>
            <a:pPr algn="ctr"/>
            <a:r>
              <a:rPr lang="en-IN" dirty="0" smtClean="0"/>
              <a:t>If a single component is down whole application will be down.</a:t>
            </a:r>
            <a:endParaRPr lang="en-IN" dirty="0"/>
          </a:p>
        </p:txBody>
      </p:sp>
    </p:spTree>
    <p:extLst>
      <p:ext uri="{BB962C8B-B14F-4D97-AF65-F5344CB8AC3E}">
        <p14:creationId xmlns:p14="http://schemas.microsoft.com/office/powerpoint/2010/main" val="32015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down)">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2"/>
          <p:cNvSpPr/>
          <p:nvPr/>
        </p:nvSpPr>
        <p:spPr>
          <a:xfrm>
            <a:off x="10780295" y="2075213"/>
            <a:ext cx="1411703"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rot="16200000">
            <a:off x="9992533" y="2310187"/>
            <a:ext cx="3752602" cy="646331"/>
          </a:xfrm>
          <a:prstGeom prst="rect">
            <a:avLst/>
          </a:prstGeom>
          <a:noFill/>
        </p:spPr>
        <p:txBody>
          <a:bodyPr wrap="square" rtlCol="0">
            <a:spAutoFit/>
          </a:bodyPr>
          <a:lstStyle/>
          <a:p>
            <a:r>
              <a:rPr lang="en-IN" sz="3600" b="1" dirty="0" smtClean="0">
                <a:solidFill>
                  <a:schemeClr val="bg1">
                    <a:lumMod val="95000"/>
                  </a:schemeClr>
                </a:solidFill>
              </a:rPr>
              <a:t>objectives</a:t>
            </a:r>
            <a:endParaRPr lang="en-IN" sz="3600" b="1" dirty="0">
              <a:solidFill>
                <a:schemeClr val="bg1">
                  <a:lumMod val="95000"/>
                </a:schemeClr>
              </a:solidFill>
            </a:endParaRPr>
          </a:p>
        </p:txBody>
      </p:sp>
      <p:pic>
        <p:nvPicPr>
          <p:cNvPr id="5" name="Picture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960598" y="3042309"/>
            <a:ext cx="653142" cy="807521"/>
          </a:xfrm>
          <a:prstGeom prst="rect">
            <a:avLst/>
          </a:prstGeom>
        </p:spPr>
      </p:pic>
      <p:sp>
        <p:nvSpPr>
          <p:cNvPr id="6" name="Oval 5"/>
          <p:cNvSpPr/>
          <p:nvPr/>
        </p:nvSpPr>
        <p:spPr>
          <a:xfrm>
            <a:off x="330440" y="891155"/>
            <a:ext cx="7691139" cy="48998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314985" y="1949570"/>
            <a:ext cx="5688712" cy="2246769"/>
          </a:xfrm>
          <a:prstGeom prst="rect">
            <a:avLst/>
          </a:prstGeom>
          <a:noFill/>
        </p:spPr>
        <p:txBody>
          <a:bodyPr wrap="square" rtlCol="0">
            <a:spAutoFit/>
          </a:bodyPr>
          <a:lstStyle/>
          <a:p>
            <a:r>
              <a:rPr lang="en-US" sz="2000" dirty="0">
                <a:solidFill>
                  <a:srgbClr val="FFFF00"/>
                </a:solidFill>
              </a:rPr>
              <a:t>To solve existing system drawbacks, we </a:t>
            </a:r>
            <a:r>
              <a:rPr lang="en-US" sz="2000" dirty="0" smtClean="0">
                <a:solidFill>
                  <a:srgbClr val="FFFF00"/>
                </a:solidFill>
              </a:rPr>
              <a:t>develop REST web services as they are platform independent can be developed independently, integrated with frontend systems. Easy to understand and by using REST we can upgrade our system from SOA to Micro services easily.</a:t>
            </a:r>
            <a:endParaRPr lang="en-IN" sz="2000" dirty="0">
              <a:solidFill>
                <a:srgbClr val="FFFF00"/>
              </a:solidFill>
            </a:endParaRPr>
          </a:p>
          <a:p>
            <a:endParaRPr lang="en-IN" sz="2000" dirty="0">
              <a:solidFill>
                <a:srgbClr val="FFFF00"/>
              </a:solidFill>
            </a:endParaRPr>
          </a:p>
        </p:txBody>
      </p:sp>
    </p:spTree>
    <p:extLst>
      <p:ext uri="{BB962C8B-B14F-4D97-AF65-F5344CB8AC3E}">
        <p14:creationId xmlns:p14="http://schemas.microsoft.com/office/powerpoint/2010/main" val="235698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9443" y="34140"/>
            <a:ext cx="14461443"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2"/>
          <p:cNvSpPr/>
          <p:nvPr/>
        </p:nvSpPr>
        <p:spPr>
          <a:xfrm>
            <a:off x="10653135" y="2109357"/>
            <a:ext cx="1674480"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rot="16200000">
            <a:off x="9865373" y="2154326"/>
            <a:ext cx="3752602" cy="646331"/>
          </a:xfrm>
          <a:prstGeom prst="rect">
            <a:avLst/>
          </a:prstGeom>
          <a:noFill/>
        </p:spPr>
        <p:txBody>
          <a:bodyPr wrap="square" rtlCol="0">
            <a:spAutoFit/>
          </a:bodyPr>
          <a:lstStyle/>
          <a:p>
            <a:r>
              <a:rPr lang="en-IN" sz="3600" b="1" dirty="0" smtClean="0">
                <a:solidFill>
                  <a:schemeClr val="bg1">
                    <a:lumMod val="95000"/>
                  </a:schemeClr>
                </a:solidFill>
              </a:rPr>
              <a:t>features</a:t>
            </a:r>
            <a:endParaRPr lang="en-IN" sz="3600" b="1" dirty="0">
              <a:solidFill>
                <a:schemeClr val="bg1">
                  <a:lumMod val="95000"/>
                </a:schemeClr>
              </a:solidFill>
            </a:endParaRPr>
          </a:p>
        </p:txBody>
      </p:sp>
      <p:pic>
        <p:nvPicPr>
          <p:cNvPr id="5" name="Picture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910905" y="2984225"/>
            <a:ext cx="653142" cy="957837"/>
          </a:xfrm>
          <a:prstGeom prst="rect">
            <a:avLst/>
          </a:prstGeom>
        </p:spPr>
      </p:pic>
      <p:sp>
        <p:nvSpPr>
          <p:cNvPr id="6" name="Rounded Rectangle 5"/>
          <p:cNvSpPr/>
          <p:nvPr/>
        </p:nvSpPr>
        <p:spPr>
          <a:xfrm>
            <a:off x="655173" y="473580"/>
            <a:ext cx="6590373" cy="24377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586059" y="1109562"/>
            <a:ext cx="4936220" cy="1015663"/>
          </a:xfrm>
          <a:prstGeom prst="rect">
            <a:avLst/>
          </a:prstGeom>
          <a:noFill/>
        </p:spPr>
        <p:txBody>
          <a:bodyPr wrap="square" rtlCol="0">
            <a:spAutoFit/>
          </a:bodyPr>
          <a:lstStyle/>
          <a:p>
            <a:pPr marL="0" lvl="2"/>
            <a:r>
              <a:rPr lang="en-IN" sz="2000" dirty="0" smtClean="0">
                <a:solidFill>
                  <a:schemeClr val="accent2"/>
                </a:solidFill>
              </a:rPr>
              <a:t>Client-Server, Stateless, Cache, </a:t>
            </a:r>
            <a:r>
              <a:rPr lang="en-IN" sz="2000" dirty="0">
                <a:solidFill>
                  <a:schemeClr val="accent2"/>
                </a:solidFill>
              </a:rPr>
              <a:t>Uniform Interface</a:t>
            </a:r>
            <a:endParaRPr lang="en-IN" sz="2000" dirty="0" smtClean="0">
              <a:solidFill>
                <a:schemeClr val="accent2"/>
              </a:solidFill>
            </a:endParaRPr>
          </a:p>
          <a:p>
            <a:endParaRPr lang="en-IN" sz="2000" dirty="0"/>
          </a:p>
        </p:txBody>
      </p:sp>
      <p:sp>
        <p:nvSpPr>
          <p:cNvPr id="8" name="Oval 7"/>
          <p:cNvSpPr/>
          <p:nvPr/>
        </p:nvSpPr>
        <p:spPr>
          <a:xfrm>
            <a:off x="877754" y="3993706"/>
            <a:ext cx="6367792" cy="21058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745693" y="4513045"/>
            <a:ext cx="5098754" cy="400110"/>
          </a:xfrm>
          <a:prstGeom prst="rect">
            <a:avLst/>
          </a:prstGeom>
          <a:noFill/>
        </p:spPr>
        <p:txBody>
          <a:bodyPr wrap="square" rtlCol="0">
            <a:spAutoFit/>
          </a:bodyPr>
          <a:lstStyle/>
          <a:p>
            <a:r>
              <a:rPr lang="en-IN" sz="2000" dirty="0"/>
              <a:t>Layered </a:t>
            </a:r>
            <a:r>
              <a:rPr lang="en-IN" sz="2000" dirty="0" smtClean="0"/>
              <a:t>System, </a:t>
            </a:r>
            <a:r>
              <a:rPr lang="en-IN" sz="2000" dirty="0"/>
              <a:t>Code on </a:t>
            </a:r>
            <a:r>
              <a:rPr lang="en-IN" sz="2000" dirty="0" smtClean="0"/>
              <a:t>Demand</a:t>
            </a:r>
            <a:endParaRPr lang="en-IN" sz="2000" dirty="0">
              <a:solidFill>
                <a:srgbClr val="002060"/>
              </a:solidFill>
            </a:endParaRPr>
          </a:p>
        </p:txBody>
      </p:sp>
    </p:spTree>
    <p:extLst>
      <p:ext uri="{BB962C8B-B14F-4D97-AF65-F5344CB8AC3E}">
        <p14:creationId xmlns:p14="http://schemas.microsoft.com/office/powerpoint/2010/main" val="286217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6"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par>
                          <p:cTn id="20" fill="hold">
                            <p:stCondLst>
                              <p:cond delay="4000"/>
                            </p:stCondLst>
                            <p:childTnLst>
                              <p:par>
                                <p:cTn id="21" presetID="6"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3662121" y="3025242"/>
            <a:ext cx="653142" cy="807521"/>
          </a:xfrm>
          <a:prstGeom prst="rect">
            <a:avLst/>
          </a:prstGeom>
        </p:spPr>
      </p:pic>
      <p:pic>
        <p:nvPicPr>
          <p:cNvPr id="3" name="Picture 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2624350" y="3025243"/>
            <a:ext cx="653142" cy="807521"/>
          </a:xfrm>
          <a:prstGeom prst="rect">
            <a:avLst/>
          </a:prstGeom>
        </p:spPr>
      </p:pic>
      <p:sp>
        <p:nvSpPr>
          <p:cNvPr id="4" name="Rectangle 3"/>
          <p:cNvSpPr/>
          <p:nvPr/>
        </p:nvSpPr>
        <p:spPr>
          <a:xfrm>
            <a:off x="1" y="5"/>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reeform 4"/>
          <p:cNvSpPr/>
          <p:nvPr/>
        </p:nvSpPr>
        <p:spPr>
          <a:xfrm>
            <a:off x="10780297" y="2075218"/>
            <a:ext cx="1411703"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rot="16200000">
            <a:off x="9992535" y="2444292"/>
            <a:ext cx="3752602" cy="646331"/>
          </a:xfrm>
          <a:prstGeom prst="rect">
            <a:avLst/>
          </a:prstGeom>
          <a:noFill/>
        </p:spPr>
        <p:txBody>
          <a:bodyPr wrap="square" rtlCol="0">
            <a:spAutoFit/>
          </a:bodyPr>
          <a:lstStyle/>
          <a:p>
            <a:r>
              <a:rPr lang="en-IN" sz="3600" b="1" dirty="0" smtClean="0">
                <a:solidFill>
                  <a:schemeClr val="bg1">
                    <a:lumMod val="95000"/>
                  </a:schemeClr>
                </a:solidFill>
              </a:rPr>
              <a:t>advantages</a:t>
            </a:r>
            <a:endParaRPr lang="en-IN" sz="3600" b="1" dirty="0">
              <a:solidFill>
                <a:schemeClr val="bg1">
                  <a:lumMod val="95000"/>
                </a:schemeClr>
              </a:solidFill>
            </a:endParaRPr>
          </a:p>
        </p:txBody>
      </p:sp>
      <p:pic>
        <p:nvPicPr>
          <p:cNvPr id="7" name="Picture 6"/>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969681" y="2944756"/>
            <a:ext cx="653142" cy="807521"/>
          </a:xfrm>
          <a:prstGeom prst="rect">
            <a:avLst/>
          </a:prstGeom>
        </p:spPr>
      </p:pic>
      <p:sp>
        <p:nvSpPr>
          <p:cNvPr id="8" name="Rounded Rectangle 7"/>
          <p:cNvSpPr/>
          <p:nvPr/>
        </p:nvSpPr>
        <p:spPr>
          <a:xfrm>
            <a:off x="2031264" y="689317"/>
            <a:ext cx="1856935" cy="19694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a:off x="2031264" y="1434905"/>
            <a:ext cx="1871003" cy="3868615"/>
          </a:xfrm>
          <a:custGeom>
            <a:avLst/>
            <a:gdLst>
              <a:gd name="connsiteX0" fmla="*/ 311840 w 1871003"/>
              <a:gd name="connsiteY0" fmla="*/ 0 h 3868615"/>
              <a:gd name="connsiteX1" fmla="*/ 443132 w 1871003"/>
              <a:gd name="connsiteY1" fmla="*/ 0 h 3868615"/>
              <a:gd name="connsiteX2" fmla="*/ 935501 w 1871003"/>
              <a:gd name="connsiteY2" fmla="*/ 541607 h 3868615"/>
              <a:gd name="connsiteX3" fmla="*/ 1427870 w 1871003"/>
              <a:gd name="connsiteY3" fmla="*/ 0 h 3868615"/>
              <a:gd name="connsiteX4" fmla="*/ 1559163 w 1871003"/>
              <a:gd name="connsiteY4" fmla="*/ 0 h 3868615"/>
              <a:gd name="connsiteX5" fmla="*/ 1871003 w 1871003"/>
              <a:gd name="connsiteY5" fmla="*/ 311840 h 3868615"/>
              <a:gd name="connsiteX6" fmla="*/ 1871003 w 1871003"/>
              <a:gd name="connsiteY6" fmla="*/ 3556775 h 3868615"/>
              <a:gd name="connsiteX7" fmla="*/ 1559163 w 1871003"/>
              <a:gd name="connsiteY7" fmla="*/ 3868615 h 3868615"/>
              <a:gd name="connsiteX8" fmla="*/ 311840 w 1871003"/>
              <a:gd name="connsiteY8" fmla="*/ 3868615 h 3868615"/>
              <a:gd name="connsiteX9" fmla="*/ 0 w 1871003"/>
              <a:gd name="connsiteY9" fmla="*/ 3556775 h 3868615"/>
              <a:gd name="connsiteX10" fmla="*/ 0 w 1871003"/>
              <a:gd name="connsiteY10" fmla="*/ 311840 h 3868615"/>
              <a:gd name="connsiteX11" fmla="*/ 311840 w 1871003"/>
              <a:gd name="connsiteY11" fmla="*/ 0 h 386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1003" h="3868615">
                <a:moveTo>
                  <a:pt x="311840" y="0"/>
                </a:moveTo>
                <a:lnTo>
                  <a:pt x="443132" y="0"/>
                </a:lnTo>
                <a:cubicBezTo>
                  <a:pt x="443132" y="299121"/>
                  <a:pt x="663573" y="541607"/>
                  <a:pt x="935501" y="541607"/>
                </a:cubicBezTo>
                <a:cubicBezTo>
                  <a:pt x="1207429" y="541607"/>
                  <a:pt x="1427870" y="299121"/>
                  <a:pt x="1427870" y="0"/>
                </a:cubicBezTo>
                <a:lnTo>
                  <a:pt x="1559163" y="0"/>
                </a:lnTo>
                <a:cubicBezTo>
                  <a:pt x="1731387" y="0"/>
                  <a:pt x="1871003" y="139616"/>
                  <a:pt x="1871003" y="311840"/>
                </a:cubicBezTo>
                <a:lnTo>
                  <a:pt x="1871003" y="3556775"/>
                </a:lnTo>
                <a:cubicBezTo>
                  <a:pt x="1871003" y="3728999"/>
                  <a:pt x="1731387" y="3868615"/>
                  <a:pt x="1559163" y="3868615"/>
                </a:cubicBezTo>
                <a:lnTo>
                  <a:pt x="311840" y="3868615"/>
                </a:lnTo>
                <a:cubicBezTo>
                  <a:pt x="139616" y="3868615"/>
                  <a:pt x="0" y="3728999"/>
                  <a:pt x="0" y="3556775"/>
                </a:cubicBezTo>
                <a:lnTo>
                  <a:pt x="0" y="311840"/>
                </a:lnTo>
                <a:cubicBezTo>
                  <a:pt x="0" y="139616"/>
                  <a:pt x="139616" y="0"/>
                  <a:pt x="31184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4567898" y="689317"/>
            <a:ext cx="1856935" cy="19694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4567898" y="1434905"/>
            <a:ext cx="1871003" cy="3868615"/>
          </a:xfrm>
          <a:custGeom>
            <a:avLst/>
            <a:gdLst>
              <a:gd name="connsiteX0" fmla="*/ 311840 w 1871003"/>
              <a:gd name="connsiteY0" fmla="*/ 0 h 3868615"/>
              <a:gd name="connsiteX1" fmla="*/ 443132 w 1871003"/>
              <a:gd name="connsiteY1" fmla="*/ 0 h 3868615"/>
              <a:gd name="connsiteX2" fmla="*/ 935501 w 1871003"/>
              <a:gd name="connsiteY2" fmla="*/ 541607 h 3868615"/>
              <a:gd name="connsiteX3" fmla="*/ 1427870 w 1871003"/>
              <a:gd name="connsiteY3" fmla="*/ 0 h 3868615"/>
              <a:gd name="connsiteX4" fmla="*/ 1559163 w 1871003"/>
              <a:gd name="connsiteY4" fmla="*/ 0 h 3868615"/>
              <a:gd name="connsiteX5" fmla="*/ 1871003 w 1871003"/>
              <a:gd name="connsiteY5" fmla="*/ 311840 h 3868615"/>
              <a:gd name="connsiteX6" fmla="*/ 1871003 w 1871003"/>
              <a:gd name="connsiteY6" fmla="*/ 3556775 h 3868615"/>
              <a:gd name="connsiteX7" fmla="*/ 1559163 w 1871003"/>
              <a:gd name="connsiteY7" fmla="*/ 3868615 h 3868615"/>
              <a:gd name="connsiteX8" fmla="*/ 311840 w 1871003"/>
              <a:gd name="connsiteY8" fmla="*/ 3868615 h 3868615"/>
              <a:gd name="connsiteX9" fmla="*/ 0 w 1871003"/>
              <a:gd name="connsiteY9" fmla="*/ 3556775 h 3868615"/>
              <a:gd name="connsiteX10" fmla="*/ 0 w 1871003"/>
              <a:gd name="connsiteY10" fmla="*/ 311840 h 3868615"/>
              <a:gd name="connsiteX11" fmla="*/ 311840 w 1871003"/>
              <a:gd name="connsiteY11" fmla="*/ 0 h 386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1003" h="3868615">
                <a:moveTo>
                  <a:pt x="311840" y="0"/>
                </a:moveTo>
                <a:lnTo>
                  <a:pt x="443132" y="0"/>
                </a:lnTo>
                <a:cubicBezTo>
                  <a:pt x="443132" y="299121"/>
                  <a:pt x="663573" y="541607"/>
                  <a:pt x="935501" y="541607"/>
                </a:cubicBezTo>
                <a:cubicBezTo>
                  <a:pt x="1207429" y="541607"/>
                  <a:pt x="1427870" y="299121"/>
                  <a:pt x="1427870" y="0"/>
                </a:cubicBezTo>
                <a:lnTo>
                  <a:pt x="1559163" y="0"/>
                </a:lnTo>
                <a:cubicBezTo>
                  <a:pt x="1731387" y="0"/>
                  <a:pt x="1871003" y="139616"/>
                  <a:pt x="1871003" y="311840"/>
                </a:cubicBezTo>
                <a:lnTo>
                  <a:pt x="1871003" y="3556775"/>
                </a:lnTo>
                <a:cubicBezTo>
                  <a:pt x="1871003" y="3728999"/>
                  <a:pt x="1731387" y="3868615"/>
                  <a:pt x="1559163" y="3868615"/>
                </a:cubicBezTo>
                <a:lnTo>
                  <a:pt x="311840" y="3868615"/>
                </a:lnTo>
                <a:cubicBezTo>
                  <a:pt x="139616" y="3868615"/>
                  <a:pt x="0" y="3728999"/>
                  <a:pt x="0" y="3556775"/>
                </a:cubicBezTo>
                <a:lnTo>
                  <a:pt x="0" y="311840"/>
                </a:lnTo>
                <a:cubicBezTo>
                  <a:pt x="0" y="139616"/>
                  <a:pt x="139616" y="0"/>
                  <a:pt x="31184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7241214" y="689317"/>
            <a:ext cx="1856935" cy="19694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12"/>
          <p:cNvSpPr/>
          <p:nvPr/>
        </p:nvSpPr>
        <p:spPr>
          <a:xfrm>
            <a:off x="7241214" y="1434905"/>
            <a:ext cx="1871003" cy="3868615"/>
          </a:xfrm>
          <a:custGeom>
            <a:avLst/>
            <a:gdLst>
              <a:gd name="connsiteX0" fmla="*/ 311840 w 1871003"/>
              <a:gd name="connsiteY0" fmla="*/ 0 h 3868615"/>
              <a:gd name="connsiteX1" fmla="*/ 443132 w 1871003"/>
              <a:gd name="connsiteY1" fmla="*/ 0 h 3868615"/>
              <a:gd name="connsiteX2" fmla="*/ 935501 w 1871003"/>
              <a:gd name="connsiteY2" fmla="*/ 541607 h 3868615"/>
              <a:gd name="connsiteX3" fmla="*/ 1427870 w 1871003"/>
              <a:gd name="connsiteY3" fmla="*/ 0 h 3868615"/>
              <a:gd name="connsiteX4" fmla="*/ 1559163 w 1871003"/>
              <a:gd name="connsiteY4" fmla="*/ 0 h 3868615"/>
              <a:gd name="connsiteX5" fmla="*/ 1871003 w 1871003"/>
              <a:gd name="connsiteY5" fmla="*/ 311840 h 3868615"/>
              <a:gd name="connsiteX6" fmla="*/ 1871003 w 1871003"/>
              <a:gd name="connsiteY6" fmla="*/ 3556775 h 3868615"/>
              <a:gd name="connsiteX7" fmla="*/ 1559163 w 1871003"/>
              <a:gd name="connsiteY7" fmla="*/ 3868615 h 3868615"/>
              <a:gd name="connsiteX8" fmla="*/ 311840 w 1871003"/>
              <a:gd name="connsiteY8" fmla="*/ 3868615 h 3868615"/>
              <a:gd name="connsiteX9" fmla="*/ 0 w 1871003"/>
              <a:gd name="connsiteY9" fmla="*/ 3556775 h 3868615"/>
              <a:gd name="connsiteX10" fmla="*/ 0 w 1871003"/>
              <a:gd name="connsiteY10" fmla="*/ 311840 h 3868615"/>
              <a:gd name="connsiteX11" fmla="*/ 311840 w 1871003"/>
              <a:gd name="connsiteY11" fmla="*/ 0 h 386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1003" h="3868615">
                <a:moveTo>
                  <a:pt x="311840" y="0"/>
                </a:moveTo>
                <a:lnTo>
                  <a:pt x="443132" y="0"/>
                </a:lnTo>
                <a:cubicBezTo>
                  <a:pt x="443132" y="299121"/>
                  <a:pt x="663573" y="541607"/>
                  <a:pt x="935501" y="541607"/>
                </a:cubicBezTo>
                <a:cubicBezTo>
                  <a:pt x="1207429" y="541607"/>
                  <a:pt x="1427870" y="299121"/>
                  <a:pt x="1427870" y="0"/>
                </a:cubicBezTo>
                <a:lnTo>
                  <a:pt x="1559163" y="0"/>
                </a:lnTo>
                <a:cubicBezTo>
                  <a:pt x="1731387" y="0"/>
                  <a:pt x="1871003" y="139616"/>
                  <a:pt x="1871003" y="311840"/>
                </a:cubicBezTo>
                <a:lnTo>
                  <a:pt x="1871003" y="3556775"/>
                </a:lnTo>
                <a:cubicBezTo>
                  <a:pt x="1871003" y="3728999"/>
                  <a:pt x="1731387" y="3868615"/>
                  <a:pt x="1559163" y="3868615"/>
                </a:cubicBezTo>
                <a:lnTo>
                  <a:pt x="311840" y="3868615"/>
                </a:lnTo>
                <a:cubicBezTo>
                  <a:pt x="139616" y="3868615"/>
                  <a:pt x="0" y="3728999"/>
                  <a:pt x="0" y="3556775"/>
                </a:cubicBezTo>
                <a:lnTo>
                  <a:pt x="0" y="311840"/>
                </a:lnTo>
                <a:cubicBezTo>
                  <a:pt x="0" y="139616"/>
                  <a:pt x="139616" y="0"/>
                  <a:pt x="31184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2742817" y="792683"/>
            <a:ext cx="1151934" cy="523220"/>
          </a:xfrm>
          <a:prstGeom prst="rect">
            <a:avLst/>
          </a:prstGeom>
          <a:noFill/>
        </p:spPr>
        <p:txBody>
          <a:bodyPr wrap="square" rtlCol="0">
            <a:spAutoFit/>
          </a:bodyPr>
          <a:lstStyle/>
          <a:p>
            <a:r>
              <a:rPr lang="en-IN" sz="2800" dirty="0" smtClean="0"/>
              <a:t>1</a:t>
            </a:r>
            <a:endParaRPr lang="en-IN" sz="2800" dirty="0"/>
          </a:p>
        </p:txBody>
      </p:sp>
      <p:sp>
        <p:nvSpPr>
          <p:cNvPr id="15" name="TextBox 14"/>
          <p:cNvSpPr txBox="1"/>
          <p:nvPr/>
        </p:nvSpPr>
        <p:spPr>
          <a:xfrm>
            <a:off x="5288376" y="752071"/>
            <a:ext cx="1207054" cy="523220"/>
          </a:xfrm>
          <a:prstGeom prst="rect">
            <a:avLst/>
          </a:prstGeom>
          <a:noFill/>
        </p:spPr>
        <p:txBody>
          <a:bodyPr wrap="square" rtlCol="0">
            <a:spAutoFit/>
          </a:bodyPr>
          <a:lstStyle/>
          <a:p>
            <a:r>
              <a:rPr lang="en-IN" sz="2800" dirty="0" smtClean="0"/>
              <a:t>2</a:t>
            </a:r>
            <a:endParaRPr lang="en-IN" sz="2800" dirty="0"/>
          </a:p>
        </p:txBody>
      </p:sp>
      <p:sp>
        <p:nvSpPr>
          <p:cNvPr id="16" name="TextBox 15"/>
          <p:cNvSpPr txBox="1"/>
          <p:nvPr/>
        </p:nvSpPr>
        <p:spPr>
          <a:xfrm>
            <a:off x="7982147" y="680782"/>
            <a:ext cx="741873" cy="523220"/>
          </a:xfrm>
          <a:prstGeom prst="rect">
            <a:avLst/>
          </a:prstGeom>
          <a:noFill/>
        </p:spPr>
        <p:txBody>
          <a:bodyPr wrap="square" rtlCol="0">
            <a:spAutoFit/>
          </a:bodyPr>
          <a:lstStyle/>
          <a:p>
            <a:r>
              <a:rPr lang="en-IN" sz="2800" dirty="0" smtClean="0"/>
              <a:t>3</a:t>
            </a:r>
            <a:endParaRPr lang="en-IN" sz="2800" dirty="0"/>
          </a:p>
        </p:txBody>
      </p:sp>
      <p:sp>
        <p:nvSpPr>
          <p:cNvPr id="17" name="TextBox 16"/>
          <p:cNvSpPr txBox="1"/>
          <p:nvPr/>
        </p:nvSpPr>
        <p:spPr>
          <a:xfrm>
            <a:off x="2300575" y="2503829"/>
            <a:ext cx="1739611" cy="1107996"/>
          </a:xfrm>
          <a:prstGeom prst="rect">
            <a:avLst/>
          </a:prstGeom>
          <a:noFill/>
        </p:spPr>
        <p:txBody>
          <a:bodyPr wrap="square" rtlCol="0">
            <a:spAutoFit/>
          </a:bodyPr>
          <a:lstStyle/>
          <a:p>
            <a:pPr lvl="0" algn="just"/>
            <a:r>
              <a:rPr lang="en-US" sz="2400" dirty="0" smtClean="0"/>
              <a:t>Distributed Application</a:t>
            </a:r>
            <a:endParaRPr lang="en-IN" sz="2400" dirty="0"/>
          </a:p>
          <a:p>
            <a:endParaRPr lang="en-IN" dirty="0"/>
          </a:p>
        </p:txBody>
      </p:sp>
      <p:sp>
        <p:nvSpPr>
          <p:cNvPr id="18" name="TextBox 17"/>
          <p:cNvSpPr txBox="1"/>
          <p:nvPr/>
        </p:nvSpPr>
        <p:spPr>
          <a:xfrm>
            <a:off x="4813551" y="2360219"/>
            <a:ext cx="1578840" cy="1107996"/>
          </a:xfrm>
          <a:prstGeom prst="rect">
            <a:avLst/>
          </a:prstGeom>
          <a:noFill/>
        </p:spPr>
        <p:txBody>
          <a:bodyPr wrap="square" rtlCol="0">
            <a:spAutoFit/>
          </a:bodyPr>
          <a:lstStyle/>
          <a:p>
            <a:pPr lvl="0"/>
            <a:r>
              <a:rPr lang="en-IN" sz="2400" dirty="0" smtClean="0"/>
              <a:t>Easy to maintain</a:t>
            </a:r>
            <a:endParaRPr lang="en-IN" sz="2400" dirty="0"/>
          </a:p>
          <a:p>
            <a:endParaRPr lang="en-IN" dirty="0"/>
          </a:p>
        </p:txBody>
      </p:sp>
      <p:sp>
        <p:nvSpPr>
          <p:cNvPr id="19" name="TextBox 18"/>
          <p:cNvSpPr txBox="1"/>
          <p:nvPr/>
        </p:nvSpPr>
        <p:spPr>
          <a:xfrm>
            <a:off x="7366978" y="2253804"/>
            <a:ext cx="1492862" cy="830997"/>
          </a:xfrm>
          <a:prstGeom prst="rect">
            <a:avLst/>
          </a:prstGeom>
          <a:noFill/>
        </p:spPr>
        <p:txBody>
          <a:bodyPr wrap="square" rtlCol="0">
            <a:spAutoFit/>
          </a:bodyPr>
          <a:lstStyle/>
          <a:p>
            <a:r>
              <a:rPr lang="en-IN" sz="2400" dirty="0" smtClean="0"/>
              <a:t>Easy to Integrate</a:t>
            </a:r>
            <a:endParaRPr lang="en-IN" sz="2400" dirty="0"/>
          </a:p>
        </p:txBody>
      </p:sp>
    </p:spTree>
    <p:extLst>
      <p:ext uri="{BB962C8B-B14F-4D97-AF65-F5344CB8AC3E}">
        <p14:creationId xmlns:p14="http://schemas.microsoft.com/office/powerpoint/2010/main" val="409116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2"/>
          <p:cNvSpPr/>
          <p:nvPr/>
        </p:nvSpPr>
        <p:spPr>
          <a:xfrm>
            <a:off x="10780296" y="2075219"/>
            <a:ext cx="1411703"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rot="16200000">
            <a:off x="10002468" y="2598715"/>
            <a:ext cx="3752602" cy="615553"/>
          </a:xfrm>
          <a:prstGeom prst="rect">
            <a:avLst/>
          </a:prstGeom>
          <a:noFill/>
        </p:spPr>
        <p:txBody>
          <a:bodyPr wrap="square" rtlCol="0">
            <a:spAutoFit/>
          </a:bodyPr>
          <a:lstStyle/>
          <a:p>
            <a:r>
              <a:rPr lang="en-IN" sz="3300" b="1" dirty="0" smtClean="0">
                <a:solidFill>
                  <a:schemeClr val="bg1">
                    <a:lumMod val="95000"/>
                  </a:schemeClr>
                </a:solidFill>
              </a:rPr>
              <a:t>disadvantages</a:t>
            </a:r>
            <a:endParaRPr lang="en-IN" sz="3300" b="1" dirty="0">
              <a:solidFill>
                <a:schemeClr val="bg1">
                  <a:lumMod val="95000"/>
                </a:schemeClr>
              </a:solidFill>
            </a:endParaRPr>
          </a:p>
        </p:txBody>
      </p:sp>
      <p:pic>
        <p:nvPicPr>
          <p:cNvPr id="5" name="Picture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rot="16200000">
            <a:off x="10962907" y="3025245"/>
            <a:ext cx="653142" cy="807521"/>
          </a:xfrm>
          <a:prstGeom prst="rect">
            <a:avLst/>
          </a:prstGeom>
        </p:spPr>
      </p:pic>
      <p:sp>
        <p:nvSpPr>
          <p:cNvPr id="6" name="Rounded Rectangle 5"/>
          <p:cNvSpPr/>
          <p:nvPr/>
        </p:nvSpPr>
        <p:spPr>
          <a:xfrm>
            <a:off x="5188954" y="689317"/>
            <a:ext cx="1856935" cy="19694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a:off x="5188955" y="1434905"/>
            <a:ext cx="1856934" cy="4622139"/>
          </a:xfrm>
          <a:custGeom>
            <a:avLst/>
            <a:gdLst>
              <a:gd name="connsiteX0" fmla="*/ 311840 w 1871003"/>
              <a:gd name="connsiteY0" fmla="*/ 0 h 3868615"/>
              <a:gd name="connsiteX1" fmla="*/ 443132 w 1871003"/>
              <a:gd name="connsiteY1" fmla="*/ 0 h 3868615"/>
              <a:gd name="connsiteX2" fmla="*/ 935501 w 1871003"/>
              <a:gd name="connsiteY2" fmla="*/ 541607 h 3868615"/>
              <a:gd name="connsiteX3" fmla="*/ 1427870 w 1871003"/>
              <a:gd name="connsiteY3" fmla="*/ 0 h 3868615"/>
              <a:gd name="connsiteX4" fmla="*/ 1559163 w 1871003"/>
              <a:gd name="connsiteY4" fmla="*/ 0 h 3868615"/>
              <a:gd name="connsiteX5" fmla="*/ 1871003 w 1871003"/>
              <a:gd name="connsiteY5" fmla="*/ 311840 h 3868615"/>
              <a:gd name="connsiteX6" fmla="*/ 1871003 w 1871003"/>
              <a:gd name="connsiteY6" fmla="*/ 3556775 h 3868615"/>
              <a:gd name="connsiteX7" fmla="*/ 1559163 w 1871003"/>
              <a:gd name="connsiteY7" fmla="*/ 3868615 h 3868615"/>
              <a:gd name="connsiteX8" fmla="*/ 311840 w 1871003"/>
              <a:gd name="connsiteY8" fmla="*/ 3868615 h 3868615"/>
              <a:gd name="connsiteX9" fmla="*/ 0 w 1871003"/>
              <a:gd name="connsiteY9" fmla="*/ 3556775 h 3868615"/>
              <a:gd name="connsiteX10" fmla="*/ 0 w 1871003"/>
              <a:gd name="connsiteY10" fmla="*/ 311840 h 3868615"/>
              <a:gd name="connsiteX11" fmla="*/ 311840 w 1871003"/>
              <a:gd name="connsiteY11" fmla="*/ 0 h 386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1003" h="3868615">
                <a:moveTo>
                  <a:pt x="311840" y="0"/>
                </a:moveTo>
                <a:lnTo>
                  <a:pt x="443132" y="0"/>
                </a:lnTo>
                <a:cubicBezTo>
                  <a:pt x="443132" y="299121"/>
                  <a:pt x="663573" y="541607"/>
                  <a:pt x="935501" y="541607"/>
                </a:cubicBezTo>
                <a:cubicBezTo>
                  <a:pt x="1207429" y="541607"/>
                  <a:pt x="1427870" y="299121"/>
                  <a:pt x="1427870" y="0"/>
                </a:cubicBezTo>
                <a:lnTo>
                  <a:pt x="1559163" y="0"/>
                </a:lnTo>
                <a:cubicBezTo>
                  <a:pt x="1731387" y="0"/>
                  <a:pt x="1871003" y="139616"/>
                  <a:pt x="1871003" y="311840"/>
                </a:cubicBezTo>
                <a:lnTo>
                  <a:pt x="1871003" y="3556775"/>
                </a:lnTo>
                <a:cubicBezTo>
                  <a:pt x="1871003" y="3728999"/>
                  <a:pt x="1731387" y="3868615"/>
                  <a:pt x="1559163" y="3868615"/>
                </a:cubicBezTo>
                <a:lnTo>
                  <a:pt x="311840" y="3868615"/>
                </a:lnTo>
                <a:cubicBezTo>
                  <a:pt x="139616" y="3868615"/>
                  <a:pt x="0" y="3728999"/>
                  <a:pt x="0" y="3556775"/>
                </a:cubicBezTo>
                <a:lnTo>
                  <a:pt x="0" y="311840"/>
                </a:lnTo>
                <a:cubicBezTo>
                  <a:pt x="0" y="139616"/>
                  <a:pt x="139616" y="0"/>
                  <a:pt x="31184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964908" y="891156"/>
            <a:ext cx="1157224" cy="523220"/>
          </a:xfrm>
          <a:prstGeom prst="rect">
            <a:avLst/>
          </a:prstGeom>
          <a:noFill/>
        </p:spPr>
        <p:txBody>
          <a:bodyPr wrap="square" rtlCol="0">
            <a:spAutoFit/>
          </a:bodyPr>
          <a:lstStyle/>
          <a:p>
            <a:r>
              <a:rPr lang="en-IN" sz="2800" dirty="0" smtClean="0"/>
              <a:t>1</a:t>
            </a:r>
            <a:endParaRPr lang="en-IN" sz="2800" dirty="0"/>
          </a:p>
        </p:txBody>
      </p:sp>
      <p:sp>
        <p:nvSpPr>
          <p:cNvPr id="9" name="TextBox 8"/>
          <p:cNvSpPr txBox="1"/>
          <p:nvPr/>
        </p:nvSpPr>
        <p:spPr>
          <a:xfrm>
            <a:off x="5301989" y="2271392"/>
            <a:ext cx="1610193" cy="3785652"/>
          </a:xfrm>
          <a:prstGeom prst="rect">
            <a:avLst/>
          </a:prstGeom>
          <a:noFill/>
        </p:spPr>
        <p:txBody>
          <a:bodyPr wrap="square" rtlCol="0">
            <a:spAutoFit/>
          </a:bodyPr>
          <a:lstStyle/>
          <a:p>
            <a:r>
              <a:rPr lang="en-IN" sz="2400" dirty="0" smtClean="0"/>
              <a:t>Intercommunication between REST services can decrease application response time </a:t>
            </a:r>
            <a:endParaRPr lang="en-IN" sz="2400" dirty="0"/>
          </a:p>
        </p:txBody>
      </p:sp>
    </p:spTree>
    <p:extLst>
      <p:ext uri="{BB962C8B-B14F-4D97-AF65-F5344CB8AC3E}">
        <p14:creationId xmlns:p14="http://schemas.microsoft.com/office/powerpoint/2010/main" val="151380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1999" cy="6858000"/>
          </a:xfrm>
          <a:prstGeom prst="rect">
            <a:avLst/>
          </a:prstGeom>
          <a:solidFill>
            <a:schemeClr val="accent6">
              <a:lumMod val="20000"/>
              <a:lumOff val="80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2"/>
          <p:cNvSpPr/>
          <p:nvPr/>
        </p:nvSpPr>
        <p:spPr>
          <a:xfrm>
            <a:off x="10779763" y="2041067"/>
            <a:ext cx="1411703" cy="2707574"/>
          </a:xfrm>
          <a:custGeom>
            <a:avLst/>
            <a:gdLst>
              <a:gd name="connsiteX0" fmla="*/ 1365663 w 1411703"/>
              <a:gd name="connsiteY0" fmla="*/ 0 h 2707574"/>
              <a:gd name="connsiteX1" fmla="*/ 1411703 w 1411703"/>
              <a:gd name="connsiteY1" fmla="*/ 2305 h 2707574"/>
              <a:gd name="connsiteX2" fmla="*/ 1411703 w 1411703"/>
              <a:gd name="connsiteY2" fmla="*/ 2705270 h 2707574"/>
              <a:gd name="connsiteX3" fmla="*/ 1365663 w 1411703"/>
              <a:gd name="connsiteY3" fmla="*/ 2707574 h 2707574"/>
              <a:gd name="connsiteX4" fmla="*/ 0 w 1411703"/>
              <a:gd name="connsiteY4" fmla="*/ 1353787 h 2707574"/>
              <a:gd name="connsiteX5" fmla="*/ 1365663 w 1411703"/>
              <a:gd name="connsiteY5" fmla="*/ 0 h 27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703" h="2707574">
                <a:moveTo>
                  <a:pt x="1365663" y="0"/>
                </a:moveTo>
                <a:lnTo>
                  <a:pt x="1411703" y="2305"/>
                </a:lnTo>
                <a:lnTo>
                  <a:pt x="1411703" y="2705270"/>
                </a:lnTo>
                <a:lnTo>
                  <a:pt x="1365663" y="2707574"/>
                </a:lnTo>
                <a:cubicBezTo>
                  <a:pt x="611428" y="2707574"/>
                  <a:pt x="0" y="2101463"/>
                  <a:pt x="0" y="1353787"/>
                </a:cubicBezTo>
                <a:cubicBezTo>
                  <a:pt x="0" y="606111"/>
                  <a:pt x="611428" y="0"/>
                  <a:pt x="1365663"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rot="16200000">
            <a:off x="10065786" y="2549174"/>
            <a:ext cx="3752602" cy="646331"/>
          </a:xfrm>
          <a:prstGeom prst="rect">
            <a:avLst/>
          </a:prstGeom>
          <a:noFill/>
        </p:spPr>
        <p:txBody>
          <a:bodyPr wrap="square" rtlCol="0">
            <a:spAutoFit/>
          </a:bodyPr>
          <a:lstStyle/>
          <a:p>
            <a:r>
              <a:rPr lang="en-IN" sz="3600" b="1" dirty="0" smtClean="0">
                <a:solidFill>
                  <a:schemeClr val="bg1">
                    <a:lumMod val="95000"/>
                  </a:schemeClr>
                </a:solidFill>
              </a:rPr>
              <a:t>requirements</a:t>
            </a:r>
            <a:endParaRPr lang="en-IN" sz="3600" b="1" dirty="0">
              <a:solidFill>
                <a:schemeClr val="bg1">
                  <a:lumMod val="95000"/>
                </a:schemeClr>
              </a:solidFill>
            </a:endParaRPr>
          </a:p>
        </p:txBody>
      </p:sp>
      <p:sp>
        <p:nvSpPr>
          <p:cNvPr id="5" name="Rounded Rectangle 4"/>
          <p:cNvSpPr/>
          <p:nvPr/>
        </p:nvSpPr>
        <p:spPr>
          <a:xfrm>
            <a:off x="2489494" y="757052"/>
            <a:ext cx="7282332" cy="27657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5"/>
          <p:cNvSpPr/>
          <p:nvPr/>
        </p:nvSpPr>
        <p:spPr>
          <a:xfrm>
            <a:off x="2470023" y="1391175"/>
            <a:ext cx="7337503" cy="5432679"/>
          </a:xfrm>
          <a:custGeom>
            <a:avLst/>
            <a:gdLst>
              <a:gd name="connsiteX0" fmla="*/ 311840 w 1871003"/>
              <a:gd name="connsiteY0" fmla="*/ 0 h 3868615"/>
              <a:gd name="connsiteX1" fmla="*/ 443132 w 1871003"/>
              <a:gd name="connsiteY1" fmla="*/ 0 h 3868615"/>
              <a:gd name="connsiteX2" fmla="*/ 935501 w 1871003"/>
              <a:gd name="connsiteY2" fmla="*/ 541607 h 3868615"/>
              <a:gd name="connsiteX3" fmla="*/ 1427870 w 1871003"/>
              <a:gd name="connsiteY3" fmla="*/ 0 h 3868615"/>
              <a:gd name="connsiteX4" fmla="*/ 1559163 w 1871003"/>
              <a:gd name="connsiteY4" fmla="*/ 0 h 3868615"/>
              <a:gd name="connsiteX5" fmla="*/ 1871003 w 1871003"/>
              <a:gd name="connsiteY5" fmla="*/ 311840 h 3868615"/>
              <a:gd name="connsiteX6" fmla="*/ 1871003 w 1871003"/>
              <a:gd name="connsiteY6" fmla="*/ 3556775 h 3868615"/>
              <a:gd name="connsiteX7" fmla="*/ 1559163 w 1871003"/>
              <a:gd name="connsiteY7" fmla="*/ 3868615 h 3868615"/>
              <a:gd name="connsiteX8" fmla="*/ 311840 w 1871003"/>
              <a:gd name="connsiteY8" fmla="*/ 3868615 h 3868615"/>
              <a:gd name="connsiteX9" fmla="*/ 0 w 1871003"/>
              <a:gd name="connsiteY9" fmla="*/ 3556775 h 3868615"/>
              <a:gd name="connsiteX10" fmla="*/ 0 w 1871003"/>
              <a:gd name="connsiteY10" fmla="*/ 311840 h 3868615"/>
              <a:gd name="connsiteX11" fmla="*/ 311840 w 1871003"/>
              <a:gd name="connsiteY11" fmla="*/ 0 h 386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1003" h="3868615">
                <a:moveTo>
                  <a:pt x="311840" y="0"/>
                </a:moveTo>
                <a:lnTo>
                  <a:pt x="443132" y="0"/>
                </a:lnTo>
                <a:cubicBezTo>
                  <a:pt x="443132" y="299121"/>
                  <a:pt x="663573" y="541607"/>
                  <a:pt x="935501" y="541607"/>
                </a:cubicBezTo>
                <a:cubicBezTo>
                  <a:pt x="1207429" y="541607"/>
                  <a:pt x="1427870" y="299121"/>
                  <a:pt x="1427870" y="0"/>
                </a:cubicBezTo>
                <a:lnTo>
                  <a:pt x="1559163" y="0"/>
                </a:lnTo>
                <a:cubicBezTo>
                  <a:pt x="1731387" y="0"/>
                  <a:pt x="1871003" y="139616"/>
                  <a:pt x="1871003" y="311840"/>
                </a:cubicBezTo>
                <a:lnTo>
                  <a:pt x="1871003" y="3556775"/>
                </a:lnTo>
                <a:cubicBezTo>
                  <a:pt x="1871003" y="3728999"/>
                  <a:pt x="1731387" y="3868615"/>
                  <a:pt x="1559163" y="3868615"/>
                </a:cubicBezTo>
                <a:lnTo>
                  <a:pt x="311840" y="3868615"/>
                </a:lnTo>
                <a:cubicBezTo>
                  <a:pt x="139616" y="3868615"/>
                  <a:pt x="0" y="3728999"/>
                  <a:pt x="0" y="3556775"/>
                </a:cubicBezTo>
                <a:lnTo>
                  <a:pt x="0" y="311840"/>
                </a:lnTo>
                <a:cubicBezTo>
                  <a:pt x="0" y="139616"/>
                  <a:pt x="139616" y="0"/>
                  <a:pt x="31184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400" dirty="0" smtClean="0">
                <a:solidFill>
                  <a:srgbClr val="FF0000"/>
                </a:solidFill>
              </a:rPr>
              <a:t>Processor</a:t>
            </a:r>
            <a:r>
              <a:rPr lang="en-IN" sz="2400" dirty="0">
                <a:solidFill>
                  <a:srgbClr val="FF0000"/>
                </a:solidFill>
              </a:rPr>
              <a:t>		-	Pentium –IV (min)</a:t>
            </a:r>
          </a:p>
          <a:p>
            <a:pPr lvl="0"/>
            <a:r>
              <a:rPr lang="en-IN" sz="2400" dirty="0">
                <a:solidFill>
                  <a:srgbClr val="FF0000"/>
                </a:solidFill>
              </a:rPr>
              <a:t>Speed			-    	1.1 GHz (min)</a:t>
            </a:r>
          </a:p>
          <a:p>
            <a:pPr lvl="0"/>
            <a:r>
              <a:rPr lang="en-IN" sz="2400" dirty="0">
                <a:solidFill>
                  <a:srgbClr val="FF0000"/>
                </a:solidFill>
              </a:rPr>
              <a:t>RAM			-    	256 MB (min)</a:t>
            </a:r>
          </a:p>
          <a:p>
            <a:pPr lvl="0"/>
            <a:r>
              <a:rPr lang="en-IN" sz="2400" dirty="0">
                <a:solidFill>
                  <a:srgbClr val="FF0000"/>
                </a:solidFill>
              </a:rPr>
              <a:t>Hard Disk		-   	20 GB</a:t>
            </a:r>
          </a:p>
          <a:p>
            <a:pPr lvl="0"/>
            <a:r>
              <a:rPr lang="en-IN" sz="2400" dirty="0">
                <a:solidFill>
                  <a:srgbClr val="FF0000"/>
                </a:solidFill>
              </a:rPr>
              <a:t>Key Board		-    	Standard </a:t>
            </a:r>
            <a:r>
              <a:rPr lang="en-IN" sz="2400" dirty="0" smtClean="0">
                <a:solidFill>
                  <a:srgbClr val="FF0000"/>
                </a:solidFill>
              </a:rPr>
              <a:t>Window Keyboard</a:t>
            </a:r>
            <a:endParaRPr lang="en-IN" sz="2400" dirty="0">
              <a:solidFill>
                <a:srgbClr val="FF0000"/>
              </a:solidFill>
            </a:endParaRPr>
          </a:p>
          <a:p>
            <a:pPr lvl="0"/>
            <a:r>
              <a:rPr lang="en-IN" sz="2400" dirty="0">
                <a:solidFill>
                  <a:srgbClr val="FF0000"/>
                </a:solidFill>
              </a:rPr>
              <a:t>Mouse			-    	Two or Three Button Mouse</a:t>
            </a:r>
          </a:p>
          <a:p>
            <a:pPr lvl="0"/>
            <a:r>
              <a:rPr lang="en-IN" sz="2400" dirty="0">
                <a:solidFill>
                  <a:srgbClr val="FF0000"/>
                </a:solidFill>
              </a:rPr>
              <a:t>Monitor		-    	SVGA</a:t>
            </a:r>
          </a:p>
        </p:txBody>
      </p:sp>
      <p:sp>
        <p:nvSpPr>
          <p:cNvPr id="7" name="TextBox 6"/>
          <p:cNvSpPr txBox="1"/>
          <p:nvPr/>
        </p:nvSpPr>
        <p:spPr>
          <a:xfrm>
            <a:off x="5144108" y="1100466"/>
            <a:ext cx="4659086" cy="584775"/>
          </a:xfrm>
          <a:prstGeom prst="rect">
            <a:avLst/>
          </a:prstGeom>
          <a:noFill/>
        </p:spPr>
        <p:txBody>
          <a:bodyPr wrap="square" rtlCol="0">
            <a:spAutoFit/>
          </a:bodyPr>
          <a:lstStyle/>
          <a:p>
            <a:r>
              <a:rPr lang="en-IN" sz="3200" dirty="0" smtClean="0"/>
              <a:t>Hardware</a:t>
            </a:r>
            <a:endParaRPr lang="en-IN" sz="3200" dirty="0"/>
          </a:p>
        </p:txBody>
      </p:sp>
    </p:spTree>
    <p:extLst>
      <p:ext uri="{BB962C8B-B14F-4D97-AF65-F5344CB8AC3E}">
        <p14:creationId xmlns:p14="http://schemas.microsoft.com/office/powerpoint/2010/main" val="221497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195</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Dubey</dc:creator>
  <cp:lastModifiedBy>Atul Dubey</cp:lastModifiedBy>
  <cp:revision>12</cp:revision>
  <cp:lastPrinted>2019-11-13T02:44:47Z</cp:lastPrinted>
  <dcterms:created xsi:type="dcterms:W3CDTF">2019-11-13T02:30:59Z</dcterms:created>
  <dcterms:modified xsi:type="dcterms:W3CDTF">2020-05-13T10:37:44Z</dcterms:modified>
</cp:coreProperties>
</file>