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58" r:id="rId3"/>
    <p:sldId id="277" r:id="rId4"/>
    <p:sldId id="278" r:id="rId5"/>
    <p:sldId id="279" r:id="rId6"/>
    <p:sldId id="261" r:id="rId7"/>
    <p:sldId id="271" r:id="rId8"/>
    <p:sldId id="272" r:id="rId9"/>
    <p:sldId id="270" r:id="rId10"/>
    <p:sldId id="273" r:id="rId11"/>
    <p:sldId id="265" r:id="rId12"/>
    <p:sldId id="275" r:id="rId13"/>
    <p:sldId id="274" r:id="rId14"/>
    <p:sldId id="267" r:id="rId15"/>
    <p:sldId id="276"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29" autoAdjust="0"/>
  </p:normalViewPr>
  <p:slideViewPr>
    <p:cSldViewPr snapToGrid="0">
      <p:cViewPr>
        <p:scale>
          <a:sx n="66" d="100"/>
          <a:sy n="66" d="100"/>
        </p:scale>
        <p:origin x="900" y="26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56040-AF98-4F2C-9909-9F2439F6F588}" type="doc">
      <dgm:prSet loTypeId="urn:microsoft.com/office/officeart/2005/8/layout/chevron1" loCatId="process" qsTypeId="urn:microsoft.com/office/officeart/2005/8/quickstyle/simple1" qsCatId="simple" csTypeId="urn:microsoft.com/office/officeart/2005/8/colors/accent1_1" csCatId="accent1" phldr="1"/>
      <dgm:spPr/>
    </dgm:pt>
    <dgm:pt modelId="{74020AF3-C700-4606-8917-C6A353D7963A}">
      <dgm:prSet phldrT="[Text]"/>
      <dgm:spPr/>
      <dgm:t>
        <a:bodyPr/>
        <a:lstStyle/>
        <a:p>
          <a:r>
            <a:rPr lang="en-US" dirty="0"/>
            <a:t>Admin	</a:t>
          </a:r>
        </a:p>
      </dgm:t>
      <dgm:extLst>
        <a:ext uri="{E40237B7-FDA0-4F09-8148-C483321AD2D9}">
          <dgm14:cNvPr xmlns:dgm14="http://schemas.microsoft.com/office/drawing/2010/diagram" id="0" name="" title="Step 1 title"/>
        </a:ext>
      </dgm:extLst>
    </dgm:pt>
    <dgm:pt modelId="{87D99D21-0B4A-4259-89FB-0E5941CB535C}" type="parTrans" cxnId="{B0E2386F-A443-4201-8130-FB9CC25AA154}">
      <dgm:prSet/>
      <dgm:spPr/>
      <dgm:t>
        <a:bodyPr/>
        <a:lstStyle/>
        <a:p>
          <a:endParaRPr lang="en-US"/>
        </a:p>
      </dgm:t>
    </dgm:pt>
    <dgm:pt modelId="{6CFF1BD9-AE1F-4488-8B72-01186EADA6FF}" type="sibTrans" cxnId="{B0E2386F-A443-4201-8130-FB9CC25AA154}">
      <dgm:prSet/>
      <dgm:spPr/>
      <dgm:t>
        <a:bodyPr/>
        <a:lstStyle/>
        <a:p>
          <a:endParaRPr lang="en-US"/>
        </a:p>
      </dgm:t>
    </dgm:pt>
    <dgm:pt modelId="{12E26E22-71B0-4386-A84F-ABF2FF66A99F}">
      <dgm:prSet phldrT="[Text]"/>
      <dgm:spPr/>
      <dgm:t>
        <a:bodyPr/>
        <a:lstStyle/>
        <a:p>
          <a:r>
            <a:rPr lang="en-US" dirty="0"/>
            <a:t>Reception</a:t>
          </a:r>
        </a:p>
      </dgm:t>
      <dgm:extLst>
        <a:ext uri="{E40237B7-FDA0-4F09-8148-C483321AD2D9}">
          <dgm14:cNvPr xmlns:dgm14="http://schemas.microsoft.com/office/drawing/2010/diagram" id="0" name="" title="Step 2 title"/>
        </a:ext>
      </dgm:extLst>
    </dgm:pt>
    <dgm:pt modelId="{3A6CB3CB-0F71-4CA8-93AA-0E3E3D59D313}" type="parTrans" cxnId="{937639B3-2352-48E4-A96B-F63DF2119D92}">
      <dgm:prSet/>
      <dgm:spPr/>
      <dgm:t>
        <a:bodyPr/>
        <a:lstStyle/>
        <a:p>
          <a:endParaRPr lang="en-US"/>
        </a:p>
      </dgm:t>
    </dgm:pt>
    <dgm:pt modelId="{E1826C46-15A2-4345-B986-53D05F21F155}" type="sibTrans" cxnId="{937639B3-2352-48E4-A96B-F63DF2119D92}">
      <dgm:prSet/>
      <dgm:spPr/>
      <dgm:t>
        <a:bodyPr/>
        <a:lstStyle/>
        <a:p>
          <a:endParaRPr lang="en-US"/>
        </a:p>
      </dgm:t>
    </dgm:pt>
    <dgm:pt modelId="{A8B05E70-CCF1-4080-8EEE-6873C9D4B630}">
      <dgm:prSet phldrT="[Text]"/>
      <dgm:spPr/>
      <dgm:t>
        <a:bodyPr/>
        <a:lstStyle/>
        <a:p>
          <a:r>
            <a:rPr lang="en-US" dirty="0"/>
            <a:t>Patient</a:t>
          </a:r>
        </a:p>
      </dgm:t>
      <dgm:extLst>
        <a:ext uri="{E40237B7-FDA0-4F09-8148-C483321AD2D9}">
          <dgm14:cNvPr xmlns:dgm14="http://schemas.microsoft.com/office/drawing/2010/diagram" id="0" name="" title="Step 3 title"/>
        </a:ext>
      </dgm:extLst>
    </dgm:pt>
    <dgm:pt modelId="{11D1F3D3-0002-4131-9F84-22FBF8692DA9}" type="parTrans" cxnId="{B8B909D0-D4F6-48D4-81DA-A58F34AE3646}">
      <dgm:prSet/>
      <dgm:spPr/>
      <dgm:t>
        <a:bodyPr/>
        <a:lstStyle/>
        <a:p>
          <a:endParaRPr lang="en-US"/>
        </a:p>
      </dgm:t>
    </dgm:pt>
    <dgm:pt modelId="{B6438016-7365-4FC0-A372-D90585B4B6EE}" type="sibTrans" cxnId="{B8B909D0-D4F6-48D4-81DA-A58F34AE3646}">
      <dgm:prSet/>
      <dgm:spPr/>
      <dgm:t>
        <a:bodyPr/>
        <a:lstStyle/>
        <a:p>
          <a:endParaRPr lang="en-US"/>
        </a:p>
      </dgm:t>
    </dgm:pt>
    <dgm:pt modelId="{42147153-A6C2-4177-BA7D-2ACCC2C1B2F7}">
      <dgm:prSet phldrT="[Text]"/>
      <dgm:spPr/>
      <dgm:t>
        <a:bodyPr/>
        <a:lstStyle/>
        <a:p>
          <a:r>
            <a:rPr lang="en-US" dirty="0"/>
            <a:t>Pharmacy</a:t>
          </a:r>
        </a:p>
      </dgm:t>
      <dgm:extLst>
        <a:ext uri="{E40237B7-FDA0-4F09-8148-C483321AD2D9}">
          <dgm14:cNvPr xmlns:dgm14="http://schemas.microsoft.com/office/drawing/2010/diagram" id="0" name="" title="Step 4 title"/>
        </a:ext>
      </dgm:extLst>
    </dgm:pt>
    <dgm:pt modelId="{C6F68745-4C20-4204-96A6-585691399C14}" type="parTrans" cxnId="{777DC3C6-D336-4C94-A624-E5582A07ECAA}">
      <dgm:prSet/>
      <dgm:spPr/>
      <dgm:t>
        <a:bodyPr/>
        <a:lstStyle/>
        <a:p>
          <a:endParaRPr lang="en-US"/>
        </a:p>
      </dgm:t>
    </dgm:pt>
    <dgm:pt modelId="{0C6B132F-0347-46BA-86A4-3FAFB6676411}" type="sibTrans" cxnId="{777DC3C6-D336-4C94-A624-E5582A07ECAA}">
      <dgm:prSet/>
      <dgm:spPr/>
      <dgm:t>
        <a:bodyPr/>
        <a:lstStyle/>
        <a:p>
          <a:endParaRPr lang="en-US"/>
        </a:p>
      </dgm:t>
    </dgm:pt>
    <dgm:pt modelId="{1C61A9A2-33F2-469B-8AC4-A104A5A98D78}" type="pres">
      <dgm:prSet presAssocID="{44156040-AF98-4F2C-9909-9F2439F6F588}" presName="Name0" presStyleCnt="0">
        <dgm:presLayoutVars>
          <dgm:dir/>
          <dgm:animLvl val="lvl"/>
          <dgm:resizeHandles val="exact"/>
        </dgm:presLayoutVars>
      </dgm:prSet>
      <dgm:spPr/>
    </dgm:pt>
    <dgm:pt modelId="{881B8FEC-9D20-4669-BB2E-FA9CEA0BE5A9}" type="pres">
      <dgm:prSet presAssocID="{74020AF3-C700-4606-8917-C6A353D7963A}" presName="parTxOnly" presStyleLbl="node1" presStyleIdx="0" presStyleCnt="4">
        <dgm:presLayoutVars>
          <dgm:chMax val="0"/>
          <dgm:chPref val="0"/>
          <dgm:bulletEnabled val="1"/>
        </dgm:presLayoutVars>
      </dgm:prSet>
      <dgm:spPr/>
    </dgm:pt>
    <dgm:pt modelId="{705DFC51-4C30-4A07-9F0C-6EB770961C6F}" type="pres">
      <dgm:prSet presAssocID="{6CFF1BD9-AE1F-4488-8B72-01186EADA6FF}" presName="parTxOnlySpace" presStyleCnt="0"/>
      <dgm:spPr/>
    </dgm:pt>
    <dgm:pt modelId="{919A589F-F74A-40C3-BE88-AB8730BCAB04}" type="pres">
      <dgm:prSet presAssocID="{12E26E22-71B0-4386-A84F-ABF2FF66A99F}" presName="parTxOnly" presStyleLbl="node1" presStyleIdx="1" presStyleCnt="4">
        <dgm:presLayoutVars>
          <dgm:chMax val="0"/>
          <dgm:chPref val="0"/>
          <dgm:bulletEnabled val="1"/>
        </dgm:presLayoutVars>
      </dgm:prSet>
      <dgm:spPr/>
    </dgm:pt>
    <dgm:pt modelId="{01C6BCDE-530E-4D03-9CF5-9AB36CDC1FE1}" type="pres">
      <dgm:prSet presAssocID="{E1826C46-15A2-4345-B986-53D05F21F155}" presName="parTxOnlySpace" presStyleCnt="0"/>
      <dgm:spPr/>
    </dgm:pt>
    <dgm:pt modelId="{268F2328-4548-422B-9C65-80797E16B241}" type="pres">
      <dgm:prSet presAssocID="{A8B05E70-CCF1-4080-8EEE-6873C9D4B630}" presName="parTxOnly" presStyleLbl="node1" presStyleIdx="2" presStyleCnt="4">
        <dgm:presLayoutVars>
          <dgm:chMax val="0"/>
          <dgm:chPref val="0"/>
          <dgm:bulletEnabled val="1"/>
        </dgm:presLayoutVars>
      </dgm:prSet>
      <dgm:spPr/>
    </dgm:pt>
    <dgm:pt modelId="{8CB78EC1-7B74-4B6E-94C6-5F808A049A1F}" type="pres">
      <dgm:prSet presAssocID="{B6438016-7365-4FC0-A372-D90585B4B6EE}" presName="parTxOnlySpace" presStyleCnt="0"/>
      <dgm:spPr/>
    </dgm:pt>
    <dgm:pt modelId="{BDD0B0F7-A87C-4B5B-A4C3-4E4BE6EB0FE4}" type="pres">
      <dgm:prSet presAssocID="{42147153-A6C2-4177-BA7D-2ACCC2C1B2F7}" presName="parTxOnly" presStyleLbl="node1" presStyleIdx="3" presStyleCnt="4">
        <dgm:presLayoutVars>
          <dgm:chMax val="0"/>
          <dgm:chPref val="0"/>
          <dgm:bulletEnabled val="1"/>
        </dgm:presLayoutVars>
      </dgm:prSet>
      <dgm:spPr/>
    </dgm:pt>
  </dgm:ptLst>
  <dgm:cxnLst>
    <dgm:cxn modelId="{BF4A375F-A05B-45C3-9731-23DBACB9FC02}" type="presOf" srcId="{12E26E22-71B0-4386-A84F-ABF2FF66A99F}" destId="{919A589F-F74A-40C3-BE88-AB8730BCAB04}" srcOrd="0" destOrd="0" presId="urn:microsoft.com/office/officeart/2005/8/layout/chevron1"/>
    <dgm:cxn modelId="{B0E2386F-A443-4201-8130-FB9CC25AA154}" srcId="{44156040-AF98-4F2C-9909-9F2439F6F588}" destId="{74020AF3-C700-4606-8917-C6A353D7963A}" srcOrd="0" destOrd="0" parTransId="{87D99D21-0B4A-4259-89FB-0E5941CB535C}" sibTransId="{6CFF1BD9-AE1F-4488-8B72-01186EADA6FF}"/>
    <dgm:cxn modelId="{BB4F9699-C9DE-46C4-A04B-CD52EF57D4C5}" type="presOf" srcId="{74020AF3-C700-4606-8917-C6A353D7963A}" destId="{881B8FEC-9D20-4669-BB2E-FA9CEA0BE5A9}" srcOrd="0" destOrd="0" presId="urn:microsoft.com/office/officeart/2005/8/layout/chevron1"/>
    <dgm:cxn modelId="{9E75EA9C-2122-47C1-897A-5BBDE8D78AC4}" type="presOf" srcId="{A8B05E70-CCF1-4080-8EEE-6873C9D4B630}" destId="{268F2328-4548-422B-9C65-80797E16B241}" srcOrd="0" destOrd="0" presId="urn:microsoft.com/office/officeart/2005/8/layout/chevron1"/>
    <dgm:cxn modelId="{937639B3-2352-48E4-A96B-F63DF2119D92}" srcId="{44156040-AF98-4F2C-9909-9F2439F6F588}" destId="{12E26E22-71B0-4386-A84F-ABF2FF66A99F}" srcOrd="1" destOrd="0" parTransId="{3A6CB3CB-0F71-4CA8-93AA-0E3E3D59D313}" sibTransId="{E1826C46-15A2-4345-B986-53D05F21F155}"/>
    <dgm:cxn modelId="{37A858B6-D71C-4E86-A467-E8D17167DE19}" type="presOf" srcId="{42147153-A6C2-4177-BA7D-2ACCC2C1B2F7}" destId="{BDD0B0F7-A87C-4B5B-A4C3-4E4BE6EB0FE4}" srcOrd="0" destOrd="0" presId="urn:microsoft.com/office/officeart/2005/8/layout/chevron1"/>
    <dgm:cxn modelId="{777DC3C6-D336-4C94-A624-E5582A07ECAA}" srcId="{44156040-AF98-4F2C-9909-9F2439F6F588}" destId="{42147153-A6C2-4177-BA7D-2ACCC2C1B2F7}" srcOrd="3" destOrd="0" parTransId="{C6F68745-4C20-4204-96A6-585691399C14}" sibTransId="{0C6B132F-0347-46BA-86A4-3FAFB6676411}"/>
    <dgm:cxn modelId="{B8B909D0-D4F6-48D4-81DA-A58F34AE3646}" srcId="{44156040-AF98-4F2C-9909-9F2439F6F588}" destId="{A8B05E70-CCF1-4080-8EEE-6873C9D4B630}" srcOrd="2" destOrd="0" parTransId="{11D1F3D3-0002-4131-9F84-22FBF8692DA9}" sibTransId="{B6438016-7365-4FC0-A372-D90585B4B6EE}"/>
    <dgm:cxn modelId="{383A5CFE-2D64-4002-A7C0-1E621409BFD6}" type="presOf" srcId="{44156040-AF98-4F2C-9909-9F2439F6F588}" destId="{1C61A9A2-33F2-469B-8AC4-A104A5A98D78}" srcOrd="0" destOrd="0" presId="urn:microsoft.com/office/officeart/2005/8/layout/chevron1"/>
    <dgm:cxn modelId="{EDA037DE-3D60-46A9-9DDB-074A05981F8D}" type="presParOf" srcId="{1C61A9A2-33F2-469B-8AC4-A104A5A98D78}" destId="{881B8FEC-9D20-4669-BB2E-FA9CEA0BE5A9}" srcOrd="0" destOrd="0" presId="urn:microsoft.com/office/officeart/2005/8/layout/chevron1"/>
    <dgm:cxn modelId="{8F2A48B2-4519-4F7D-931D-1EB2DDCF4663}" type="presParOf" srcId="{1C61A9A2-33F2-469B-8AC4-A104A5A98D78}" destId="{705DFC51-4C30-4A07-9F0C-6EB770961C6F}" srcOrd="1" destOrd="0" presId="urn:microsoft.com/office/officeart/2005/8/layout/chevron1"/>
    <dgm:cxn modelId="{A8C49188-74D0-46A6-A671-569711775D6B}" type="presParOf" srcId="{1C61A9A2-33F2-469B-8AC4-A104A5A98D78}" destId="{919A589F-F74A-40C3-BE88-AB8730BCAB04}" srcOrd="2" destOrd="0" presId="urn:microsoft.com/office/officeart/2005/8/layout/chevron1"/>
    <dgm:cxn modelId="{DF828B00-7F32-4A0D-9D43-9FD5AE3C854B}" type="presParOf" srcId="{1C61A9A2-33F2-469B-8AC4-A104A5A98D78}" destId="{01C6BCDE-530E-4D03-9CF5-9AB36CDC1FE1}" srcOrd="3" destOrd="0" presId="urn:microsoft.com/office/officeart/2005/8/layout/chevron1"/>
    <dgm:cxn modelId="{2FC0E474-8734-4209-BD6D-C297DEE76CB4}" type="presParOf" srcId="{1C61A9A2-33F2-469B-8AC4-A104A5A98D78}" destId="{268F2328-4548-422B-9C65-80797E16B241}" srcOrd="4" destOrd="0" presId="urn:microsoft.com/office/officeart/2005/8/layout/chevron1"/>
    <dgm:cxn modelId="{30A10B48-C159-4CE5-AFE2-9908BF17AD25}" type="presParOf" srcId="{1C61A9A2-33F2-469B-8AC4-A104A5A98D78}" destId="{8CB78EC1-7B74-4B6E-94C6-5F808A049A1F}" srcOrd="5" destOrd="0" presId="urn:microsoft.com/office/officeart/2005/8/layout/chevron1"/>
    <dgm:cxn modelId="{3065F5B9-06B1-4353-A251-703F2693DE95}" type="presParOf" srcId="{1C61A9A2-33F2-469B-8AC4-A104A5A98D78}" destId="{BDD0B0F7-A87C-4B5B-A4C3-4E4BE6EB0FE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1B8FEC-9D20-4669-BB2E-FA9CEA0BE5A9}">
      <dsp:nvSpPr>
        <dsp:cNvPr id="0" name=""/>
        <dsp:cNvSpPr/>
      </dsp:nvSpPr>
      <dsp:spPr>
        <a:xfrm>
          <a:off x="4453"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Admin	</a:t>
          </a:r>
        </a:p>
      </dsp:txBody>
      <dsp:txXfrm>
        <a:off x="522955" y="1653197"/>
        <a:ext cx="1555507" cy="1037004"/>
      </dsp:txXfrm>
    </dsp:sp>
    <dsp:sp modelId="{919A589F-F74A-40C3-BE88-AB8730BCAB04}">
      <dsp:nvSpPr>
        <dsp:cNvPr id="0" name=""/>
        <dsp:cNvSpPr/>
      </dsp:nvSpPr>
      <dsp:spPr>
        <a:xfrm>
          <a:off x="233771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Reception</a:t>
          </a:r>
        </a:p>
      </dsp:txBody>
      <dsp:txXfrm>
        <a:off x="2856216" y="1653197"/>
        <a:ext cx="1555507" cy="1037004"/>
      </dsp:txXfrm>
    </dsp:sp>
    <dsp:sp modelId="{268F2328-4548-422B-9C65-80797E16B241}">
      <dsp:nvSpPr>
        <dsp:cNvPr id="0" name=""/>
        <dsp:cNvSpPr/>
      </dsp:nvSpPr>
      <dsp:spPr>
        <a:xfrm>
          <a:off x="467097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Patient</a:t>
          </a:r>
        </a:p>
      </dsp:txBody>
      <dsp:txXfrm>
        <a:off x="5189476" y="1653197"/>
        <a:ext cx="1555507" cy="1037004"/>
      </dsp:txXfrm>
    </dsp:sp>
    <dsp:sp modelId="{BDD0B0F7-A87C-4B5B-A4C3-4E4BE6EB0FE4}">
      <dsp:nvSpPr>
        <dsp:cNvPr id="0" name=""/>
        <dsp:cNvSpPr/>
      </dsp:nvSpPr>
      <dsp:spPr>
        <a:xfrm>
          <a:off x="7004234" y="1653197"/>
          <a:ext cx="2592511" cy="1037004"/>
        </a:xfrm>
        <a:prstGeom prst="chevron">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0013" tIns="33338" rIns="33338" bIns="33338" numCol="1" spcCol="1270" anchor="ctr" anchorCtr="0">
          <a:noAutofit/>
        </a:bodyPr>
        <a:lstStyle/>
        <a:p>
          <a:pPr marL="0" lvl="0" indent="0" algn="ctr" defTabSz="1111250">
            <a:lnSpc>
              <a:spcPct val="90000"/>
            </a:lnSpc>
            <a:spcBef>
              <a:spcPct val="0"/>
            </a:spcBef>
            <a:spcAft>
              <a:spcPct val="35000"/>
            </a:spcAft>
            <a:buNone/>
          </a:pPr>
          <a:r>
            <a:rPr lang="en-US" sz="2500" kern="1200" dirty="0"/>
            <a:t>Pharmacy</a:t>
          </a:r>
        </a:p>
      </dsp:txBody>
      <dsp:txXfrm>
        <a:off x="7522736" y="1653197"/>
        <a:ext cx="1555507" cy="10370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5/13/2023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5/13/2023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bwMode="invGray">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invGray">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298448"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bwMode="invGray">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Picture Placeholder 2" descr="An empty placeholder to add an image. Click on the placeholder and select the image that you wish to add"/>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14"/>
          </p:nvPr>
        </p:nvSpPr>
        <p:spPr bwMode="invGray">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5/13/2023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5/13/2023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5/13/2023</a:t>
            </a:fld>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9A3335-6331-4872-A8B7-ECD55539F4D0}" type="datetimeFigureOut">
              <a:rPr lang="en-US" smtClean="0"/>
              <a:t>5/13/2023</a:t>
            </a:fld>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5/13/2023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a:t>Click to edit Master title style</a:t>
            </a:r>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79A3335-6331-4872-A8B7-ECD55539F4D0}" type="datetimeFigureOut">
              <a:rPr lang="en-US" smtClean="0"/>
              <a:t>5/13/2023</a:t>
            </a:fld>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A79A3335-6331-4872-A8B7-ECD55539F4D0}" type="datetimeFigureOut">
              <a:rPr lang="en-US" smtClean="0"/>
              <a:t>5/13/2023</a:t>
            </a:fld>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A79A3335-6331-4872-A8B7-ECD55539F4D0}" type="datetimeFigureOut">
              <a:rPr lang="en-US" smtClean="0"/>
              <a:t>5/13/2023</a:t>
            </a:fld>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79A3335-6331-4872-A8B7-ECD55539F4D0}" type="datetimeFigureOut">
              <a:rPr lang="en-US" smtClean="0"/>
              <a:t>5/13/2023</a:t>
            </a:fld>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100">
                <a:solidFill>
                  <a:schemeClr val="tx1"/>
                </a:solidFill>
              </a:defRPr>
            </a:lvl1pPr>
          </a:lstStyle>
          <a:p>
            <a:fld id="{A79A3335-6331-4872-A8B7-ECD55539F4D0}" type="datetimeFigureOut">
              <a:rPr lang="en-US" smtClean="0"/>
              <a:pPr/>
              <a:t>5/13/2023</a:t>
            </a:fld>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1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a:t>
            </a:r>
          </a:p>
        </p:txBody>
      </p:sp>
      <p:pic>
        <p:nvPicPr>
          <p:cNvPr id="5" name="Picture Placeholder 4" descr="City street with motion blur"/>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4" b="14"/>
          <a:stretch>
            <a:fillRect/>
          </a:stretch>
        </p:blipFill>
        <p:spPr/>
      </p:pic>
      <p:sp>
        <p:nvSpPr>
          <p:cNvPr id="3" name="Subtitle 2"/>
          <p:cNvSpPr>
            <a:spLocks noGrp="1"/>
          </p:cNvSpPr>
          <p:nvPr>
            <p:ph type="subTitle" idx="1"/>
          </p:nvPr>
        </p:nvSpPr>
        <p:spPr/>
        <p:txBody>
          <a:bodyPr/>
          <a:lstStyle/>
          <a:p>
            <a:r>
              <a:rPr lang="en-US" dirty="0"/>
              <a:t>Hospital Management System</a:t>
            </a:r>
          </a:p>
          <a:p>
            <a:r>
              <a:rPr lang="en-US" dirty="0"/>
              <a:t>(Desktop Application)</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Pharmacy </a:t>
            </a:r>
          </a:p>
        </p:txBody>
      </p:sp>
      <p:sp>
        <p:nvSpPr>
          <p:cNvPr id="3" name="Content Placeholder 2"/>
          <p:cNvSpPr>
            <a:spLocks noGrp="1"/>
          </p:cNvSpPr>
          <p:nvPr>
            <p:ph idx="1"/>
          </p:nvPr>
        </p:nvSpPr>
        <p:spPr/>
        <p:txBody>
          <a:bodyPr/>
          <a:lstStyle/>
          <a:p>
            <a:pPr marL="0" indent="0">
              <a:buNone/>
            </a:pPr>
            <a:r>
              <a:rPr lang="en-US" dirty="0"/>
              <a:t>Some of the features and functionalities of the Pharmacy Module include:</a:t>
            </a:r>
          </a:p>
          <a:p>
            <a:pPr marL="0" indent="0">
              <a:buNone/>
            </a:pPr>
            <a:endParaRPr lang="en-US" dirty="0"/>
          </a:p>
          <a:p>
            <a:pPr marL="0" indent="0">
              <a:buNone/>
            </a:pPr>
            <a:r>
              <a:rPr lang="en-US" dirty="0"/>
              <a:t>Creating and managing medication orders and prescriptions</a:t>
            </a:r>
          </a:p>
          <a:p>
            <a:pPr marL="0" indent="0">
              <a:buNone/>
            </a:pPr>
            <a:r>
              <a:rPr lang="en-US" dirty="0"/>
              <a:t>Managing medication inventory and stock levels</a:t>
            </a:r>
          </a:p>
          <a:p>
            <a:pPr marL="0" indent="0">
              <a:buNone/>
            </a:pPr>
            <a:r>
              <a:rPr lang="en-US" dirty="0"/>
              <a:t>Generating reports on medication usage and inventory levels</a:t>
            </a:r>
          </a:p>
          <a:p>
            <a:pPr marL="0" indent="0">
              <a:buNone/>
            </a:pPr>
            <a:r>
              <a:rPr lang="en-US" dirty="0"/>
              <a:t>Automating medication dispensing and tracking</a:t>
            </a:r>
          </a:p>
        </p:txBody>
      </p:sp>
    </p:spTree>
    <p:extLst>
      <p:ext uri="{BB962C8B-B14F-4D97-AF65-F5344CB8AC3E}">
        <p14:creationId xmlns:p14="http://schemas.microsoft.com/office/powerpoint/2010/main" val="3748481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0"/>
            <a:ext cx="6400800" cy="1093804"/>
          </a:xfrm>
        </p:spPr>
        <p:txBody>
          <a:bodyPr/>
          <a:lstStyle/>
          <a:p>
            <a:r>
              <a:rPr lang="en-US" dirty="0"/>
              <a:t>System Design</a:t>
            </a:r>
          </a:p>
        </p:txBody>
      </p:sp>
      <p:sp>
        <p:nvSpPr>
          <p:cNvPr id="3" name="Subtitle 2">
            <a:extLst>
              <a:ext uri="{FF2B5EF4-FFF2-40B4-BE49-F238E27FC236}">
                <a16:creationId xmlns:a16="http://schemas.microsoft.com/office/drawing/2014/main" id="{DE6839A4-9722-F64A-8F54-4BADF53E7239}"/>
              </a:ext>
            </a:extLst>
          </p:cNvPr>
          <p:cNvSpPr>
            <a:spLocks noGrp="1"/>
          </p:cNvSpPr>
          <p:nvPr>
            <p:ph type="subTitle" idx="1"/>
          </p:nvPr>
        </p:nvSpPr>
        <p:spPr>
          <a:xfrm>
            <a:off x="368300" y="1828800"/>
            <a:ext cx="8382000" cy="4737100"/>
          </a:xfrm>
        </p:spPr>
        <p:txBody>
          <a:bodyPr>
            <a:normAutofit/>
          </a:bodyPr>
          <a:lstStyle/>
          <a:p>
            <a:r>
              <a:rPr lang="en-US" dirty="0"/>
              <a:t>The architecture of the Hospital Management System follows a client-server model. The system is divided into a front-end client application and a back-end server application. The client application is responsible for handling user input and displaying information to the user. The server application handles the processing and storage of data.</a:t>
            </a:r>
          </a:p>
          <a:p>
            <a:r>
              <a:rPr lang="en-US" dirty="0"/>
              <a:t>The user interface design of the Hospital Management System follows a simple and intuitive design to ensure ease of use. </a:t>
            </a:r>
            <a:endParaRPr lang="en-IN" dirty="0"/>
          </a:p>
        </p:txBody>
      </p:sp>
    </p:spTree>
    <p:extLst>
      <p:ext uri="{BB962C8B-B14F-4D97-AF65-F5344CB8AC3E}">
        <p14:creationId xmlns:p14="http://schemas.microsoft.com/office/powerpoint/2010/main" val="3061729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0"/>
            <a:ext cx="6400800" cy="1093804"/>
          </a:xfrm>
        </p:spPr>
        <p:txBody>
          <a:bodyPr/>
          <a:lstStyle/>
          <a:p>
            <a:r>
              <a:rPr lang="en-US" dirty="0"/>
              <a:t>Benefits</a:t>
            </a:r>
          </a:p>
        </p:txBody>
      </p:sp>
      <p:sp>
        <p:nvSpPr>
          <p:cNvPr id="3" name="Subtitle 2">
            <a:extLst>
              <a:ext uri="{FF2B5EF4-FFF2-40B4-BE49-F238E27FC236}">
                <a16:creationId xmlns:a16="http://schemas.microsoft.com/office/drawing/2014/main" id="{DE6839A4-9722-F64A-8F54-4BADF53E7239}"/>
              </a:ext>
            </a:extLst>
          </p:cNvPr>
          <p:cNvSpPr>
            <a:spLocks noGrp="1"/>
          </p:cNvSpPr>
          <p:nvPr>
            <p:ph type="subTitle" idx="1"/>
          </p:nvPr>
        </p:nvSpPr>
        <p:spPr>
          <a:xfrm>
            <a:off x="368299" y="1824990"/>
            <a:ext cx="6279243" cy="3850096"/>
          </a:xfrm>
        </p:spPr>
        <p:txBody>
          <a:bodyPr>
            <a:normAutofit/>
          </a:bodyPr>
          <a:lstStyle/>
          <a:p>
            <a:r>
              <a:rPr lang="en-US" dirty="0"/>
              <a:t>Increased Efficiency</a:t>
            </a:r>
          </a:p>
          <a:p>
            <a:r>
              <a:rPr lang="en-US" dirty="0"/>
              <a:t>Improved Patient Care</a:t>
            </a:r>
          </a:p>
          <a:p>
            <a:r>
              <a:rPr lang="en-US" dirty="0"/>
              <a:t>Streamlined Operations</a:t>
            </a:r>
          </a:p>
          <a:p>
            <a:r>
              <a:rPr lang="en-US" dirty="0"/>
              <a:t>Better Communication</a:t>
            </a:r>
          </a:p>
          <a:p>
            <a:r>
              <a:rPr lang="en-US" dirty="0"/>
              <a:t>Increased Revenue</a:t>
            </a:r>
          </a:p>
          <a:p>
            <a:r>
              <a:rPr lang="en-US" dirty="0"/>
              <a:t>Improved Security</a:t>
            </a:r>
          </a:p>
          <a:p>
            <a:r>
              <a:rPr lang="en-US" dirty="0"/>
              <a:t>Better Decision Making</a:t>
            </a:r>
          </a:p>
          <a:p>
            <a:r>
              <a:rPr lang="en-US" dirty="0"/>
              <a:t>Improved Patient Satisfaction</a:t>
            </a:r>
            <a:endParaRPr lang="en-IN" dirty="0"/>
          </a:p>
        </p:txBody>
      </p:sp>
    </p:spTree>
    <p:extLst>
      <p:ext uri="{BB962C8B-B14F-4D97-AF65-F5344CB8AC3E}">
        <p14:creationId xmlns:p14="http://schemas.microsoft.com/office/powerpoint/2010/main" val="330047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4CEC-3E83-7F5E-2F5C-278CDBD2935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DFCEF9-E20A-0D91-23DC-1879F7F13E66}"/>
              </a:ext>
            </a:extLst>
          </p:cNvPr>
          <p:cNvSpPr>
            <a:spLocks noGrp="1"/>
          </p:cNvSpPr>
          <p:nvPr>
            <p:ph idx="1"/>
          </p:nvPr>
        </p:nvSpPr>
        <p:spPr/>
        <p:txBody>
          <a:bodyPr/>
          <a:lstStyle/>
          <a:p>
            <a:pPr marL="0" indent="0">
              <a:buNone/>
            </a:pPr>
            <a:r>
              <a:rPr lang="en-US" dirty="0"/>
              <a:t>Overall, this project demonstrated the importance of utilizing technology to improve healthcare services, and it serves as a valuable example for other organizations looking to implement similar systems. With further improvements and updates, this system has the potential to transform healthcare services and improve patient outcomes.</a:t>
            </a:r>
            <a:endParaRPr lang="en-IN" dirty="0"/>
          </a:p>
        </p:txBody>
      </p:sp>
    </p:spTree>
    <p:extLst>
      <p:ext uri="{BB962C8B-B14F-4D97-AF65-F5344CB8AC3E}">
        <p14:creationId xmlns:p14="http://schemas.microsoft.com/office/powerpoint/2010/main" val="59865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6" name="Text Placeholder 5"/>
          <p:cNvSpPr>
            <a:spLocks noGrp="1"/>
          </p:cNvSpPr>
          <p:nvPr>
            <p:ph type="body" sz="half" idx="2"/>
          </p:nvPr>
        </p:nvSpPr>
        <p:spPr>
          <a:xfrm>
            <a:off x="1295400" y="1828800"/>
            <a:ext cx="9779000" cy="4343400"/>
          </a:xfrm>
        </p:spPr>
        <p:txBody>
          <a:bodyPr/>
          <a:lstStyle/>
          <a:p>
            <a:r>
              <a:rPr lang="en-US" dirty="0"/>
              <a:t>[1] Kaur, A., &amp; Singh, J. (2020). Hospital Management System using Java and MySQL. International Journal of Recent Technology and Engineering, 8(5), 4890-4893.</a:t>
            </a:r>
          </a:p>
          <a:p>
            <a:r>
              <a:rPr lang="en-US" dirty="0"/>
              <a:t>[2] Joshi, P., &amp; Patil, D. (2018). Hospital Management System using PHP and MySQL. International Journal of Computer Science and Mobile Computing, 7(5), 120-126.</a:t>
            </a:r>
          </a:p>
          <a:p>
            <a:r>
              <a:rPr lang="en-US" dirty="0"/>
              <a:t>[3] </a:t>
            </a:r>
            <a:r>
              <a:rPr lang="en-US" dirty="0" err="1"/>
              <a:t>Ramezani</a:t>
            </a:r>
            <a:r>
              <a:rPr lang="en-US" dirty="0"/>
              <a:t>, M., </a:t>
            </a:r>
            <a:r>
              <a:rPr lang="en-US" dirty="0" err="1"/>
              <a:t>Saberi</a:t>
            </a:r>
            <a:r>
              <a:rPr lang="en-US" dirty="0"/>
              <a:t>, M., &amp; </a:t>
            </a:r>
            <a:r>
              <a:rPr lang="en-US" dirty="0" err="1"/>
              <a:t>Soleymani</a:t>
            </a:r>
            <a:r>
              <a:rPr lang="en-US" dirty="0"/>
              <a:t>, S. (2015). A Hospital Information System Architecture Based on the SOA Paradigm. Procedia Computer Science, 73, 242-248.</a:t>
            </a:r>
          </a:p>
          <a:p>
            <a:r>
              <a:rPr lang="en-US" dirty="0"/>
              <a:t>[4] Zadeh, A. S., &amp; </a:t>
            </a:r>
            <a:r>
              <a:rPr lang="en-US" dirty="0" err="1"/>
              <a:t>Javanmard</a:t>
            </a:r>
            <a:r>
              <a:rPr lang="en-US" dirty="0"/>
              <a:t>, M. (2017). A Comparative Study of Hospital Information Systems (HIS) and Electronic Medical Records (EMR). Journal of Health Management and Informatics, 4(2), 63-68.</a:t>
            </a:r>
          </a:p>
        </p:txBody>
      </p:sp>
    </p:spTree>
    <p:extLst>
      <p:ext uri="{BB962C8B-B14F-4D97-AF65-F5344CB8AC3E}">
        <p14:creationId xmlns:p14="http://schemas.microsoft.com/office/powerpoint/2010/main" val="33284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6" name="Text Placeholder 5"/>
          <p:cNvSpPr>
            <a:spLocks noGrp="1"/>
          </p:cNvSpPr>
          <p:nvPr>
            <p:ph type="body" sz="half" idx="2"/>
          </p:nvPr>
        </p:nvSpPr>
        <p:spPr>
          <a:xfrm>
            <a:off x="1295400" y="1828800"/>
            <a:ext cx="9779000" cy="4343400"/>
          </a:xfrm>
        </p:spPr>
        <p:txBody>
          <a:bodyPr/>
          <a:lstStyle/>
          <a:p>
            <a:r>
              <a:rPr lang="en-US" dirty="0"/>
              <a:t>[1] Kaur, A., &amp; Singh, J. (2020). Hospital Management System using Java and MySQL. International Journal of Recent Technology and Engineering, 8(5), 4890-4893.</a:t>
            </a:r>
          </a:p>
          <a:p>
            <a:r>
              <a:rPr lang="en-US" dirty="0"/>
              <a:t>[2] Joshi, P., &amp; Patil, D. (2018). Hospital Management System using PHP and MySQL. International Journal of Computer Science and Mobile Computing, 7(5), 120-126.</a:t>
            </a:r>
          </a:p>
          <a:p>
            <a:r>
              <a:rPr lang="en-US" dirty="0"/>
              <a:t>[3] </a:t>
            </a:r>
            <a:r>
              <a:rPr lang="en-US" dirty="0" err="1"/>
              <a:t>Ramezani</a:t>
            </a:r>
            <a:r>
              <a:rPr lang="en-US" dirty="0"/>
              <a:t>, M., </a:t>
            </a:r>
            <a:r>
              <a:rPr lang="en-US" dirty="0" err="1"/>
              <a:t>Saberi</a:t>
            </a:r>
            <a:r>
              <a:rPr lang="en-US" dirty="0"/>
              <a:t>, M., &amp; </a:t>
            </a:r>
            <a:r>
              <a:rPr lang="en-US" dirty="0" err="1"/>
              <a:t>Soleymani</a:t>
            </a:r>
            <a:r>
              <a:rPr lang="en-US" dirty="0"/>
              <a:t>, S. (2015). A Hospital Information System Architecture Based on the SOA Paradigm. Procedia Computer Science, 73, 242-248.</a:t>
            </a:r>
          </a:p>
          <a:p>
            <a:r>
              <a:rPr lang="en-US" dirty="0"/>
              <a:t>[4] Zadeh, A. S., &amp; </a:t>
            </a:r>
            <a:r>
              <a:rPr lang="en-US" dirty="0" err="1"/>
              <a:t>Javanmard</a:t>
            </a:r>
            <a:r>
              <a:rPr lang="en-US" dirty="0"/>
              <a:t>, M. (2017). A Comparative Study of Hospital Information Systems (HIS) and Electronic Medical Records (EMR). Journal of Health Management and Informatics, 4(2), 63-68.</a:t>
            </a:r>
          </a:p>
        </p:txBody>
      </p:sp>
    </p:spTree>
    <p:extLst>
      <p:ext uri="{BB962C8B-B14F-4D97-AF65-F5344CB8AC3E}">
        <p14:creationId xmlns:p14="http://schemas.microsoft.com/office/powerpoint/2010/main" val="5280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a:t>
            </a:r>
          </a:p>
        </p:txBody>
      </p:sp>
      <p:pic>
        <p:nvPicPr>
          <p:cNvPr id="4" name="Picture Placeholder 3">
            <a:extLst>
              <a:ext uri="{FF2B5EF4-FFF2-40B4-BE49-F238E27FC236}">
                <a16:creationId xmlns:a16="http://schemas.microsoft.com/office/drawing/2014/main" id="{CCDA52D5-2F4E-A6FE-ED4A-67798338F4C5}"/>
              </a:ext>
            </a:extLst>
          </p:cNvPr>
          <p:cNvPicPr>
            <a:picLocks noGrp="1" noChangeAspect="1"/>
          </p:cNvPicPr>
          <p:nvPr>
            <p:ph type="pic" idx="1"/>
          </p:nvPr>
        </p:nvPicPr>
        <p:blipFill rotWithShape="1">
          <a:blip r:embed="rId2"/>
          <a:srcRect l="1502" r="1502" b="4099"/>
          <a:stretch/>
        </p:blipFill>
        <p:spPr>
          <a:xfrm>
            <a:off x="1566863" y="2119313"/>
            <a:ext cx="9329737" cy="4165373"/>
          </a:xfrm>
        </p:spPr>
      </p:pic>
    </p:spTree>
    <p:extLst>
      <p:ext uri="{BB962C8B-B14F-4D97-AF65-F5344CB8AC3E}">
        <p14:creationId xmlns:p14="http://schemas.microsoft.com/office/powerpoint/2010/main" val="4129926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pPr marL="0" indent="0">
              <a:buNone/>
            </a:pPr>
            <a:r>
              <a:rPr lang="en-US" dirty="0"/>
              <a:t>Welcome to our presentation on the Hospital Management System. This project aims to streamline and simplify the daily operations of a hospital or healthcare facility. With this system, we hope to make it easier for hospital staff to manage patient records, appointments, billing, and other tasks, ultimately leading to better patient care and outcomes.</a:t>
            </a:r>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idx="1"/>
          </p:nvPr>
        </p:nvSpPr>
        <p:spPr/>
        <p:txBody>
          <a:bodyPr/>
          <a:lstStyle/>
          <a:p>
            <a:pPr marL="0" indent="0">
              <a:buNone/>
            </a:pPr>
            <a:r>
              <a:rPr lang="en-US" dirty="0"/>
              <a:t>Current methods of managing patient data are often cumbersome, time-consuming, and prone to errors. Paper-based systems are still in use in many hospitals, making it difficult to share patient information among different departments and healthcare providers. Electronic systems are also in use, but many of them are outdated, not user-friendly, and lack essential features required to manage healthcare data efficiently.</a:t>
            </a:r>
          </a:p>
        </p:txBody>
      </p:sp>
    </p:spTree>
    <p:extLst>
      <p:ext uri="{BB962C8B-B14F-4D97-AF65-F5344CB8AC3E}">
        <p14:creationId xmlns:p14="http://schemas.microsoft.com/office/powerpoint/2010/main" val="2778991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idx="1"/>
          </p:nvPr>
        </p:nvSpPr>
        <p:spPr>
          <a:xfrm>
            <a:off x="1295400" y="1828799"/>
            <a:ext cx="9601200" cy="4528458"/>
          </a:xfrm>
        </p:spPr>
        <p:txBody>
          <a:bodyPr>
            <a:normAutofit/>
          </a:bodyPr>
          <a:lstStyle/>
          <a:p>
            <a:pPr marL="0" indent="0">
              <a:buNone/>
            </a:pPr>
            <a:r>
              <a:rPr lang="en-US" dirty="0"/>
              <a:t>To develop a user-friendly interface that enables healthcare professionals to access and manage patient data securely and efficiently.</a:t>
            </a:r>
          </a:p>
          <a:p>
            <a:pPr marL="0" indent="0">
              <a:buNone/>
            </a:pPr>
            <a:r>
              <a:rPr lang="en-US" dirty="0"/>
              <a:t>To create a centralized database that can store patient information securely and enable easy retrieval of patient data.</a:t>
            </a:r>
          </a:p>
          <a:p>
            <a:pPr marL="0" indent="0">
              <a:buNone/>
            </a:pPr>
            <a:r>
              <a:rPr lang="en-US" dirty="0"/>
              <a:t>To develop a system for patient registration and appointment scheduling that can reduce waiting times and improve patient satisfaction.</a:t>
            </a:r>
          </a:p>
          <a:p>
            <a:pPr marL="0" indent="0">
              <a:buNone/>
            </a:pPr>
            <a:r>
              <a:rPr lang="en-US" dirty="0"/>
              <a:t>To create a system for medical record management that can track patient progress and facilitate the exchange of medical information among healthcare professionals.</a:t>
            </a:r>
          </a:p>
        </p:txBody>
      </p:sp>
    </p:spTree>
    <p:extLst>
      <p:ext uri="{BB962C8B-B14F-4D97-AF65-F5344CB8AC3E}">
        <p14:creationId xmlns:p14="http://schemas.microsoft.com/office/powerpoint/2010/main" val="47166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Used.</a:t>
            </a:r>
          </a:p>
        </p:txBody>
      </p:sp>
      <p:sp>
        <p:nvSpPr>
          <p:cNvPr id="3" name="Content Placeholder 2"/>
          <p:cNvSpPr>
            <a:spLocks noGrp="1"/>
          </p:cNvSpPr>
          <p:nvPr>
            <p:ph sz="half" idx="1"/>
          </p:nvPr>
        </p:nvSpPr>
        <p:spPr/>
        <p:txBody>
          <a:bodyPr/>
          <a:lstStyle/>
          <a:p>
            <a:r>
              <a:rPr lang="en-US" dirty="0"/>
              <a:t>JAVA:-</a:t>
            </a:r>
            <a:r>
              <a:rPr lang="en-US" sz="2000" dirty="0"/>
              <a:t>Java is a most popular, object-oriented, widely used programming language and platform that is utilized for Android development, web development, artificial intelligence, cloud applications, and much more. So, mastering this gives you great opportunities in bigger organizations.</a:t>
            </a:r>
          </a:p>
          <a:p>
            <a:pPr marL="0" indent="0">
              <a:buNone/>
            </a:pPr>
            <a:endParaRPr lang="en-US" dirty="0"/>
          </a:p>
          <a:p>
            <a:r>
              <a:rPr lang="en-US" dirty="0"/>
              <a:t>MYSQL:-</a:t>
            </a:r>
            <a:r>
              <a:rPr lang="en-US" sz="2000" dirty="0"/>
              <a:t>MySQL is a relational database management system based on the Structured Query Language, which is the popular language for accessing and managing the records in the database.</a:t>
            </a:r>
            <a:endParaRPr lang="en-US" dirty="0"/>
          </a:p>
          <a:p>
            <a:endParaRPr lang="en-US" dirty="0"/>
          </a:p>
        </p:txBody>
      </p:sp>
    </p:spTree>
    <p:extLst>
      <p:ext uri="{BB962C8B-B14F-4D97-AF65-F5344CB8AC3E}">
        <p14:creationId xmlns:p14="http://schemas.microsoft.com/office/powerpoint/2010/main" val="35273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a:t>
            </a:r>
          </a:p>
        </p:txBody>
      </p:sp>
      <p:graphicFrame>
        <p:nvGraphicFramePr>
          <p:cNvPr id="6" name="Content Placeholder 5" descr="Basic Chevron Process diagram showing 4 steps arranged from left to right"/>
          <p:cNvGraphicFramePr>
            <a:graphicFrameLocks noGrp="1"/>
          </p:cNvGraphicFramePr>
          <p:nvPr>
            <p:ph idx="1"/>
            <p:extLst>
              <p:ext uri="{D42A27DB-BD31-4B8C-83A1-F6EECF244321}">
                <p14:modId xmlns:p14="http://schemas.microsoft.com/office/powerpoint/2010/main" val="2577189479"/>
              </p:ext>
            </p:extLst>
          </p:nvPr>
        </p:nvGraphicFramePr>
        <p:xfrm>
          <a:off x="1295400" y="1828800"/>
          <a:ext cx="96012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21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a:t>
            </a:r>
          </a:p>
        </p:txBody>
      </p:sp>
      <p:sp>
        <p:nvSpPr>
          <p:cNvPr id="3" name="Content Placeholder 2"/>
          <p:cNvSpPr>
            <a:spLocks noGrp="1"/>
          </p:cNvSpPr>
          <p:nvPr>
            <p:ph idx="1"/>
          </p:nvPr>
        </p:nvSpPr>
        <p:spPr/>
        <p:txBody>
          <a:bodyPr/>
          <a:lstStyle/>
          <a:p>
            <a:pPr marL="0" indent="0">
              <a:buNone/>
            </a:pPr>
            <a:r>
              <a:rPr lang="en-US" dirty="0"/>
              <a:t>Some of the features and functionalities of the Admin Module include:</a:t>
            </a:r>
          </a:p>
          <a:p>
            <a:pPr marL="0" indent="0">
              <a:buNone/>
            </a:pPr>
            <a:endParaRPr lang="en-US" dirty="0"/>
          </a:p>
          <a:p>
            <a:pPr marL="0" indent="0">
              <a:buNone/>
            </a:pPr>
            <a:r>
              <a:rPr lang="en-US" dirty="0"/>
              <a:t>Managing hospital staff and their roles and permissions</a:t>
            </a:r>
          </a:p>
          <a:p>
            <a:pPr marL="0" indent="0">
              <a:buNone/>
            </a:pPr>
            <a:r>
              <a:rPr lang="en-US" dirty="0"/>
              <a:t>Monitoring hospital resources, such as equipment and supplies</a:t>
            </a:r>
          </a:p>
          <a:p>
            <a:pPr marL="0" indent="0">
              <a:buNone/>
            </a:pPr>
            <a:r>
              <a:rPr lang="en-US" dirty="0"/>
              <a:t>Managing hospital finances and billing</a:t>
            </a:r>
          </a:p>
          <a:p>
            <a:pPr marL="0" indent="0">
              <a:buNone/>
            </a:pPr>
            <a:r>
              <a:rPr lang="en-US" dirty="0"/>
              <a:t>Generating reports on hospital operations and performance</a:t>
            </a:r>
          </a:p>
        </p:txBody>
      </p:sp>
    </p:spTree>
    <p:extLst>
      <p:ext uri="{BB962C8B-B14F-4D97-AF65-F5344CB8AC3E}">
        <p14:creationId xmlns:p14="http://schemas.microsoft.com/office/powerpoint/2010/main" val="120688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Reception</a:t>
            </a:r>
          </a:p>
        </p:txBody>
      </p:sp>
      <p:sp>
        <p:nvSpPr>
          <p:cNvPr id="3" name="Content Placeholder 2"/>
          <p:cNvSpPr>
            <a:spLocks noGrp="1"/>
          </p:cNvSpPr>
          <p:nvPr>
            <p:ph idx="1"/>
          </p:nvPr>
        </p:nvSpPr>
        <p:spPr/>
        <p:txBody>
          <a:bodyPr/>
          <a:lstStyle/>
          <a:p>
            <a:pPr marL="0" indent="0">
              <a:buNone/>
            </a:pPr>
            <a:r>
              <a:rPr lang="en-US" dirty="0"/>
              <a:t>Some of the features and functionalities of the Reception Module include:</a:t>
            </a:r>
          </a:p>
          <a:p>
            <a:pPr marL="0" indent="0">
              <a:buNone/>
            </a:pPr>
            <a:endParaRPr lang="en-US" dirty="0"/>
          </a:p>
          <a:p>
            <a:pPr marL="0" indent="0">
              <a:buNone/>
            </a:pPr>
            <a:r>
              <a:rPr lang="en-US" dirty="0"/>
              <a:t>Managing patient admissions and discharges</a:t>
            </a:r>
          </a:p>
          <a:p>
            <a:pPr marL="0" indent="0">
              <a:buNone/>
            </a:pPr>
            <a:r>
              <a:rPr lang="en-US" dirty="0"/>
              <a:t>Scheduling patient appointments and managing patient queues</a:t>
            </a:r>
          </a:p>
          <a:p>
            <a:pPr marL="0" indent="0">
              <a:buNone/>
            </a:pPr>
            <a:r>
              <a:rPr lang="en-US" dirty="0"/>
              <a:t>Managing patient records and information</a:t>
            </a:r>
          </a:p>
          <a:p>
            <a:pPr marL="0" indent="0">
              <a:buNone/>
            </a:pPr>
            <a:r>
              <a:rPr lang="en-US" dirty="0"/>
              <a:t>Generating reports on patient interactions and wait times</a:t>
            </a:r>
          </a:p>
        </p:txBody>
      </p:sp>
    </p:spTree>
    <p:extLst>
      <p:ext uri="{BB962C8B-B14F-4D97-AF65-F5344CB8AC3E}">
        <p14:creationId xmlns:p14="http://schemas.microsoft.com/office/powerpoint/2010/main" val="365669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Patient</a:t>
            </a:r>
          </a:p>
        </p:txBody>
      </p:sp>
      <p:sp>
        <p:nvSpPr>
          <p:cNvPr id="3" name="Content Placeholder 2"/>
          <p:cNvSpPr>
            <a:spLocks noGrp="1"/>
          </p:cNvSpPr>
          <p:nvPr>
            <p:ph idx="1"/>
          </p:nvPr>
        </p:nvSpPr>
        <p:spPr/>
        <p:txBody>
          <a:bodyPr/>
          <a:lstStyle/>
          <a:p>
            <a:pPr marL="0" indent="0">
              <a:buNone/>
            </a:pPr>
            <a:r>
              <a:rPr lang="en-US" dirty="0"/>
              <a:t>Some of the features and functionalities of the Patient Module include:</a:t>
            </a:r>
          </a:p>
          <a:p>
            <a:pPr marL="0" indent="0">
              <a:buNone/>
            </a:pPr>
            <a:endParaRPr lang="en-US" dirty="0"/>
          </a:p>
          <a:p>
            <a:pPr marL="0" indent="0">
              <a:buNone/>
            </a:pPr>
            <a:r>
              <a:rPr lang="en-US" dirty="0"/>
              <a:t>Adding and editing patient information</a:t>
            </a:r>
          </a:p>
          <a:p>
            <a:pPr marL="0" indent="0">
              <a:buNone/>
            </a:pPr>
            <a:r>
              <a:rPr lang="en-US" dirty="0"/>
              <a:t>Viewing patient medical history and test results</a:t>
            </a:r>
          </a:p>
          <a:p>
            <a:pPr marL="0" indent="0">
              <a:buNone/>
            </a:pPr>
            <a:r>
              <a:rPr lang="en-US" dirty="0"/>
              <a:t>Scheduling appointments and managing patient visits</a:t>
            </a:r>
          </a:p>
          <a:p>
            <a:pPr marL="0" indent="0">
              <a:buNone/>
            </a:pPr>
            <a:r>
              <a:rPr lang="en-US" dirty="0"/>
              <a:t>Generating reports on patient information and medical history</a:t>
            </a:r>
          </a:p>
        </p:txBody>
      </p:sp>
    </p:spTree>
    <p:extLst>
      <p:ext uri="{BB962C8B-B14F-4D97-AF65-F5344CB8AC3E}">
        <p14:creationId xmlns:p14="http://schemas.microsoft.com/office/powerpoint/2010/main" val="1117795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rection presentation (widescreen).potx" id="{D17AB31B-F25B-45F4-B34E-C6982D129A29}" vid="{B63A7B92-8C2A-4E6A-9062-768A2448E61C}"/>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direction presentation (widescreen)</Template>
  <TotalTime>30</TotalTime>
  <Words>964</Words>
  <Application>Microsoft Office PowerPoint</Application>
  <PresentationFormat>Widescreen</PresentationFormat>
  <Paragraphs>76</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Book Antiqua</vt:lpstr>
      <vt:lpstr>Sales Direction 16X9</vt:lpstr>
      <vt:lpstr>Title</vt:lpstr>
      <vt:lpstr>Introduction  </vt:lpstr>
      <vt:lpstr>Problem Statement   </vt:lpstr>
      <vt:lpstr>Objective  </vt:lpstr>
      <vt:lpstr>Technology Used.</vt:lpstr>
      <vt:lpstr>Module</vt:lpstr>
      <vt:lpstr>Admin</vt:lpstr>
      <vt:lpstr>Reception</vt:lpstr>
      <vt:lpstr>Patient</vt:lpstr>
      <vt:lpstr>Pharmacy </vt:lpstr>
      <vt:lpstr>System Design</vt:lpstr>
      <vt:lpstr>Benefits</vt:lpstr>
      <vt:lpstr>Conclusion</vt:lpstr>
      <vt:lpstr>References</vt:lpstr>
      <vt:lpstr>References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suraj kumar</dc:creator>
  <cp:lastModifiedBy>suraj kumar</cp:lastModifiedBy>
  <cp:revision>15</cp:revision>
  <dcterms:created xsi:type="dcterms:W3CDTF">2023-05-13T10:11:22Z</dcterms:created>
  <dcterms:modified xsi:type="dcterms:W3CDTF">2023-05-13T10:42:15Z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