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1"/>
  </p:sldMasterIdLst>
  <p:sldIdLst>
    <p:sldId id="256" r:id="rId2"/>
    <p:sldId id="257" r:id="rId3"/>
    <p:sldId id="258" r:id="rId4"/>
    <p:sldId id="259" r:id="rId5"/>
    <p:sldId id="264" r:id="rId6"/>
    <p:sldId id="265" r:id="rId7"/>
    <p:sldId id="260" r:id="rId8"/>
    <p:sldId id="261" r:id="rId9"/>
    <p:sldId id="263" r:id="rId10"/>
    <p:sldId id="266" r:id="rId11"/>
    <p:sldId id="262" r:id="rId12"/>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792">
          <p15:clr>
            <a:srgbClr val="A4A3A4"/>
          </p15:clr>
        </p15:guide>
        <p15:guide id="2" pos="192">
          <p15:clr>
            <a:srgbClr val="A4A3A4"/>
          </p15:clr>
        </p15:guide>
        <p15:guide id="3" orient="horz" pos="1080">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2" d="100"/>
          <a:sy n="82" d="100"/>
        </p:scale>
        <p:origin x="720" y="72"/>
      </p:cViewPr>
      <p:guideLst>
        <p:guide orient="horz" pos="792"/>
        <p:guide pos="192"/>
        <p:guide orient="horz" pos="10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22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22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20" Type="http://customschemas.google.com/relationships/presentationmetadata" Target="metadata"/><Relationship Id="rId5" Type="http://schemas.openxmlformats.org/officeDocument/2006/relationships/slide" Target="slides/slide4.xml"/><Relationship Id="rId10" Type="http://schemas.openxmlformats.org/officeDocument/2006/relationships/slide" Target="slides/slide9.xml"/><Relationship Id="rId22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223"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823413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8378783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p:cSld name="Title and body">
    <p:spTree>
      <p:nvGrpSpPr>
        <p:cNvPr id="1" name="Shape 13"/>
        <p:cNvGrpSpPr/>
        <p:nvPr/>
      </p:nvGrpSpPr>
      <p:grpSpPr>
        <a:xfrm>
          <a:off x="0" y="0"/>
          <a:ext cx="0" cy="0"/>
          <a:chOff x="0" y="0"/>
          <a:chExt cx="0" cy="0"/>
        </a:xfrm>
      </p:grpSpPr>
    </p:spTree>
    <p:extLst>
      <p:ext uri="{BB962C8B-B14F-4D97-AF65-F5344CB8AC3E}">
        <p14:creationId xmlns:p14="http://schemas.microsoft.com/office/powerpoint/2010/main" val="27718775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826647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2.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pattFill prst="pct5">
          <a:fgClr>
            <a:schemeClr val="lt1"/>
          </a:fgClr>
          <a:bgClr>
            <a:schemeClr val="bg1"/>
          </a:bgClr>
        </a:pattFill>
        <a:effectLst/>
      </p:bgPr>
    </p:bg>
    <p:spTree>
      <p:nvGrpSpPr>
        <p:cNvPr id="1" name="Shape 5"/>
        <p:cNvGrpSpPr/>
        <p:nvPr/>
      </p:nvGrpSpPr>
      <p:grpSpPr>
        <a:xfrm>
          <a:off x="0" y="0"/>
          <a:ext cx="0" cy="0"/>
          <a:chOff x="0" y="0"/>
          <a:chExt cx="0" cy="0"/>
        </a:xfrm>
      </p:grpSpPr>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p:nvPicPr>
        <p:blipFill rotWithShape="1">
          <a:blip r:embed="rId6">
            <a:alphaModFix/>
          </a:blip>
          <a:srcRect/>
          <a:stretch/>
        </p:blipFill>
        <p:spPr>
          <a:xfrm>
            <a:off x="10072688" y="78002"/>
            <a:ext cx="1800225" cy="575514"/>
          </a:xfrm>
          <a:prstGeom prst="rect">
            <a:avLst/>
          </a:prstGeom>
          <a:noFill/>
          <a:ln>
            <a:noFill/>
          </a:ln>
        </p:spPr>
      </p:pic>
      <p:sp>
        <p:nvSpPr>
          <p:cNvPr id="15" name="Rectangle 14">
            <a:extLst>
              <a:ext uri="{FF2B5EF4-FFF2-40B4-BE49-F238E27FC236}">
                <a16:creationId xmlns:a16="http://schemas.microsoft.com/office/drawing/2014/main" id="{E153E6A6-60E4-FE14-1CBC-8CC211274D1C}"/>
              </a:ext>
            </a:extLst>
          </p:cNvPr>
          <p:cNvSpPr/>
          <p:nvPr/>
        </p:nvSpPr>
        <p:spPr>
          <a:xfrm>
            <a:off x="1" y="0"/>
            <a:ext cx="9829800" cy="717630"/>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18">
            <a:extLst>
              <a:ext uri="{FF2B5EF4-FFF2-40B4-BE49-F238E27FC236}">
                <a16:creationId xmlns:a16="http://schemas.microsoft.com/office/drawing/2014/main" id="{2C7CE881-772B-9023-3054-4B219B75D755}"/>
              </a:ext>
            </a:extLst>
          </p:cNvPr>
          <p:cNvSpPr/>
          <p:nvPr/>
        </p:nvSpPr>
        <p:spPr>
          <a:xfrm>
            <a:off x="9888967" y="-419"/>
            <a:ext cx="112283" cy="732357"/>
          </a:xfrm>
          <a:prstGeom prst="rect">
            <a:avLst/>
          </a:prstGeom>
          <a:solidFill>
            <a:srgbClr val="7FBA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1" name="Picture 30" descr="A blue and white background&#10;&#10;Description automatically generated with medium confidence">
            <a:extLst>
              <a:ext uri="{FF2B5EF4-FFF2-40B4-BE49-F238E27FC236}">
                <a16:creationId xmlns:a16="http://schemas.microsoft.com/office/drawing/2014/main" id="{16A7B69A-9B14-87FE-841D-37F0A91D141D}"/>
              </a:ext>
            </a:extLst>
          </p:cNvPr>
          <p:cNvPicPr>
            <a:picLocks noChangeAspect="1"/>
          </p:cNvPicPr>
          <p:nvPr/>
        </p:nvPicPr>
        <p:blipFill rotWithShape="1">
          <a:blip r:embed="rId7">
            <a:alphaModFix amt="16000"/>
          </a:blip>
          <a:srcRect t="24724" r="1619" b="63695"/>
          <a:stretch/>
        </p:blipFill>
        <p:spPr>
          <a:xfrm>
            <a:off x="0" y="-1"/>
            <a:ext cx="9839325" cy="723901"/>
          </a:xfrm>
          <a:prstGeom prst="rect">
            <a:avLst/>
          </a:prstGeom>
        </p:spPr>
      </p:pic>
      <p:sp>
        <p:nvSpPr>
          <p:cNvPr id="2" name="Rectangle 1">
            <a:extLst>
              <a:ext uri="{FF2B5EF4-FFF2-40B4-BE49-F238E27FC236}">
                <a16:creationId xmlns:a16="http://schemas.microsoft.com/office/drawing/2014/main" id="{37B91A16-5D54-2FC0-B0FD-A78085FC1313}"/>
              </a:ext>
            </a:extLst>
          </p:cNvPr>
          <p:cNvSpPr/>
          <p:nvPr/>
        </p:nvSpPr>
        <p:spPr>
          <a:xfrm>
            <a:off x="11925300" y="-419"/>
            <a:ext cx="266700" cy="732357"/>
          </a:xfrm>
          <a:prstGeom prst="rect">
            <a:avLst/>
          </a:prstGeom>
          <a:solidFill>
            <a:srgbClr val="FED5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 bg1="lt1" tx1="dk1" bg2="dk2" tx2="lt2" accent1="accent1" accent2="accent2" accent3="accent3" accent4="accent4" accent5="accent5" accent6="accent6" hlink="hlink" folHlink="folHlink"/>
  <p:sldLayoutIdLst>
    <p:sldLayoutId id="2147483687" r:id="rId1"/>
    <p:sldLayoutId id="2147483701" r:id="rId2"/>
    <p:sldLayoutId id="2147483714" r:id="rId3"/>
    <p:sldLayoutId id="2147483727" r:id="rId4"/>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www.freepik.co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person sitting at a desk with a computer&#10;&#10;Description automatically generated">
            <a:extLst>
              <a:ext uri="{FF2B5EF4-FFF2-40B4-BE49-F238E27FC236}">
                <a16:creationId xmlns:a16="http://schemas.microsoft.com/office/drawing/2014/main" id="{07B8740D-C76F-46FC-AEFB-23FB0614DB0C}"/>
              </a:ext>
            </a:extLst>
          </p:cNvPr>
          <p:cNvPicPr>
            <a:picLocks noChangeAspect="1"/>
          </p:cNvPicPr>
          <p:nvPr/>
        </p:nvPicPr>
        <p:blipFill>
          <a:blip r:embed="rId2"/>
          <a:stretch>
            <a:fillRect/>
          </a:stretch>
        </p:blipFill>
        <p:spPr>
          <a:xfrm>
            <a:off x="0" y="0"/>
            <a:ext cx="12192000" cy="6858000"/>
          </a:xfrm>
          <a:prstGeom prst="rect">
            <a:avLst/>
          </a:prstGeom>
        </p:spPr>
      </p:pic>
      <p:sp>
        <p:nvSpPr>
          <p:cNvPr id="4" name="Rectangle: Rounded Corners 3">
            <a:extLst>
              <a:ext uri="{FF2B5EF4-FFF2-40B4-BE49-F238E27FC236}">
                <a16:creationId xmlns:a16="http://schemas.microsoft.com/office/drawing/2014/main" id="{C1857762-AD52-483C-B3E1-635C5BBC6F2F}"/>
              </a:ext>
            </a:extLst>
          </p:cNvPr>
          <p:cNvSpPr/>
          <p:nvPr/>
        </p:nvSpPr>
        <p:spPr>
          <a:xfrm>
            <a:off x="5873750" y="584200"/>
            <a:ext cx="4673600" cy="977900"/>
          </a:xfrm>
          <a:prstGeom prst="roundRect">
            <a:avLst/>
          </a:prstGeom>
          <a:solidFill>
            <a:srgbClr val="EBEEF9"/>
          </a:solidFill>
          <a:ln>
            <a:solidFill>
              <a:schemeClr val="bg1">
                <a:lumMod val="85000"/>
              </a:schemeClr>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D5067E9C-C7B9-4476-9708-CBB3F66FD892}"/>
              </a:ext>
            </a:extLst>
          </p:cNvPr>
          <p:cNvSpPr txBox="1"/>
          <p:nvPr/>
        </p:nvSpPr>
        <p:spPr>
          <a:xfrm>
            <a:off x="4151586" y="3429000"/>
            <a:ext cx="6870861" cy="646331"/>
          </a:xfrm>
          <a:prstGeom prst="rect">
            <a:avLst/>
          </a:prstGeom>
          <a:noFill/>
        </p:spPr>
        <p:txBody>
          <a:bodyPr wrap="square" rtlCol="0">
            <a:spAutoFit/>
          </a:bodyPr>
          <a:lstStyle/>
          <a:p>
            <a:pPr algn="r"/>
            <a:r>
              <a:rPr lang="en-US" sz="3600" b="1" dirty="0">
                <a:solidFill>
                  <a:schemeClr val="bg1"/>
                </a:solidFill>
                <a:latin typeface="Calibri" panose="020F0502020204030204" pitchFamily="34" charset="0"/>
                <a:cs typeface="Times New Roman" panose="02020603050405020304" pitchFamily="18" charset="0"/>
              </a:rPr>
              <a:t>Name of Project </a:t>
            </a:r>
            <a:r>
              <a:rPr lang="en-IN" sz="3600" b="1" dirty="0">
                <a:solidFill>
                  <a:schemeClr val="bg1"/>
                </a:solidFill>
                <a:latin typeface="Calibri" panose="020F0502020204030204" pitchFamily="34" charset="0"/>
                <a:cs typeface="Times New Roman" panose="02020603050405020304" pitchFamily="18" charset="0"/>
              </a:rPr>
              <a:t> </a:t>
            </a:r>
            <a:endParaRPr lang="en-US" sz="3600" b="1" dirty="0">
              <a:solidFill>
                <a:schemeClr val="bg1"/>
              </a:solidFill>
              <a:latin typeface="Arial" panose="020B0604020202020204" pitchFamily="34" charset="0"/>
              <a:cs typeface="Arial" panose="020B0604020202020204" pitchFamily="34" charset="0"/>
            </a:endParaRPr>
          </a:p>
        </p:txBody>
      </p:sp>
      <p:grpSp>
        <p:nvGrpSpPr>
          <p:cNvPr id="6" name="Group 5">
            <a:extLst>
              <a:ext uri="{FF2B5EF4-FFF2-40B4-BE49-F238E27FC236}">
                <a16:creationId xmlns:a16="http://schemas.microsoft.com/office/drawing/2014/main" id="{D7224A59-2417-428A-A991-E468431BB817}"/>
              </a:ext>
            </a:extLst>
          </p:cNvPr>
          <p:cNvGrpSpPr/>
          <p:nvPr/>
        </p:nvGrpSpPr>
        <p:grpSpPr>
          <a:xfrm>
            <a:off x="6890523" y="742091"/>
            <a:ext cx="2640053" cy="664378"/>
            <a:chOff x="2375536" y="1112060"/>
            <a:chExt cx="3292636" cy="828603"/>
          </a:xfrm>
        </p:grpSpPr>
        <p:pic>
          <p:nvPicPr>
            <p:cNvPr id="7" name="Picture 6" descr="A close up of a logo&#10;&#10;Description automatically generated">
              <a:extLst>
                <a:ext uri="{FF2B5EF4-FFF2-40B4-BE49-F238E27FC236}">
                  <a16:creationId xmlns:a16="http://schemas.microsoft.com/office/drawing/2014/main" id="{BD3530AF-9771-470E-A9BF-F28AA227533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92781" y="1270168"/>
              <a:ext cx="1575391" cy="512386"/>
            </a:xfrm>
            <a:prstGeom prst="rect">
              <a:avLst/>
            </a:prstGeom>
          </p:spPr>
        </p:pic>
        <p:pic>
          <p:nvPicPr>
            <p:cNvPr id="8" name="Picture 7" descr="A yellow and red shell logo&#10;&#10;Description automatically generated">
              <a:extLst>
                <a:ext uri="{FF2B5EF4-FFF2-40B4-BE49-F238E27FC236}">
                  <a16:creationId xmlns:a16="http://schemas.microsoft.com/office/drawing/2014/main" id="{75E6A819-9F3F-4787-A707-A7415C302BFA}"/>
                </a:ext>
              </a:extLst>
            </p:cNvPr>
            <p:cNvPicPr>
              <a:picLocks noChangeAspect="1"/>
            </p:cNvPicPr>
            <p:nvPr/>
          </p:nvPicPr>
          <p:blipFill>
            <a:blip r:embed="rId4"/>
            <a:stretch>
              <a:fillRect/>
            </a:stretch>
          </p:blipFill>
          <p:spPr>
            <a:xfrm>
              <a:off x="2375536" y="1112060"/>
              <a:ext cx="985475" cy="828603"/>
            </a:xfrm>
            <a:prstGeom prst="rect">
              <a:avLst/>
            </a:prstGeom>
          </p:spPr>
        </p:pic>
      </p:grpSp>
      <p:sp>
        <p:nvSpPr>
          <p:cNvPr id="3" name="TextBox 2">
            <a:extLst>
              <a:ext uri="{FF2B5EF4-FFF2-40B4-BE49-F238E27FC236}">
                <a16:creationId xmlns:a16="http://schemas.microsoft.com/office/drawing/2014/main" id="{94DFFCD6-102A-78AA-C60F-478E84BCE82F}"/>
              </a:ext>
            </a:extLst>
          </p:cNvPr>
          <p:cNvSpPr txBox="1"/>
          <p:nvPr/>
        </p:nvSpPr>
        <p:spPr>
          <a:xfrm>
            <a:off x="7819053" y="4062366"/>
            <a:ext cx="2976465" cy="379656"/>
          </a:xfrm>
          <a:prstGeom prst="rect">
            <a:avLst/>
          </a:prstGeom>
          <a:noFill/>
        </p:spPr>
        <p:txBody>
          <a:bodyPr wrap="square" rtlCol="0">
            <a:spAutoFit/>
          </a:bodyPr>
          <a:lstStyle/>
          <a:p>
            <a:r>
              <a:rPr lang="en-IN" b="1" dirty="0">
                <a:solidFill>
                  <a:schemeClr val="tx2"/>
                </a:solidFill>
              </a:rPr>
              <a:t>Water Quality Prediction </a:t>
            </a:r>
          </a:p>
        </p:txBody>
      </p:sp>
    </p:spTree>
    <p:extLst>
      <p:ext uri="{BB962C8B-B14F-4D97-AF65-F5344CB8AC3E}">
        <p14:creationId xmlns:p14="http://schemas.microsoft.com/office/powerpoint/2010/main" val="3671276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a:extLst>
              <a:ext uri="{FF2B5EF4-FFF2-40B4-BE49-F238E27FC236}">
                <a16:creationId xmlns:a16="http://schemas.microsoft.com/office/drawing/2014/main" id="{283B2A31-8422-08EF-A7A9-AD39F4D6CD97}"/>
              </a:ext>
            </a:extLst>
          </p:cNvPr>
          <p:cNvSpPr>
            <a:spLocks noChangeArrowheads="1"/>
          </p:cNvSpPr>
          <p:nvPr/>
        </p:nvSpPr>
        <p:spPr bwMode="auto">
          <a:xfrm>
            <a:off x="340360" y="1210758"/>
            <a:ext cx="11511280" cy="38472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i="0" u="none" strike="noStrike" cap="none" normalizeH="0" baseline="0" dirty="0" err="1">
                <a:ln>
                  <a:noFill/>
                </a:ln>
                <a:solidFill>
                  <a:schemeClr val="tx1"/>
                </a:solidFill>
                <a:effectLst/>
                <a:latin typeface="Arial" panose="020B0604020202020204" pitchFamily="34" charset="0"/>
              </a:rPr>
              <a:t>Streamlit</a:t>
            </a:r>
            <a:r>
              <a:rPr kumimoji="0" lang="en-US" altLang="en-US" sz="2800" i="0" u="none" strike="noStrike" cap="none" normalizeH="0" baseline="0" dirty="0">
                <a:ln>
                  <a:noFill/>
                </a:ln>
                <a:solidFill>
                  <a:schemeClr val="tx1"/>
                </a:solidFill>
                <a:effectLst/>
                <a:latin typeface="Arial" panose="020B0604020202020204" pitchFamily="34" charset="0"/>
              </a:rPr>
              <a:t> Deployment Process </a:t>
            </a: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800" b="1" i="0" u="none" strike="noStrike" cap="none" normalizeH="0" baseline="0" dirty="0">
                <a:ln>
                  <a:noFill/>
                </a:ln>
                <a:solidFill>
                  <a:schemeClr val="tx1"/>
                </a:solidFill>
                <a:effectLst/>
                <a:latin typeface="Arial" panose="020B0604020202020204" pitchFamily="34" charset="0"/>
              </a:rPr>
              <a:t>Model Preparation</a:t>
            </a:r>
            <a:r>
              <a:rPr kumimoji="0" lang="en-US" altLang="en-US" sz="1800" b="0" i="0" u="none" strike="noStrike" cap="none" normalizeH="0" baseline="0" dirty="0">
                <a:ln>
                  <a:noFill/>
                </a:ln>
                <a:solidFill>
                  <a:schemeClr val="tx1"/>
                </a:solidFill>
                <a:effectLst/>
                <a:latin typeface="Arial" panose="020B0604020202020204" pitchFamily="34" charset="0"/>
              </a:rPr>
              <a:t>:</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Trained a multi-output regression model and saved it using </a:t>
            </a:r>
            <a:r>
              <a:rPr kumimoji="0" lang="en-US" altLang="en-US" sz="1800" b="0" i="0" u="none" strike="noStrike" cap="none" normalizeH="0" baseline="0" dirty="0" err="1">
                <a:ln>
                  <a:noFill/>
                </a:ln>
                <a:solidFill>
                  <a:schemeClr val="tx1"/>
                </a:solidFill>
                <a:effectLst/>
                <a:latin typeface="Arial Unicode MS"/>
              </a:rPr>
              <a:t>joblib</a:t>
            </a:r>
            <a:r>
              <a:rPr kumimoji="0" lang="en-US" altLang="en-US" sz="1800" b="0" i="0" u="none" strike="noStrike" cap="none" normalizeH="0" baseline="0" dirty="0">
                <a:ln>
                  <a:noFill/>
                </a:ln>
                <a:solidFill>
                  <a:schemeClr val="tx1"/>
                </a:solidFill>
                <a:effectLst/>
              </a:rPr>
              <a:t>, along with the required input columns.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800" b="1" i="0" u="none" strike="noStrike" cap="none" normalizeH="0" baseline="0" dirty="0">
                <a:ln>
                  <a:noFill/>
                </a:ln>
                <a:solidFill>
                  <a:schemeClr val="tx1"/>
                </a:solidFill>
                <a:effectLst/>
                <a:latin typeface="Arial" panose="020B0604020202020204" pitchFamily="34" charset="0"/>
              </a:rPr>
              <a:t>App Development</a:t>
            </a:r>
            <a:r>
              <a:rPr kumimoji="0" lang="en-US" altLang="en-US" sz="1800" b="0" i="0" u="none" strike="noStrike" cap="none" normalizeH="0" baseline="0" dirty="0">
                <a:ln>
                  <a:noFill/>
                </a:ln>
                <a:solidFill>
                  <a:schemeClr val="tx1"/>
                </a:solidFill>
                <a:effectLst/>
                <a:latin typeface="Arial" panose="020B0604020202020204" pitchFamily="34" charset="0"/>
              </a:rPr>
              <a:t>:</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Created a </a:t>
            </a:r>
            <a:r>
              <a:rPr kumimoji="0" lang="en-US" altLang="en-US" sz="1800" b="0" i="0" u="none" strike="noStrike" cap="none" normalizeH="0" baseline="0" dirty="0" err="1">
                <a:ln>
                  <a:noFill/>
                </a:ln>
                <a:solidFill>
                  <a:schemeClr val="tx1"/>
                </a:solidFill>
                <a:effectLst/>
                <a:latin typeface="Arial Unicode MS"/>
              </a:rPr>
              <a:t>Streamlit</a:t>
            </a:r>
            <a:r>
              <a:rPr kumimoji="0" lang="en-US" altLang="en-US" sz="1800" b="0" i="0" u="none" strike="noStrike" cap="none" normalizeH="0" baseline="0" dirty="0">
                <a:ln>
                  <a:noFill/>
                </a:ln>
                <a:solidFill>
                  <a:schemeClr val="tx1"/>
                </a:solidFill>
                <a:effectLst/>
              </a:rPr>
              <a:t> app (</a:t>
            </a:r>
            <a:r>
              <a:rPr kumimoji="0" lang="en-US" altLang="en-US" sz="1800" b="0" i="0" u="none" strike="noStrike" cap="none" normalizeH="0" baseline="0" dirty="0">
                <a:ln>
                  <a:noFill/>
                </a:ln>
                <a:solidFill>
                  <a:schemeClr val="tx1"/>
                </a:solidFill>
                <a:effectLst/>
                <a:latin typeface="Arial Unicode MS"/>
              </a:rPr>
              <a:t>app.py</a:t>
            </a:r>
            <a:r>
              <a:rPr kumimoji="0" lang="en-US" altLang="en-US" sz="1800" b="0" i="0" u="none" strike="noStrike" cap="none" normalizeH="0" baseline="0" dirty="0">
                <a:ln>
                  <a:noFill/>
                </a:ln>
                <a:solidFill>
                  <a:schemeClr val="tx1"/>
                </a:solidFill>
                <a:effectLst/>
              </a:rPr>
              <a:t>) that accepts user input (year and station ID), processes the data, and uses the model to predict pollutant levels.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800" b="1" i="0" u="none" strike="noStrike" cap="none" normalizeH="0" baseline="0" dirty="0">
                <a:ln>
                  <a:noFill/>
                </a:ln>
                <a:solidFill>
                  <a:schemeClr val="tx1"/>
                </a:solidFill>
                <a:effectLst/>
                <a:latin typeface="Arial" panose="020B0604020202020204" pitchFamily="34" charset="0"/>
              </a:rPr>
              <a:t>Feature Alignment</a:t>
            </a:r>
            <a:r>
              <a:rPr kumimoji="0" lang="en-US" altLang="en-US" sz="1800" b="0" i="0" u="none" strike="noStrike" cap="none" normalizeH="0" baseline="0" dirty="0">
                <a:ln>
                  <a:noFill/>
                </a:ln>
                <a:solidFill>
                  <a:schemeClr val="tx1"/>
                </a:solidFill>
                <a:effectLst/>
                <a:latin typeface="Arial" panose="020B0604020202020204" pitchFamily="34" charset="0"/>
              </a:rPr>
              <a:t>:</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Ensured input data matches the model’s expected format using one-hot encoding and column alignment.</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1800" b="1" i="0" u="none" strike="noStrike" cap="none" normalizeH="0" baseline="0" dirty="0">
                <a:ln>
                  <a:noFill/>
                </a:ln>
                <a:solidFill>
                  <a:schemeClr val="tx1"/>
                </a:solidFill>
                <a:effectLst/>
                <a:latin typeface="Arial" panose="020B0604020202020204" pitchFamily="34" charset="0"/>
              </a:rPr>
              <a:t>Running Locally</a:t>
            </a:r>
            <a:r>
              <a:rPr kumimoji="0" lang="en-US" altLang="en-US" sz="1800" b="0" i="0" u="none" strike="noStrike" cap="none" normalizeH="0" baseline="0" dirty="0">
                <a:ln>
                  <a:noFill/>
                </a:ln>
                <a:solidFill>
                  <a:schemeClr val="tx1"/>
                </a:solidFill>
                <a:effectLst/>
                <a:latin typeface="Arial" panose="020B0604020202020204" pitchFamily="34" charset="0"/>
              </a:rPr>
              <a:t>:</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Used the command </a:t>
            </a:r>
            <a:r>
              <a:rPr kumimoji="0" lang="en-US" altLang="en-US" sz="1800" b="0" i="0" u="none" strike="noStrike" cap="none" normalizeH="0" baseline="0" dirty="0" err="1">
                <a:ln>
                  <a:noFill/>
                </a:ln>
                <a:solidFill>
                  <a:schemeClr val="tx1"/>
                </a:solidFill>
                <a:effectLst/>
                <a:latin typeface="Arial Unicode MS"/>
              </a:rPr>
              <a:t>streamlit</a:t>
            </a:r>
            <a:r>
              <a:rPr kumimoji="0" lang="en-US" altLang="en-US" sz="1800" b="0" i="0" u="none" strike="noStrike" cap="none" normalizeH="0" baseline="0" dirty="0">
                <a:ln>
                  <a:noFill/>
                </a:ln>
                <a:solidFill>
                  <a:schemeClr val="tx1"/>
                </a:solidFill>
                <a:effectLst/>
                <a:latin typeface="Arial Unicode MS"/>
              </a:rPr>
              <a:t> run app.py</a:t>
            </a:r>
            <a:r>
              <a:rPr kumimoji="0" lang="en-US" altLang="en-US" sz="1800" b="0" i="0" u="none" strike="noStrike" cap="none" normalizeH="0" baseline="0" dirty="0">
                <a:ln>
                  <a:noFill/>
                </a:ln>
                <a:solidFill>
                  <a:schemeClr val="tx1"/>
                </a:solidFill>
                <a:effectLst/>
              </a:rPr>
              <a:t> in the terminal to launch the app in the browser.</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1800" b="1" i="0" u="none" strike="noStrike" cap="none" normalizeH="0" baseline="0" dirty="0">
                <a:ln>
                  <a:noFill/>
                </a:ln>
                <a:solidFill>
                  <a:schemeClr val="tx1"/>
                </a:solidFill>
                <a:effectLst/>
                <a:latin typeface="Arial" panose="020B0604020202020204" pitchFamily="34" charset="0"/>
              </a:rPr>
              <a:t>User Interface</a:t>
            </a:r>
            <a:r>
              <a:rPr kumimoji="0" lang="en-US" altLang="en-US" sz="1800" b="0" i="0" u="none" strike="noStrike" cap="none" normalizeH="0" baseline="0" dirty="0">
                <a:ln>
                  <a:noFill/>
                </a:ln>
                <a:solidFill>
                  <a:schemeClr val="tx1"/>
                </a:solidFill>
                <a:effectLst/>
                <a:latin typeface="Arial" panose="020B0604020202020204" pitchFamily="34" charset="0"/>
              </a:rPr>
              <a:t>:</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Built an interactive UI for real-time predictions with input fields and result display.</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endParaRPr lang="en-US" altLang="en-US" sz="1800" dirty="0">
              <a:solidFill>
                <a:schemeClr val="tx1"/>
              </a:solidFill>
              <a:latin typeface="Arial" panose="020B0604020202020204" pitchFamily="34" charset="0"/>
            </a:endParaRPr>
          </a:p>
        </p:txBody>
      </p:sp>
    </p:spTree>
    <p:extLst>
      <p:ext uri="{BB962C8B-B14F-4D97-AF65-F5344CB8AC3E}">
        <p14:creationId xmlns:p14="http://schemas.microsoft.com/office/powerpoint/2010/main" val="8267627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149087" y="988151"/>
            <a:ext cx="6102626" cy="400110"/>
          </a:xfrm>
          <a:prstGeom prst="rect">
            <a:avLst/>
          </a:prstGeom>
          <a:noFill/>
        </p:spPr>
        <p:txBody>
          <a:bodyPr wrap="square">
            <a:spAutoFit/>
          </a:bodyPr>
          <a:lstStyle/>
          <a:p>
            <a:r>
              <a:rPr lang="en-US" sz="2000" b="1" dirty="0">
                <a:solidFill>
                  <a:srgbClr val="213163"/>
                </a:solidFill>
              </a:rPr>
              <a:t>Conclusion:</a:t>
            </a:r>
            <a:r>
              <a:rPr lang="en-US" sz="1800" b="1" dirty="0">
                <a:solidFill>
                  <a:srgbClr val="213163"/>
                </a:solidFill>
              </a:rPr>
              <a:t>  </a:t>
            </a:r>
            <a:endParaRPr lang="en-IN" sz="1800" dirty="0">
              <a:solidFill>
                <a:srgbClr val="213163"/>
              </a:solidFill>
            </a:endParaRPr>
          </a:p>
        </p:txBody>
      </p:sp>
      <p:sp>
        <p:nvSpPr>
          <p:cNvPr id="4" name="Rectangle 1">
            <a:extLst>
              <a:ext uri="{FF2B5EF4-FFF2-40B4-BE49-F238E27FC236}">
                <a16:creationId xmlns:a16="http://schemas.microsoft.com/office/drawing/2014/main" id="{638228E8-0EB6-556C-07F9-3F30BE2DFDF2}"/>
              </a:ext>
            </a:extLst>
          </p:cNvPr>
          <p:cNvSpPr>
            <a:spLocks noChangeArrowheads="1"/>
          </p:cNvSpPr>
          <p:nvPr/>
        </p:nvSpPr>
        <p:spPr bwMode="auto">
          <a:xfrm>
            <a:off x="497840" y="1720840"/>
            <a:ext cx="9672320"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The project successfully demonstrates how machine learning can be applied to predict multiple water quality parameters based on key physical and chemical features.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Using a </a:t>
            </a:r>
            <a:r>
              <a:rPr kumimoji="0" lang="en-US" altLang="en-US" sz="1800" b="1" i="0" u="none" strike="noStrike" cap="none" normalizeH="0" baseline="0" dirty="0" err="1">
                <a:ln>
                  <a:noFill/>
                </a:ln>
                <a:solidFill>
                  <a:schemeClr val="tx1"/>
                </a:solidFill>
                <a:effectLst/>
                <a:latin typeface="Arial" panose="020B0604020202020204" pitchFamily="34" charset="0"/>
              </a:rPr>
              <a:t>MultiOutputRegressor</a:t>
            </a:r>
            <a:r>
              <a:rPr kumimoji="0" lang="en-US" altLang="en-US" sz="1800" b="0" i="0" u="none" strike="noStrike" cap="none" normalizeH="0" baseline="0" dirty="0">
                <a:ln>
                  <a:noFill/>
                </a:ln>
                <a:solidFill>
                  <a:schemeClr val="tx1"/>
                </a:solidFill>
                <a:effectLst/>
                <a:latin typeface="Arial" panose="020B0604020202020204" pitchFamily="34" charset="0"/>
              </a:rPr>
              <a:t> with a </a:t>
            </a:r>
            <a:r>
              <a:rPr kumimoji="0" lang="en-US" altLang="en-US" sz="1800" b="1" i="0" u="none" strike="noStrike" cap="none" normalizeH="0" baseline="0" dirty="0" err="1">
                <a:ln>
                  <a:noFill/>
                </a:ln>
                <a:solidFill>
                  <a:schemeClr val="tx1"/>
                </a:solidFill>
                <a:effectLst/>
                <a:latin typeface="Arial" panose="020B0604020202020204" pitchFamily="34" charset="0"/>
              </a:rPr>
              <a:t>RandomForestRegressor</a:t>
            </a:r>
            <a:r>
              <a:rPr kumimoji="0" lang="en-US" altLang="en-US" sz="1800" b="0" i="0" u="none" strike="noStrike" cap="none" normalizeH="0" baseline="0" dirty="0">
                <a:ln>
                  <a:noFill/>
                </a:ln>
                <a:solidFill>
                  <a:schemeClr val="tx1"/>
                </a:solidFill>
                <a:effectLst/>
                <a:latin typeface="Arial" panose="020B0604020202020204" pitchFamily="34" charset="0"/>
              </a:rPr>
              <a:t> base model allowed for accurate and simultaneous prediction of multiple values.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The automated approach reduces the need for time-consuming manual testing and offers a scalable, cost-effective solution for assessing water potability.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With further refinement and real-time integration, this system can support authorities, researchers, and the public in making faster, data-driven decisions regarding water safety.</a:t>
            </a: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800" dirty="0">
              <a:solidFill>
                <a:schemeClr val="tx1"/>
              </a:solidFill>
              <a:latin typeface="Arial" panose="020B0604020202020204" pitchFamily="34" charset="0"/>
            </a:endParaRPr>
          </a:p>
          <a:p>
            <a:pPr lvl="0" eaLnBrk="0" fontAlgn="base" hangingPunct="0">
              <a:spcBef>
                <a:spcPct val="0"/>
              </a:spcBef>
              <a:spcAft>
                <a:spcPct val="0"/>
              </a:spcAft>
              <a:buClrTx/>
              <a:buFontTx/>
              <a:buAutoNum type="arabicPeriod" startAt="5"/>
            </a:pPr>
            <a:r>
              <a:rPr lang="en-US" altLang="en-US" sz="1800" dirty="0" err="1">
                <a:solidFill>
                  <a:schemeClr val="tx1"/>
                </a:solidFill>
                <a:latin typeface="Arial" panose="020B0604020202020204" pitchFamily="34" charset="0"/>
              </a:rPr>
              <a:t>Github</a:t>
            </a:r>
            <a:r>
              <a:rPr lang="en-US" altLang="en-US" sz="1800" dirty="0">
                <a:solidFill>
                  <a:schemeClr val="tx1"/>
                </a:solidFill>
                <a:latin typeface="Arial" panose="020B0604020202020204" pitchFamily="34" charset="0"/>
              </a:rPr>
              <a:t> Link:</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https://github.com/Surajkumarmandal7/AICTE-Internships-2025-June_2025-Water-Quality-Prediction</a:t>
            </a:r>
          </a:p>
        </p:txBody>
      </p:sp>
    </p:spTree>
    <p:extLst>
      <p:ext uri="{BB962C8B-B14F-4D97-AF65-F5344CB8AC3E}">
        <p14:creationId xmlns:p14="http://schemas.microsoft.com/office/powerpoint/2010/main" val="1519883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094E319-C77C-49E2-964C-6E125D716194}"/>
              </a:ext>
            </a:extLst>
          </p:cNvPr>
          <p:cNvSpPr txBox="1"/>
          <p:nvPr/>
        </p:nvSpPr>
        <p:spPr>
          <a:xfrm>
            <a:off x="191911" y="972537"/>
            <a:ext cx="2652889" cy="400110"/>
          </a:xfrm>
          <a:prstGeom prst="rect">
            <a:avLst/>
          </a:prstGeom>
          <a:noFill/>
        </p:spPr>
        <p:txBody>
          <a:bodyPr wrap="square">
            <a:spAutoFit/>
          </a:bodyPr>
          <a:lstStyle/>
          <a:p>
            <a:r>
              <a:rPr lang="en-IN" sz="2000" b="1" dirty="0">
                <a:solidFill>
                  <a:srgbClr val="213163"/>
                </a:solidFill>
              </a:rPr>
              <a:t>Learning Objectives</a:t>
            </a:r>
            <a:endParaRPr lang="en-IN" sz="2000" dirty="0">
              <a:solidFill>
                <a:srgbClr val="213163"/>
              </a:solidFill>
            </a:endParaRPr>
          </a:p>
        </p:txBody>
      </p:sp>
      <p:sp>
        <p:nvSpPr>
          <p:cNvPr id="3" name="TextBox 2">
            <a:extLst>
              <a:ext uri="{FF2B5EF4-FFF2-40B4-BE49-F238E27FC236}">
                <a16:creationId xmlns:a16="http://schemas.microsoft.com/office/drawing/2014/main" id="{8E1F3497-5370-4874-9908-5AD45214E10B}"/>
              </a:ext>
            </a:extLst>
          </p:cNvPr>
          <p:cNvSpPr txBox="1"/>
          <p:nvPr/>
        </p:nvSpPr>
        <p:spPr>
          <a:xfrm>
            <a:off x="199809" y="6135329"/>
            <a:ext cx="795871" cy="276999"/>
          </a:xfrm>
          <a:prstGeom prst="rect">
            <a:avLst/>
          </a:prstGeom>
          <a:noFill/>
        </p:spPr>
        <p:txBody>
          <a:bodyPr wrap="square" rtlCol="0">
            <a:spAutoFit/>
          </a:bodyPr>
          <a:lstStyle/>
          <a:p>
            <a:pPr>
              <a:spcAft>
                <a:spcPts val="800"/>
              </a:spcAft>
            </a:pPr>
            <a:r>
              <a:rPr lang="en-IN" sz="1200" b="1" dirty="0">
                <a:latin typeface="+mn-lt"/>
              </a:rPr>
              <a:t>Source : </a:t>
            </a:r>
          </a:p>
        </p:txBody>
      </p:sp>
      <p:sp>
        <p:nvSpPr>
          <p:cNvPr id="4" name="TextBox 3">
            <a:extLst>
              <a:ext uri="{FF2B5EF4-FFF2-40B4-BE49-F238E27FC236}">
                <a16:creationId xmlns:a16="http://schemas.microsoft.com/office/drawing/2014/main" id="{ECE830DD-8813-42EB-B27B-B7D85423D0C7}"/>
              </a:ext>
            </a:extLst>
          </p:cNvPr>
          <p:cNvSpPr txBox="1"/>
          <p:nvPr/>
        </p:nvSpPr>
        <p:spPr>
          <a:xfrm>
            <a:off x="880529" y="6135329"/>
            <a:ext cx="1842351" cy="276999"/>
          </a:xfrm>
          <a:prstGeom prst="rect">
            <a:avLst/>
          </a:prstGeom>
          <a:noFill/>
        </p:spPr>
        <p:txBody>
          <a:bodyPr wrap="square" rtlCol="0">
            <a:spAutoFit/>
          </a:bodyPr>
          <a:lstStyle/>
          <a:p>
            <a:pPr>
              <a:spcAft>
                <a:spcPts val="800"/>
              </a:spcAft>
            </a:pPr>
            <a:r>
              <a:rPr lang="en-IN" sz="1200" dirty="0">
                <a:solidFill>
                  <a:srgbClr val="0000FF"/>
                </a:solidFill>
                <a:latin typeface="+mn-lt"/>
                <a:hlinkClick r:id="rId2">
                  <a:extLst>
                    <a:ext uri="{A12FA001-AC4F-418D-AE19-62706E023703}">
                      <ahyp:hlinkClr xmlns:ahyp="http://schemas.microsoft.com/office/drawing/2018/hyperlinkcolor" val="tx"/>
                    </a:ext>
                  </a:extLst>
                </a:hlinkClick>
              </a:rPr>
              <a:t>www.freepik.com/</a:t>
            </a:r>
            <a:endParaRPr lang="en-IN" sz="1200" dirty="0">
              <a:solidFill>
                <a:srgbClr val="0000FF"/>
              </a:solidFill>
              <a:latin typeface="+mn-lt"/>
            </a:endParaRPr>
          </a:p>
        </p:txBody>
      </p:sp>
      <p:cxnSp>
        <p:nvCxnSpPr>
          <p:cNvPr id="5" name="Straight Connector 4">
            <a:extLst>
              <a:ext uri="{FF2B5EF4-FFF2-40B4-BE49-F238E27FC236}">
                <a16:creationId xmlns:a16="http://schemas.microsoft.com/office/drawing/2014/main" id="{CA22F707-7F22-48A3-97EC-98EFB1023A55}"/>
              </a:ext>
            </a:extLst>
          </p:cNvPr>
          <p:cNvCxnSpPr/>
          <p:nvPr/>
        </p:nvCxnSpPr>
        <p:spPr>
          <a:xfrm>
            <a:off x="0" y="6055360"/>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ladder leading to a large yellow circle&#10;&#10;Description automatically generated">
            <a:extLst>
              <a:ext uri="{FF2B5EF4-FFF2-40B4-BE49-F238E27FC236}">
                <a16:creationId xmlns:a16="http://schemas.microsoft.com/office/drawing/2014/main" id="{E2920B14-B344-4926-9729-BC7EBD91FF9A}"/>
              </a:ext>
            </a:extLst>
          </p:cNvPr>
          <p:cNvPicPr>
            <a:picLocks noChangeAspect="1"/>
          </p:cNvPicPr>
          <p:nvPr/>
        </p:nvPicPr>
        <p:blipFill rotWithShape="1">
          <a:blip r:embed="rId3">
            <a:alphaModFix amt="85000"/>
          </a:blip>
          <a:srcRect l="13763" t="6135" r="13650"/>
          <a:stretch/>
        </p:blipFill>
        <p:spPr>
          <a:xfrm>
            <a:off x="7345680" y="1442720"/>
            <a:ext cx="4500880" cy="4632960"/>
          </a:xfrm>
          <a:prstGeom prst="rect">
            <a:avLst/>
          </a:prstGeom>
        </p:spPr>
      </p:pic>
      <p:sp>
        <p:nvSpPr>
          <p:cNvPr id="7" name="TextBox 6">
            <a:extLst>
              <a:ext uri="{FF2B5EF4-FFF2-40B4-BE49-F238E27FC236}">
                <a16:creationId xmlns:a16="http://schemas.microsoft.com/office/drawing/2014/main" id="{6C264928-EACB-4739-BDDA-6799C99356F3}"/>
              </a:ext>
            </a:extLst>
          </p:cNvPr>
          <p:cNvSpPr txBox="1"/>
          <p:nvPr/>
        </p:nvSpPr>
        <p:spPr>
          <a:xfrm>
            <a:off x="8839200" y="3168609"/>
            <a:ext cx="1503681" cy="630942"/>
          </a:xfrm>
          <a:prstGeom prst="rect">
            <a:avLst/>
          </a:prstGeom>
          <a:noFill/>
        </p:spPr>
        <p:txBody>
          <a:bodyPr wrap="square" rtlCol="0">
            <a:spAutoFit/>
          </a:bodyPr>
          <a:lstStyle/>
          <a:p>
            <a:pPr>
              <a:spcAft>
                <a:spcPts val="800"/>
              </a:spcAft>
            </a:pPr>
            <a:r>
              <a:rPr lang="en-IN" sz="3500" b="1" dirty="0">
                <a:solidFill>
                  <a:schemeClr val="tx1"/>
                </a:solidFill>
                <a:latin typeface="+mn-lt"/>
              </a:rPr>
              <a:t>GOAL</a:t>
            </a:r>
          </a:p>
        </p:txBody>
      </p:sp>
      <p:sp>
        <p:nvSpPr>
          <p:cNvPr id="9" name="Rectangle 1">
            <a:extLst>
              <a:ext uri="{FF2B5EF4-FFF2-40B4-BE49-F238E27FC236}">
                <a16:creationId xmlns:a16="http://schemas.microsoft.com/office/drawing/2014/main" id="{0E277A9B-0301-3566-76B4-6F81ADA86AC5}"/>
              </a:ext>
            </a:extLst>
          </p:cNvPr>
          <p:cNvSpPr>
            <a:spLocks noChangeArrowheads="1"/>
          </p:cNvSpPr>
          <p:nvPr/>
        </p:nvSpPr>
        <p:spPr bwMode="auto">
          <a:xfrm>
            <a:off x="345440" y="1442720"/>
            <a:ext cx="7612982"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Apply machine learning to solve a real-world environmental problem.</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Preprocess data and perform feature encoding (e.g., one-hot encoding).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Implement multi-output regression to predict multiple pollutants.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Save and load models using </a:t>
            </a:r>
            <a:r>
              <a:rPr kumimoji="0" lang="en-US" altLang="en-US" sz="1800" b="0" i="0" u="none" strike="noStrike" cap="none" normalizeH="0" baseline="0" dirty="0" err="1">
                <a:ln>
                  <a:noFill/>
                </a:ln>
                <a:solidFill>
                  <a:schemeClr val="tx1"/>
                </a:solidFill>
                <a:effectLst/>
                <a:latin typeface="Arial Unicode MS"/>
              </a:rPr>
              <a:t>joblib</a:t>
            </a:r>
            <a:r>
              <a:rPr kumimoji="0" lang="en-US" altLang="en-US" sz="1800" b="0" i="0" u="none" strike="noStrike" cap="none" normalizeH="0" baseline="0" dirty="0">
                <a:ln>
                  <a:noFill/>
                </a:ln>
                <a:solidFill>
                  <a:schemeClr val="tx1"/>
                </a:solidFill>
                <a:effectLst/>
              </a:rPr>
              <a:t> for reuse.</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Build an interactive web app using </a:t>
            </a:r>
            <a:r>
              <a:rPr kumimoji="0" lang="en-US" altLang="en-US" sz="1800" b="0" i="0" u="none" strike="noStrike" cap="none" normalizeH="0" baseline="0" dirty="0" err="1">
                <a:ln>
                  <a:noFill/>
                </a:ln>
                <a:solidFill>
                  <a:schemeClr val="tx1"/>
                </a:solidFill>
                <a:effectLst/>
                <a:latin typeface="Arial" panose="020B0604020202020204" pitchFamily="34" charset="0"/>
              </a:rPr>
              <a:t>Streamlit</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Handle dynamic inputs (year, station ID) for future-ready predictions.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Understand model deployment and real-time prediction concepts.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Strengthen debugging, data alignment, and validation skills.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320524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135834" y="1067664"/>
            <a:ext cx="6102626" cy="400110"/>
          </a:xfrm>
          <a:prstGeom prst="rect">
            <a:avLst/>
          </a:prstGeom>
          <a:noFill/>
        </p:spPr>
        <p:txBody>
          <a:bodyPr wrap="square">
            <a:spAutoFit/>
          </a:bodyPr>
          <a:lstStyle/>
          <a:p>
            <a:r>
              <a:rPr lang="en-US" sz="1800" b="1" dirty="0">
                <a:solidFill>
                  <a:srgbClr val="213163"/>
                </a:solidFill>
              </a:rPr>
              <a:t>T</a:t>
            </a:r>
            <a:r>
              <a:rPr lang="en-IN" sz="2000" b="1" dirty="0" err="1">
                <a:solidFill>
                  <a:srgbClr val="213163"/>
                </a:solidFill>
              </a:rPr>
              <a:t>ools</a:t>
            </a:r>
            <a:r>
              <a:rPr lang="en-IN" sz="2000" b="1" dirty="0">
                <a:solidFill>
                  <a:srgbClr val="213163"/>
                </a:solidFill>
              </a:rPr>
              <a:t> and Technology used </a:t>
            </a:r>
          </a:p>
        </p:txBody>
      </p:sp>
      <p:sp>
        <p:nvSpPr>
          <p:cNvPr id="2" name="TextBox 1">
            <a:extLst>
              <a:ext uri="{FF2B5EF4-FFF2-40B4-BE49-F238E27FC236}">
                <a16:creationId xmlns:a16="http://schemas.microsoft.com/office/drawing/2014/main" id="{D034535C-485A-309F-FC84-0473B0F0C454}"/>
              </a:ext>
            </a:extLst>
          </p:cNvPr>
          <p:cNvSpPr txBox="1"/>
          <p:nvPr/>
        </p:nvSpPr>
        <p:spPr>
          <a:xfrm>
            <a:off x="793102" y="1539551"/>
            <a:ext cx="8096898" cy="1528945"/>
          </a:xfrm>
          <a:prstGeom prst="rect">
            <a:avLst/>
          </a:prstGeom>
          <a:noFill/>
        </p:spPr>
        <p:txBody>
          <a:bodyPr wrap="square" rtlCol="0">
            <a:spAutoFit/>
          </a:bodyPr>
          <a:lstStyle/>
          <a:p>
            <a:r>
              <a:rPr lang="en-US" b="1" dirty="0"/>
              <a:t>Programming Language</a:t>
            </a:r>
          </a:p>
          <a:p>
            <a:r>
              <a:rPr lang="en-US" b="1" dirty="0"/>
              <a:t>Python</a:t>
            </a:r>
            <a:r>
              <a:rPr lang="en-US" dirty="0"/>
              <a:t> – 3.12 - Used for data processing model building, and analysis </a:t>
            </a:r>
          </a:p>
          <a:p>
            <a:endParaRPr lang="en-US" dirty="0"/>
          </a:p>
          <a:p>
            <a:endParaRPr lang="en-US" dirty="0"/>
          </a:p>
          <a:p>
            <a:endParaRPr lang="en-IN" dirty="0"/>
          </a:p>
        </p:txBody>
      </p:sp>
      <p:sp>
        <p:nvSpPr>
          <p:cNvPr id="4" name="TextBox 3">
            <a:extLst>
              <a:ext uri="{FF2B5EF4-FFF2-40B4-BE49-F238E27FC236}">
                <a16:creationId xmlns:a16="http://schemas.microsoft.com/office/drawing/2014/main" id="{877DC4C2-FD0E-2841-30B7-B719D995F15D}"/>
              </a:ext>
            </a:extLst>
          </p:cNvPr>
          <p:cNvSpPr txBox="1"/>
          <p:nvPr/>
        </p:nvSpPr>
        <p:spPr>
          <a:xfrm>
            <a:off x="793102" y="2377205"/>
            <a:ext cx="7240555" cy="2965555"/>
          </a:xfrm>
          <a:prstGeom prst="rect">
            <a:avLst/>
          </a:prstGeom>
          <a:noFill/>
        </p:spPr>
        <p:txBody>
          <a:bodyPr wrap="square" rtlCol="0">
            <a:spAutoFit/>
          </a:bodyPr>
          <a:lstStyle/>
          <a:p>
            <a:r>
              <a:rPr lang="en-IN" b="1" dirty="0"/>
              <a:t>Pandas, NumPy</a:t>
            </a:r>
            <a:r>
              <a:rPr lang="en-IN" dirty="0"/>
              <a:t> – Data handling</a:t>
            </a:r>
          </a:p>
          <a:p>
            <a:r>
              <a:rPr lang="en-IN" b="1" dirty="0"/>
              <a:t>Scikit-learn</a:t>
            </a:r>
            <a:r>
              <a:rPr lang="en-IN" dirty="0"/>
              <a:t> – Machine learning model and evaluation</a:t>
            </a:r>
          </a:p>
          <a:p>
            <a:r>
              <a:rPr lang="en-IN" b="1" dirty="0"/>
              <a:t>Matplotlib, Seaborn</a:t>
            </a:r>
            <a:r>
              <a:rPr lang="en-IN" dirty="0"/>
              <a:t> – Data visualization</a:t>
            </a:r>
          </a:p>
          <a:p>
            <a:endParaRPr lang="en-IN" dirty="0"/>
          </a:p>
          <a:p>
            <a:r>
              <a:rPr lang="en-US" b="1" dirty="0"/>
              <a:t>Development Environment</a:t>
            </a:r>
          </a:p>
          <a:p>
            <a:r>
              <a:rPr lang="en-US" b="1" dirty="0" err="1"/>
              <a:t>Jupyter</a:t>
            </a:r>
            <a:r>
              <a:rPr lang="en-US" b="1" dirty="0"/>
              <a:t> Notebook</a:t>
            </a:r>
            <a:r>
              <a:rPr lang="en-US" dirty="0"/>
              <a:t> – Code development and visualization</a:t>
            </a:r>
            <a:br>
              <a:rPr lang="en-US" dirty="0"/>
            </a:br>
            <a:endParaRPr lang="en-US" dirty="0"/>
          </a:p>
          <a:p>
            <a:r>
              <a:rPr lang="en-US" b="1" dirty="0"/>
              <a:t>Git &amp; GitHub</a:t>
            </a:r>
            <a:r>
              <a:rPr lang="en-US" dirty="0"/>
              <a:t> – Version control and project sharing</a:t>
            </a:r>
          </a:p>
          <a:p>
            <a:endParaRPr lang="en-IN" dirty="0"/>
          </a:p>
          <a:p>
            <a:endParaRPr lang="en-IN" dirty="0"/>
          </a:p>
        </p:txBody>
      </p:sp>
    </p:spTree>
    <p:extLst>
      <p:ext uri="{BB962C8B-B14F-4D97-AF65-F5344CB8AC3E}">
        <p14:creationId xmlns:p14="http://schemas.microsoft.com/office/powerpoint/2010/main" val="5645712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68356" y="1097115"/>
            <a:ext cx="6102626" cy="400110"/>
          </a:xfrm>
          <a:prstGeom prst="rect">
            <a:avLst/>
          </a:prstGeom>
          <a:noFill/>
        </p:spPr>
        <p:txBody>
          <a:bodyPr wrap="square">
            <a:spAutoFit/>
          </a:bodyPr>
          <a:lstStyle/>
          <a:p>
            <a:r>
              <a:rPr lang="en-US" sz="2000" b="1" dirty="0">
                <a:solidFill>
                  <a:srgbClr val="213163"/>
                </a:solidFill>
              </a:rPr>
              <a:t>Methodology</a:t>
            </a:r>
            <a:r>
              <a:rPr lang="en-US" sz="1800" b="1" dirty="0">
                <a:solidFill>
                  <a:srgbClr val="213163"/>
                </a:solidFill>
              </a:rPr>
              <a:t> </a:t>
            </a:r>
            <a:endParaRPr lang="en-IN" sz="1800" dirty="0">
              <a:solidFill>
                <a:srgbClr val="213163"/>
              </a:solidFill>
            </a:endParaRPr>
          </a:p>
        </p:txBody>
      </p:sp>
      <p:sp>
        <p:nvSpPr>
          <p:cNvPr id="2" name="TextBox 1">
            <a:extLst>
              <a:ext uri="{FF2B5EF4-FFF2-40B4-BE49-F238E27FC236}">
                <a16:creationId xmlns:a16="http://schemas.microsoft.com/office/drawing/2014/main" id="{35447A09-8467-4001-941B-1502C2788978}"/>
              </a:ext>
            </a:extLst>
          </p:cNvPr>
          <p:cNvSpPr txBox="1"/>
          <p:nvPr/>
        </p:nvSpPr>
        <p:spPr>
          <a:xfrm>
            <a:off x="1800808" y="2118049"/>
            <a:ext cx="184731" cy="379656"/>
          </a:xfrm>
          <a:prstGeom prst="rect">
            <a:avLst/>
          </a:prstGeom>
          <a:noFill/>
        </p:spPr>
        <p:txBody>
          <a:bodyPr wrap="square" rtlCol="0">
            <a:spAutoFit/>
          </a:bodyPr>
          <a:lstStyle/>
          <a:p>
            <a:endParaRPr lang="en-IN" dirty="0"/>
          </a:p>
        </p:txBody>
      </p:sp>
      <p:sp>
        <p:nvSpPr>
          <p:cNvPr id="7" name="Rectangle 3">
            <a:extLst>
              <a:ext uri="{FF2B5EF4-FFF2-40B4-BE49-F238E27FC236}">
                <a16:creationId xmlns:a16="http://schemas.microsoft.com/office/drawing/2014/main" id="{40C69EF0-265A-68A2-5C3B-C8AF2BE4AF6E}"/>
              </a:ext>
            </a:extLst>
          </p:cNvPr>
          <p:cNvSpPr>
            <a:spLocks noChangeArrowheads="1"/>
          </p:cNvSpPr>
          <p:nvPr/>
        </p:nvSpPr>
        <p:spPr bwMode="auto">
          <a:xfrm>
            <a:off x="268356" y="3118529"/>
            <a:ext cx="10984362"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sz="1800" dirty="0"/>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1" name="TextBox 30">
            <a:extLst>
              <a:ext uri="{FF2B5EF4-FFF2-40B4-BE49-F238E27FC236}">
                <a16:creationId xmlns:a16="http://schemas.microsoft.com/office/drawing/2014/main" id="{F5769DB8-368F-74B2-6C06-4C0CDF02040D}"/>
              </a:ext>
            </a:extLst>
          </p:cNvPr>
          <p:cNvSpPr txBox="1"/>
          <p:nvPr/>
        </p:nvSpPr>
        <p:spPr>
          <a:xfrm>
            <a:off x="4409440" y="3728720"/>
            <a:ext cx="184731" cy="379656"/>
          </a:xfrm>
          <a:prstGeom prst="rect">
            <a:avLst/>
          </a:prstGeom>
          <a:noFill/>
          <a:ln>
            <a:solidFill>
              <a:schemeClr val="bg1"/>
            </a:solidFill>
          </a:ln>
        </p:spPr>
        <p:txBody>
          <a:bodyPr wrap="none" rtlCol="0">
            <a:spAutoFit/>
          </a:bodyPr>
          <a:lstStyle/>
          <a:p>
            <a:endParaRPr lang="en-IN" dirty="0"/>
          </a:p>
        </p:txBody>
      </p:sp>
      <p:sp>
        <p:nvSpPr>
          <p:cNvPr id="32" name="TextBox 31">
            <a:extLst>
              <a:ext uri="{FF2B5EF4-FFF2-40B4-BE49-F238E27FC236}">
                <a16:creationId xmlns:a16="http://schemas.microsoft.com/office/drawing/2014/main" id="{8DD74059-9AE9-21E5-73EE-A669DBE43FF6}"/>
              </a:ext>
            </a:extLst>
          </p:cNvPr>
          <p:cNvSpPr txBox="1"/>
          <p:nvPr/>
        </p:nvSpPr>
        <p:spPr>
          <a:xfrm>
            <a:off x="4561840" y="3881120"/>
            <a:ext cx="184731" cy="379656"/>
          </a:xfrm>
          <a:prstGeom prst="rect">
            <a:avLst/>
          </a:prstGeom>
          <a:noFill/>
          <a:ln>
            <a:solidFill>
              <a:schemeClr val="bg1"/>
            </a:solidFill>
          </a:ln>
        </p:spPr>
        <p:txBody>
          <a:bodyPr wrap="none" rtlCol="0">
            <a:spAutoFit/>
          </a:bodyPr>
          <a:lstStyle/>
          <a:p>
            <a:endParaRPr lang="en-IN" dirty="0"/>
          </a:p>
        </p:txBody>
      </p:sp>
      <p:sp>
        <p:nvSpPr>
          <p:cNvPr id="33" name="TextBox 32">
            <a:extLst>
              <a:ext uri="{FF2B5EF4-FFF2-40B4-BE49-F238E27FC236}">
                <a16:creationId xmlns:a16="http://schemas.microsoft.com/office/drawing/2014/main" id="{62B73F8B-C7E1-F8DE-4250-C0C1CB8CE9C5}"/>
              </a:ext>
            </a:extLst>
          </p:cNvPr>
          <p:cNvSpPr txBox="1"/>
          <p:nvPr/>
        </p:nvSpPr>
        <p:spPr>
          <a:xfrm>
            <a:off x="4714240" y="4033520"/>
            <a:ext cx="184731" cy="379656"/>
          </a:xfrm>
          <a:prstGeom prst="rect">
            <a:avLst/>
          </a:prstGeom>
          <a:noFill/>
          <a:ln>
            <a:solidFill>
              <a:schemeClr val="bg1"/>
            </a:solidFill>
          </a:ln>
        </p:spPr>
        <p:txBody>
          <a:bodyPr wrap="none" rtlCol="0">
            <a:spAutoFit/>
          </a:bodyPr>
          <a:lstStyle/>
          <a:p>
            <a:endParaRPr lang="en-IN" dirty="0"/>
          </a:p>
        </p:txBody>
      </p:sp>
      <p:sp>
        <p:nvSpPr>
          <p:cNvPr id="34" name="TextBox 33">
            <a:extLst>
              <a:ext uri="{FF2B5EF4-FFF2-40B4-BE49-F238E27FC236}">
                <a16:creationId xmlns:a16="http://schemas.microsoft.com/office/drawing/2014/main" id="{13C79724-A1A6-5792-AC98-A47B6CEAD2AB}"/>
              </a:ext>
            </a:extLst>
          </p:cNvPr>
          <p:cNvSpPr txBox="1"/>
          <p:nvPr/>
        </p:nvSpPr>
        <p:spPr>
          <a:xfrm>
            <a:off x="4866640" y="4185920"/>
            <a:ext cx="184731" cy="379656"/>
          </a:xfrm>
          <a:prstGeom prst="rect">
            <a:avLst/>
          </a:prstGeom>
          <a:noFill/>
          <a:ln>
            <a:solidFill>
              <a:schemeClr val="bg1"/>
            </a:solidFill>
          </a:ln>
        </p:spPr>
        <p:txBody>
          <a:bodyPr wrap="none" rtlCol="0">
            <a:spAutoFit/>
          </a:bodyPr>
          <a:lstStyle/>
          <a:p>
            <a:endParaRPr lang="en-IN" dirty="0"/>
          </a:p>
        </p:txBody>
      </p:sp>
      <p:sp useBgFill="1">
        <p:nvSpPr>
          <p:cNvPr id="41" name="Rectangle 12">
            <a:extLst>
              <a:ext uri="{FF2B5EF4-FFF2-40B4-BE49-F238E27FC236}">
                <a16:creationId xmlns:a16="http://schemas.microsoft.com/office/drawing/2014/main" id="{733D9F3F-8267-5227-762A-A3DD99D18D0D}"/>
              </a:ext>
            </a:extLst>
          </p:cNvPr>
          <p:cNvSpPr>
            <a:spLocks noChangeArrowheads="1"/>
          </p:cNvSpPr>
          <p:nvPr/>
        </p:nvSpPr>
        <p:spPr bwMode="auto">
          <a:xfrm>
            <a:off x="172720" y="2137680"/>
            <a:ext cx="10556240" cy="379656"/>
          </a:xfrm>
          <a:prstGeom prst="rect">
            <a:avLst/>
          </a:prstGeom>
          <a:ln w="9525">
            <a:noFill/>
            <a:prstDash val="solid"/>
            <a:miter lim="800000"/>
            <a:headEnd/>
            <a:tailEnd/>
          </a:ln>
          <a:effectLst/>
        </p:spPr>
        <p:txBody>
          <a:bodyPr vert="horz" wrap="square" lIns="91440" tIns="45720" rIns="91440" bIns="45720" numCol="1" anchor="ctr" anchorCtr="0" compatLnSpc="1">
            <a:prstTxWarp prst="textNoShape">
              <a:avLst/>
            </a:prstTxWarp>
            <a:spAutoFit/>
          </a:bodyPr>
          <a:lstStyle/>
          <a:p>
            <a:endParaRPr lang="en-IN" dirty="0">
              <a:solidFill>
                <a:schemeClr val="bg1"/>
              </a:solidFill>
              <a:highlight>
                <a:srgbClr val="FFFF00"/>
              </a:highlight>
            </a:endParaRPr>
          </a:p>
        </p:txBody>
      </p:sp>
      <p:sp>
        <p:nvSpPr>
          <p:cNvPr id="43" name="TextBox 42">
            <a:extLst>
              <a:ext uri="{FF2B5EF4-FFF2-40B4-BE49-F238E27FC236}">
                <a16:creationId xmlns:a16="http://schemas.microsoft.com/office/drawing/2014/main" id="{FAB090B0-9904-3769-9445-0229D2E60DAB}"/>
              </a:ext>
            </a:extLst>
          </p:cNvPr>
          <p:cNvSpPr txBox="1"/>
          <p:nvPr/>
        </p:nvSpPr>
        <p:spPr>
          <a:xfrm>
            <a:off x="416561" y="1671594"/>
            <a:ext cx="10312399" cy="3540200"/>
          </a:xfrm>
          <a:prstGeom prst="rect">
            <a:avLst/>
          </a:prstGeom>
          <a:noFill/>
        </p:spPr>
        <p:txBody>
          <a:bodyPr wrap="square" rtlCol="0">
            <a:spAutoFit/>
          </a:bodyPr>
          <a:lstStyle/>
          <a:p>
            <a:r>
              <a:rPr lang="en-IN" b="1" dirty="0"/>
              <a:t>1.Problem</a:t>
            </a:r>
          </a:p>
          <a:p>
            <a:r>
              <a:rPr lang="en-IN" dirty="0"/>
              <a:t>This project aims to predict multiple water quality parameters using machine learning techniques, specifically </a:t>
            </a:r>
            <a:r>
              <a:rPr lang="en-IN" dirty="0" err="1"/>
              <a:t>MultiOutputRegressor</a:t>
            </a:r>
            <a:r>
              <a:rPr lang="en-IN" dirty="0"/>
              <a:t> wrapped around a </a:t>
            </a:r>
            <a:r>
              <a:rPr lang="en-IN" dirty="0" err="1"/>
              <a:t>RandomForestRegressor</a:t>
            </a:r>
            <a:r>
              <a:rPr lang="en-IN" dirty="0"/>
              <a:t>.</a:t>
            </a:r>
          </a:p>
          <a:p>
            <a:endParaRPr lang="en-IN" dirty="0"/>
          </a:p>
          <a:p>
            <a:r>
              <a:rPr lang="en-IN" b="1" dirty="0"/>
              <a:t>2.Data Collection</a:t>
            </a:r>
            <a:br>
              <a:rPr lang="en-IN" dirty="0"/>
            </a:br>
            <a:r>
              <a:rPr lang="en-IN" dirty="0"/>
              <a:t>Used a structured dataset with features like pH, hardness, solids, chloramines, etc.</a:t>
            </a:r>
          </a:p>
          <a:p>
            <a:endParaRPr lang="en-IN" dirty="0"/>
          </a:p>
          <a:p>
            <a:r>
              <a:rPr lang="en-IN" b="1" dirty="0"/>
              <a:t>3.Data Preprocessing</a:t>
            </a:r>
            <a:br>
              <a:rPr lang="en-IN" b="1" dirty="0"/>
            </a:br>
            <a:r>
              <a:rPr lang="en-IN" dirty="0"/>
              <a:t>Handled missing values (e.g., using mean/median imputation)</a:t>
            </a:r>
            <a:br>
              <a:rPr lang="en-IN" dirty="0"/>
            </a:br>
            <a:r>
              <a:rPr lang="en-IN" dirty="0"/>
              <a:t>Scaled features for consistent input (</a:t>
            </a:r>
            <a:r>
              <a:rPr lang="en-IN" dirty="0" err="1"/>
              <a:t>StandardScaler</a:t>
            </a:r>
            <a:r>
              <a:rPr lang="en-IN" dirty="0"/>
              <a:t>/</a:t>
            </a:r>
            <a:r>
              <a:rPr lang="en-IN" dirty="0" err="1"/>
              <a:t>MinMaxScaler</a:t>
            </a:r>
            <a:r>
              <a:rPr lang="en-IN" dirty="0"/>
              <a:t>)</a:t>
            </a:r>
            <a:br>
              <a:rPr lang="en-IN" dirty="0"/>
            </a:br>
            <a:r>
              <a:rPr lang="en-IN" dirty="0"/>
              <a:t>Removed outliers</a:t>
            </a:r>
          </a:p>
          <a:p>
            <a:endParaRPr lang="en-IN" dirty="0"/>
          </a:p>
        </p:txBody>
      </p:sp>
    </p:spTree>
    <p:extLst>
      <p:ext uri="{BB962C8B-B14F-4D97-AF65-F5344CB8AC3E}">
        <p14:creationId xmlns:p14="http://schemas.microsoft.com/office/powerpoint/2010/main" val="27067900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9D4CBE9-D93C-FA59-33B1-D4901436B7E5}"/>
              </a:ext>
            </a:extLst>
          </p:cNvPr>
          <p:cNvSpPr txBox="1"/>
          <p:nvPr/>
        </p:nvSpPr>
        <p:spPr>
          <a:xfrm>
            <a:off x="1062032" y="1474651"/>
            <a:ext cx="8201607" cy="4689489"/>
          </a:xfrm>
          <a:prstGeom prst="rect">
            <a:avLst/>
          </a:prstGeom>
          <a:noFill/>
        </p:spPr>
        <p:txBody>
          <a:bodyPr wrap="square" rtlCol="0">
            <a:spAutoFit/>
          </a:bodyPr>
          <a:lstStyle/>
          <a:p>
            <a:r>
              <a:rPr lang="en-US" b="1" dirty="0"/>
              <a:t>5. Model Building</a:t>
            </a:r>
            <a:endParaRPr lang="en-US" dirty="0"/>
          </a:p>
          <a:p>
            <a:r>
              <a:rPr lang="en-US" dirty="0"/>
              <a:t>Applied multiple ML models:</a:t>
            </a:r>
          </a:p>
          <a:p>
            <a:pPr lvl="1"/>
            <a:r>
              <a:rPr lang="en-US" dirty="0"/>
              <a:t>Logistic Regression</a:t>
            </a:r>
          </a:p>
          <a:p>
            <a:pPr lvl="1"/>
            <a:r>
              <a:rPr lang="en-US" dirty="0"/>
              <a:t>Random Forest </a:t>
            </a:r>
          </a:p>
          <a:p>
            <a:r>
              <a:rPr lang="en-US" dirty="0"/>
              <a:t>Split data into training and testing sets</a:t>
            </a:r>
          </a:p>
          <a:p>
            <a:endParaRPr lang="en-US" dirty="0"/>
          </a:p>
          <a:p>
            <a:r>
              <a:rPr lang="en-US" b="1" dirty="0"/>
              <a:t>6.. Model Evaluation</a:t>
            </a:r>
            <a:endParaRPr lang="en-US" dirty="0"/>
          </a:p>
          <a:p>
            <a:r>
              <a:rPr lang="en-US" dirty="0"/>
              <a:t>Compared models based on:</a:t>
            </a:r>
          </a:p>
          <a:p>
            <a:pPr lvl="1"/>
            <a:r>
              <a:rPr lang="en-US" dirty="0"/>
              <a:t>Accuracy</a:t>
            </a:r>
          </a:p>
          <a:p>
            <a:pPr lvl="1"/>
            <a:r>
              <a:rPr lang="en-US" dirty="0"/>
              <a:t>Precision</a:t>
            </a:r>
          </a:p>
          <a:p>
            <a:pPr lvl="1"/>
            <a:r>
              <a:rPr lang="en-US" dirty="0"/>
              <a:t>Recall</a:t>
            </a:r>
          </a:p>
          <a:p>
            <a:pPr lvl="1"/>
            <a:r>
              <a:rPr lang="en-US" dirty="0"/>
              <a:t>F1-score</a:t>
            </a:r>
          </a:p>
          <a:p>
            <a:r>
              <a:rPr lang="en-US" b="1" dirty="0"/>
              <a:t>7.Model Selection</a:t>
            </a:r>
            <a:endParaRPr lang="en-US" dirty="0"/>
          </a:p>
          <a:p>
            <a:r>
              <a:rPr lang="en-US" dirty="0"/>
              <a:t>Selected the best-performing model based on evaluation metrics.</a:t>
            </a:r>
          </a:p>
          <a:p>
            <a:pPr lvl="1"/>
            <a:endParaRPr lang="en-US" dirty="0"/>
          </a:p>
          <a:p>
            <a:endParaRPr lang="en-IN" dirty="0"/>
          </a:p>
        </p:txBody>
      </p:sp>
    </p:spTree>
    <p:extLst>
      <p:ext uri="{BB962C8B-B14F-4D97-AF65-F5344CB8AC3E}">
        <p14:creationId xmlns:p14="http://schemas.microsoft.com/office/powerpoint/2010/main" val="4762052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E1768CAD-2A16-7861-2171-58D090DAF045}"/>
              </a:ext>
            </a:extLst>
          </p:cNvPr>
          <p:cNvSpPr>
            <a:spLocks noChangeArrowheads="1"/>
          </p:cNvSpPr>
          <p:nvPr/>
        </p:nvSpPr>
        <p:spPr bwMode="auto">
          <a:xfrm rot="10800000" flipV="1">
            <a:off x="701040" y="1432364"/>
            <a:ext cx="7477760"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8. Result Interpretation</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Analyzed important features contributing to water quality prediction.</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lang="en-US" altLang="en-US" sz="1800" b="1" dirty="0">
                <a:solidFill>
                  <a:schemeClr val="tx1"/>
                </a:solidFill>
                <a:latin typeface="Arial" panose="020B0604020202020204" pitchFamily="34" charset="0"/>
              </a:rPr>
              <a:t>9. </a:t>
            </a:r>
            <a:r>
              <a:rPr kumimoji="0" lang="en-US" altLang="en-US" sz="1800" b="1" i="0" u="none" strike="noStrike" cap="none" normalizeH="0" baseline="0" dirty="0">
                <a:ln>
                  <a:noFill/>
                </a:ln>
                <a:solidFill>
                  <a:schemeClr val="tx1"/>
                </a:solidFill>
                <a:effectLst/>
                <a:latin typeface="Arial" panose="020B0604020202020204" pitchFamily="34" charset="0"/>
              </a:rPr>
              <a:t>Deployment</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Developed a simple UI using </a:t>
            </a:r>
            <a:r>
              <a:rPr kumimoji="0" lang="en-US" altLang="en-US" sz="1800" b="0" i="0" u="none" strike="noStrike" cap="none" normalizeH="0" baseline="0" dirty="0" err="1">
                <a:ln>
                  <a:noFill/>
                </a:ln>
                <a:solidFill>
                  <a:schemeClr val="tx1"/>
                </a:solidFill>
                <a:effectLst/>
                <a:latin typeface="Arial" panose="020B0604020202020204" pitchFamily="34" charset="0"/>
              </a:rPr>
              <a:t>Streamlit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627260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Problem Statement:  </a:t>
            </a:r>
            <a:endParaRPr lang="en-IN" sz="2000" b="1" dirty="0">
              <a:solidFill>
                <a:srgbClr val="213163"/>
              </a:solidFill>
            </a:endParaRPr>
          </a:p>
        </p:txBody>
      </p:sp>
      <p:sp useBgFill="1">
        <p:nvSpPr>
          <p:cNvPr id="2" name="TextBox 1">
            <a:extLst>
              <a:ext uri="{FF2B5EF4-FFF2-40B4-BE49-F238E27FC236}">
                <a16:creationId xmlns:a16="http://schemas.microsoft.com/office/drawing/2014/main" id="{E2FF2207-3293-C952-9076-1007902A8066}"/>
              </a:ext>
            </a:extLst>
          </p:cNvPr>
          <p:cNvSpPr txBox="1"/>
          <p:nvPr/>
        </p:nvSpPr>
        <p:spPr>
          <a:xfrm>
            <a:off x="577045" y="1454522"/>
            <a:ext cx="10983584" cy="2103589"/>
          </a:xfrm>
          <a:prstGeom prst="rect">
            <a:avLst/>
          </a:prstGeom>
        </p:spPr>
        <p:txBody>
          <a:bodyPr wrap="square" rtlCol="0">
            <a:spAutoFit/>
          </a:bodyPr>
          <a:lstStyle/>
          <a:p>
            <a:r>
              <a:rPr lang="en-US" dirty="0"/>
              <a:t>Ensuring access to safe and clean drinking water is a fundamental public health priority. However, manual testing of water samples for multiple physical and chemical parameters is time-consuming, expensive, and not always feasible in remote areas. This project aims to develop a machine learning-based predictive model that can efficiently estimate water quality parameters and determine whether water is potable based on measurable input features such as pH, hardness, solids, chloramines, and others. The goal is to support faster, automated, and scalable water quality assessment to aid timely decision-making.</a:t>
            </a:r>
            <a:endParaRPr lang="en-IN" dirty="0">
              <a:noFill/>
            </a:endParaRPr>
          </a:p>
        </p:txBody>
      </p:sp>
    </p:spTree>
    <p:extLst>
      <p:ext uri="{BB962C8B-B14F-4D97-AF65-F5344CB8AC3E}">
        <p14:creationId xmlns:p14="http://schemas.microsoft.com/office/powerpoint/2010/main" val="319659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55104" y="871532"/>
            <a:ext cx="6102626" cy="400110"/>
          </a:xfrm>
          <a:prstGeom prst="rect">
            <a:avLst/>
          </a:prstGeom>
          <a:noFill/>
        </p:spPr>
        <p:txBody>
          <a:bodyPr wrap="square">
            <a:spAutoFit/>
          </a:bodyPr>
          <a:lstStyle/>
          <a:p>
            <a:r>
              <a:rPr lang="en-US" sz="2000" b="1" dirty="0">
                <a:solidFill>
                  <a:srgbClr val="213163"/>
                </a:solidFill>
              </a:rPr>
              <a:t>Solution:  </a:t>
            </a:r>
            <a:endParaRPr lang="en-IN" sz="2000" b="1" dirty="0">
              <a:solidFill>
                <a:srgbClr val="213163"/>
              </a:solidFill>
            </a:endParaRPr>
          </a:p>
        </p:txBody>
      </p:sp>
      <p:sp>
        <p:nvSpPr>
          <p:cNvPr id="8" name="Rectangle 3">
            <a:extLst>
              <a:ext uri="{FF2B5EF4-FFF2-40B4-BE49-F238E27FC236}">
                <a16:creationId xmlns:a16="http://schemas.microsoft.com/office/drawing/2014/main" id="{A098C433-C9AD-859F-1358-F7AD5EC80EAC}"/>
              </a:ext>
            </a:extLst>
          </p:cNvPr>
          <p:cNvSpPr>
            <a:spLocks noChangeArrowheads="1"/>
          </p:cNvSpPr>
          <p:nvPr/>
        </p:nvSpPr>
        <p:spPr bwMode="auto">
          <a:xfrm rot="10800000" flipV="1">
            <a:off x="711848" y="1235946"/>
            <a:ext cx="8401050" cy="507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lang="en-US" altLang="en-US" sz="1800" b="1" dirty="0">
                <a:solidFill>
                  <a:schemeClr val="tx1"/>
                </a:solidFill>
                <a:latin typeface="Arial" panose="020B0604020202020204" pitchFamily="34" charset="0"/>
              </a:rPr>
              <a:t>1.</a:t>
            </a:r>
            <a:r>
              <a:rPr kumimoji="0" lang="en-US" altLang="en-US" sz="1800" b="1" i="0" u="none" strike="noStrike" cap="none" normalizeH="0" baseline="0" dirty="0">
                <a:ln>
                  <a:noFill/>
                </a:ln>
                <a:solidFill>
                  <a:schemeClr val="tx1"/>
                </a:solidFill>
                <a:effectLst/>
                <a:latin typeface="Arial" panose="020B0604020202020204" pitchFamily="34" charset="0"/>
              </a:rPr>
              <a:t>Year Treated as a Continuous Feature:</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The</a:t>
            </a:r>
            <a:r>
              <a:rPr kumimoji="0" lang="en-US" altLang="en-US" sz="16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Unicode MS"/>
              </a:rPr>
              <a:t>year</a:t>
            </a:r>
            <a:r>
              <a:rPr kumimoji="0" lang="en-US" altLang="en-US" sz="1800" b="0" i="0" u="none" strike="noStrike" cap="none" normalizeH="0" baseline="0" dirty="0">
                <a:ln>
                  <a:noFill/>
                </a:ln>
                <a:solidFill>
                  <a:schemeClr val="tx1"/>
                </a:solidFill>
                <a:effectLst/>
              </a:rPr>
              <a:t> is included as a numerical feature in the model.</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This allows the model to learn temporal trends and predict accordingly for any year (e.g., 2022, 2025, 2030).</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2. Station ID One-Hot Encoding:</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Unicode MS"/>
              </a:rPr>
              <a:t>Station ID</a:t>
            </a:r>
            <a:r>
              <a:rPr kumimoji="0" lang="en-US" altLang="en-US" sz="1800" b="0" i="0" u="none" strike="noStrike" cap="none" normalizeH="0" baseline="0" dirty="0">
                <a:ln>
                  <a:noFill/>
                </a:ln>
                <a:solidFill>
                  <a:schemeClr val="tx1"/>
                </a:solidFill>
                <a:effectLst/>
              </a:rPr>
              <a:t> is converted into a one-hot encoded format, enabling the model to distinguish between different monitoring locations.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3. Feature Alignment Using Saved Column Order:</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During training, the column order used for input features is saved (</a:t>
            </a:r>
            <a:r>
              <a:rPr kumimoji="0" lang="en-US" altLang="en-US" sz="1800" b="0" i="0" u="none" strike="noStrike" cap="none" normalizeH="0" baseline="0" dirty="0" err="1">
                <a:ln>
                  <a:noFill/>
                </a:ln>
                <a:solidFill>
                  <a:schemeClr val="tx1"/>
                </a:solidFill>
                <a:effectLst/>
                <a:latin typeface="Arial Unicode MS"/>
              </a:rPr>
              <a:t>model_columns.pkl</a:t>
            </a:r>
            <a:r>
              <a:rPr kumimoji="0" lang="en-US" altLang="en-US" sz="1800" b="0" i="0" u="none" strike="noStrike" cap="none" normalizeH="0" baseline="0" dirty="0">
                <a:ln>
                  <a:noFill/>
                </a:ln>
                <a:solidFill>
                  <a:schemeClr val="tx1"/>
                </a:solidFill>
                <a:effectLst/>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During prediction, user input is encoded and aligned to this same structure, ensuring compatibility with the trained model.</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4. Dynamic Prediction Handling:</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The app allows users to enter any year between 2000 and 2100.</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For each new year entered, the encoded input is regenerated and passed to the model, which dynamically computes a new prediction based on the learned patterns.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029688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Screenshot of Output:  </a:t>
            </a:r>
            <a:endParaRPr lang="en-IN" sz="2000" b="1" dirty="0">
              <a:solidFill>
                <a:srgbClr val="213163"/>
              </a:solidFill>
            </a:endParaRPr>
          </a:p>
        </p:txBody>
      </p:sp>
      <p:pic>
        <p:nvPicPr>
          <p:cNvPr id="8" name="Picture 7">
            <a:extLst>
              <a:ext uri="{FF2B5EF4-FFF2-40B4-BE49-F238E27FC236}">
                <a16:creationId xmlns:a16="http://schemas.microsoft.com/office/drawing/2014/main" id="{E2BA6D58-40DA-E927-9381-034737FA35B0}"/>
              </a:ext>
            </a:extLst>
          </p:cNvPr>
          <p:cNvPicPr>
            <a:picLocks noChangeAspect="1"/>
          </p:cNvPicPr>
          <p:nvPr/>
        </p:nvPicPr>
        <p:blipFill>
          <a:blip r:embed="rId2"/>
          <a:stretch>
            <a:fillRect/>
          </a:stretch>
        </p:blipFill>
        <p:spPr>
          <a:xfrm>
            <a:off x="255104" y="1525642"/>
            <a:ext cx="5048416" cy="4396221"/>
          </a:xfrm>
          <a:prstGeom prst="rect">
            <a:avLst/>
          </a:prstGeom>
        </p:spPr>
      </p:pic>
      <p:pic>
        <p:nvPicPr>
          <p:cNvPr id="10" name="Picture 9">
            <a:extLst>
              <a:ext uri="{FF2B5EF4-FFF2-40B4-BE49-F238E27FC236}">
                <a16:creationId xmlns:a16="http://schemas.microsoft.com/office/drawing/2014/main" id="{80F5D108-D323-5A4A-9F5F-8C3F51A3386A}"/>
              </a:ext>
            </a:extLst>
          </p:cNvPr>
          <p:cNvPicPr>
            <a:picLocks noChangeAspect="1"/>
          </p:cNvPicPr>
          <p:nvPr/>
        </p:nvPicPr>
        <p:blipFill>
          <a:blip r:embed="rId3"/>
          <a:stretch>
            <a:fillRect/>
          </a:stretch>
        </p:blipFill>
        <p:spPr>
          <a:xfrm>
            <a:off x="5862320" y="1132636"/>
            <a:ext cx="5730240" cy="5182231"/>
          </a:xfrm>
          <a:prstGeom prst="rect">
            <a:avLst/>
          </a:prstGeom>
        </p:spPr>
      </p:pic>
    </p:spTree>
    <p:extLst>
      <p:ext uri="{BB962C8B-B14F-4D97-AF65-F5344CB8AC3E}">
        <p14:creationId xmlns:p14="http://schemas.microsoft.com/office/powerpoint/2010/main" val="1635949419"/>
      </p:ext>
    </p:extLst>
  </p:cSld>
  <p:clrMapOvr>
    <a:masterClrMapping/>
  </p:clrMapOvr>
</p:sld>
</file>

<file path=ppt/theme/theme1.xml><?xml version="1.0" encoding="utf-8"?>
<a:theme xmlns:a="http://schemas.openxmlformats.org/drawingml/2006/main" name="Session 01 Design Thinking &amp; Critical Thinking">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Session 01 Design Thinking &amp; Critical Thinking" id="{1DE73F69-F87A-4ED3-81C1-82D2BA622E0C}" vid="{37568650-F724-47C7-905E-9640F8017497}"/>
    </a:ext>
  </a:extLst>
</a:theme>
</file>

<file path=docProps/app.xml><?xml version="1.0" encoding="utf-8"?>
<Properties xmlns="http://schemas.openxmlformats.org/officeDocument/2006/extended-properties" xmlns:vt="http://schemas.openxmlformats.org/officeDocument/2006/docPropsVTypes">
  <Template>Session 01 Design Thinking &amp; Critical Thinking</Template>
  <TotalTime>1951</TotalTime>
  <Words>812</Words>
  <Application>Microsoft Office PowerPoint</Application>
  <PresentationFormat>Widescreen</PresentationFormat>
  <Paragraphs>81</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Arial Unicode MS</vt:lpstr>
      <vt:lpstr>Calibri</vt:lpstr>
      <vt:lpstr>Session 01 Design Thinking &amp; Critical Thinking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Mahesh Kurhe</dc:creator>
  <cp:lastModifiedBy>suraj mandal</cp:lastModifiedBy>
  <cp:revision>9</cp:revision>
  <dcterms:created xsi:type="dcterms:W3CDTF">2024-12-31T09:40:01Z</dcterms:created>
  <dcterms:modified xsi:type="dcterms:W3CDTF">2025-07-09T15:45:42Z</dcterms:modified>
</cp:coreProperties>
</file>