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4" r:id="rId7"/>
    <p:sldId id="263" r:id="rId8"/>
    <p:sldId id="262" r:id="rId9"/>
    <p:sldId id="266" r:id="rId10"/>
    <p:sldId id="261"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FF66F-7F28-4BF8-8A4E-0993276EE572}" v="1" dt="2024-04-15T06:54:21.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126" autoAdjust="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774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BF285FD-7725-4F23-9FAC-E1060BCFCF4F}"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29298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2218263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58583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3410750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220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4112043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750944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239627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355536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285FD-7725-4F23-9FAC-E1060BCFCF4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311277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285FD-7725-4F23-9FAC-E1060BCFCF4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275992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285FD-7725-4F23-9FAC-E1060BCFCF4F}"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263381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285FD-7725-4F23-9FAC-E1060BCFCF4F}"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167011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285FD-7725-4F23-9FAC-E1060BCFCF4F}"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268019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285FD-7725-4F23-9FAC-E1060BCFCF4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192008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285FD-7725-4F23-9FAC-E1060BCFCF4F}"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CD9EB-948E-485E-AA2A-3DC7F844BC1F}" type="slidenum">
              <a:rPr lang="en-US" smtClean="0"/>
              <a:t>‹#›</a:t>
            </a:fld>
            <a:endParaRPr lang="en-US"/>
          </a:p>
        </p:txBody>
      </p:sp>
    </p:spTree>
    <p:extLst>
      <p:ext uri="{BB962C8B-B14F-4D97-AF65-F5344CB8AC3E}">
        <p14:creationId xmlns:p14="http://schemas.microsoft.com/office/powerpoint/2010/main" val="275794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BF285FD-7725-4F23-9FAC-E1060BCFCF4F}" type="datetimeFigureOut">
              <a:rPr lang="en-US" smtClean="0"/>
              <a:t>4/15/2024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D9CD9EB-948E-485E-AA2A-3DC7F844BC1F}" type="slidenum">
              <a:rPr lang="en-US" smtClean="0"/>
              <a:t>‹#›</a:t>
            </a:fld>
            <a:endParaRPr lang="en-US"/>
          </a:p>
        </p:txBody>
      </p:sp>
    </p:spTree>
    <p:extLst>
      <p:ext uri="{BB962C8B-B14F-4D97-AF65-F5344CB8AC3E}">
        <p14:creationId xmlns:p14="http://schemas.microsoft.com/office/powerpoint/2010/main" val="257926987"/>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5219-FC5E-D43E-67A7-4E2E927E80A4}"/>
              </a:ext>
            </a:extLst>
          </p:cNvPr>
          <p:cNvSpPr>
            <a:spLocks noGrp="1"/>
          </p:cNvSpPr>
          <p:nvPr>
            <p:ph type="ctrTitle"/>
          </p:nvPr>
        </p:nvSpPr>
        <p:spPr>
          <a:xfrm>
            <a:off x="788987" y="63374"/>
            <a:ext cx="11507787" cy="1205326"/>
          </a:xfrm>
        </p:spPr>
        <p:txBody>
          <a:bodyPr/>
          <a:lstStyle/>
          <a:p>
            <a:r>
              <a:rPr lang="en-US" u="sng" dirty="0"/>
              <a:t>Welcome to Amazon Clone </a:t>
            </a:r>
          </a:p>
        </p:txBody>
      </p:sp>
      <p:sp>
        <p:nvSpPr>
          <p:cNvPr id="3" name="Subtitle 2">
            <a:extLst>
              <a:ext uri="{FF2B5EF4-FFF2-40B4-BE49-F238E27FC236}">
                <a16:creationId xmlns:a16="http://schemas.microsoft.com/office/drawing/2014/main" id="{6200307B-D680-EBEF-498B-93DE10A02191}"/>
              </a:ext>
            </a:extLst>
          </p:cNvPr>
          <p:cNvSpPr>
            <a:spLocks noGrp="1"/>
          </p:cNvSpPr>
          <p:nvPr>
            <p:ph type="subTitle" idx="1"/>
          </p:nvPr>
        </p:nvSpPr>
        <p:spPr>
          <a:xfrm>
            <a:off x="472116" y="2006677"/>
            <a:ext cx="6400800" cy="2284668"/>
          </a:xfrm>
        </p:spPr>
        <p:txBody>
          <a:bodyPr>
            <a:normAutofit lnSpcReduction="10000"/>
          </a:bodyPr>
          <a:lstStyle/>
          <a:p>
            <a:r>
              <a:rPr lang="en-US" dirty="0"/>
              <a:t>A Presentation by </a:t>
            </a:r>
          </a:p>
          <a:p>
            <a:pPr marL="342900" indent="-342900">
              <a:buFont typeface="Wingdings" panose="05000000000000000000" pitchFamily="2" charset="2"/>
              <a:buChar char="v"/>
            </a:pPr>
            <a:r>
              <a:rPr lang="en-US" sz="2200" b="1" dirty="0"/>
              <a:t>[ Suraj Mishra ]</a:t>
            </a:r>
          </a:p>
          <a:p>
            <a:pPr marL="342900" indent="-342900">
              <a:buFont typeface="Wingdings" panose="05000000000000000000" pitchFamily="2" charset="2"/>
              <a:buChar char="v"/>
            </a:pPr>
            <a:r>
              <a:rPr lang="en-US" sz="2200" b="1" dirty="0"/>
              <a:t>[Saurabh Rai]</a:t>
            </a:r>
          </a:p>
          <a:p>
            <a:pPr marL="342900" indent="-342900">
              <a:buFont typeface="Wingdings" panose="05000000000000000000" pitchFamily="2" charset="2"/>
              <a:buChar char="v"/>
            </a:pPr>
            <a:r>
              <a:rPr lang="en-US" sz="2200" b="1" dirty="0"/>
              <a:t>[Vipin Kumar]</a:t>
            </a:r>
          </a:p>
          <a:p>
            <a:pPr marL="342900" indent="-342900">
              <a:buFont typeface="Wingdings" panose="05000000000000000000" pitchFamily="2" charset="2"/>
              <a:buChar char="v"/>
            </a:pPr>
            <a:r>
              <a:rPr lang="en-US" sz="2200" b="1" dirty="0"/>
              <a:t>[Vipin Maurya]</a:t>
            </a:r>
          </a:p>
        </p:txBody>
      </p:sp>
      <p:sp>
        <p:nvSpPr>
          <p:cNvPr id="4" name="TextBox 3">
            <a:extLst>
              <a:ext uri="{FF2B5EF4-FFF2-40B4-BE49-F238E27FC236}">
                <a16:creationId xmlns:a16="http://schemas.microsoft.com/office/drawing/2014/main" id="{5FD3E23F-F020-E85F-C7E2-C7E9FE1141FC}"/>
              </a:ext>
            </a:extLst>
          </p:cNvPr>
          <p:cNvSpPr txBox="1"/>
          <p:nvPr/>
        </p:nvSpPr>
        <p:spPr>
          <a:xfrm>
            <a:off x="6320821" y="2106260"/>
            <a:ext cx="3648077" cy="400110"/>
          </a:xfrm>
          <a:prstGeom prst="rect">
            <a:avLst/>
          </a:prstGeom>
          <a:noFill/>
        </p:spPr>
        <p:txBody>
          <a:bodyPr wrap="square" rtlCol="0">
            <a:spAutoFit/>
          </a:bodyPr>
          <a:lstStyle/>
          <a:p>
            <a:r>
              <a:rPr lang="en-US" sz="2000" b="1" dirty="0">
                <a:solidFill>
                  <a:schemeClr val="bg2">
                    <a:lumMod val="75000"/>
                  </a:schemeClr>
                </a:solidFill>
              </a:rPr>
              <a:t>Submitted To: Hemant Sir</a:t>
            </a:r>
            <a:endParaRPr lang="en-US" sz="2000" b="1" dirty="0"/>
          </a:p>
        </p:txBody>
      </p:sp>
    </p:spTree>
    <p:extLst>
      <p:ext uri="{BB962C8B-B14F-4D97-AF65-F5344CB8AC3E}">
        <p14:creationId xmlns:p14="http://schemas.microsoft.com/office/powerpoint/2010/main" val="121520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5A1F-CE41-7033-034A-9FA5FCAEF5BB}"/>
              </a:ext>
            </a:extLst>
          </p:cNvPr>
          <p:cNvSpPr>
            <a:spLocks noGrp="1"/>
          </p:cNvSpPr>
          <p:nvPr>
            <p:ph type="ctrTitle"/>
          </p:nvPr>
        </p:nvSpPr>
        <p:spPr>
          <a:xfrm>
            <a:off x="684212" y="685799"/>
            <a:ext cx="8001000" cy="381001"/>
          </a:xfrm>
        </p:spPr>
        <p:txBody>
          <a:bodyPr>
            <a:normAutofit fontScale="90000"/>
          </a:bodyPr>
          <a:lstStyle/>
          <a:p>
            <a:br>
              <a:rPr lang="en-US" dirty="0"/>
            </a:br>
            <a:r>
              <a:rPr lang="en-US" dirty="0"/>
              <a:t>Advantages</a:t>
            </a:r>
          </a:p>
        </p:txBody>
      </p:sp>
      <p:sp>
        <p:nvSpPr>
          <p:cNvPr id="3" name="Subtitle 2">
            <a:extLst>
              <a:ext uri="{FF2B5EF4-FFF2-40B4-BE49-F238E27FC236}">
                <a16:creationId xmlns:a16="http://schemas.microsoft.com/office/drawing/2014/main" id="{A93C195B-9A9F-5E16-D8CD-06BAB54657CB}"/>
              </a:ext>
            </a:extLst>
          </p:cNvPr>
          <p:cNvSpPr>
            <a:spLocks noGrp="1"/>
          </p:cNvSpPr>
          <p:nvPr>
            <p:ph type="subTitle" idx="1"/>
          </p:nvPr>
        </p:nvSpPr>
        <p:spPr>
          <a:xfrm>
            <a:off x="347472" y="1380744"/>
            <a:ext cx="10277856" cy="2432304"/>
          </a:xfrm>
        </p:spPr>
        <p:txBody>
          <a:bodyPr>
            <a:noAutofit/>
          </a:bodyPr>
          <a:lstStyle/>
          <a:p>
            <a:r>
              <a:rPr lang="en-US" sz="1800" dirty="0"/>
              <a:t>1</a:t>
            </a:r>
            <a:r>
              <a:rPr lang="en-US" sz="1800" b="1" dirty="0"/>
              <a:t>.Familiarity</a:t>
            </a:r>
            <a:r>
              <a:rPr lang="en-US" sz="1800" dirty="0"/>
              <a:t>: Users are already accustomed to Amazon's interface and features, so an Amazon clone app provides a familiar and user-friendly experience.</a:t>
            </a:r>
          </a:p>
          <a:p>
            <a:r>
              <a:rPr lang="en-US" sz="1800" b="1" dirty="0"/>
              <a:t>2. Convenient Shopping Experience</a:t>
            </a:r>
            <a:r>
              <a:rPr lang="en-US" sz="1800" dirty="0"/>
              <a:t>: With features such as one-click ordering, personalized recommendations, and easy navigation, the clone app makes shopping quick and convenient.</a:t>
            </a:r>
          </a:p>
          <a:p>
            <a:r>
              <a:rPr lang="en-US" sz="1800" b="1" dirty="0"/>
              <a:t>3. Fast Delivery</a:t>
            </a:r>
            <a:r>
              <a:rPr lang="en-US" sz="1800" dirty="0"/>
              <a:t>: Utilizing efficient logistics and delivery systems similar to Amazon, the clone app can offer fast and reliable shipping options to customers.</a:t>
            </a:r>
          </a:p>
          <a:p>
            <a:r>
              <a:rPr lang="en-US" sz="1800" b="1" dirty="0"/>
              <a:t>4. Secure Transactions</a:t>
            </a:r>
            <a:r>
              <a:rPr lang="en-US" sz="1800" dirty="0"/>
              <a:t>: Just like Amazon, the clone app ensures secure payment processing and protects users' financial information, enhancing trust and confidence in the platform.</a:t>
            </a:r>
          </a:p>
          <a:p>
            <a:r>
              <a:rPr lang="en-US" sz="1800" b="1" dirty="0"/>
              <a:t>5. Seller Opportunities</a:t>
            </a:r>
            <a:r>
              <a:rPr lang="en-US" sz="1800" dirty="0"/>
              <a:t>: The clone app provides a platform for third-party sellers to reach a wide audience, fostering competition and offering users a diverse range of products.</a:t>
            </a:r>
          </a:p>
        </p:txBody>
      </p:sp>
    </p:spTree>
    <p:extLst>
      <p:ext uri="{BB962C8B-B14F-4D97-AF65-F5344CB8AC3E}">
        <p14:creationId xmlns:p14="http://schemas.microsoft.com/office/powerpoint/2010/main" val="237776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41FE-84BC-459F-2143-21FF1924E246}"/>
              </a:ext>
            </a:extLst>
          </p:cNvPr>
          <p:cNvSpPr>
            <a:spLocks noGrp="1"/>
          </p:cNvSpPr>
          <p:nvPr>
            <p:ph type="ctrTitle"/>
          </p:nvPr>
        </p:nvSpPr>
        <p:spPr>
          <a:xfrm>
            <a:off x="164592" y="-292607"/>
            <a:ext cx="6080760" cy="1499615"/>
          </a:xfrm>
        </p:spPr>
        <p:txBody>
          <a:bodyPr/>
          <a:lstStyle/>
          <a:p>
            <a:r>
              <a:rPr lang="en-US" dirty="0"/>
              <a:t>Conclusion</a:t>
            </a:r>
          </a:p>
        </p:txBody>
      </p:sp>
      <p:sp>
        <p:nvSpPr>
          <p:cNvPr id="3" name="Subtitle 2">
            <a:extLst>
              <a:ext uri="{FF2B5EF4-FFF2-40B4-BE49-F238E27FC236}">
                <a16:creationId xmlns:a16="http://schemas.microsoft.com/office/drawing/2014/main" id="{EF849876-D9B7-D6BC-3620-C602C8331609}"/>
              </a:ext>
            </a:extLst>
          </p:cNvPr>
          <p:cNvSpPr>
            <a:spLocks noGrp="1"/>
          </p:cNvSpPr>
          <p:nvPr>
            <p:ph type="subTitle" idx="1"/>
          </p:nvPr>
        </p:nvSpPr>
        <p:spPr>
          <a:xfrm>
            <a:off x="228600" y="1380744"/>
            <a:ext cx="11055096" cy="5276087"/>
          </a:xfrm>
        </p:spPr>
        <p:txBody>
          <a:bodyPr>
            <a:normAutofit fontScale="62500" lnSpcReduction="20000"/>
          </a:bodyPr>
          <a:lstStyle/>
          <a:p>
            <a:r>
              <a:rPr lang="en-US" b="1" dirty="0"/>
              <a:t>In conclusion, the development of our Amazon clone app using HTML, CSS, and JavaScript has been a remarkable journey towards creating a seamless online shopping experience. Through meticulous design and coding, we've successfully replicated key features of the original platform, offering users a familiar interface with added flexibility and customization. </a:t>
            </a:r>
          </a:p>
          <a:p>
            <a:endParaRPr lang="en-US" b="1" dirty="0"/>
          </a:p>
          <a:p>
            <a:r>
              <a:rPr lang="en-US" b="1" dirty="0"/>
              <a:t>The app's user-friendly layout ensures effortless navigation, allowing customers to browse through a vast array of products with ease. Our attention to detail in styling and responsiveness ensures a consistent and visually appealing experience across devices, enhancing accessibility for all users.</a:t>
            </a:r>
          </a:p>
          <a:p>
            <a:endParaRPr lang="en-US" b="1" dirty="0"/>
          </a:p>
          <a:p>
            <a:r>
              <a:rPr lang="en-US" b="1" dirty="0"/>
              <a:t>By leveraging JavaScript for dynamic functionalities, such as interactive product previews and real-time updates on cart items, we've elevated the shopping experience to a new level of interactivity and engagement. </a:t>
            </a:r>
          </a:p>
          <a:p>
            <a:endParaRPr lang="en-US" b="1" dirty="0"/>
          </a:p>
          <a:p>
            <a:r>
              <a:rPr lang="en-US" b="1" dirty="0"/>
              <a:t>Furthermore, the integration of secure payment gateways ensures transactions are conducted seamlessly and with peace of mind, fostering trust and confidence among users.</a:t>
            </a:r>
          </a:p>
          <a:p>
            <a:endParaRPr lang="en-US" b="1" dirty="0"/>
          </a:p>
          <a:p>
            <a:r>
              <a:rPr lang="en-US" b="1" dirty="0"/>
              <a:t>As we conclude this project, we reflect on the valuable lessons learned and the skills honed throughout the development process. Our Amazon clone app stands as a testament to our dedication to innovation and excellence in web development.</a:t>
            </a:r>
          </a:p>
          <a:p>
            <a:endParaRPr lang="en-US" b="1" dirty="0"/>
          </a:p>
          <a:p>
            <a:r>
              <a:rPr lang="en-US" b="1" dirty="0"/>
              <a:t>Moving forward, we envision continuous improvements and enhancements to further refine the app's performance and user experience. With a solid foundation in place, we are poised to adapt to evolving technologies and user needs, ensuring our Amazon clone app remains a leading choice in the ever-expanding world of online shopping.</a:t>
            </a:r>
          </a:p>
        </p:txBody>
      </p:sp>
    </p:spTree>
    <p:extLst>
      <p:ext uri="{BB962C8B-B14F-4D97-AF65-F5344CB8AC3E}">
        <p14:creationId xmlns:p14="http://schemas.microsoft.com/office/powerpoint/2010/main" val="60733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9FB9-3854-45C8-3C7E-FDFD48218717}"/>
              </a:ext>
            </a:extLst>
          </p:cNvPr>
          <p:cNvSpPr>
            <a:spLocks noGrp="1"/>
          </p:cNvSpPr>
          <p:nvPr>
            <p:ph type="title"/>
          </p:nvPr>
        </p:nvSpPr>
        <p:spPr>
          <a:xfrm>
            <a:off x="1752521" y="1656780"/>
            <a:ext cx="8534400" cy="3060072"/>
          </a:xfrm>
        </p:spPr>
        <p:txBody>
          <a:bodyPr>
            <a:normAutofit/>
          </a:bodyPr>
          <a:lstStyle/>
          <a:p>
            <a:r>
              <a:rPr lang="en-US" sz="9600" b="1" dirty="0">
                <a:latin typeface="Algerian" panose="04020705040A02060702" pitchFamily="82" charset="0"/>
              </a:rPr>
              <a:t>Thank you !!</a:t>
            </a:r>
          </a:p>
        </p:txBody>
      </p:sp>
    </p:spTree>
    <p:extLst>
      <p:ext uri="{BB962C8B-B14F-4D97-AF65-F5344CB8AC3E}">
        <p14:creationId xmlns:p14="http://schemas.microsoft.com/office/powerpoint/2010/main" val="88389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1F57-102C-1384-454E-A22EA4E4252A}"/>
              </a:ext>
            </a:extLst>
          </p:cNvPr>
          <p:cNvSpPr>
            <a:spLocks noGrp="1"/>
          </p:cNvSpPr>
          <p:nvPr>
            <p:ph type="ctrTitle"/>
          </p:nvPr>
        </p:nvSpPr>
        <p:spPr>
          <a:xfrm>
            <a:off x="684212" y="1638300"/>
            <a:ext cx="8001000" cy="1343025"/>
          </a:xfrm>
        </p:spPr>
        <p:txBody>
          <a:bodyPr>
            <a:normAutofit/>
          </a:bodyPr>
          <a:lstStyle/>
          <a:p>
            <a:r>
              <a:rPr lang="en-US" sz="5400" dirty="0"/>
              <a:t>Overview</a:t>
            </a:r>
          </a:p>
        </p:txBody>
      </p:sp>
      <p:sp>
        <p:nvSpPr>
          <p:cNvPr id="3" name="Subtitle 2">
            <a:extLst>
              <a:ext uri="{FF2B5EF4-FFF2-40B4-BE49-F238E27FC236}">
                <a16:creationId xmlns:a16="http://schemas.microsoft.com/office/drawing/2014/main" id="{6A38A410-3FE0-9760-682D-9C6FA27F12ED}"/>
              </a:ext>
            </a:extLst>
          </p:cNvPr>
          <p:cNvSpPr>
            <a:spLocks noGrp="1"/>
          </p:cNvSpPr>
          <p:nvPr>
            <p:ph type="subTitle" idx="1"/>
          </p:nvPr>
        </p:nvSpPr>
        <p:spPr>
          <a:xfrm>
            <a:off x="684212" y="3272367"/>
            <a:ext cx="6400800" cy="709083"/>
          </a:xfrm>
        </p:spPr>
        <p:txBody>
          <a:bodyPr>
            <a:normAutofit/>
          </a:bodyPr>
          <a:lstStyle/>
          <a:p>
            <a:r>
              <a:rPr lang="en-US" sz="2400" b="1" dirty="0"/>
              <a:t>Introduction to the Amazon </a:t>
            </a:r>
            <a:r>
              <a:rPr lang="en-US" sz="2400" b="1"/>
              <a:t>Clone </a:t>
            </a:r>
            <a:endParaRPr lang="en-US" sz="2400" b="1" dirty="0"/>
          </a:p>
        </p:txBody>
      </p:sp>
    </p:spTree>
    <p:extLst>
      <p:ext uri="{BB962C8B-B14F-4D97-AF65-F5344CB8AC3E}">
        <p14:creationId xmlns:p14="http://schemas.microsoft.com/office/powerpoint/2010/main" val="36991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15E9-0A1A-29B6-37A9-BE0D37638CDA}"/>
              </a:ext>
            </a:extLst>
          </p:cNvPr>
          <p:cNvSpPr>
            <a:spLocks noGrp="1"/>
          </p:cNvSpPr>
          <p:nvPr>
            <p:ph type="ctrTitle"/>
          </p:nvPr>
        </p:nvSpPr>
        <p:spPr>
          <a:xfrm>
            <a:off x="684212" y="181069"/>
            <a:ext cx="8001000" cy="1077363"/>
          </a:xfrm>
        </p:spPr>
        <p:txBody>
          <a:bodyPr>
            <a:normAutofit/>
          </a:bodyPr>
          <a:lstStyle/>
          <a:p>
            <a:r>
              <a:rPr lang="en-US" sz="5000" dirty="0"/>
              <a:t>Features</a:t>
            </a:r>
          </a:p>
        </p:txBody>
      </p:sp>
      <p:sp>
        <p:nvSpPr>
          <p:cNvPr id="3" name="Subtitle 2">
            <a:extLst>
              <a:ext uri="{FF2B5EF4-FFF2-40B4-BE49-F238E27FC236}">
                <a16:creationId xmlns:a16="http://schemas.microsoft.com/office/drawing/2014/main" id="{4BFAA570-19B1-725E-FE63-034DD81FB85C}"/>
              </a:ext>
            </a:extLst>
          </p:cNvPr>
          <p:cNvSpPr>
            <a:spLocks noGrp="1"/>
          </p:cNvSpPr>
          <p:nvPr>
            <p:ph type="subTitle" idx="1"/>
          </p:nvPr>
        </p:nvSpPr>
        <p:spPr>
          <a:xfrm>
            <a:off x="684212" y="1535234"/>
            <a:ext cx="7029340" cy="2520719"/>
          </a:xfrm>
        </p:spPr>
        <p:txBody>
          <a:bodyPr>
            <a:noAutofit/>
          </a:bodyPr>
          <a:lstStyle/>
          <a:p>
            <a:r>
              <a:rPr lang="en-US" sz="2000" b="1" dirty="0"/>
              <a:t>1. User-friendly interface</a:t>
            </a:r>
          </a:p>
          <a:p>
            <a:r>
              <a:rPr lang="en-US" sz="2000" b="1" dirty="0"/>
              <a:t>2. Product search and browsing</a:t>
            </a:r>
          </a:p>
          <a:p>
            <a:r>
              <a:rPr lang="en-US" sz="2000" b="1" dirty="0"/>
              <a:t>3. Secure payment options</a:t>
            </a:r>
          </a:p>
          <a:p>
            <a:r>
              <a:rPr lang="en-US" sz="2000" b="1" dirty="0"/>
              <a:t>4. Order tracking and history</a:t>
            </a:r>
          </a:p>
          <a:p>
            <a:r>
              <a:rPr lang="en-US" sz="2000" b="1" dirty="0"/>
              <a:t>5. Customer support</a:t>
            </a:r>
          </a:p>
        </p:txBody>
      </p:sp>
    </p:spTree>
    <p:extLst>
      <p:ext uri="{BB962C8B-B14F-4D97-AF65-F5344CB8AC3E}">
        <p14:creationId xmlns:p14="http://schemas.microsoft.com/office/powerpoint/2010/main" val="422546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2372-2257-DEC5-B549-657A2BC2F570}"/>
              </a:ext>
            </a:extLst>
          </p:cNvPr>
          <p:cNvSpPr>
            <a:spLocks noGrp="1"/>
          </p:cNvSpPr>
          <p:nvPr>
            <p:ph type="ctrTitle"/>
          </p:nvPr>
        </p:nvSpPr>
        <p:spPr>
          <a:xfrm>
            <a:off x="684212" y="685799"/>
            <a:ext cx="8001000" cy="871397"/>
          </a:xfrm>
        </p:spPr>
        <p:txBody>
          <a:bodyPr/>
          <a:lstStyle/>
          <a:p>
            <a:r>
              <a:rPr lang="en-US" dirty="0"/>
              <a:t>User Registration</a:t>
            </a:r>
          </a:p>
        </p:txBody>
      </p:sp>
      <p:sp>
        <p:nvSpPr>
          <p:cNvPr id="3" name="Subtitle 2">
            <a:extLst>
              <a:ext uri="{FF2B5EF4-FFF2-40B4-BE49-F238E27FC236}">
                <a16:creationId xmlns:a16="http://schemas.microsoft.com/office/drawing/2014/main" id="{B8304A1C-CB44-A10A-5A55-87A61DAFEFE7}"/>
              </a:ext>
            </a:extLst>
          </p:cNvPr>
          <p:cNvSpPr>
            <a:spLocks noGrp="1"/>
          </p:cNvSpPr>
          <p:nvPr>
            <p:ph type="subTitle" idx="1"/>
          </p:nvPr>
        </p:nvSpPr>
        <p:spPr>
          <a:xfrm>
            <a:off x="684212" y="1707249"/>
            <a:ext cx="6400800" cy="1947333"/>
          </a:xfrm>
        </p:spPr>
        <p:txBody>
          <a:bodyPr>
            <a:normAutofit/>
          </a:bodyPr>
          <a:lstStyle/>
          <a:p>
            <a:r>
              <a:rPr lang="en-US" b="1" dirty="0"/>
              <a:t>1. Users can register using email or social media accounts.</a:t>
            </a:r>
          </a:p>
          <a:p>
            <a:r>
              <a:rPr lang="en-US" b="1" dirty="0"/>
              <a:t>2. Verify email address for security.</a:t>
            </a:r>
          </a:p>
          <a:p>
            <a:r>
              <a:rPr lang="en-US" b="1" dirty="0"/>
              <a:t>3. Personalized user profiles.</a:t>
            </a:r>
          </a:p>
        </p:txBody>
      </p:sp>
    </p:spTree>
    <p:extLst>
      <p:ext uri="{BB962C8B-B14F-4D97-AF65-F5344CB8AC3E}">
        <p14:creationId xmlns:p14="http://schemas.microsoft.com/office/powerpoint/2010/main" val="150951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D166-9835-FDFC-2830-019F537F6631}"/>
              </a:ext>
            </a:extLst>
          </p:cNvPr>
          <p:cNvSpPr>
            <a:spLocks noGrp="1"/>
          </p:cNvSpPr>
          <p:nvPr>
            <p:ph type="ctrTitle"/>
          </p:nvPr>
        </p:nvSpPr>
        <p:spPr>
          <a:xfrm>
            <a:off x="684212" y="-182879"/>
            <a:ext cx="8001000" cy="1472183"/>
          </a:xfrm>
        </p:spPr>
        <p:txBody>
          <a:bodyPr/>
          <a:lstStyle/>
          <a:p>
            <a:r>
              <a:rPr lang="en-US" u="sng" dirty="0"/>
              <a:t>introduction</a:t>
            </a:r>
          </a:p>
        </p:txBody>
      </p:sp>
      <p:sp>
        <p:nvSpPr>
          <p:cNvPr id="3" name="Subtitle 2">
            <a:extLst>
              <a:ext uri="{FF2B5EF4-FFF2-40B4-BE49-F238E27FC236}">
                <a16:creationId xmlns:a16="http://schemas.microsoft.com/office/drawing/2014/main" id="{CF328CEC-CF8C-8474-3804-B68D43A14817}"/>
              </a:ext>
            </a:extLst>
          </p:cNvPr>
          <p:cNvSpPr>
            <a:spLocks noGrp="1"/>
          </p:cNvSpPr>
          <p:nvPr>
            <p:ph type="subTitle" idx="1"/>
          </p:nvPr>
        </p:nvSpPr>
        <p:spPr>
          <a:xfrm>
            <a:off x="684212" y="995933"/>
            <a:ext cx="10471468" cy="4362450"/>
          </a:xfrm>
        </p:spPr>
        <p:txBody>
          <a:bodyPr>
            <a:noAutofit/>
          </a:bodyPr>
          <a:lstStyle/>
          <a:p>
            <a:pPr marL="0" marR="0" indent="0" algn="just">
              <a:lnSpc>
                <a:spcPct val="160000"/>
              </a:lnSpc>
              <a:spcBef>
                <a:spcPts val="0"/>
              </a:spcBef>
              <a:spcAft>
                <a:spcPts val="15"/>
              </a:spcAft>
            </a:pPr>
            <a:r>
              <a:rPr lang="en-IN" sz="1500" b="1" dirty="0">
                <a:solidFill>
                  <a:srgbClr val="000000"/>
                </a:solidFill>
                <a:effectLst/>
                <a:latin typeface="Arial" panose="020B0604020202020204" pitchFamily="34" charset="0"/>
                <a:ea typeface="Arial" panose="020B0604020202020204" pitchFamily="34" charset="0"/>
              </a:rPr>
              <a:t> </a:t>
            </a:r>
            <a:endParaRPr lang="en-US" sz="1500" dirty="0">
              <a:solidFill>
                <a:srgbClr val="000000"/>
              </a:solidFill>
              <a:effectLst/>
              <a:latin typeface="Arial" panose="020B0604020202020204" pitchFamily="34" charset="0"/>
              <a:ea typeface="Arial" panose="020B0604020202020204" pitchFamily="34" charset="0"/>
            </a:endParaRPr>
          </a:p>
          <a:p>
            <a:pPr marL="0" marR="0" indent="0" algn="just">
              <a:lnSpc>
                <a:spcPct val="160000"/>
              </a:lnSpc>
              <a:spcBef>
                <a:spcPts val="0"/>
              </a:spcBef>
              <a:spcAft>
                <a:spcPts val="16715"/>
              </a:spcAft>
            </a:pPr>
            <a:r>
              <a:rPr lang="en-IN" sz="1500" dirty="0">
                <a:solidFill>
                  <a:srgbClr val="000000"/>
                </a:solidFill>
                <a:effectLst/>
                <a:latin typeface="Arial" panose="020B0604020202020204" pitchFamily="34" charset="0"/>
                <a:ea typeface="Arial" panose="020B0604020202020204" pitchFamily="34" charset="0"/>
              </a:rPr>
              <a:t>Amazon Clone be a prime example of an internet site with all the key parts creating up a decent e-commerce website. Businesses, in any field have tons of competition. They're constantly on the lookout for a proven because of increase Revenue. If the business doesn’t have an e-commerce website, they're deed money on the table. The e-commerce web site of Amazonas at first place in conjunction with easy hypertext mark-up language, CSS &amp; JAVASCRIPT. Through this Project, We’ll discover the simplest way to create a useful clone of Amazon e-commerce web site with HTML, CSS and JS. Cloud Computing has become the essential requirement for the IT companies. Cloud Industry is growing at a very good pace, and providing essential services i.e. infrastructure as a service (IaaS), network as a service (</a:t>
            </a:r>
            <a:r>
              <a:rPr lang="en-IN" sz="1500" dirty="0" err="1">
                <a:solidFill>
                  <a:srgbClr val="000000"/>
                </a:solidFill>
                <a:effectLst/>
                <a:latin typeface="Arial" panose="020B0604020202020204" pitchFamily="34" charset="0"/>
                <a:ea typeface="Arial" panose="020B0604020202020204" pitchFamily="34" charset="0"/>
              </a:rPr>
              <a:t>NaaS</a:t>
            </a:r>
            <a:r>
              <a:rPr lang="en-IN" sz="1500" dirty="0">
                <a:solidFill>
                  <a:srgbClr val="000000"/>
                </a:solidFill>
                <a:effectLst/>
                <a:latin typeface="Arial" panose="020B0604020202020204" pitchFamily="34" charset="0"/>
                <a:ea typeface="Arial" panose="020B0604020202020204" pitchFamily="34" charset="0"/>
              </a:rPr>
              <a:t>), platform as a service (PaaS) (SaaS). Because of important cost saving several smaller and medium sized organizations are trying forward for exploitation cloud services. The emerging demand for cloud services is driven by continuing globalization, consumer acceptance of technology, economic downturn and the growth of the extended enterprise. Cloud Computing enables many organizations to limit the large capital investment that is associated with costly data centres and for the applications and transforming these costs into operating expenses paying for cloud resources only as required.</a:t>
            </a:r>
            <a:br>
              <a:rPr lang="en-IN" sz="1500" b="1" dirty="0">
                <a:solidFill>
                  <a:srgbClr val="000000"/>
                </a:solidFill>
                <a:effectLst/>
                <a:latin typeface="Arial" panose="020B0604020202020204" pitchFamily="34" charset="0"/>
                <a:ea typeface="Arial" panose="020B0604020202020204" pitchFamily="34" charset="0"/>
              </a:rPr>
            </a:br>
            <a:endParaRPr lang="en-US" sz="1500" dirty="0"/>
          </a:p>
        </p:txBody>
      </p:sp>
    </p:spTree>
    <p:extLst>
      <p:ext uri="{BB962C8B-B14F-4D97-AF65-F5344CB8AC3E}">
        <p14:creationId xmlns:p14="http://schemas.microsoft.com/office/powerpoint/2010/main" val="211204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B2F7-3A7A-5DF3-3F04-4BABB498FA00}"/>
              </a:ext>
            </a:extLst>
          </p:cNvPr>
          <p:cNvSpPr>
            <a:spLocks noGrp="1"/>
          </p:cNvSpPr>
          <p:nvPr>
            <p:ph type="ctrTitle"/>
          </p:nvPr>
        </p:nvSpPr>
        <p:spPr/>
        <p:txBody>
          <a:bodyPr>
            <a:normAutofit/>
          </a:bodyPr>
          <a:lstStyle/>
          <a:p>
            <a:pPr marL="0" marR="0" indent="0">
              <a:lnSpc>
                <a:spcPct val="107000"/>
              </a:lnSpc>
              <a:spcBef>
                <a:spcPts val="0"/>
              </a:spcBef>
              <a:spcAft>
                <a:spcPts val="800"/>
              </a:spcAft>
            </a:pPr>
            <a:br>
              <a:rPr lang="en-US" sz="1800" dirty="0">
                <a:solidFill>
                  <a:srgbClr val="000000"/>
                </a:solidFill>
                <a:effectLst/>
                <a:latin typeface="Arial" panose="020B0604020202020204" pitchFamily="34" charset="0"/>
                <a:ea typeface="Arial" panose="020B0604020202020204" pitchFamily="34" charset="0"/>
              </a:rPr>
            </a:br>
            <a:endParaRPr lang="en-US" dirty="0"/>
          </a:p>
        </p:txBody>
      </p:sp>
      <p:sp>
        <p:nvSpPr>
          <p:cNvPr id="3" name="Subtitle 2">
            <a:extLst>
              <a:ext uri="{FF2B5EF4-FFF2-40B4-BE49-F238E27FC236}">
                <a16:creationId xmlns:a16="http://schemas.microsoft.com/office/drawing/2014/main" id="{24B35153-2ADE-1333-AE33-84D7D7CC37DE}"/>
              </a:ext>
            </a:extLst>
          </p:cNvPr>
          <p:cNvSpPr>
            <a:spLocks noGrp="1"/>
          </p:cNvSpPr>
          <p:nvPr>
            <p:ph type="subTitle" idx="1"/>
          </p:nvPr>
        </p:nvSpPr>
        <p:spPr>
          <a:xfrm>
            <a:off x="684211" y="1332130"/>
            <a:ext cx="10641014" cy="5024737"/>
          </a:xfrm>
        </p:spPr>
        <p:txBody>
          <a:bodyPr>
            <a:normAutofit fontScale="92500" lnSpcReduction="10000"/>
          </a:bodyPr>
          <a:lstStyle/>
          <a:p>
            <a:br>
              <a:rPr lang="en-US" sz="2400" dirty="0">
                <a:solidFill>
                  <a:srgbClr val="000000"/>
                </a:solidFill>
                <a:effectLst/>
                <a:latin typeface="Arial" panose="020B0604020202020204" pitchFamily="34" charset="0"/>
                <a:ea typeface="Arial" panose="020B0604020202020204" pitchFamily="34" charset="0"/>
              </a:rPr>
            </a:br>
            <a:r>
              <a:rPr lang="en-IN" sz="2400" b="1" dirty="0">
                <a:solidFill>
                  <a:srgbClr val="000000"/>
                </a:solidFill>
                <a:effectLst/>
                <a:latin typeface="Arial" panose="020B0604020202020204" pitchFamily="34" charset="0"/>
                <a:ea typeface="Arial" panose="020B0604020202020204" pitchFamily="34" charset="0"/>
              </a:rPr>
              <a:t>Primary Goals: </a:t>
            </a:r>
            <a:r>
              <a:rPr lang="en-IN" sz="2400" dirty="0">
                <a:solidFill>
                  <a:srgbClr val="000000"/>
                </a:solidFill>
                <a:effectLst/>
                <a:latin typeface="Arial" panose="020B0604020202020204" pitchFamily="34" charset="0"/>
                <a:ea typeface="Arial" panose="020B0604020202020204" pitchFamily="34" charset="0"/>
              </a:rPr>
              <a:t>Create header/navigation bar to navigate between pages. Create a home page to display products. Create a login page for user login. Add functionalities like basket, 5 payment and authentication login. Now we’ve our react project dead setup. Now we can start making the amazon clone. </a:t>
            </a:r>
            <a:br>
              <a:rPr lang="en-US" sz="2400" dirty="0">
                <a:solidFill>
                  <a:srgbClr val="000000"/>
                </a:solidFill>
                <a:effectLst/>
                <a:latin typeface="Arial" panose="020B0604020202020204" pitchFamily="34" charset="0"/>
                <a:ea typeface="Arial" panose="020B0604020202020204" pitchFamily="34" charset="0"/>
              </a:rPr>
            </a:br>
            <a:r>
              <a:rPr lang="en-IN" sz="2400" b="1" dirty="0">
                <a:solidFill>
                  <a:srgbClr val="000000"/>
                </a:solidFill>
                <a:effectLst/>
                <a:latin typeface="Arial" panose="020B0604020202020204" pitchFamily="34" charset="0"/>
                <a:ea typeface="Arial" panose="020B0604020202020204" pitchFamily="34" charset="0"/>
              </a:rPr>
              <a:t> </a:t>
            </a:r>
            <a:endParaRPr lang="en-US" sz="2400" b="1" dirty="0">
              <a:solidFill>
                <a:srgbClr val="000000"/>
              </a:solidFill>
              <a:latin typeface="Arial" panose="020B0604020202020204" pitchFamily="34" charset="0"/>
              <a:ea typeface="Arial" panose="020B0604020202020204" pitchFamily="34" charset="0"/>
            </a:endParaRPr>
          </a:p>
          <a:p>
            <a:r>
              <a:rPr lang="en-IN" sz="2400" b="1" dirty="0">
                <a:solidFill>
                  <a:srgbClr val="000000"/>
                </a:solidFill>
                <a:latin typeface="Arial" panose="020B0604020202020204" pitchFamily="34" charset="0"/>
                <a:ea typeface="Arial" panose="020B0604020202020204" pitchFamily="34" charset="0"/>
              </a:rPr>
              <a:t>H</a:t>
            </a:r>
            <a:r>
              <a:rPr lang="en-IN" sz="2400" b="1" dirty="0">
                <a:solidFill>
                  <a:srgbClr val="000000"/>
                </a:solidFill>
                <a:effectLst/>
                <a:latin typeface="Arial" panose="020B0604020202020204" pitchFamily="34" charset="0"/>
                <a:ea typeface="Arial" panose="020B0604020202020204" pitchFamily="34" charset="0"/>
              </a:rPr>
              <a:t>ome page:</a:t>
            </a:r>
            <a:r>
              <a:rPr lang="en-IN" sz="2400" dirty="0">
                <a:solidFill>
                  <a:srgbClr val="000000"/>
                </a:solidFill>
                <a:effectLst/>
                <a:latin typeface="Arial" panose="020B0604020202020204" pitchFamily="34" charset="0"/>
                <a:ea typeface="Arial" panose="020B0604020202020204" pitchFamily="34" charset="0"/>
              </a:rPr>
              <a:t> We are going to use a package for icons, and we need Material Icons to use them. So open your terminal and write the subsequent command.</a:t>
            </a:r>
          </a:p>
          <a:p>
            <a:r>
              <a:rPr lang="en-IN" sz="2400" b="1" dirty="0">
                <a:solidFill>
                  <a:srgbClr val="000000"/>
                </a:solidFill>
                <a:latin typeface="Arial" panose="020B0604020202020204" pitchFamily="34" charset="0"/>
                <a:ea typeface="Arial" panose="020B0604020202020204" pitchFamily="34" charset="0"/>
              </a:rPr>
              <a:t>Add  to Cart: </a:t>
            </a:r>
            <a:r>
              <a:rPr lang="en-IN" sz="2400" dirty="0">
                <a:solidFill>
                  <a:srgbClr val="000000"/>
                </a:solidFill>
                <a:latin typeface="Arial" panose="020B0604020202020204" pitchFamily="34" charset="0"/>
                <a:ea typeface="Arial" panose="020B0604020202020204" pitchFamily="34" charset="0"/>
              </a:rPr>
              <a:t>It makes the products add in the cart to proceed the checkout function.</a:t>
            </a:r>
          </a:p>
          <a:p>
            <a:r>
              <a:rPr lang="en-IN" sz="2400" b="1" dirty="0">
                <a:solidFill>
                  <a:srgbClr val="000000"/>
                </a:solidFill>
                <a:latin typeface="Arial" panose="020B0604020202020204" pitchFamily="34" charset="0"/>
                <a:ea typeface="Arial" panose="020B0604020202020204" pitchFamily="34" charset="0"/>
              </a:rPr>
              <a:t>Order Tracking: </a:t>
            </a:r>
            <a:r>
              <a:rPr lang="en-IN" sz="2400" dirty="0">
                <a:solidFill>
                  <a:srgbClr val="000000"/>
                </a:solidFill>
                <a:latin typeface="Arial" panose="020B0604020202020204" pitchFamily="34" charset="0"/>
                <a:ea typeface="Arial" panose="020B0604020202020204" pitchFamily="34" charset="0"/>
              </a:rPr>
              <a:t>User can track the delivery date.</a:t>
            </a:r>
          </a:p>
          <a:p>
            <a:r>
              <a:rPr lang="en-IN" sz="2400" b="1" dirty="0">
                <a:solidFill>
                  <a:srgbClr val="000000"/>
                </a:solidFill>
                <a:latin typeface="Arial" panose="020B0604020202020204" pitchFamily="34" charset="0"/>
                <a:ea typeface="Arial" panose="020B0604020202020204" pitchFamily="34" charset="0"/>
              </a:rPr>
              <a:t>Payment Option: </a:t>
            </a:r>
            <a:r>
              <a:rPr lang="en-IN" sz="2400" dirty="0">
                <a:solidFill>
                  <a:srgbClr val="000000"/>
                </a:solidFill>
                <a:latin typeface="Arial" panose="020B0604020202020204" pitchFamily="34" charset="0"/>
                <a:ea typeface="Arial" panose="020B0604020202020204" pitchFamily="34" charset="0"/>
              </a:rPr>
              <a:t>User can proceed the payout using PayPal and Debit Card Option.</a:t>
            </a:r>
          </a:p>
          <a:p>
            <a:endParaRPr lang="en-US" dirty="0"/>
          </a:p>
          <a:p>
            <a:endParaRPr lang="en-US" dirty="0"/>
          </a:p>
        </p:txBody>
      </p:sp>
      <p:sp>
        <p:nvSpPr>
          <p:cNvPr id="4" name="TextBox 3">
            <a:extLst>
              <a:ext uri="{FF2B5EF4-FFF2-40B4-BE49-F238E27FC236}">
                <a16:creationId xmlns:a16="http://schemas.microsoft.com/office/drawing/2014/main" id="{03C44504-7F41-7F62-0B32-8ACF6158B5B2}"/>
              </a:ext>
            </a:extLst>
          </p:cNvPr>
          <p:cNvSpPr txBox="1"/>
          <p:nvPr/>
        </p:nvSpPr>
        <p:spPr>
          <a:xfrm>
            <a:off x="822959" y="501133"/>
            <a:ext cx="3749041" cy="707886"/>
          </a:xfrm>
          <a:prstGeom prst="rect">
            <a:avLst/>
          </a:prstGeom>
          <a:noFill/>
        </p:spPr>
        <p:txBody>
          <a:bodyPr wrap="square" rtlCol="0">
            <a:spAutoFit/>
          </a:bodyPr>
          <a:lstStyle/>
          <a:p>
            <a:r>
              <a:rPr lang="en-US" sz="4000" dirty="0"/>
              <a:t>Working</a:t>
            </a:r>
          </a:p>
        </p:txBody>
      </p:sp>
    </p:spTree>
    <p:extLst>
      <p:ext uri="{BB962C8B-B14F-4D97-AF65-F5344CB8AC3E}">
        <p14:creationId xmlns:p14="http://schemas.microsoft.com/office/powerpoint/2010/main" val="36253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76AA-AAAD-7825-1E53-28DBF1422E7D}"/>
              </a:ext>
            </a:extLst>
          </p:cNvPr>
          <p:cNvSpPr>
            <a:spLocks noGrp="1"/>
          </p:cNvSpPr>
          <p:nvPr>
            <p:ph type="ctrTitle"/>
          </p:nvPr>
        </p:nvSpPr>
        <p:spPr>
          <a:xfrm>
            <a:off x="291020" y="-2883408"/>
            <a:ext cx="8001000" cy="5379720"/>
          </a:xfrm>
        </p:spPr>
        <p:txBody>
          <a:bodyPr/>
          <a:lstStyle/>
          <a:p>
            <a:r>
              <a:rPr lang="en-US" dirty="0"/>
              <a:t>Workflow</a:t>
            </a:r>
          </a:p>
        </p:txBody>
      </p:sp>
      <p:pic>
        <p:nvPicPr>
          <p:cNvPr id="4" name="Picture 3">
            <a:extLst>
              <a:ext uri="{FF2B5EF4-FFF2-40B4-BE49-F238E27FC236}">
                <a16:creationId xmlns:a16="http://schemas.microsoft.com/office/drawing/2014/main" id="{D44FBD1A-EF83-4673-CF63-330CCE945C42}"/>
              </a:ext>
            </a:extLst>
          </p:cNvPr>
          <p:cNvPicPr/>
          <p:nvPr/>
        </p:nvPicPr>
        <p:blipFill>
          <a:blip r:embed="rId2"/>
          <a:stretch>
            <a:fillRect/>
          </a:stretch>
        </p:blipFill>
        <p:spPr>
          <a:xfrm>
            <a:off x="5705792" y="-54865"/>
            <a:ext cx="5718175" cy="6281929"/>
          </a:xfrm>
          <a:prstGeom prst="rect">
            <a:avLst/>
          </a:prstGeom>
        </p:spPr>
      </p:pic>
    </p:spTree>
    <p:extLst>
      <p:ext uri="{BB962C8B-B14F-4D97-AF65-F5344CB8AC3E}">
        <p14:creationId xmlns:p14="http://schemas.microsoft.com/office/powerpoint/2010/main" val="55423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A8C21-2830-2D9D-E5B8-935012239780}"/>
              </a:ext>
            </a:extLst>
          </p:cNvPr>
          <p:cNvPicPr>
            <a:picLocks noChangeAspect="1"/>
          </p:cNvPicPr>
          <p:nvPr/>
        </p:nvPicPr>
        <p:blipFill rotWithShape="1">
          <a:blip r:embed="rId2">
            <a:extLst>
              <a:ext uri="{28A0092B-C50C-407E-A947-70E740481C1C}">
                <a14:useLocalDpi xmlns:a14="http://schemas.microsoft.com/office/drawing/2010/main" val="0"/>
              </a:ext>
            </a:extLst>
          </a:blip>
          <a:srcRect l="-3127" r="414" b="23558"/>
          <a:stretch/>
        </p:blipFill>
        <p:spPr>
          <a:xfrm>
            <a:off x="485775" y="1735930"/>
            <a:ext cx="4067175" cy="4543425"/>
          </a:xfrm>
          <a:prstGeom prst="rect">
            <a:avLst/>
          </a:prstGeom>
        </p:spPr>
      </p:pic>
      <p:pic>
        <p:nvPicPr>
          <p:cNvPr id="10" name="Picture 9">
            <a:extLst>
              <a:ext uri="{FF2B5EF4-FFF2-40B4-BE49-F238E27FC236}">
                <a16:creationId xmlns:a16="http://schemas.microsoft.com/office/drawing/2014/main" id="{35A2B846-26B2-84C7-0BE4-A34D1FDFA189}"/>
              </a:ext>
            </a:extLst>
          </p:cNvPr>
          <p:cNvPicPr>
            <a:picLocks noChangeAspect="1"/>
          </p:cNvPicPr>
          <p:nvPr/>
        </p:nvPicPr>
        <p:blipFill rotWithShape="1">
          <a:blip r:embed="rId3">
            <a:extLst>
              <a:ext uri="{28A0092B-C50C-407E-A947-70E740481C1C}">
                <a14:useLocalDpi xmlns:a14="http://schemas.microsoft.com/office/drawing/2010/main" val="0"/>
              </a:ext>
            </a:extLst>
          </a:blip>
          <a:srcRect l="-2590" t="-16875" r="2590" b="33750"/>
          <a:stretch/>
        </p:blipFill>
        <p:spPr>
          <a:xfrm>
            <a:off x="7013873" y="578643"/>
            <a:ext cx="4412654" cy="5700712"/>
          </a:xfrm>
          <a:prstGeom prst="rect">
            <a:avLst/>
          </a:prstGeom>
        </p:spPr>
      </p:pic>
      <p:sp>
        <p:nvSpPr>
          <p:cNvPr id="11" name="TextBox 10">
            <a:extLst>
              <a:ext uri="{FF2B5EF4-FFF2-40B4-BE49-F238E27FC236}">
                <a16:creationId xmlns:a16="http://schemas.microsoft.com/office/drawing/2014/main" id="{F5B40EBB-C70C-F323-5DD9-00232C67AD0F}"/>
              </a:ext>
            </a:extLst>
          </p:cNvPr>
          <p:cNvSpPr txBox="1"/>
          <p:nvPr/>
        </p:nvSpPr>
        <p:spPr>
          <a:xfrm>
            <a:off x="1289348" y="695325"/>
            <a:ext cx="2617638" cy="584775"/>
          </a:xfrm>
          <a:prstGeom prst="rect">
            <a:avLst/>
          </a:prstGeom>
          <a:noFill/>
        </p:spPr>
        <p:txBody>
          <a:bodyPr wrap="square" rtlCol="0">
            <a:spAutoFit/>
          </a:bodyPr>
          <a:lstStyle/>
          <a:p>
            <a:r>
              <a:rPr lang="en-US" sz="3200" dirty="0"/>
              <a:t>HOMEPAGE</a:t>
            </a:r>
          </a:p>
        </p:txBody>
      </p:sp>
      <p:sp>
        <p:nvSpPr>
          <p:cNvPr id="12" name="TextBox 11">
            <a:extLst>
              <a:ext uri="{FF2B5EF4-FFF2-40B4-BE49-F238E27FC236}">
                <a16:creationId xmlns:a16="http://schemas.microsoft.com/office/drawing/2014/main" id="{27153E14-4656-001F-770B-920BCB99F42B}"/>
              </a:ext>
            </a:extLst>
          </p:cNvPr>
          <p:cNvSpPr txBox="1"/>
          <p:nvPr/>
        </p:nvSpPr>
        <p:spPr>
          <a:xfrm>
            <a:off x="8334375" y="642936"/>
            <a:ext cx="2152650" cy="584775"/>
          </a:xfrm>
          <a:prstGeom prst="rect">
            <a:avLst/>
          </a:prstGeom>
          <a:noFill/>
        </p:spPr>
        <p:txBody>
          <a:bodyPr wrap="square" rtlCol="0">
            <a:spAutoFit/>
          </a:bodyPr>
          <a:lstStyle/>
          <a:p>
            <a:r>
              <a:rPr lang="en-US" sz="3200" dirty="0"/>
              <a:t>ORDERS</a:t>
            </a:r>
          </a:p>
        </p:txBody>
      </p:sp>
      <p:sp>
        <p:nvSpPr>
          <p:cNvPr id="13" name="Arrow: Right 12">
            <a:extLst>
              <a:ext uri="{FF2B5EF4-FFF2-40B4-BE49-F238E27FC236}">
                <a16:creationId xmlns:a16="http://schemas.microsoft.com/office/drawing/2014/main" id="{556A6BD7-2879-1C90-8DFA-1E3080BA5631}"/>
              </a:ext>
            </a:extLst>
          </p:cNvPr>
          <p:cNvSpPr/>
          <p:nvPr/>
        </p:nvSpPr>
        <p:spPr>
          <a:xfrm>
            <a:off x="5178128" y="3343275"/>
            <a:ext cx="1400175" cy="1000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741074-B48D-69A8-5D46-F463749D365E}"/>
              </a:ext>
            </a:extLst>
          </p:cNvPr>
          <p:cNvPicPr>
            <a:picLocks noChangeAspect="1"/>
          </p:cNvPicPr>
          <p:nvPr/>
        </p:nvPicPr>
        <p:blipFill rotWithShape="1">
          <a:blip r:embed="rId2">
            <a:extLst>
              <a:ext uri="{28A0092B-C50C-407E-A947-70E740481C1C}">
                <a14:useLocalDpi xmlns:a14="http://schemas.microsoft.com/office/drawing/2010/main" val="0"/>
              </a:ext>
            </a:extLst>
          </a:blip>
          <a:srcRect b="14129"/>
          <a:stretch/>
        </p:blipFill>
        <p:spPr>
          <a:xfrm>
            <a:off x="510268" y="1066800"/>
            <a:ext cx="4408714" cy="5629275"/>
          </a:xfrm>
          <a:prstGeom prst="rect">
            <a:avLst/>
          </a:prstGeom>
        </p:spPr>
      </p:pic>
      <p:sp>
        <p:nvSpPr>
          <p:cNvPr id="6" name="TextBox 5">
            <a:extLst>
              <a:ext uri="{FF2B5EF4-FFF2-40B4-BE49-F238E27FC236}">
                <a16:creationId xmlns:a16="http://schemas.microsoft.com/office/drawing/2014/main" id="{F6AA5756-EFC8-4214-0558-0F6AD91ED762}"/>
              </a:ext>
            </a:extLst>
          </p:cNvPr>
          <p:cNvSpPr txBox="1"/>
          <p:nvPr/>
        </p:nvSpPr>
        <p:spPr>
          <a:xfrm>
            <a:off x="1271587" y="285750"/>
            <a:ext cx="2886075" cy="584775"/>
          </a:xfrm>
          <a:prstGeom prst="rect">
            <a:avLst/>
          </a:prstGeom>
          <a:noFill/>
        </p:spPr>
        <p:txBody>
          <a:bodyPr wrap="square" rtlCol="0">
            <a:spAutoFit/>
          </a:bodyPr>
          <a:lstStyle/>
          <a:p>
            <a:r>
              <a:rPr lang="en-US" sz="3200" dirty="0"/>
              <a:t>CHECKOUT</a:t>
            </a:r>
          </a:p>
        </p:txBody>
      </p:sp>
      <p:pic>
        <p:nvPicPr>
          <p:cNvPr id="8" name="Picture 7">
            <a:extLst>
              <a:ext uri="{FF2B5EF4-FFF2-40B4-BE49-F238E27FC236}">
                <a16:creationId xmlns:a16="http://schemas.microsoft.com/office/drawing/2014/main" id="{BB972044-B669-D430-6FE4-7AFA1DD4E342}"/>
              </a:ext>
            </a:extLst>
          </p:cNvPr>
          <p:cNvPicPr>
            <a:picLocks noChangeAspect="1"/>
          </p:cNvPicPr>
          <p:nvPr/>
        </p:nvPicPr>
        <p:blipFill rotWithShape="1">
          <a:blip r:embed="rId3">
            <a:extLst>
              <a:ext uri="{28A0092B-C50C-407E-A947-70E740481C1C}">
                <a14:useLocalDpi xmlns:a14="http://schemas.microsoft.com/office/drawing/2010/main" val="0"/>
              </a:ext>
            </a:extLst>
          </a:blip>
          <a:srcRect t="9307" b="10694"/>
          <a:stretch/>
        </p:blipFill>
        <p:spPr>
          <a:xfrm>
            <a:off x="7257216" y="1066800"/>
            <a:ext cx="4424516" cy="5486400"/>
          </a:xfrm>
          <a:prstGeom prst="rect">
            <a:avLst/>
          </a:prstGeom>
        </p:spPr>
      </p:pic>
      <p:sp>
        <p:nvSpPr>
          <p:cNvPr id="9" name="TextBox 8">
            <a:extLst>
              <a:ext uri="{FF2B5EF4-FFF2-40B4-BE49-F238E27FC236}">
                <a16:creationId xmlns:a16="http://schemas.microsoft.com/office/drawing/2014/main" id="{A7A261BC-64FE-74A0-C0BE-11C651701E73}"/>
              </a:ext>
            </a:extLst>
          </p:cNvPr>
          <p:cNvSpPr txBox="1"/>
          <p:nvPr/>
        </p:nvSpPr>
        <p:spPr>
          <a:xfrm>
            <a:off x="8543771" y="285749"/>
            <a:ext cx="2562379" cy="584775"/>
          </a:xfrm>
          <a:prstGeom prst="rect">
            <a:avLst/>
          </a:prstGeom>
          <a:noFill/>
        </p:spPr>
        <p:txBody>
          <a:bodyPr wrap="square" rtlCol="0">
            <a:spAutoFit/>
          </a:bodyPr>
          <a:lstStyle/>
          <a:p>
            <a:r>
              <a:rPr lang="en-US" sz="3200" dirty="0"/>
              <a:t>PAYMENT </a:t>
            </a:r>
          </a:p>
        </p:txBody>
      </p:sp>
      <p:sp>
        <p:nvSpPr>
          <p:cNvPr id="10" name="Arrow: Right 9">
            <a:extLst>
              <a:ext uri="{FF2B5EF4-FFF2-40B4-BE49-F238E27FC236}">
                <a16:creationId xmlns:a16="http://schemas.microsoft.com/office/drawing/2014/main" id="{DA0F7DB1-C18F-2274-704B-48C913869F7A}"/>
              </a:ext>
            </a:extLst>
          </p:cNvPr>
          <p:cNvSpPr/>
          <p:nvPr/>
        </p:nvSpPr>
        <p:spPr>
          <a:xfrm>
            <a:off x="5305425" y="2981325"/>
            <a:ext cx="1581150" cy="8953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99527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115</TotalTime>
  <Words>886</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Century Gothic</vt:lpstr>
      <vt:lpstr>Wingdings</vt:lpstr>
      <vt:lpstr>Wingdings 3</vt:lpstr>
      <vt:lpstr>Slice</vt:lpstr>
      <vt:lpstr>Welcome to Amazon Clone </vt:lpstr>
      <vt:lpstr>Overview</vt:lpstr>
      <vt:lpstr>Features</vt:lpstr>
      <vt:lpstr>User Registration</vt:lpstr>
      <vt:lpstr>introduction</vt:lpstr>
      <vt:lpstr> </vt:lpstr>
      <vt:lpstr>Workflow</vt:lpstr>
      <vt:lpstr>PowerPoint Presentation</vt:lpstr>
      <vt:lpstr>PowerPoint Presentation</vt:lpstr>
      <vt:lpstr> Advantages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Amazon Clone App</dc:title>
  <dc:creator>Aditya Patel</dc:creator>
  <cp:lastModifiedBy>Aditya Patel</cp:lastModifiedBy>
  <cp:revision>4</cp:revision>
  <dcterms:created xsi:type="dcterms:W3CDTF">2024-04-15T04:59:20Z</dcterms:created>
  <dcterms:modified xsi:type="dcterms:W3CDTF">2024-04-15T07:01:44Z</dcterms:modified>
</cp:coreProperties>
</file>