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4" r:id="rId1"/>
  </p:sldMasterIdLst>
  <p:notesMasterIdLst>
    <p:notesMasterId r:id="rId15"/>
  </p:notes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Lst>
  <p:sldSz cx="9144000" cy="5143500" type="screen16x9"/>
  <p:notesSz cx="6858000" cy="9144000"/>
  <p:embeddedFontLst>
    <p:embeddedFont>
      <p:font typeface="Aptos" panose="020B0004020202020204" pitchFamily="34"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Trebuchet MS" panose="020B0603020202020204" pitchFamily="34" charset="0"/>
      <p:regular r:id="rId24"/>
      <p:bold r:id="rId25"/>
      <p:italic r:id="rId26"/>
      <p:boldItalic r:id="rId27"/>
    </p:embeddedFont>
    <p:embeddedFont>
      <p:font typeface="Wingdings 3" panose="05040102010807070707" pitchFamily="18" charset="2"/>
      <p:regular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CAED"/>
    <a:srgbClr val="286D9F"/>
    <a:srgbClr val="3076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5529" autoAdjust="0"/>
  </p:normalViewPr>
  <p:slideViewPr>
    <p:cSldViewPr snapToGrid="0">
      <p:cViewPr varScale="1">
        <p:scale>
          <a:sx n="121" d="100"/>
          <a:sy n="121" d="100"/>
        </p:scale>
        <p:origin x="859"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202386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620d0f539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620d0f539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620d0f539c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20d0f539c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620d0f539c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620d0f539c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620d0f539c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620d0f539c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20d0f539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620d0f539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20d0f539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620d0f539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20d0f539c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620d0f539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620d0f539c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620d0f539c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620d0f539c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620d0f539c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620d0f539c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620d0f539c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620d0f539c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620d0f539c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620d0f539c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620d0f539c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3689519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900073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4052012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9257660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7797503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4459052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718356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5847741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29924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8437278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8701921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3507687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7962118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3941295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8888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760692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Date Placeholder 4"/>
          <p:cNvSpPr>
            <a:spLocks noGrp="1"/>
          </p:cNvSpPr>
          <p:nvPr>
            <p:ph type="dt" sz="half" idx="10"/>
          </p:nvPr>
        </p:nvSpPr>
        <p:spPr/>
        <p:txBody>
          <a:bodyPr/>
          <a:lstStyle/>
          <a:p>
            <a:fld id="{B61BEF0D-F0BB-DE4B-95CE-6DB70DBA9567}" type="datetimeFigureOut">
              <a:rPr lang="en-US" smtClean="0"/>
              <a:pPr/>
              <a:t>12/3/2023</a:t>
            </a:fld>
            <a:endParaRPr lang="en-US" dirty="0"/>
          </a:p>
        </p:txBody>
      </p:sp>
    </p:spTree>
    <p:extLst>
      <p:ext uri="{BB962C8B-B14F-4D97-AF65-F5344CB8AC3E}">
        <p14:creationId xmlns:p14="http://schemas.microsoft.com/office/powerpoint/2010/main" val="30755093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12/3/2023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9431867"/>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895498" y="609600"/>
            <a:ext cx="7080026" cy="1380165"/>
          </a:xfrm>
          <a:prstGeom prst="rect">
            <a:avLst/>
          </a:prstGeom>
        </p:spPr>
        <p:txBody>
          <a:bodyPr spcFirstLastPara="1" wrap="square" lIns="91425" tIns="91425" rIns="91425" bIns="91425" anchor="t" anchorCtr="0">
            <a:normAutofit fontScale="90000"/>
          </a:bodyPr>
          <a:lstStyle/>
          <a:p>
            <a:pPr marL="0" lvl="0" indent="0" algn="ctr" rtl="0">
              <a:spcBef>
                <a:spcPts val="1400"/>
              </a:spcBef>
              <a:spcAft>
                <a:spcPts val="0"/>
              </a:spcAft>
              <a:buClr>
                <a:schemeClr val="dk1"/>
              </a:buClr>
              <a:buSzPts val="1100"/>
              <a:buFont typeface="Arial"/>
              <a:buNone/>
            </a:pPr>
            <a:r>
              <a:rPr lang="en" sz="4400" b="1" dirty="0">
                <a:solidFill>
                  <a:schemeClr val="accent2">
                    <a:lumMod val="75000"/>
                  </a:schemeClr>
                </a:solidFill>
                <a:latin typeface="Aptos" panose="020B0004020202020204" pitchFamily="34" charset="0"/>
                <a:ea typeface="Roboto"/>
                <a:cs typeface="Roboto"/>
                <a:sym typeface="Roboto"/>
              </a:rPr>
              <a:t>Mini Project</a:t>
            </a:r>
            <a:br>
              <a:rPr lang="en" sz="4400" b="1" dirty="0">
                <a:solidFill>
                  <a:schemeClr val="accent2">
                    <a:lumMod val="75000"/>
                  </a:schemeClr>
                </a:solidFill>
                <a:latin typeface="Aptos" panose="020B0004020202020204" pitchFamily="34" charset="0"/>
                <a:ea typeface="Roboto"/>
                <a:cs typeface="Roboto"/>
                <a:sym typeface="Roboto"/>
              </a:rPr>
            </a:br>
            <a:r>
              <a:rPr lang="en" sz="4400" b="1" dirty="0">
                <a:solidFill>
                  <a:schemeClr val="accent2">
                    <a:lumMod val="75000"/>
                  </a:schemeClr>
                </a:solidFill>
                <a:latin typeface="Aptos" panose="020B0004020202020204" pitchFamily="34" charset="0"/>
                <a:ea typeface="Roboto"/>
                <a:cs typeface="Roboto"/>
                <a:sym typeface="Roboto"/>
              </a:rPr>
              <a:t>E-COMMERCE WEBSITE</a:t>
            </a:r>
            <a:endParaRPr sz="1800" dirty="0">
              <a:solidFill>
                <a:srgbClr val="00B0F0"/>
              </a:solidFill>
              <a:latin typeface="Aptos" panose="020B0004020202020204" pitchFamily="34" charset="0"/>
              <a:ea typeface="Roboto"/>
              <a:cs typeface="Roboto"/>
              <a:sym typeface="Roboto"/>
            </a:endParaRPr>
          </a:p>
          <a:p>
            <a:pPr marL="0" lvl="0" indent="0" algn="l" rtl="0">
              <a:spcBef>
                <a:spcPts val="400"/>
              </a:spcBef>
              <a:spcAft>
                <a:spcPts val="0"/>
              </a:spcAft>
              <a:buNone/>
            </a:pPr>
            <a:endParaRPr sz="5100" dirty="0"/>
          </a:p>
        </p:txBody>
      </p:sp>
      <p:sp>
        <p:nvSpPr>
          <p:cNvPr id="87" name="Google Shape;87;p13"/>
          <p:cNvSpPr txBox="1">
            <a:spLocks noGrp="1"/>
          </p:cNvSpPr>
          <p:nvPr>
            <p:ph type="subTitle" idx="1"/>
          </p:nvPr>
        </p:nvSpPr>
        <p:spPr>
          <a:xfrm>
            <a:off x="411091" y="2251030"/>
            <a:ext cx="8520600" cy="2516043"/>
          </a:xfrm>
          <a:prstGeom prst="rect">
            <a:avLst/>
          </a:prstGeom>
        </p:spPr>
        <p:txBody>
          <a:bodyPr spcFirstLastPara="1" wrap="square" lIns="91425" tIns="91425" rIns="91425" bIns="91425" anchor="t" anchorCtr="0">
            <a:spAutoFit/>
          </a:bodyPr>
          <a:lstStyle/>
          <a:p>
            <a:pPr marL="101600" lvl="0" algn="l" rtl="0">
              <a:lnSpc>
                <a:spcPct val="115000"/>
              </a:lnSpc>
              <a:spcBef>
                <a:spcPts val="0"/>
              </a:spcBef>
              <a:spcAft>
                <a:spcPts val="0"/>
              </a:spcAft>
              <a:buClr>
                <a:schemeClr val="dk1"/>
              </a:buClr>
              <a:buSzPts val="2000"/>
            </a:pPr>
            <a:r>
              <a:rPr lang="en-IN" sz="2000" dirty="0">
                <a:solidFill>
                  <a:schemeClr val="tx1">
                    <a:lumMod val="85000"/>
                    <a:lumOff val="15000"/>
                  </a:schemeClr>
                </a:solidFill>
                <a:latin typeface="Calibri" panose="020F0502020204030204" pitchFamily="34" charset="0"/>
                <a:ea typeface="Roboto"/>
                <a:cs typeface="Calibri" panose="020F0502020204030204" pitchFamily="34" charset="0"/>
                <a:sym typeface="Roboto"/>
              </a:rPr>
              <a:t>Ayush Dubey</a:t>
            </a:r>
          </a:p>
          <a:p>
            <a:pPr marL="101600" lvl="0" algn="l" rtl="0">
              <a:lnSpc>
                <a:spcPct val="115000"/>
              </a:lnSpc>
              <a:spcBef>
                <a:spcPts val="0"/>
              </a:spcBef>
              <a:spcAft>
                <a:spcPts val="0"/>
              </a:spcAft>
              <a:buClr>
                <a:schemeClr val="dk1"/>
              </a:buClr>
              <a:buSzPts val="2000"/>
            </a:pPr>
            <a:r>
              <a:rPr lang="en-IN" sz="2000" dirty="0">
                <a:solidFill>
                  <a:schemeClr val="tx1">
                    <a:lumMod val="85000"/>
                    <a:lumOff val="15000"/>
                  </a:schemeClr>
                </a:solidFill>
                <a:latin typeface="Calibri" panose="020F0502020204030204" pitchFamily="34" charset="0"/>
                <a:ea typeface="Roboto"/>
                <a:cs typeface="Calibri" panose="020F0502020204030204" pitchFamily="34" charset="0"/>
                <a:sym typeface="Roboto"/>
              </a:rPr>
              <a:t>Suraj Omar</a:t>
            </a:r>
          </a:p>
          <a:p>
            <a:pPr marL="101600" lvl="0" algn="l" rtl="0">
              <a:lnSpc>
                <a:spcPct val="115000"/>
              </a:lnSpc>
              <a:spcBef>
                <a:spcPts val="0"/>
              </a:spcBef>
              <a:spcAft>
                <a:spcPts val="0"/>
              </a:spcAft>
              <a:buClr>
                <a:schemeClr val="dk1"/>
              </a:buClr>
              <a:buSzPts val="2000"/>
            </a:pPr>
            <a:r>
              <a:rPr lang="en-IN" sz="2000" dirty="0">
                <a:solidFill>
                  <a:schemeClr val="tx1">
                    <a:lumMod val="85000"/>
                    <a:lumOff val="15000"/>
                  </a:schemeClr>
                </a:solidFill>
                <a:latin typeface="Calibri" panose="020F0502020204030204" pitchFamily="34" charset="0"/>
                <a:ea typeface="Roboto"/>
                <a:cs typeface="Calibri" panose="020F0502020204030204" pitchFamily="34" charset="0"/>
                <a:sym typeface="Roboto"/>
              </a:rPr>
              <a:t>GLA University</a:t>
            </a:r>
          </a:p>
          <a:p>
            <a:pPr marL="101600" lvl="0" algn="l">
              <a:lnSpc>
                <a:spcPct val="115000"/>
              </a:lnSpc>
              <a:spcBef>
                <a:spcPts val="0"/>
              </a:spcBef>
              <a:buClr>
                <a:schemeClr val="dk1"/>
              </a:buClr>
              <a:buSzPts val="2000"/>
            </a:pPr>
            <a:r>
              <a:rPr lang="en-US" sz="2000" dirty="0">
                <a:solidFill>
                  <a:schemeClr val="tx1">
                    <a:lumMod val="85000"/>
                    <a:lumOff val="15000"/>
                  </a:schemeClr>
                </a:solidFill>
              </a:rPr>
              <a:t>Computer Engineering and Applications.	</a:t>
            </a:r>
            <a:endParaRPr lang="en" sz="2000" dirty="0">
              <a:solidFill>
                <a:schemeClr val="tx1">
                  <a:lumMod val="85000"/>
                  <a:lumOff val="15000"/>
                </a:schemeClr>
              </a:solidFill>
              <a:latin typeface="Calibri" panose="020F0502020204030204" pitchFamily="34" charset="0"/>
              <a:cs typeface="Calibri" panose="020F0502020204030204" pitchFamily="34" charset="0"/>
              <a:sym typeface="Roboto"/>
            </a:endParaRPr>
          </a:p>
          <a:p>
            <a:pPr marL="101600" lvl="0" algn="l">
              <a:lnSpc>
                <a:spcPct val="115000"/>
              </a:lnSpc>
              <a:spcBef>
                <a:spcPts val="0"/>
              </a:spcBef>
              <a:buClr>
                <a:schemeClr val="dk1"/>
              </a:buClr>
              <a:buSzPts val="2000"/>
            </a:pPr>
            <a:r>
              <a:rPr lang="en" sz="2000" dirty="0">
                <a:solidFill>
                  <a:schemeClr val="tx1">
                    <a:lumMod val="85000"/>
                    <a:lumOff val="15000"/>
                  </a:schemeClr>
                </a:solidFill>
                <a:latin typeface="Calibri" panose="020F0502020204030204" pitchFamily="34" charset="0"/>
                <a:ea typeface="Roboto"/>
                <a:cs typeface="Calibri" panose="020F0502020204030204" pitchFamily="34" charset="0"/>
                <a:sym typeface="Roboto"/>
              </a:rPr>
              <a:t>Nov-2023</a:t>
            </a:r>
            <a:endParaRPr sz="2000" dirty="0">
              <a:solidFill>
                <a:schemeClr val="tx1">
                  <a:lumMod val="85000"/>
                  <a:lumOff val="15000"/>
                </a:schemeClr>
              </a:solidFill>
              <a:latin typeface="Calibri" panose="020F0502020204030204" pitchFamily="34" charset="0"/>
              <a:ea typeface="Roboto"/>
              <a:cs typeface="Calibri" panose="020F0502020204030204" pitchFamily="34" charset="0"/>
              <a:sym typeface="Roboto"/>
            </a:endParaRPr>
          </a:p>
          <a:p>
            <a:pPr marL="0" lvl="0" indent="0" algn="l" rtl="0">
              <a:spcBef>
                <a:spcPts val="1500"/>
              </a:spcBef>
              <a:spcAft>
                <a:spcPts val="0"/>
              </a:spcAft>
              <a:buNone/>
            </a:pPr>
            <a:endParaRPr sz="2400" dirty="0"/>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934859" y="803525"/>
            <a:ext cx="7688700" cy="535200"/>
          </a:xfrm>
          <a:prstGeom prst="rect">
            <a:avLst/>
          </a:prstGeom>
        </p:spPr>
        <p:txBody>
          <a:bodyPr spcFirstLastPara="1" wrap="square" lIns="91425" tIns="91425" rIns="91425" bIns="91425" anchor="t" anchorCtr="0">
            <a:noAutofit/>
          </a:bodyPr>
          <a:lstStyle/>
          <a:p>
            <a:pPr marL="0" lvl="0" indent="0" rtl="0">
              <a:lnSpc>
                <a:spcPct val="160000"/>
              </a:lnSpc>
              <a:spcBef>
                <a:spcPts val="1400"/>
              </a:spcBef>
              <a:spcAft>
                <a:spcPts val="0"/>
              </a:spcAft>
              <a:buSzPts val="990"/>
              <a:buNone/>
            </a:pPr>
            <a:r>
              <a:rPr lang="en" sz="4000" b="1" dirty="0">
                <a:solidFill>
                  <a:srgbClr val="64CAED"/>
                </a:solidFill>
                <a:latin typeface="Aptos" panose="020B0004020202020204" pitchFamily="34" charset="0"/>
                <a:ea typeface="Roboto"/>
                <a:cs typeface="Roboto"/>
                <a:sym typeface="Roboto"/>
              </a:rPr>
              <a:t>Future Work</a:t>
            </a:r>
            <a:endParaRPr sz="4000" b="1" dirty="0">
              <a:solidFill>
                <a:srgbClr val="64CAED"/>
              </a:solidFill>
              <a:latin typeface="Aptos" panose="020B0004020202020204" pitchFamily="34" charset="0"/>
              <a:ea typeface="Roboto"/>
              <a:cs typeface="Roboto"/>
              <a:sym typeface="Roboto"/>
            </a:endParaRPr>
          </a:p>
          <a:p>
            <a:pPr marL="0" lvl="0" indent="0" algn="l" rtl="0">
              <a:spcBef>
                <a:spcPts val="400"/>
              </a:spcBef>
              <a:spcAft>
                <a:spcPts val="0"/>
              </a:spcAft>
              <a:buSzPts val="990"/>
              <a:buNone/>
            </a:pPr>
            <a:endParaRPr sz="3140" dirty="0"/>
          </a:p>
        </p:txBody>
      </p:sp>
      <p:sp>
        <p:nvSpPr>
          <p:cNvPr id="153" name="Google Shape;153;p24"/>
          <p:cNvSpPr txBox="1">
            <a:spLocks noGrp="1"/>
          </p:cNvSpPr>
          <p:nvPr>
            <p:ph type="body" idx="1"/>
          </p:nvPr>
        </p:nvSpPr>
        <p:spPr>
          <a:xfrm>
            <a:off x="727650" y="2191518"/>
            <a:ext cx="7688700" cy="2261100"/>
          </a:xfrm>
          <a:prstGeom prst="rect">
            <a:avLst/>
          </a:prstGeom>
        </p:spPr>
        <p:txBody>
          <a:bodyPr spcFirstLastPara="1" wrap="square" lIns="91425" tIns="91425" rIns="91425" bIns="91425" anchor="t" anchorCtr="0">
            <a:normAutofit/>
          </a:bodyPr>
          <a:lstStyle/>
          <a:p>
            <a:pPr marL="444500" lvl="0" indent="-342900" algn="l" rtl="0">
              <a:spcBef>
                <a:spcPts val="0"/>
              </a:spcBef>
              <a:spcAft>
                <a:spcPts val="0"/>
              </a:spcAft>
              <a:buClr>
                <a:srgbClr val="000000"/>
              </a:buClr>
              <a:buSzPts val="2000"/>
              <a:buFont typeface="Arial" panose="020B0604020202020204" pitchFamily="34" charset="0"/>
              <a:buChar char="•"/>
            </a:pPr>
            <a:r>
              <a:rPr lang="en-IN" sz="2000" i="0" dirty="0">
                <a:effectLst/>
                <a:latin typeface="Calibri" panose="020F0502020204030204" pitchFamily="34" charset="0"/>
                <a:cs typeface="Calibri" panose="020F0502020204030204" pitchFamily="34" charset="0"/>
              </a:rPr>
              <a:t>Enhanced User Features</a:t>
            </a:r>
            <a:endParaRPr lang="en" sz="1800" i="0" dirty="0">
              <a:solidFill>
                <a:schemeClr val="tx1"/>
              </a:solidFill>
              <a:effectLst/>
              <a:latin typeface="Calibri" panose="020F0502020204030204" pitchFamily="34" charset="0"/>
              <a:ea typeface="Roboto"/>
              <a:cs typeface="Calibri" panose="020F0502020204030204" pitchFamily="34" charset="0"/>
              <a:sym typeface="Roboto"/>
            </a:endParaRPr>
          </a:p>
          <a:p>
            <a:pPr marL="444500" lvl="0" indent="-342900" algn="l" rtl="0">
              <a:spcBef>
                <a:spcPts val="0"/>
              </a:spcBef>
              <a:spcAft>
                <a:spcPts val="0"/>
              </a:spcAft>
              <a:buClr>
                <a:srgbClr val="000000"/>
              </a:buClr>
              <a:buSzPts val="2000"/>
              <a:buFont typeface="Arial" panose="020B0604020202020204" pitchFamily="34" charset="0"/>
              <a:buChar char="•"/>
            </a:pPr>
            <a:r>
              <a:rPr lang="en-IN" sz="2000" i="0" dirty="0">
                <a:effectLst/>
                <a:latin typeface="Calibri" panose="020F0502020204030204" pitchFamily="34" charset="0"/>
                <a:cs typeface="Calibri" panose="020F0502020204030204" pitchFamily="34" charset="0"/>
              </a:rPr>
              <a:t>Integration of Advanced Technologies</a:t>
            </a:r>
            <a:endParaRPr lang="en" sz="1800" dirty="0">
              <a:solidFill>
                <a:schemeClr val="tx1"/>
              </a:solidFill>
              <a:effectLst/>
              <a:latin typeface="Calibri" panose="020F0502020204030204" pitchFamily="34" charset="0"/>
              <a:ea typeface="Roboto"/>
              <a:cs typeface="Calibri" panose="020F0502020204030204" pitchFamily="34" charset="0"/>
              <a:sym typeface="Roboto"/>
            </a:endParaRPr>
          </a:p>
          <a:p>
            <a:pPr marL="444500" lvl="0" indent="-342900" algn="l" rtl="0">
              <a:spcBef>
                <a:spcPts val="0"/>
              </a:spcBef>
              <a:spcAft>
                <a:spcPts val="0"/>
              </a:spcAft>
              <a:buClr>
                <a:srgbClr val="000000"/>
              </a:buClr>
              <a:buSzPts val="2000"/>
              <a:buFont typeface="Arial" panose="020B0604020202020204" pitchFamily="34" charset="0"/>
              <a:buChar char="•"/>
            </a:pPr>
            <a:r>
              <a:rPr lang="en-IN" sz="2000" i="0" dirty="0">
                <a:effectLst/>
                <a:latin typeface="Calibri" panose="020F0502020204030204" pitchFamily="34" charset="0"/>
                <a:cs typeface="Calibri" panose="020F0502020204030204" pitchFamily="34" charset="0"/>
              </a:rPr>
              <a:t>Enhanced Security Measures</a:t>
            </a:r>
            <a:endParaRPr sz="1800" dirty="0">
              <a:solidFill>
                <a:schemeClr val="tx1"/>
              </a:solidFill>
              <a:latin typeface="Calibri" panose="020F0502020204030204" pitchFamily="34" charset="0"/>
              <a:ea typeface="Roboto"/>
              <a:cs typeface="Calibri" panose="020F0502020204030204" pitchFamily="34" charset="0"/>
              <a:sym typeface="Roboto"/>
            </a:endParaRPr>
          </a:p>
          <a:p>
            <a:pPr marL="0" lvl="0" indent="0" algn="l" rtl="0">
              <a:spcBef>
                <a:spcPts val="1500"/>
              </a:spcBef>
              <a:spcAft>
                <a:spcPts val="1200"/>
              </a:spcAft>
              <a:buNone/>
            </a:pPr>
            <a:endParaRPr sz="2100" dirty="0"/>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727650" y="848196"/>
            <a:ext cx="7688700" cy="535200"/>
          </a:xfrm>
          <a:prstGeom prst="rect">
            <a:avLst/>
          </a:prstGeom>
        </p:spPr>
        <p:txBody>
          <a:bodyPr spcFirstLastPara="1" wrap="square" lIns="91425" tIns="91425" rIns="91425" bIns="91425" anchor="t" anchorCtr="0">
            <a:noAutofit/>
          </a:bodyPr>
          <a:lstStyle/>
          <a:p>
            <a:pPr marL="0" lvl="0" indent="0" rtl="0">
              <a:lnSpc>
                <a:spcPct val="160000"/>
              </a:lnSpc>
              <a:spcBef>
                <a:spcPts val="1400"/>
              </a:spcBef>
              <a:spcAft>
                <a:spcPts val="0"/>
              </a:spcAft>
              <a:buSzPts val="990"/>
              <a:buNone/>
            </a:pPr>
            <a:r>
              <a:rPr lang="en" sz="4000" b="1" dirty="0">
                <a:solidFill>
                  <a:srgbClr val="64CAED"/>
                </a:solidFill>
                <a:latin typeface="Aptos" panose="020B0004020202020204" pitchFamily="34" charset="0"/>
                <a:ea typeface="Roboto"/>
                <a:cs typeface="Roboto"/>
                <a:sym typeface="Roboto"/>
              </a:rPr>
              <a:t>Conclusion</a:t>
            </a:r>
            <a:endParaRPr sz="4000" b="1" dirty="0">
              <a:solidFill>
                <a:srgbClr val="64CAED"/>
              </a:solidFill>
              <a:latin typeface="Aptos" panose="020B0004020202020204" pitchFamily="34" charset="0"/>
              <a:ea typeface="Roboto"/>
              <a:cs typeface="Roboto"/>
              <a:sym typeface="Roboto"/>
            </a:endParaRPr>
          </a:p>
          <a:p>
            <a:pPr marL="0" lvl="0" indent="0" algn="l" rtl="0">
              <a:spcBef>
                <a:spcPts val="400"/>
              </a:spcBef>
              <a:spcAft>
                <a:spcPts val="0"/>
              </a:spcAft>
              <a:buSzPts val="990"/>
              <a:buNone/>
            </a:pPr>
            <a:endParaRPr sz="3140" b="1" dirty="0">
              <a:solidFill>
                <a:srgbClr val="64CAED"/>
              </a:solidFill>
            </a:endParaRPr>
          </a:p>
        </p:txBody>
      </p:sp>
      <p:sp>
        <p:nvSpPr>
          <p:cNvPr id="159" name="Google Shape;159;p25"/>
          <p:cNvSpPr txBox="1">
            <a:spLocks noGrp="1"/>
          </p:cNvSpPr>
          <p:nvPr>
            <p:ph type="body" idx="1"/>
          </p:nvPr>
        </p:nvSpPr>
        <p:spPr>
          <a:xfrm>
            <a:off x="623432" y="2085501"/>
            <a:ext cx="7688700" cy="2261100"/>
          </a:xfrm>
          <a:prstGeom prst="rect">
            <a:avLst/>
          </a:prstGeom>
        </p:spPr>
        <p:txBody>
          <a:bodyPr spcFirstLastPara="1" wrap="square" lIns="91425" tIns="91425" rIns="91425" bIns="91425" anchor="t" anchorCtr="0">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Continuous Improvement</a:t>
            </a:r>
          </a:p>
          <a:p>
            <a:r>
              <a:rPr lang="en-US" sz="1800" dirty="0">
                <a:latin typeface="Calibri" panose="020F0502020204030204" pitchFamily="34" charset="0"/>
                <a:ea typeface="Calibri" panose="020F0502020204030204" pitchFamily="34" charset="0"/>
                <a:cs typeface="Times New Roman" panose="02020603050405020304" pitchFamily="18" charset="0"/>
              </a:rPr>
              <a:t>Acknowledgements and Team Contributions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Project Milestones an</a:t>
            </a:r>
            <a:r>
              <a:rPr lang="en-US" sz="1800" dirty="0">
                <a:latin typeface="Calibri" panose="020F0502020204030204" pitchFamily="34" charset="0"/>
                <a:ea typeface="Calibri" panose="020F0502020204030204" pitchFamily="34" charset="0"/>
                <a:cs typeface="Times New Roman" panose="02020603050405020304" pitchFamily="18" charset="0"/>
              </a:rPr>
              <a:t>d Achievements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1500"/>
              </a:spcBef>
              <a:spcAft>
                <a:spcPts val="1200"/>
              </a:spcAft>
              <a:buNone/>
            </a:pPr>
            <a:endParaRPr sz="2100" dirty="0"/>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583676" y="881329"/>
            <a:ext cx="7688700" cy="535200"/>
          </a:xfrm>
          <a:prstGeom prst="rect">
            <a:avLst/>
          </a:prstGeom>
        </p:spPr>
        <p:txBody>
          <a:bodyPr spcFirstLastPara="1" wrap="square" lIns="91425" tIns="91425" rIns="91425" bIns="91425" anchor="t" anchorCtr="0">
            <a:noAutofit/>
          </a:bodyPr>
          <a:lstStyle/>
          <a:p>
            <a:pPr marL="0" lvl="0" indent="0" rtl="0">
              <a:spcBef>
                <a:spcPts val="400"/>
              </a:spcBef>
              <a:spcAft>
                <a:spcPts val="0"/>
              </a:spcAft>
              <a:buSzPts val="990"/>
              <a:buNone/>
            </a:pPr>
            <a:br>
              <a:rPr lang="en-US" sz="2000" dirty="0"/>
            </a:br>
            <a:r>
              <a:rPr lang="en-US" sz="2800" b="1" i="0" dirty="0">
                <a:solidFill>
                  <a:schemeClr val="tx2">
                    <a:lumMod val="50000"/>
                  </a:schemeClr>
                </a:solidFill>
                <a:effectLst/>
                <a:latin typeface="Aptos" panose="020B0004020202020204" pitchFamily="34" charset="0"/>
              </a:rPr>
              <a:t>Gratitude to Mentor for E-COMMERCE Project</a:t>
            </a:r>
            <a:endParaRPr sz="2800" b="1" dirty="0">
              <a:solidFill>
                <a:schemeClr val="tx2">
                  <a:lumMod val="50000"/>
                </a:schemeClr>
              </a:solidFill>
              <a:latin typeface="Aptos" panose="020B0004020202020204" pitchFamily="34" charset="0"/>
            </a:endParaRPr>
          </a:p>
        </p:txBody>
      </p:sp>
      <p:sp>
        <p:nvSpPr>
          <p:cNvPr id="165" name="Google Shape;165;p26"/>
          <p:cNvSpPr txBox="1">
            <a:spLocks noGrp="1"/>
          </p:cNvSpPr>
          <p:nvPr>
            <p:ph type="body" idx="1"/>
          </p:nvPr>
        </p:nvSpPr>
        <p:spPr>
          <a:xfrm>
            <a:off x="727650" y="188035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br>
              <a:rPr lang="en-US" sz="2000" dirty="0"/>
            </a:br>
            <a:r>
              <a:rPr lang="en-US" sz="2000" b="0" i="0" dirty="0">
                <a:solidFill>
                  <a:schemeClr val="tx1"/>
                </a:solidFill>
                <a:effectLst/>
                <a:latin typeface="Calibri" panose="020F0502020204030204" pitchFamily="34" charset="0"/>
                <a:cs typeface="Calibri" panose="020F0502020204030204" pitchFamily="34" charset="0"/>
              </a:rPr>
              <a:t>I extend my sincere gratitude to </a:t>
            </a:r>
            <a:r>
              <a:rPr lang="en-US" sz="2000" dirty="0">
                <a:solidFill>
                  <a:schemeClr val="tx1"/>
                </a:solidFill>
                <a:latin typeface="Calibri" panose="020F0502020204030204" pitchFamily="34" charset="0"/>
                <a:cs typeface="Calibri" panose="020F0502020204030204" pitchFamily="34" charset="0"/>
              </a:rPr>
              <a:t>Mr. Suman Kumar Das</a:t>
            </a:r>
            <a:r>
              <a:rPr lang="en-US" sz="2000" b="0" i="0" dirty="0">
                <a:solidFill>
                  <a:schemeClr val="tx1"/>
                </a:solidFill>
                <a:effectLst/>
                <a:latin typeface="Calibri" panose="020F0502020204030204" pitchFamily="34" charset="0"/>
                <a:cs typeface="Calibri" panose="020F0502020204030204" pitchFamily="34" charset="0"/>
              </a:rPr>
              <a:t>, my mentor, for his invaluable guidance and unwavering support throughout the completion of the project “E-Commerce Website”.</a:t>
            </a:r>
            <a:endParaRPr sz="1900" dirty="0">
              <a:solidFill>
                <a:schemeClr val="tx1"/>
              </a:solidFill>
              <a:latin typeface="Calibri" panose="020F0502020204030204" pitchFamily="34" charset="0"/>
              <a:cs typeface="Calibri" panose="020F0502020204030204" pitchFamily="34" charset="0"/>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802337" y="809438"/>
            <a:ext cx="7688700" cy="535200"/>
          </a:xfrm>
          <a:prstGeom prst="rect">
            <a:avLst/>
          </a:prstGeom>
        </p:spPr>
        <p:txBody>
          <a:bodyPr spcFirstLastPara="1" wrap="square" lIns="91425" tIns="91425" rIns="91425" bIns="91425" anchor="t" anchorCtr="0">
            <a:noAutofit/>
          </a:bodyPr>
          <a:lstStyle/>
          <a:p>
            <a:pPr marL="0" lvl="0" indent="0" rtl="0">
              <a:lnSpc>
                <a:spcPct val="160000"/>
              </a:lnSpc>
              <a:spcBef>
                <a:spcPts val="1400"/>
              </a:spcBef>
              <a:spcAft>
                <a:spcPts val="0"/>
              </a:spcAft>
              <a:buSzPts val="990"/>
              <a:buNone/>
            </a:pPr>
            <a:r>
              <a:rPr lang="en" sz="4000" b="1" dirty="0">
                <a:solidFill>
                  <a:srgbClr val="64CAED"/>
                </a:solidFill>
                <a:latin typeface="Aptos" panose="020B0004020202020204" pitchFamily="34" charset="0"/>
                <a:ea typeface="Roboto"/>
                <a:cs typeface="Roboto"/>
                <a:sym typeface="Roboto"/>
              </a:rPr>
              <a:t>Q&amp;A</a:t>
            </a:r>
            <a:endParaRPr sz="4000" b="1" dirty="0">
              <a:solidFill>
                <a:srgbClr val="64CAED"/>
              </a:solidFill>
              <a:latin typeface="Aptos" panose="020B0004020202020204" pitchFamily="34" charset="0"/>
              <a:ea typeface="Roboto"/>
              <a:cs typeface="Roboto"/>
              <a:sym typeface="Roboto"/>
            </a:endParaRPr>
          </a:p>
          <a:p>
            <a:pPr marL="0" lvl="0" indent="0" algn="l" rtl="0">
              <a:spcBef>
                <a:spcPts val="400"/>
              </a:spcBef>
              <a:spcAft>
                <a:spcPts val="0"/>
              </a:spcAft>
              <a:buSzPts val="990"/>
              <a:buNone/>
            </a:pPr>
            <a:endParaRPr sz="3040" b="1" dirty="0">
              <a:solidFill>
                <a:srgbClr val="64CAED"/>
              </a:solidFill>
            </a:endParaRPr>
          </a:p>
        </p:txBody>
      </p:sp>
      <p:sp>
        <p:nvSpPr>
          <p:cNvPr id="171" name="Google Shape;171;p27"/>
          <p:cNvSpPr txBox="1">
            <a:spLocks noGrp="1"/>
          </p:cNvSpPr>
          <p:nvPr>
            <p:ph type="body" idx="1"/>
          </p:nvPr>
        </p:nvSpPr>
        <p:spPr>
          <a:xfrm>
            <a:off x="727650" y="2072962"/>
            <a:ext cx="7688700" cy="2261100"/>
          </a:xfrm>
          <a:prstGeom prst="rect">
            <a:avLst/>
          </a:prstGeom>
        </p:spPr>
        <p:txBody>
          <a:bodyPr spcFirstLastPara="1" wrap="square" lIns="91425" tIns="91425" rIns="91425" bIns="91425" anchor="t" anchorCtr="0">
            <a:normAutofit/>
          </a:bodyPr>
          <a:lstStyle/>
          <a:p>
            <a:pPr>
              <a:buClrTx/>
              <a:buFont typeface="Arial" panose="020B0604020202020204" pitchFamily="34" charset="0"/>
              <a:buChar char="•"/>
            </a:pPr>
            <a:r>
              <a:rPr lang="en-US" sz="1800" b="0" i="0" dirty="0">
                <a:effectLst/>
                <a:latin typeface="Calibri" panose="020F0502020204030204" pitchFamily="34" charset="0"/>
                <a:cs typeface="Calibri" panose="020F0502020204030204" pitchFamily="34" charset="0"/>
              </a:rPr>
              <a:t>Welcome to the Q&amp;A session for </a:t>
            </a:r>
            <a:r>
              <a:rPr lang="en-IN" sz="1800" b="0" i="0" dirty="0">
                <a:solidFill>
                  <a:schemeClr val="tx1">
                    <a:lumMod val="85000"/>
                    <a:lumOff val="15000"/>
                  </a:schemeClr>
                </a:solidFill>
                <a:effectLst/>
                <a:latin typeface="Calibri" panose="020F0502020204030204" pitchFamily="34" charset="0"/>
                <a:ea typeface="Roboto"/>
                <a:cs typeface="Calibri" panose="020F0502020204030204" pitchFamily="34" charset="0"/>
                <a:sym typeface="Roboto"/>
              </a:rPr>
              <a:t>Project</a:t>
            </a:r>
            <a:r>
              <a:rPr lang="en-IN" sz="1800" dirty="0">
                <a:solidFill>
                  <a:schemeClr val="tx1">
                    <a:lumMod val="85000"/>
                    <a:lumOff val="15000"/>
                  </a:schemeClr>
                </a:solidFill>
                <a:latin typeface="Calibri" panose="020F0502020204030204" pitchFamily="34" charset="0"/>
                <a:ea typeface="Roboto"/>
                <a:cs typeface="Calibri" panose="020F0502020204030204" pitchFamily="34" charset="0"/>
                <a:sym typeface="Roboto"/>
              </a:rPr>
              <a:t> “E-Commerce Website”.</a:t>
            </a:r>
            <a:endParaRPr lang="en-US" sz="1800" b="0" i="0" dirty="0">
              <a:effectLst/>
              <a:latin typeface="Calibri" panose="020F0502020204030204" pitchFamily="34" charset="0"/>
              <a:cs typeface="Calibri" panose="020F0502020204030204" pitchFamily="34" charset="0"/>
            </a:endParaRPr>
          </a:p>
          <a:p>
            <a:pPr>
              <a:buClrTx/>
              <a:buFont typeface="Arial" panose="020B0604020202020204" pitchFamily="34" charset="0"/>
              <a:buChar char="•"/>
            </a:pPr>
            <a:r>
              <a:rPr lang="en-US" sz="1800" b="0" i="0" dirty="0">
                <a:effectLst/>
                <a:latin typeface="Calibri" panose="020F0502020204030204" pitchFamily="34" charset="0"/>
                <a:cs typeface="Calibri" panose="020F0502020204030204" pitchFamily="34" charset="0"/>
              </a:rPr>
              <a:t>We invite questions from the audience to share insights, address concerns, and discuss the project further.</a:t>
            </a:r>
          </a:p>
          <a:p>
            <a:pPr>
              <a:buClrTx/>
              <a:buFont typeface="Arial" panose="020B0604020202020204" pitchFamily="34" charset="0"/>
              <a:buChar char="•"/>
            </a:pPr>
            <a:r>
              <a:rPr lang="en-US" sz="1800" b="0" i="0" dirty="0">
                <a:effectLst/>
                <a:latin typeface="Calibri" panose="020F0502020204030204" pitchFamily="34" charset="0"/>
                <a:cs typeface="Calibri" panose="020F0502020204030204" pitchFamily="34" charset="0"/>
              </a:rPr>
              <a:t>Please feel free to ask any questions related to the project, its development, or the technologies employed.</a:t>
            </a:r>
          </a:p>
          <a:p>
            <a:pPr marL="0" lvl="0" indent="0" algn="l" rtl="0">
              <a:spcBef>
                <a:spcPts val="0"/>
              </a:spcBef>
              <a:spcAft>
                <a:spcPts val="1200"/>
              </a:spcAft>
              <a:buNone/>
            </a:pPr>
            <a:endParaRPr sz="2000" dirty="0"/>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808963" y="861451"/>
            <a:ext cx="7688700" cy="535200"/>
          </a:xfrm>
          <a:prstGeom prst="rect">
            <a:avLst/>
          </a:prstGeom>
        </p:spPr>
        <p:txBody>
          <a:bodyPr spcFirstLastPara="1" wrap="square" lIns="91425" tIns="91425" rIns="91425" bIns="91425" anchor="t" anchorCtr="0">
            <a:noAutofit/>
          </a:bodyPr>
          <a:lstStyle/>
          <a:p>
            <a:pPr marL="0" lvl="0" indent="0" rtl="0">
              <a:spcBef>
                <a:spcPts val="1400"/>
              </a:spcBef>
              <a:spcAft>
                <a:spcPts val="0"/>
              </a:spcAft>
              <a:buClr>
                <a:schemeClr val="dk1"/>
              </a:buClr>
              <a:buSzPts val="990"/>
              <a:buFont typeface="Arial"/>
              <a:buNone/>
            </a:pPr>
            <a:r>
              <a:rPr lang="en" sz="4000" b="1" dirty="0">
                <a:latin typeface="Aptos" panose="020B0004020202020204" pitchFamily="34" charset="0"/>
                <a:ea typeface="Roboto"/>
                <a:cs typeface="Roboto"/>
                <a:sym typeface="Roboto"/>
              </a:rPr>
              <a:t>Introduction</a:t>
            </a:r>
            <a:endParaRPr sz="4000" b="1" dirty="0">
              <a:latin typeface="Aptos" panose="020B0004020202020204" pitchFamily="34" charset="0"/>
              <a:ea typeface="Roboto"/>
              <a:cs typeface="Roboto"/>
              <a:sym typeface="Roboto"/>
            </a:endParaRPr>
          </a:p>
          <a:p>
            <a:pPr marL="0" lvl="0" indent="0" algn="l" rtl="0">
              <a:spcBef>
                <a:spcPts val="400"/>
              </a:spcBef>
              <a:spcAft>
                <a:spcPts val="0"/>
              </a:spcAft>
              <a:buSzPts val="990"/>
              <a:buNone/>
            </a:pPr>
            <a:endParaRPr sz="3140" dirty="0"/>
          </a:p>
        </p:txBody>
      </p:sp>
      <p:sp>
        <p:nvSpPr>
          <p:cNvPr id="93" name="Google Shape;93;p14"/>
          <p:cNvSpPr txBox="1">
            <a:spLocks noGrp="1"/>
          </p:cNvSpPr>
          <p:nvPr>
            <p:ph type="body" idx="1"/>
          </p:nvPr>
        </p:nvSpPr>
        <p:spPr>
          <a:xfrm>
            <a:off x="727650" y="2020949"/>
            <a:ext cx="7688700" cy="2261100"/>
          </a:xfrm>
          <a:prstGeom prst="rect">
            <a:avLst/>
          </a:prstGeom>
        </p:spPr>
        <p:txBody>
          <a:bodyPr spcFirstLastPara="1" wrap="square" lIns="91425" tIns="91425" rIns="91425" bIns="91425" anchor="t" anchorCtr="0">
            <a:normAutofit/>
          </a:bodyPr>
          <a:lstStyle/>
          <a:p>
            <a:pPr marL="0" indent="0">
              <a:spcBef>
                <a:spcPts val="1500"/>
              </a:spcBef>
              <a:spcAft>
                <a:spcPts val="12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Welcome to the exciting world of our e-commerce website project. Designed with you in mind, our online platform aims to redefine your shopping experience. From a user-friendly interface to secure transactions, we've crafted a space where convenience meets innovation. Join us on this digital journey as we explore the features and benefits that make our e-commerce website your go-to destination for all things shopping</a:t>
            </a:r>
          </a:p>
          <a:p>
            <a:pPr marL="0" lvl="0" indent="0" rtl="0">
              <a:spcBef>
                <a:spcPts val="1500"/>
              </a:spcBef>
              <a:spcAft>
                <a:spcPts val="1200"/>
              </a:spcAft>
              <a:buNone/>
            </a:pPr>
            <a:endParaRPr lang="en-IN" sz="2100"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802337" y="887954"/>
            <a:ext cx="7688700" cy="535200"/>
          </a:xfrm>
          <a:prstGeom prst="rect">
            <a:avLst/>
          </a:prstGeom>
        </p:spPr>
        <p:txBody>
          <a:bodyPr spcFirstLastPara="1" wrap="square" lIns="91425" tIns="91425" rIns="91425" bIns="91425" anchor="t" anchorCtr="0">
            <a:noAutofit/>
          </a:bodyPr>
          <a:lstStyle/>
          <a:p>
            <a:pPr marL="0" lvl="0" indent="0" rtl="0">
              <a:spcBef>
                <a:spcPts val="1400"/>
              </a:spcBef>
              <a:spcAft>
                <a:spcPts val="0"/>
              </a:spcAft>
              <a:buSzPts val="990"/>
              <a:buNone/>
            </a:pPr>
            <a:r>
              <a:rPr lang="en" sz="4000" b="1" dirty="0">
                <a:solidFill>
                  <a:srgbClr val="64CAED"/>
                </a:solidFill>
                <a:latin typeface="Aptos" panose="020B0004020202020204" pitchFamily="34" charset="0"/>
                <a:ea typeface="Roboto"/>
                <a:cs typeface="Roboto"/>
                <a:sym typeface="Roboto"/>
              </a:rPr>
              <a:t>Objectives</a:t>
            </a:r>
            <a:endParaRPr sz="4000" b="1" dirty="0">
              <a:solidFill>
                <a:srgbClr val="64CAED"/>
              </a:solidFill>
              <a:latin typeface="Aptos" panose="020B0004020202020204" pitchFamily="34" charset="0"/>
              <a:ea typeface="Roboto"/>
              <a:cs typeface="Roboto"/>
              <a:sym typeface="Roboto"/>
            </a:endParaRPr>
          </a:p>
          <a:p>
            <a:pPr marL="0" lvl="0" indent="0" algn="l" rtl="0">
              <a:spcBef>
                <a:spcPts val="400"/>
              </a:spcBef>
              <a:spcAft>
                <a:spcPts val="0"/>
              </a:spcAft>
              <a:buSzPts val="990"/>
              <a:buNone/>
            </a:pPr>
            <a:endParaRPr sz="3040" dirty="0"/>
          </a:p>
        </p:txBody>
      </p:sp>
      <p:sp>
        <p:nvSpPr>
          <p:cNvPr id="99" name="Google Shape;99;p15"/>
          <p:cNvSpPr txBox="1">
            <a:spLocks noGrp="1"/>
          </p:cNvSpPr>
          <p:nvPr>
            <p:ph type="body" idx="1"/>
          </p:nvPr>
        </p:nvSpPr>
        <p:spPr>
          <a:prstGeom prst="rect">
            <a:avLst/>
          </a:prstGeom>
        </p:spPr>
        <p:txBody>
          <a:bodyPr spcFirstLastPara="1" wrap="square" lIns="91425" tIns="91425" rIns="91425" bIns="91425" anchor="t" anchorCtr="0">
            <a:normAutofit fontScale="85000" lnSpcReduction="20000"/>
          </a:bodyPr>
          <a:lstStyle/>
          <a:p>
            <a:pPr>
              <a:lnSpc>
                <a:spcPct val="107000"/>
              </a:lnSpc>
              <a:spcAft>
                <a:spcPts val="800"/>
              </a:spcAft>
              <a:buClrTx/>
              <a:buFont typeface="Arial" panose="020B0604020202020204" pitchFamily="34" charset="0"/>
              <a:buChar char="•"/>
            </a:pPr>
            <a:r>
              <a:rPr lang="en-IN" sz="1800" dirty="0"/>
              <a:t>The primary objective of our e-commerce website project is to leverage the online platform to expand our market reach, tapping into a broader audience and geographical locations. </a:t>
            </a:r>
          </a:p>
          <a:p>
            <a:pPr>
              <a:lnSpc>
                <a:spcPct val="107000"/>
              </a:lnSpc>
              <a:spcAft>
                <a:spcPts val="800"/>
              </a:spcAft>
              <a:buClrTx/>
              <a:buFont typeface="Arial" panose="020B0604020202020204" pitchFamily="34" charset="0"/>
              <a:buChar char="•"/>
            </a:pPr>
            <a:r>
              <a:rPr lang="en-IN" sz="1800" dirty="0"/>
              <a:t>Focus on elevating customer satisfaction by providing a user-friendly and efficient e-commerce experience.</a:t>
            </a:r>
          </a:p>
          <a:p>
            <a:pPr>
              <a:lnSpc>
                <a:spcPct val="107000"/>
              </a:lnSpc>
              <a:spcAft>
                <a:spcPts val="800"/>
              </a:spcAft>
              <a:buClrTx/>
              <a:buFont typeface="Arial" panose="020B0604020202020204" pitchFamily="34" charset="0"/>
              <a:buChar char="•"/>
            </a:pPr>
            <a:r>
              <a:rPr lang="en-IN" sz="1800" dirty="0"/>
              <a:t>The objective is to streamline the buying process, optimize website navigation, and implement personalized features, fostering a positive and memorable interaction for our customers.</a:t>
            </a:r>
            <a:endParaRPr sz="2000" dirty="0"/>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89085" y="947589"/>
            <a:ext cx="7688700" cy="535200"/>
          </a:xfrm>
          <a:prstGeom prst="rect">
            <a:avLst/>
          </a:prstGeom>
        </p:spPr>
        <p:txBody>
          <a:bodyPr spcFirstLastPara="1" wrap="square" lIns="91425" tIns="91425" rIns="91425" bIns="91425" anchor="t" anchorCtr="0">
            <a:noAutofit/>
          </a:bodyPr>
          <a:lstStyle/>
          <a:p>
            <a:pPr marL="0" lvl="0" indent="0" rtl="0">
              <a:spcBef>
                <a:spcPts val="1400"/>
              </a:spcBef>
              <a:spcAft>
                <a:spcPts val="0"/>
              </a:spcAft>
              <a:buSzPts val="990"/>
              <a:buNone/>
            </a:pPr>
            <a:r>
              <a:rPr lang="en" sz="4000" b="1" dirty="0">
                <a:solidFill>
                  <a:srgbClr val="64CAED"/>
                </a:solidFill>
                <a:latin typeface="Aptos" panose="020B0004020202020204" pitchFamily="34" charset="0"/>
                <a:ea typeface="Roboto"/>
                <a:cs typeface="Roboto"/>
                <a:sym typeface="Roboto"/>
              </a:rPr>
              <a:t>Methodology</a:t>
            </a:r>
            <a:endParaRPr sz="4000" b="1" dirty="0">
              <a:solidFill>
                <a:srgbClr val="64CAED"/>
              </a:solidFill>
              <a:latin typeface="Aptos" panose="020B0004020202020204" pitchFamily="34" charset="0"/>
              <a:ea typeface="Roboto"/>
              <a:cs typeface="Roboto"/>
              <a:sym typeface="Roboto"/>
            </a:endParaRPr>
          </a:p>
          <a:p>
            <a:pPr marL="0" lvl="0" indent="0" algn="l" rtl="0">
              <a:spcBef>
                <a:spcPts val="400"/>
              </a:spcBef>
              <a:spcAft>
                <a:spcPts val="0"/>
              </a:spcAft>
              <a:buSzPts val="990"/>
              <a:buNone/>
            </a:pPr>
            <a:endParaRPr sz="3040" dirty="0"/>
          </a:p>
        </p:txBody>
      </p:sp>
      <p:sp>
        <p:nvSpPr>
          <p:cNvPr id="117" name="Google Shape;117;p18"/>
          <p:cNvSpPr txBox="1">
            <a:spLocks noGrp="1"/>
          </p:cNvSpPr>
          <p:nvPr>
            <p:ph type="body" idx="1"/>
          </p:nvPr>
        </p:nvSpPr>
        <p:spPr>
          <a:xfrm>
            <a:off x="464407" y="2198144"/>
            <a:ext cx="7688700" cy="2261100"/>
          </a:xfrm>
          <a:prstGeom prst="rect">
            <a:avLst/>
          </a:prstGeom>
        </p:spPr>
        <p:txBody>
          <a:bodyPr spcFirstLastPara="1" wrap="square" lIns="91425" tIns="91425" rIns="91425" bIns="91425" anchor="t" anchorCtr="0">
            <a:normAutofit/>
          </a:bodyPr>
          <a:lstStyle/>
          <a:p>
            <a:pPr marL="285750" lvl="0" indent="-285750">
              <a:buClrTx/>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MERN(without react) stack for application development.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buClrTx/>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MongoDB for database management.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buClrTx/>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User interface design using </a:t>
            </a:r>
            <a:r>
              <a:rPr lang="en-US" sz="1800" dirty="0" err="1">
                <a:latin typeface="Calibri" panose="020F0502020204030204" pitchFamily="34" charset="0"/>
                <a:ea typeface="Calibri" panose="020F0502020204030204" pitchFamily="34" charset="0"/>
                <a:cs typeface="Times New Roman" panose="02020603050405020304" pitchFamily="18" charset="0"/>
              </a:rPr>
              <a:t>ejs</a:t>
            </a:r>
            <a:r>
              <a:rPr lang="en-US" sz="1800" dirty="0">
                <a:latin typeface="Calibri" panose="020F0502020204030204" pitchFamily="34" charset="0"/>
                <a:ea typeface="Calibri" panose="020F0502020204030204" pitchFamily="34" charset="0"/>
                <a:cs typeface="Times New Roman" panose="02020603050405020304" pitchFamily="18" charset="0"/>
              </a:rPr>
              <a:t> templates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1500"/>
              </a:spcBef>
              <a:spcAft>
                <a:spcPts val="1200"/>
              </a:spcAft>
              <a:buNone/>
            </a:pPr>
            <a:endParaRPr sz="2000" dirty="0"/>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7650" y="803525"/>
            <a:ext cx="7688700" cy="535200"/>
          </a:xfrm>
          <a:prstGeom prst="rect">
            <a:avLst/>
          </a:prstGeom>
        </p:spPr>
        <p:txBody>
          <a:bodyPr spcFirstLastPara="1" wrap="square" lIns="91425" tIns="91425" rIns="91425" bIns="91425" anchor="t" anchorCtr="0">
            <a:noAutofit/>
          </a:bodyPr>
          <a:lstStyle/>
          <a:p>
            <a:pPr marL="0" lvl="0" indent="0" rtl="0">
              <a:spcBef>
                <a:spcPts val="1400"/>
              </a:spcBef>
              <a:spcAft>
                <a:spcPts val="0"/>
              </a:spcAft>
              <a:buSzPts val="990"/>
              <a:buNone/>
            </a:pPr>
            <a:r>
              <a:rPr lang="en-IN" sz="4000" b="1" i="0" dirty="0">
                <a:solidFill>
                  <a:srgbClr val="64CAED"/>
                </a:solidFill>
                <a:effectLst/>
                <a:latin typeface="Aptos" panose="020B0004020202020204" pitchFamily="34" charset="0"/>
              </a:rPr>
              <a:t> System Architecture</a:t>
            </a:r>
            <a:endParaRPr sz="4000" dirty="0">
              <a:solidFill>
                <a:srgbClr val="64CAED"/>
              </a:solidFill>
              <a:latin typeface="Aptos" panose="020B0004020202020204" pitchFamily="34" charset="0"/>
              <a:ea typeface="Roboto"/>
              <a:cs typeface="Roboto"/>
              <a:sym typeface="Roboto"/>
            </a:endParaRPr>
          </a:p>
          <a:p>
            <a:pPr marL="0" lvl="0" indent="0" algn="l" rtl="0">
              <a:spcBef>
                <a:spcPts val="400"/>
              </a:spcBef>
              <a:spcAft>
                <a:spcPts val="0"/>
              </a:spcAft>
              <a:buSzPts val="990"/>
              <a:buNone/>
            </a:pPr>
            <a:endParaRPr sz="3240" dirty="0"/>
          </a:p>
        </p:txBody>
      </p:sp>
      <p:sp>
        <p:nvSpPr>
          <p:cNvPr id="123" name="Google Shape;123;p19"/>
          <p:cNvSpPr txBox="1">
            <a:spLocks noGrp="1"/>
          </p:cNvSpPr>
          <p:nvPr>
            <p:ph type="body" idx="1"/>
          </p:nvPr>
        </p:nvSpPr>
        <p:spPr>
          <a:prstGeom prst="rect">
            <a:avLst/>
          </a:prstGeom>
        </p:spPr>
        <p:txBody>
          <a:bodyPr spcFirstLastPara="1" wrap="square" lIns="91425" tIns="91425" rIns="91425" bIns="91425" anchor="t" anchorCtr="0">
            <a:normAutofit/>
          </a:bodyPr>
          <a:lstStyle/>
          <a:p>
            <a:pPr algn="l">
              <a:buClrTx/>
              <a:buFont typeface="Arial" panose="020B0604020202020204" pitchFamily="34" charset="0"/>
              <a:buChar char="•"/>
            </a:pPr>
            <a:r>
              <a:rPr lang="en-US" sz="1800" i="0" dirty="0">
                <a:effectLst/>
                <a:latin typeface="Calibri" panose="020F0502020204030204" pitchFamily="34" charset="0"/>
                <a:cs typeface="Calibri" panose="020F0502020204030204" pitchFamily="34" charset="0"/>
              </a:rPr>
              <a:t>User Authentication Module</a:t>
            </a:r>
          </a:p>
          <a:p>
            <a:pPr algn="l">
              <a:buClrTx/>
              <a:buFont typeface="Arial" panose="020B0604020202020204" pitchFamily="34" charset="0"/>
              <a:buChar char="•"/>
            </a:pPr>
            <a:r>
              <a:rPr lang="en-US" sz="1800" i="0" dirty="0">
                <a:effectLst/>
                <a:latin typeface="Calibri" panose="020F0502020204030204" pitchFamily="34" charset="0"/>
                <a:cs typeface="Calibri" panose="020F0502020204030204" pitchFamily="34" charset="0"/>
              </a:rPr>
              <a:t>User Interface (UI)</a:t>
            </a:r>
          </a:p>
          <a:p>
            <a:pPr algn="l">
              <a:buClrTx/>
              <a:buFont typeface="Arial" panose="020B0604020202020204" pitchFamily="34" charset="0"/>
              <a:buChar char="•"/>
            </a:pPr>
            <a:r>
              <a:rPr lang="en-US" sz="1800" i="0" dirty="0">
                <a:effectLst/>
                <a:latin typeface="Calibri" panose="020F0502020204030204" pitchFamily="34" charset="0"/>
                <a:cs typeface="Calibri" panose="020F0502020204030204" pitchFamily="34" charset="0"/>
              </a:rPr>
              <a:t>Database Management System</a:t>
            </a:r>
          </a:p>
          <a:p>
            <a:pPr marL="146050" indent="0" algn="l">
              <a:buClrTx/>
              <a:buNone/>
            </a:pPr>
            <a:endParaRPr lang="en-US" sz="1800" i="0" dirty="0">
              <a:effectLst/>
              <a:latin typeface="Calibri" panose="020F0502020204030204" pitchFamily="34" charset="0"/>
              <a:cs typeface="Calibri" panose="020F0502020204030204" pitchFamily="34" charset="0"/>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7650" y="748806"/>
            <a:ext cx="7688700" cy="535200"/>
          </a:xfrm>
          <a:prstGeom prst="rect">
            <a:avLst/>
          </a:prstGeom>
        </p:spPr>
        <p:txBody>
          <a:bodyPr spcFirstLastPara="1" wrap="square" lIns="91425" tIns="91425" rIns="91425" bIns="91425" anchor="t" anchorCtr="0">
            <a:noAutofit/>
          </a:bodyPr>
          <a:lstStyle/>
          <a:p>
            <a:pPr marL="0" lvl="0" indent="0" rtl="0">
              <a:spcBef>
                <a:spcPts val="1400"/>
              </a:spcBef>
              <a:spcAft>
                <a:spcPts val="0"/>
              </a:spcAft>
              <a:buSzPts val="990"/>
              <a:buNone/>
            </a:pPr>
            <a:r>
              <a:rPr lang="en" sz="4000" b="1" dirty="0">
                <a:solidFill>
                  <a:srgbClr val="64CAED"/>
                </a:solidFill>
                <a:latin typeface="Aptos" panose="020B0004020202020204" pitchFamily="34" charset="0"/>
                <a:ea typeface="Roboto"/>
                <a:cs typeface="Roboto"/>
                <a:sym typeface="Roboto"/>
              </a:rPr>
              <a:t>Implementation</a:t>
            </a:r>
            <a:endParaRPr sz="4000" b="1" dirty="0">
              <a:solidFill>
                <a:srgbClr val="64CAED"/>
              </a:solidFill>
              <a:latin typeface="Aptos" panose="020B0004020202020204" pitchFamily="34" charset="0"/>
              <a:ea typeface="Roboto"/>
              <a:cs typeface="Roboto"/>
              <a:sym typeface="Roboto"/>
            </a:endParaRPr>
          </a:p>
          <a:p>
            <a:pPr marL="0" lvl="0" indent="0" algn="l" rtl="0">
              <a:spcBef>
                <a:spcPts val="400"/>
              </a:spcBef>
              <a:spcAft>
                <a:spcPts val="0"/>
              </a:spcAft>
              <a:buSzPts val="990"/>
              <a:buNone/>
            </a:pPr>
            <a:endParaRPr sz="3040" dirty="0"/>
          </a:p>
        </p:txBody>
      </p:sp>
      <p:sp>
        <p:nvSpPr>
          <p:cNvPr id="129" name="Google Shape;129;p20"/>
          <p:cNvSpPr txBox="1">
            <a:spLocks noGrp="1"/>
          </p:cNvSpPr>
          <p:nvPr>
            <p:ph type="body" idx="1"/>
          </p:nvPr>
        </p:nvSpPr>
        <p:spPr>
          <a:prstGeom prst="rect">
            <a:avLst/>
          </a:prstGeom>
        </p:spPr>
        <p:txBody>
          <a:bodyPr spcFirstLastPara="1" wrap="square" lIns="91425" tIns="91425" rIns="91425" bIns="91425" anchor="t" anchorCtr="0">
            <a:normAutofit lnSpcReduction="10000"/>
          </a:bodyPr>
          <a:lstStyle/>
          <a:p>
            <a:pPr algn="l">
              <a:buClrTx/>
              <a:buFont typeface="Arial" panose="020B0604020202020204" pitchFamily="34" charset="0"/>
              <a:buChar char="•"/>
            </a:pPr>
            <a:r>
              <a:rPr lang="en-IN" sz="1800" b="1" i="0" dirty="0">
                <a:effectLst/>
                <a:latin typeface="Calibri" panose="020F0502020204030204" pitchFamily="34" charset="0"/>
                <a:cs typeface="Calibri" panose="020F0502020204030204" pitchFamily="34" charset="0"/>
              </a:rPr>
              <a:t>Front-End:</a:t>
            </a:r>
            <a:endParaRPr lang="en-IN" sz="1800" b="0" i="0" dirty="0">
              <a:effectLst/>
              <a:latin typeface="Calibri" panose="020F0502020204030204" pitchFamily="34" charset="0"/>
              <a:cs typeface="Calibri" panose="020F0502020204030204" pitchFamily="34" charset="0"/>
            </a:endParaRPr>
          </a:p>
          <a:p>
            <a:pPr marL="742950" lvl="1" indent="-285750" algn="l">
              <a:buClrTx/>
              <a:buFont typeface="Arial" panose="020B0604020202020204" pitchFamily="34" charset="0"/>
              <a:buChar char="•"/>
            </a:pPr>
            <a:r>
              <a:rPr lang="en-IN" sz="1800" b="0" i="0" dirty="0">
                <a:effectLst/>
                <a:latin typeface="Calibri" panose="020F0502020204030204" pitchFamily="34" charset="0"/>
                <a:cs typeface="Calibri" panose="020F0502020204030204" pitchFamily="34" charset="0"/>
              </a:rPr>
              <a:t>HTML,CSS for building the user interface.</a:t>
            </a:r>
          </a:p>
          <a:p>
            <a:pPr algn="l">
              <a:buClrTx/>
              <a:buFont typeface="Arial" panose="020B0604020202020204" pitchFamily="34" charset="0"/>
              <a:buChar char="•"/>
            </a:pPr>
            <a:r>
              <a:rPr lang="en-IN" sz="1800" b="1" i="0" dirty="0">
                <a:effectLst/>
                <a:latin typeface="Calibri" panose="020F0502020204030204" pitchFamily="34" charset="0"/>
                <a:cs typeface="Calibri" panose="020F0502020204030204" pitchFamily="34" charset="0"/>
              </a:rPr>
              <a:t>Back-End:</a:t>
            </a:r>
            <a:endParaRPr lang="en-IN" sz="1800" b="0" i="0" dirty="0">
              <a:effectLst/>
              <a:latin typeface="Calibri" panose="020F0502020204030204" pitchFamily="34" charset="0"/>
              <a:cs typeface="Calibri" panose="020F0502020204030204" pitchFamily="34" charset="0"/>
            </a:endParaRPr>
          </a:p>
          <a:p>
            <a:pPr marL="742950" lvl="1" indent="-285750" algn="l">
              <a:buClrTx/>
              <a:buFont typeface="Arial" panose="020B0604020202020204" pitchFamily="34" charset="0"/>
              <a:buChar char="•"/>
            </a:pPr>
            <a:r>
              <a:rPr lang="en-IN" sz="1800" b="0" i="0" dirty="0">
                <a:effectLst/>
                <a:latin typeface="Calibri" panose="020F0502020204030204" pitchFamily="34" charset="0"/>
                <a:cs typeface="Calibri" panose="020F0502020204030204" pitchFamily="34" charset="0"/>
              </a:rPr>
              <a:t>Node.js and Express.js for client and server-side development.</a:t>
            </a:r>
          </a:p>
          <a:p>
            <a:pPr algn="l">
              <a:buClrTx/>
              <a:buFont typeface="Arial" panose="020B0604020202020204" pitchFamily="34" charset="0"/>
              <a:buChar char="•"/>
            </a:pPr>
            <a:r>
              <a:rPr lang="en-IN" sz="1800" b="1" i="0" dirty="0">
                <a:effectLst/>
                <a:latin typeface="Calibri" panose="020F0502020204030204" pitchFamily="34" charset="0"/>
                <a:cs typeface="Calibri" panose="020F0502020204030204" pitchFamily="34" charset="0"/>
              </a:rPr>
              <a:t>Database:</a:t>
            </a:r>
            <a:endParaRPr lang="en-IN" sz="1800" b="0" i="0" dirty="0">
              <a:effectLst/>
              <a:latin typeface="Calibri" panose="020F0502020204030204" pitchFamily="34" charset="0"/>
              <a:cs typeface="Calibri" panose="020F0502020204030204" pitchFamily="34" charset="0"/>
            </a:endParaRPr>
          </a:p>
          <a:p>
            <a:pPr marL="742950" lvl="1" indent="-285750" algn="l">
              <a:buClrTx/>
              <a:buFont typeface="Arial" panose="020B0604020202020204" pitchFamily="34" charset="0"/>
              <a:buChar char="•"/>
            </a:pPr>
            <a:r>
              <a:rPr lang="en-IN" sz="1800" b="0" i="0" dirty="0">
                <a:effectLst/>
                <a:latin typeface="Calibri" panose="020F0502020204030204" pitchFamily="34" charset="0"/>
                <a:cs typeface="Calibri" panose="020F0502020204030204" pitchFamily="34" charset="0"/>
              </a:rPr>
              <a:t>MongoDB for efficient data storage.</a:t>
            </a:r>
          </a:p>
          <a:p>
            <a:pPr algn="l">
              <a:buClrTx/>
              <a:buFont typeface="Arial" panose="020B0604020202020204" pitchFamily="34" charset="0"/>
              <a:buChar char="•"/>
            </a:pPr>
            <a:r>
              <a:rPr lang="en-IN" sz="1800" b="1" i="0" dirty="0">
                <a:effectLst/>
                <a:latin typeface="Calibri" panose="020F0502020204030204" pitchFamily="34" charset="0"/>
                <a:cs typeface="Calibri" panose="020F0502020204030204" pitchFamily="34" charset="0"/>
              </a:rPr>
              <a:t>Additional Tools:</a:t>
            </a:r>
            <a:endParaRPr lang="en-IN" sz="1800" b="0" i="0" dirty="0">
              <a:effectLst/>
              <a:latin typeface="Calibri" panose="020F0502020204030204" pitchFamily="34" charset="0"/>
              <a:cs typeface="Calibri" panose="020F0502020204030204" pitchFamily="34" charset="0"/>
            </a:endParaRPr>
          </a:p>
          <a:p>
            <a:pPr marL="742950" lvl="1" indent="-285750" algn="l">
              <a:buClrTx/>
              <a:buFont typeface="Arial" panose="020B0604020202020204" pitchFamily="34" charset="0"/>
              <a:buChar char="•"/>
            </a:pPr>
            <a:r>
              <a:rPr lang="en-IN" sz="1800" b="0" i="0" dirty="0">
                <a:effectLst/>
                <a:latin typeface="Calibri" panose="020F0502020204030204" pitchFamily="34" charset="0"/>
                <a:cs typeface="Calibri" panose="020F0502020204030204" pitchFamily="34" charset="0"/>
              </a:rPr>
              <a:t>Utilize modern text editors or IDEs for coding efficiency.</a:t>
            </a:r>
          </a:p>
          <a:p>
            <a:pPr marL="0" lvl="0" indent="0" algn="l" rtl="0">
              <a:spcBef>
                <a:spcPts val="1500"/>
              </a:spcBef>
              <a:spcAft>
                <a:spcPts val="1200"/>
              </a:spcAft>
              <a:buNone/>
            </a:pPr>
            <a:endParaRPr sz="2000" dirty="0"/>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669234" y="811920"/>
            <a:ext cx="7688700" cy="535200"/>
          </a:xfrm>
          <a:prstGeom prst="rect">
            <a:avLst/>
          </a:prstGeom>
        </p:spPr>
        <p:txBody>
          <a:bodyPr spcFirstLastPara="1" wrap="square" lIns="91425" tIns="91425" rIns="91425" bIns="91425" anchor="t" anchorCtr="0">
            <a:noAutofit/>
          </a:bodyPr>
          <a:lstStyle/>
          <a:p>
            <a:pPr marL="0" lvl="0" indent="0" rtl="0">
              <a:spcBef>
                <a:spcPts val="1400"/>
              </a:spcBef>
              <a:spcAft>
                <a:spcPts val="0"/>
              </a:spcAft>
              <a:buSzPts val="990"/>
              <a:buNone/>
            </a:pPr>
            <a:r>
              <a:rPr lang="en" sz="4000" b="1" dirty="0">
                <a:solidFill>
                  <a:srgbClr val="64CAED"/>
                </a:solidFill>
                <a:latin typeface="Aptos" panose="020B0004020202020204" pitchFamily="34" charset="0"/>
                <a:ea typeface="Roboto"/>
                <a:cs typeface="Roboto"/>
                <a:sym typeface="Roboto"/>
              </a:rPr>
              <a:t>Features</a:t>
            </a:r>
            <a:endParaRPr sz="4000" b="1" dirty="0">
              <a:solidFill>
                <a:srgbClr val="64CAED"/>
              </a:solidFill>
              <a:latin typeface="Aptos" panose="020B0004020202020204" pitchFamily="34" charset="0"/>
              <a:ea typeface="Roboto"/>
              <a:cs typeface="Roboto"/>
              <a:sym typeface="Roboto"/>
            </a:endParaRPr>
          </a:p>
          <a:p>
            <a:pPr marL="0" lvl="0" indent="0" rtl="0">
              <a:spcBef>
                <a:spcPts val="400"/>
              </a:spcBef>
              <a:spcAft>
                <a:spcPts val="0"/>
              </a:spcAft>
              <a:buSzPts val="990"/>
              <a:buNone/>
            </a:pPr>
            <a:endParaRPr sz="2940" dirty="0"/>
          </a:p>
        </p:txBody>
      </p:sp>
      <p:sp>
        <p:nvSpPr>
          <p:cNvPr id="135" name="Google Shape;135;p21"/>
          <p:cNvSpPr txBox="1">
            <a:spLocks noGrp="1"/>
          </p:cNvSpPr>
          <p:nvPr>
            <p:ph type="body" idx="1"/>
          </p:nvPr>
        </p:nvSpPr>
        <p:spPr>
          <a:prstGeom prst="rect">
            <a:avLst/>
          </a:prstGeom>
        </p:spPr>
        <p:txBody>
          <a:bodyPr spcFirstLastPara="1" wrap="square" lIns="91425" tIns="91425" rIns="91425" bIns="91425" anchor="t" anchorCtr="0">
            <a:normAutofit/>
          </a:bodyPr>
          <a:lstStyle/>
          <a:p>
            <a:pPr marL="400050" indent="-285750">
              <a:buClr>
                <a:srgbClr val="000000"/>
              </a:buClr>
              <a:buSzPts val="1800"/>
              <a:buFont typeface="Arial" panose="020B0604020202020204" pitchFamily="34" charset="0"/>
              <a:buChar char="•"/>
            </a:pPr>
            <a:r>
              <a:rPr lang="en-IN" sz="1800" i="0" dirty="0">
                <a:solidFill>
                  <a:schemeClr val="tx1"/>
                </a:solidFill>
                <a:effectLst/>
                <a:latin typeface="Calibri" panose="020F0502020204030204" pitchFamily="34" charset="0"/>
                <a:cs typeface="Calibri" panose="020F0502020204030204" pitchFamily="34" charset="0"/>
              </a:rPr>
              <a:t>User-Friendly </a:t>
            </a:r>
            <a:r>
              <a:rPr lang="en-IN" sz="1800" dirty="0">
                <a:solidFill>
                  <a:schemeClr val="tx1"/>
                </a:solidFill>
                <a:latin typeface="Calibri" panose="020F0502020204030204" pitchFamily="34" charset="0"/>
                <a:cs typeface="Calibri" panose="020F0502020204030204" pitchFamily="34" charset="0"/>
              </a:rPr>
              <a:t>Interface</a:t>
            </a:r>
            <a:r>
              <a:rPr lang="en-IN" sz="1800" i="0" dirty="0">
                <a:solidFill>
                  <a:schemeClr val="tx1"/>
                </a:solidFill>
                <a:effectLst/>
                <a:latin typeface="Calibri" panose="020F0502020204030204" pitchFamily="34" charset="0"/>
                <a:cs typeface="Calibri" panose="020F0502020204030204" pitchFamily="34" charset="0"/>
              </a:rPr>
              <a:t>.</a:t>
            </a:r>
          </a:p>
          <a:p>
            <a:pPr marL="400050" indent="-285750">
              <a:buClr>
                <a:srgbClr val="000000"/>
              </a:buClr>
              <a:buSzPts val="1800"/>
              <a:buFont typeface="Arial" panose="020B0604020202020204" pitchFamily="34" charset="0"/>
              <a:buChar char="•"/>
            </a:pPr>
            <a:r>
              <a:rPr lang="en-IN" sz="1800" dirty="0">
                <a:solidFill>
                  <a:schemeClr val="tx1"/>
                </a:solidFill>
                <a:latin typeface="Calibri" panose="020F0502020204030204" pitchFamily="34" charset="0"/>
                <a:cs typeface="Calibri" panose="020F0502020204030204" pitchFamily="34" charset="0"/>
              </a:rPr>
              <a:t>Personalized User Accounts</a:t>
            </a:r>
          </a:p>
          <a:p>
            <a:pPr marL="400050" indent="-285750">
              <a:buClr>
                <a:srgbClr val="000000"/>
              </a:buClr>
              <a:buSzPts val="1800"/>
              <a:buFont typeface="Arial" panose="020B0604020202020204" pitchFamily="34" charset="0"/>
              <a:buChar char="•"/>
            </a:pPr>
            <a:r>
              <a:rPr lang="en-IN" sz="1800" i="0" dirty="0">
                <a:solidFill>
                  <a:schemeClr val="tx1"/>
                </a:solidFill>
                <a:effectLst/>
                <a:latin typeface="Calibri" panose="020F0502020204030204" pitchFamily="34" charset="0"/>
                <a:cs typeface="Calibri" panose="020F0502020204030204" pitchFamily="34" charset="0"/>
              </a:rPr>
              <a:t>Mobile Responsiveness</a:t>
            </a:r>
          </a:p>
          <a:p>
            <a:pPr marL="400050" indent="-285750">
              <a:buClr>
                <a:srgbClr val="000000"/>
              </a:buClr>
              <a:buSzPts val="1800"/>
              <a:buFont typeface="Arial" panose="020B0604020202020204" pitchFamily="34" charset="0"/>
              <a:buChar char="•"/>
            </a:pPr>
            <a:r>
              <a:rPr lang="en-IN" sz="1800" dirty="0">
                <a:solidFill>
                  <a:schemeClr val="tx1"/>
                </a:solidFill>
                <a:latin typeface="Calibri" panose="020F0502020204030204" pitchFamily="34" charset="0"/>
                <a:cs typeface="Calibri" panose="020F0502020204030204" pitchFamily="34" charset="0"/>
              </a:rPr>
              <a:t>Customer Reviews and Ratings</a:t>
            </a:r>
          </a:p>
          <a:p>
            <a:pPr marL="400050" indent="-285750">
              <a:buClr>
                <a:srgbClr val="000000"/>
              </a:buClr>
              <a:buSzPts val="1800"/>
              <a:buFont typeface="Arial" panose="020B0604020202020204" pitchFamily="34" charset="0"/>
              <a:buChar char="•"/>
            </a:pPr>
            <a:r>
              <a:rPr lang="en-IN" sz="1800" i="0" dirty="0">
                <a:solidFill>
                  <a:schemeClr val="tx1"/>
                </a:solidFill>
                <a:effectLst/>
                <a:latin typeface="Calibri" panose="020F0502020204030204" pitchFamily="34" charset="0"/>
                <a:cs typeface="Calibri" panose="020F0502020204030204" pitchFamily="34" charset="0"/>
              </a:rPr>
              <a:t>Promotions</a:t>
            </a:r>
            <a:r>
              <a:rPr lang="en-IN" sz="1800" dirty="0">
                <a:solidFill>
                  <a:schemeClr val="tx1"/>
                </a:solidFill>
                <a:latin typeface="Calibri" panose="020F0502020204030204" pitchFamily="34" charset="0"/>
                <a:cs typeface="Calibri" panose="020F0502020204030204" pitchFamily="34" charset="0"/>
              </a:rPr>
              <a:t> and Discounts</a:t>
            </a:r>
            <a:endParaRPr lang="en-IN" sz="1800" i="0" dirty="0">
              <a:solidFill>
                <a:schemeClr val="tx1"/>
              </a:solidFill>
              <a:effectLst/>
              <a:latin typeface="Calibri" panose="020F0502020204030204" pitchFamily="34" charset="0"/>
              <a:cs typeface="Calibri" panose="020F0502020204030204" pitchFamily="34" charset="0"/>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828842" y="993971"/>
            <a:ext cx="7688700" cy="535200"/>
          </a:xfrm>
          <a:prstGeom prst="rect">
            <a:avLst/>
          </a:prstGeom>
        </p:spPr>
        <p:txBody>
          <a:bodyPr spcFirstLastPara="1" wrap="square" lIns="91425" tIns="91425" rIns="91425" bIns="91425" anchor="t" anchorCtr="0">
            <a:noAutofit/>
          </a:bodyPr>
          <a:lstStyle/>
          <a:p>
            <a:pPr marL="0" lvl="0" indent="0" rtl="0">
              <a:spcBef>
                <a:spcPts val="1400"/>
              </a:spcBef>
              <a:spcAft>
                <a:spcPts val="0"/>
              </a:spcAft>
              <a:buSzPts val="990"/>
              <a:buNone/>
            </a:pPr>
            <a:r>
              <a:rPr lang="en" sz="4000" b="1" dirty="0">
                <a:solidFill>
                  <a:srgbClr val="64CAED"/>
                </a:solidFill>
                <a:latin typeface="Aptos" panose="020B0004020202020204" pitchFamily="34" charset="0"/>
                <a:ea typeface="Roboto"/>
                <a:cs typeface="Roboto"/>
                <a:sym typeface="Roboto"/>
              </a:rPr>
              <a:t>Result</a:t>
            </a:r>
          </a:p>
          <a:p>
            <a:pPr marL="0" lvl="0" indent="0" rtl="0">
              <a:spcBef>
                <a:spcPts val="400"/>
              </a:spcBef>
              <a:spcAft>
                <a:spcPts val="0"/>
              </a:spcAft>
              <a:buSzPts val="990"/>
              <a:buNone/>
            </a:pPr>
            <a:endParaRPr lang="en-IN" sz="3040" dirty="0"/>
          </a:p>
        </p:txBody>
      </p:sp>
      <p:sp>
        <p:nvSpPr>
          <p:cNvPr id="141" name="Google Shape;141;p22"/>
          <p:cNvSpPr txBox="1">
            <a:spLocks noGrp="1"/>
          </p:cNvSpPr>
          <p:nvPr>
            <p:ph type="body" idx="1"/>
          </p:nvPr>
        </p:nvSpPr>
        <p:spPr>
          <a:xfrm>
            <a:off x="727650" y="2160933"/>
            <a:ext cx="7688700" cy="2261100"/>
          </a:xfrm>
          <a:prstGeom prst="rect">
            <a:avLst/>
          </a:prstGeom>
        </p:spPr>
        <p:txBody>
          <a:bodyPr spcFirstLastPara="1" wrap="square" lIns="91425" tIns="91425" rIns="91425" bIns="91425" anchor="t" anchorCtr="0">
            <a:normAutofit/>
          </a:bodyPr>
          <a:lstStyle/>
          <a:p>
            <a:pPr marL="107950" lvl="0" indent="0" algn="l" rtl="0">
              <a:spcBef>
                <a:spcPts val="0"/>
              </a:spcBef>
              <a:spcAft>
                <a:spcPts val="0"/>
              </a:spcAft>
              <a:buClr>
                <a:srgbClr val="000000"/>
              </a:buClr>
              <a:buSzPts val="1900"/>
              <a:buNone/>
            </a:pPr>
            <a:endParaRPr lang="en-IN" sz="1800" dirty="0">
              <a:solidFill>
                <a:schemeClr val="tx1"/>
              </a:solidFill>
              <a:effectLst/>
              <a:latin typeface="Calibri" panose="020F0502020204030204" pitchFamily="34" charset="0"/>
              <a:cs typeface="Calibri" panose="020F0502020204030204" pitchFamily="34" charset="0"/>
            </a:endParaRPr>
          </a:p>
          <a:p>
            <a:pPr marL="107950" lvl="0" indent="0" algn="l" rtl="0">
              <a:spcBef>
                <a:spcPts val="0"/>
              </a:spcBef>
              <a:spcAft>
                <a:spcPts val="0"/>
              </a:spcAft>
              <a:buClr>
                <a:srgbClr val="000000"/>
              </a:buClr>
              <a:buSzPts val="1900"/>
              <a:buNone/>
            </a:pPr>
            <a:r>
              <a:rPr lang="en-IN" sz="1800" dirty="0">
                <a:solidFill>
                  <a:schemeClr val="tx1"/>
                </a:solidFill>
                <a:effectLst/>
                <a:latin typeface="Calibri" panose="020F0502020204030204" pitchFamily="34" charset="0"/>
                <a:cs typeface="Calibri" panose="020F0502020204030204" pitchFamily="34" charset="0"/>
              </a:rPr>
              <a:t>The successful implementation of the e-commerce website project resulted in a significant increase in online sales and market reach, surpassing revenue projections. User feedback indicates heightened satisfaction with the streamlined shopping experience, underscoring the project's achievement in enhancing customer engagement and loyalty.</a:t>
            </a:r>
            <a:endParaRPr sz="1800" dirty="0">
              <a:solidFill>
                <a:schemeClr val="tx1"/>
              </a:solidFill>
              <a:latin typeface="Calibri" panose="020F0502020204030204" pitchFamily="34" charset="0"/>
              <a:cs typeface="Calibri" panose="020F0502020204030204" pitchFamily="34" charset="0"/>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795710" y="803525"/>
            <a:ext cx="7688700" cy="535200"/>
          </a:xfrm>
          <a:prstGeom prst="rect">
            <a:avLst/>
          </a:prstGeom>
        </p:spPr>
        <p:txBody>
          <a:bodyPr spcFirstLastPara="1" wrap="square" lIns="91425" tIns="91425" rIns="91425" bIns="91425" anchor="t" anchorCtr="0">
            <a:noAutofit/>
          </a:bodyPr>
          <a:lstStyle/>
          <a:p>
            <a:pPr marL="0" lvl="0" indent="0" rtl="0">
              <a:lnSpc>
                <a:spcPct val="160000"/>
              </a:lnSpc>
              <a:spcBef>
                <a:spcPts val="1400"/>
              </a:spcBef>
              <a:spcAft>
                <a:spcPts val="0"/>
              </a:spcAft>
              <a:buSzPts val="990"/>
              <a:buNone/>
            </a:pPr>
            <a:r>
              <a:rPr lang="en" sz="4000" b="1" dirty="0">
                <a:solidFill>
                  <a:srgbClr val="64CAED"/>
                </a:solidFill>
                <a:latin typeface="Aptos" panose="020B0004020202020204" pitchFamily="34" charset="0"/>
                <a:ea typeface="Roboto"/>
                <a:cs typeface="Roboto"/>
                <a:sym typeface="Roboto"/>
              </a:rPr>
              <a:t>Challenges Faced</a:t>
            </a:r>
            <a:endParaRPr sz="4000" b="1" dirty="0">
              <a:solidFill>
                <a:srgbClr val="64CAED"/>
              </a:solidFill>
              <a:latin typeface="Aptos" panose="020B0004020202020204" pitchFamily="34" charset="0"/>
              <a:ea typeface="Roboto"/>
              <a:cs typeface="Roboto"/>
              <a:sym typeface="Roboto"/>
            </a:endParaRPr>
          </a:p>
          <a:p>
            <a:pPr marL="0" lvl="0" indent="0" algn="l" rtl="0">
              <a:spcBef>
                <a:spcPts val="400"/>
              </a:spcBef>
              <a:spcAft>
                <a:spcPts val="0"/>
              </a:spcAft>
              <a:buSzPts val="990"/>
              <a:buNone/>
            </a:pPr>
            <a:endParaRPr sz="3040" b="1" dirty="0">
              <a:solidFill>
                <a:srgbClr val="64CAED"/>
              </a:solidFill>
            </a:endParaRPr>
          </a:p>
        </p:txBody>
      </p:sp>
      <p:sp>
        <p:nvSpPr>
          <p:cNvPr id="147" name="Google Shape;147;p23"/>
          <p:cNvSpPr txBox="1">
            <a:spLocks noGrp="1"/>
          </p:cNvSpPr>
          <p:nvPr>
            <p:ph type="body" idx="1"/>
          </p:nvPr>
        </p:nvSpPr>
        <p:spPr>
          <a:prstGeom prst="rect">
            <a:avLst/>
          </a:prstGeom>
        </p:spPr>
        <p:txBody>
          <a:bodyPr spcFirstLastPara="1" wrap="square" lIns="91425" tIns="91425" rIns="91425" bIns="91425" anchor="t" anchorCtr="0">
            <a:normAutofit/>
          </a:bodyPr>
          <a:lstStyle/>
          <a:p>
            <a:pPr marL="107950" indent="0">
              <a:buClr>
                <a:srgbClr val="000000"/>
              </a:buClr>
              <a:buSzPts val="1900"/>
              <a:buNone/>
            </a:pPr>
            <a:r>
              <a:rPr lang="en-IN" sz="1800" b="1" dirty="0"/>
              <a:t>Technological Challenges</a:t>
            </a:r>
          </a:p>
          <a:p>
            <a:pPr marL="107950" indent="0">
              <a:buClr>
                <a:srgbClr val="000000"/>
              </a:buClr>
              <a:buSzPts val="1900"/>
              <a:buNone/>
            </a:pPr>
            <a:r>
              <a:rPr lang="en-IN" sz="1800" b="1" dirty="0"/>
              <a:t>-Authentication</a:t>
            </a:r>
          </a:p>
          <a:p>
            <a:pPr marL="107950" indent="0">
              <a:buClr>
                <a:srgbClr val="000000"/>
              </a:buClr>
              <a:buSzPts val="1900"/>
              <a:buNone/>
            </a:pPr>
            <a:r>
              <a:rPr lang="en-IN" sz="1800" b="1" dirty="0"/>
              <a:t>-Integration Complexities</a:t>
            </a:r>
          </a:p>
          <a:p>
            <a:pPr marL="107950" indent="0">
              <a:buClr>
                <a:srgbClr val="000000"/>
              </a:buClr>
              <a:buSzPts val="1900"/>
              <a:buNone/>
            </a:pPr>
            <a:r>
              <a:rPr lang="en-IN" sz="1800" b="1" dirty="0"/>
              <a:t>-Connectivity of backend and frontend </a:t>
            </a:r>
          </a:p>
          <a:p>
            <a:pPr marL="107950" indent="0">
              <a:buClr>
                <a:srgbClr val="000000"/>
              </a:buClr>
              <a:buSzPts val="1900"/>
              <a:buNone/>
            </a:pPr>
            <a:r>
              <a:rPr lang="en-IN" sz="1800" b="1" dirty="0"/>
              <a:t>-Scalability and Performance Optimization</a:t>
            </a:r>
          </a:p>
          <a:p>
            <a:pPr marL="107950" lvl="0" indent="0" algn="l" rtl="0">
              <a:spcBef>
                <a:spcPts val="0"/>
              </a:spcBef>
              <a:spcAft>
                <a:spcPts val="0"/>
              </a:spcAft>
              <a:buClr>
                <a:srgbClr val="000000"/>
              </a:buClr>
              <a:buSzPts val="1900"/>
              <a:buNone/>
            </a:pPr>
            <a:endParaRPr sz="1800" dirty="0">
              <a:solidFill>
                <a:schemeClr val="tx1"/>
              </a:solidFill>
              <a:latin typeface="Calibri" panose="020F0502020204030204" pitchFamily="34" charset="0"/>
              <a:cs typeface="Calibri" panose="020F0502020204030204" pitchFamily="34" charset="0"/>
            </a:endParaRPr>
          </a:p>
        </p:txBody>
      </p:sp>
    </p:spTree>
  </p:cSld>
  <p:clrMapOvr>
    <a:masterClrMapping/>
  </p:clrMapOvr>
  <p:transition spd="slow">
    <p:push dir="u"/>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249</TotalTime>
  <Words>446</Words>
  <Application>Microsoft Office PowerPoint</Application>
  <PresentationFormat>On-screen Show (16:9)</PresentationFormat>
  <Paragraphs>58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Trebuchet MS</vt:lpstr>
      <vt:lpstr>Wingdings 3</vt:lpstr>
      <vt:lpstr>Arial</vt:lpstr>
      <vt:lpstr>Calibri</vt:lpstr>
      <vt:lpstr>Facet</vt:lpstr>
      <vt:lpstr>Mini Project E-COMMERCE WEBSITE </vt:lpstr>
      <vt:lpstr>Introduction </vt:lpstr>
      <vt:lpstr>Objectives </vt:lpstr>
      <vt:lpstr>Methodology </vt:lpstr>
      <vt:lpstr> System Architecture </vt:lpstr>
      <vt:lpstr>Implementation </vt:lpstr>
      <vt:lpstr>Features </vt:lpstr>
      <vt:lpstr>Result </vt:lpstr>
      <vt:lpstr>Challenges Faced </vt:lpstr>
      <vt:lpstr>Future Work </vt:lpstr>
      <vt:lpstr>Conclusion </vt:lpstr>
      <vt:lpstr> Gratitude to Mentor for E-COMMERCE Project</vt:lpstr>
      <vt:lpstr>Q&amp;A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Car Rental System</dc:title>
  <dc:creator>Anjal</dc:creator>
  <cp:lastModifiedBy>Ayush Dubey</cp:lastModifiedBy>
  <cp:revision>13</cp:revision>
  <cp:lastPrinted>2023-11-29T17:44:32Z</cp:lastPrinted>
  <dcterms:modified xsi:type="dcterms:W3CDTF">2023-12-03T06:37:48Z</dcterms:modified>
</cp:coreProperties>
</file>