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1" r:id="rId3"/>
    <p:sldId id="258" r:id="rId4"/>
    <p:sldId id="264" r:id="rId5"/>
    <p:sldId id="267" r:id="rId6"/>
    <p:sldId id="268" r:id="rId7"/>
    <p:sldId id="269" r:id="rId8"/>
    <p:sldId id="259" r:id="rId9"/>
    <p:sldId id="272" r:id="rId10"/>
    <p:sldId id="265" r:id="rId11"/>
    <p:sldId id="270" r:id="rId12"/>
    <p:sldId id="266" r:id="rId13"/>
    <p:sldId id="261" r:id="rId14"/>
    <p:sldId id="262" r:id="rId15"/>
    <p:sldId id="26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50" autoAdjust="0"/>
    <p:restoredTop sz="94660"/>
  </p:normalViewPr>
  <p:slideViewPr>
    <p:cSldViewPr snapToGrid="0">
      <p:cViewPr varScale="1">
        <p:scale>
          <a:sx n="85" d="100"/>
          <a:sy n="85" d="100"/>
        </p:scale>
        <p:origin x="22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12/23/2020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12/23/2020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12/23/2020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12/23/2020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12/23/2020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12/23/2020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12/23/2020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12/23/2020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12/23/2020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12/23/2020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12/23/2020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12/23/2020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12/23/2020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12/23/2020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12/23/2020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Surajpedd/Cellular-Automata/blob/main/GameofLife.cpp" TargetMode="Externa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59A20CA-C178-4F1A-91B0-9C1E40038320}"/>
              </a:ext>
            </a:extLst>
          </p:cNvPr>
          <p:cNvSpPr txBox="1">
            <a:spLocks noGrp="1"/>
          </p:cNvSpPr>
          <p:nvPr>
            <p:ph type="ctrTitle"/>
          </p:nvPr>
        </p:nvSpPr>
        <p:spPr>
          <a:xfrm>
            <a:off x="1825624" y="-342927"/>
            <a:ext cx="10572750" cy="2970212"/>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54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5400" dirty="0"/>
              <a:t>  CELLULAR AUTOMATA</a:t>
            </a:r>
            <a:endParaRPr lang="en-US" sz="6000" dirty="0"/>
          </a:p>
        </p:txBody>
      </p:sp>
      <p:sp>
        <p:nvSpPr>
          <p:cNvPr id="11" name="Subtitle 2">
            <a:extLst>
              <a:ext uri="{FF2B5EF4-FFF2-40B4-BE49-F238E27FC236}">
                <a16:creationId xmlns:a16="http://schemas.microsoft.com/office/drawing/2014/main" id="{F6AAE531-4C46-47EC-96DC-D03260AA0597}"/>
              </a:ext>
            </a:extLst>
          </p:cNvPr>
          <p:cNvSpPr txBox="1">
            <a:spLocks/>
          </p:cNvSpPr>
          <p:nvPr/>
        </p:nvSpPr>
        <p:spPr>
          <a:xfrm>
            <a:off x="1371599" y="3429000"/>
            <a:ext cx="9448800" cy="2662582"/>
          </a:xfrm>
          <a:prstGeom prst="rect">
            <a:avLst/>
          </a:prstGeom>
          <a:effectLst>
            <a:outerShdw blurRad="50800" dir="14400000">
              <a:srgbClr val="000000">
                <a:alpha val="40000"/>
              </a:srgbClr>
            </a:outerShdw>
          </a:effectLst>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accent1"/>
              </a:buClr>
              <a:buFont typeface="Wingdings 2" charset="2"/>
              <a:buNone/>
              <a:defRPr sz="1800" kern="1200">
                <a:solidFill>
                  <a:schemeClr val="tx1"/>
                </a:solidFill>
                <a:latin typeface="+mn-lt"/>
                <a:ea typeface="+mn-ea"/>
                <a:cs typeface="+mn-cs"/>
              </a:defRPr>
            </a:lvl1pPr>
            <a:lvl2pPr marL="457200" indent="0" algn="ctr" defTabSz="457200" rtl="0" eaLnBrk="1" latinLnBrk="0" hangingPunct="1">
              <a:spcBef>
                <a:spcPct val="20000"/>
              </a:spcBef>
              <a:spcAft>
                <a:spcPts val="600"/>
              </a:spcAft>
              <a:buClr>
                <a:schemeClr val="accent1"/>
              </a:buClr>
              <a:buFont typeface="Wingdings 2"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Font typeface="Wingdings 2"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9pPr>
          </a:lstStyle>
          <a:p>
            <a:r>
              <a:rPr lang="en-US" sz="4000" dirty="0"/>
              <a:t>              TOC PROJECT VIDEO-2</a:t>
            </a:r>
          </a:p>
          <a:p>
            <a:endParaRPr lang="en-US" sz="4000" dirty="0"/>
          </a:p>
          <a:p>
            <a:r>
              <a:rPr lang="en-US" sz="4000" dirty="0"/>
              <a:t>						                       SURAJ P</a:t>
            </a:r>
          </a:p>
          <a:p>
            <a:r>
              <a:rPr lang="en-US" sz="4000" dirty="0"/>
              <a:t>                       						19BCE1044</a:t>
            </a:r>
          </a:p>
        </p:txBody>
      </p:sp>
    </p:spTree>
    <p:extLst>
      <p:ext uri="{BB962C8B-B14F-4D97-AF65-F5344CB8AC3E}">
        <p14:creationId xmlns:p14="http://schemas.microsoft.com/office/powerpoint/2010/main" val="18327379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E10C6-6EBD-4425-B5AE-E1FAED3DC55A}"/>
              </a:ext>
            </a:extLst>
          </p:cNvPr>
          <p:cNvSpPr>
            <a:spLocks noGrp="1"/>
          </p:cNvSpPr>
          <p:nvPr>
            <p:ph type="title"/>
          </p:nvPr>
        </p:nvSpPr>
        <p:spPr/>
        <p:txBody>
          <a:bodyPr/>
          <a:lstStyle/>
          <a:p>
            <a:r>
              <a:rPr lang="en-US" dirty="0"/>
              <a:t>Auxiliary Function : printGrid()</a:t>
            </a:r>
          </a:p>
        </p:txBody>
      </p:sp>
      <p:pic>
        <p:nvPicPr>
          <p:cNvPr id="7" name="Picture 6">
            <a:extLst>
              <a:ext uri="{FF2B5EF4-FFF2-40B4-BE49-F238E27FC236}">
                <a16:creationId xmlns:a16="http://schemas.microsoft.com/office/drawing/2014/main" id="{BEF29F8C-FBD3-4238-9BD8-FE47624D7F9E}"/>
              </a:ext>
            </a:extLst>
          </p:cNvPr>
          <p:cNvPicPr>
            <a:picLocks noChangeAspect="1"/>
          </p:cNvPicPr>
          <p:nvPr/>
        </p:nvPicPr>
        <p:blipFill>
          <a:blip r:embed="rId2"/>
          <a:stretch>
            <a:fillRect/>
          </a:stretch>
        </p:blipFill>
        <p:spPr>
          <a:xfrm>
            <a:off x="553747" y="2307214"/>
            <a:ext cx="11323109" cy="4103598"/>
          </a:xfrm>
          <a:prstGeom prst="rect">
            <a:avLst/>
          </a:prstGeom>
        </p:spPr>
      </p:pic>
    </p:spTree>
    <p:extLst>
      <p:ext uri="{BB962C8B-B14F-4D97-AF65-F5344CB8AC3E}">
        <p14:creationId xmlns:p14="http://schemas.microsoft.com/office/powerpoint/2010/main" val="338386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8" name="Freeform: Shape 17">
            <a:extLst>
              <a:ext uri="{FF2B5EF4-FFF2-40B4-BE49-F238E27FC236}">
                <a16:creationId xmlns:a16="http://schemas.microsoft.com/office/drawing/2014/main" id="{5C4E86D9-FC25-4C5B-B73F-77B0D9D11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2662237" y="-2662237"/>
            <a:ext cx="6867526" cy="12192000"/>
          </a:xfrm>
          <a:custGeom>
            <a:avLst/>
            <a:gdLst>
              <a:gd name="connsiteX0" fmla="*/ 0 w 6867526"/>
              <a:gd name="connsiteY0" fmla="*/ 11723012 h 12192000"/>
              <a:gd name="connsiteX1" fmla="*/ 0 w 6867526"/>
              <a:gd name="connsiteY1" fmla="*/ 4448765 h 12192000"/>
              <a:gd name="connsiteX2" fmla="*/ 0 w 6867526"/>
              <a:gd name="connsiteY2" fmla="*/ 0 h 12192000"/>
              <a:gd name="connsiteX3" fmla="*/ 6867524 w 6867526"/>
              <a:gd name="connsiteY3" fmla="*/ 0 h 12192000"/>
              <a:gd name="connsiteX4" fmla="*/ 6867524 w 6867526"/>
              <a:gd name="connsiteY4" fmla="*/ 4089952 h 12192000"/>
              <a:gd name="connsiteX5" fmla="*/ 6867524 w 6867526"/>
              <a:gd name="connsiteY5" fmla="*/ 10933355 h 12192000"/>
              <a:gd name="connsiteX6" fmla="*/ 6867526 w 6867526"/>
              <a:gd name="connsiteY6" fmla="*/ 10933355 h 12192000"/>
              <a:gd name="connsiteX7" fmla="*/ 6867526 w 6867526"/>
              <a:gd name="connsiteY7" fmla="*/ 12192000 h 12192000"/>
              <a:gd name="connsiteX8" fmla="*/ 9525 w 6867526"/>
              <a:gd name="connsiteY8" fmla="*/ 12192000 h 12192000"/>
              <a:gd name="connsiteX9" fmla="*/ 9525 w 6867526"/>
              <a:gd name="connsiteY9" fmla="*/ 11726716 h 12192000"/>
              <a:gd name="connsiteX10" fmla="*/ 4761 w 6867526"/>
              <a:gd name="connsiteY10" fmla="*/ 11726716 h 12192000"/>
              <a:gd name="connsiteX11" fmla="*/ 4761 w 6867526"/>
              <a:gd name="connsiteY11" fmla="*/ 11723012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67526" h="12192000">
                <a:moveTo>
                  <a:pt x="0" y="11723012"/>
                </a:moveTo>
                <a:lnTo>
                  <a:pt x="0" y="4448765"/>
                </a:lnTo>
                <a:lnTo>
                  <a:pt x="0" y="0"/>
                </a:lnTo>
                <a:lnTo>
                  <a:pt x="6867524" y="0"/>
                </a:lnTo>
                <a:lnTo>
                  <a:pt x="6867524" y="4089952"/>
                </a:lnTo>
                <a:lnTo>
                  <a:pt x="6867524" y="10933355"/>
                </a:lnTo>
                <a:lnTo>
                  <a:pt x="6867526" y="10933355"/>
                </a:lnTo>
                <a:lnTo>
                  <a:pt x="6867526" y="12192000"/>
                </a:lnTo>
                <a:lnTo>
                  <a:pt x="9525" y="12192000"/>
                </a:lnTo>
                <a:lnTo>
                  <a:pt x="9525" y="11726716"/>
                </a:lnTo>
                <a:lnTo>
                  <a:pt x="4761" y="11726716"/>
                </a:lnTo>
                <a:lnTo>
                  <a:pt x="4761" y="11723012"/>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3" name="Title 2">
            <a:extLst>
              <a:ext uri="{FF2B5EF4-FFF2-40B4-BE49-F238E27FC236}">
                <a16:creationId xmlns:a16="http://schemas.microsoft.com/office/drawing/2014/main" id="{0884F9C0-16B1-4104-BF21-A6AFDB6AC9EF}"/>
              </a:ext>
            </a:extLst>
          </p:cNvPr>
          <p:cNvSpPr>
            <a:spLocks noGrp="1"/>
          </p:cNvSpPr>
          <p:nvPr>
            <p:ph type="title"/>
          </p:nvPr>
        </p:nvSpPr>
        <p:spPr>
          <a:xfrm>
            <a:off x="4900382" y="1331510"/>
            <a:ext cx="7179733" cy="4310860"/>
          </a:xfrm>
          <a:solidFill>
            <a:schemeClr val="tx1"/>
          </a:solidFill>
        </p:spPr>
        <p:txBody>
          <a:bodyPr vert="horz" lIns="91440" tIns="45720" rIns="91440" bIns="45720" rtlCol="0" anchor="ctr">
            <a:normAutofit fontScale="90000"/>
          </a:bodyPr>
          <a:lstStyle/>
          <a:p>
            <a:pPr>
              <a:lnSpc>
                <a:spcPct val="110000"/>
              </a:lnSpc>
            </a:pPr>
            <a:r>
              <a:rPr lang="en-US" sz="3000" dirty="0">
                <a:solidFill>
                  <a:schemeClr val="bg1"/>
                </a:solidFill>
                <a:latin typeface="Calibri" panose="020F0502020204030204" pitchFamily="34" charset="0"/>
                <a:cs typeface="Calibri" panose="020F0502020204030204" pitchFamily="34" charset="0"/>
              </a:rPr>
              <a:t>1. Generate a 2D Grid</a:t>
            </a:r>
            <a:br>
              <a:rPr lang="en-US" sz="3000" dirty="0">
                <a:solidFill>
                  <a:schemeClr val="bg1"/>
                </a:solidFill>
                <a:latin typeface="Calibri" panose="020F0502020204030204" pitchFamily="34" charset="0"/>
                <a:cs typeface="Calibri" panose="020F0502020204030204" pitchFamily="34" charset="0"/>
              </a:rPr>
            </a:br>
            <a:r>
              <a:rPr lang="en-US" sz="3000" dirty="0">
                <a:solidFill>
                  <a:schemeClr val="bg1"/>
                </a:solidFill>
                <a:latin typeface="Calibri" panose="020F0502020204030204" pitchFamily="34" charset="0"/>
                <a:cs typeface="Calibri" panose="020F0502020204030204" pitchFamily="34" charset="0"/>
              </a:rPr>
              <a:t>2. Enter coordinates of the initial state for the Living Cells by setting grid value = true</a:t>
            </a:r>
            <a:br>
              <a:rPr lang="en-US" sz="3000" dirty="0">
                <a:solidFill>
                  <a:schemeClr val="bg1"/>
                </a:solidFill>
                <a:latin typeface="Calibri" panose="020F0502020204030204" pitchFamily="34" charset="0"/>
                <a:cs typeface="Calibri" panose="020F0502020204030204" pitchFamily="34" charset="0"/>
              </a:rPr>
            </a:br>
            <a:r>
              <a:rPr lang="en-US" sz="3000" dirty="0">
                <a:solidFill>
                  <a:schemeClr val="bg1"/>
                </a:solidFill>
                <a:latin typeface="Calibri" panose="020F0502020204030204" pitchFamily="34" charset="0"/>
                <a:cs typeface="Calibri" panose="020F0502020204030204" pitchFamily="34" charset="0"/>
              </a:rPr>
              <a:t>3. Traverse through the Grid to each cell (</a:t>
            </a:r>
            <a:r>
              <a:rPr lang="en-US" sz="3000" dirty="0" err="1">
                <a:solidFill>
                  <a:schemeClr val="bg1"/>
                </a:solidFill>
                <a:latin typeface="Calibri" panose="020F0502020204030204" pitchFamily="34" charset="0"/>
                <a:cs typeface="Calibri" panose="020F0502020204030204" pitchFamily="34" charset="0"/>
              </a:rPr>
              <a:t>a,b</a:t>
            </a:r>
            <a:r>
              <a:rPr lang="en-US" sz="3000" dirty="0">
                <a:solidFill>
                  <a:schemeClr val="bg1"/>
                </a:solidFill>
                <a:latin typeface="Calibri" panose="020F0502020204030204" pitchFamily="34" charset="0"/>
                <a:cs typeface="Calibri" panose="020F0502020204030204" pitchFamily="34" charset="0"/>
              </a:rPr>
              <a:t>) and find the number of living cells in its neighbourhood</a:t>
            </a:r>
            <a:br>
              <a:rPr lang="en-US" sz="3000" dirty="0">
                <a:solidFill>
                  <a:schemeClr val="bg1"/>
                </a:solidFill>
                <a:latin typeface="Calibri" panose="020F0502020204030204" pitchFamily="34" charset="0"/>
                <a:cs typeface="Calibri" panose="020F0502020204030204" pitchFamily="34" charset="0"/>
              </a:rPr>
            </a:br>
            <a:r>
              <a:rPr lang="en-US" sz="3000" dirty="0">
                <a:solidFill>
                  <a:schemeClr val="bg1"/>
                </a:solidFill>
                <a:latin typeface="Calibri" panose="020F0502020204030204" pitchFamily="34" charset="0"/>
                <a:cs typeface="Calibri" panose="020F0502020204030204" pitchFamily="34" charset="0"/>
              </a:rPr>
              <a:t>4. Based on Rules set whether that cell is alive or dead</a:t>
            </a:r>
            <a:br>
              <a:rPr lang="en-US" sz="3000" dirty="0">
                <a:solidFill>
                  <a:schemeClr val="bg1"/>
                </a:solidFill>
                <a:latin typeface="Calibri" panose="020F0502020204030204" pitchFamily="34" charset="0"/>
                <a:cs typeface="Calibri" panose="020F0502020204030204" pitchFamily="34" charset="0"/>
              </a:rPr>
            </a:br>
            <a:r>
              <a:rPr lang="en-US" sz="3000" dirty="0">
                <a:solidFill>
                  <a:schemeClr val="bg1"/>
                </a:solidFill>
                <a:latin typeface="Calibri" panose="020F0502020204030204" pitchFamily="34" charset="0"/>
                <a:cs typeface="Calibri" panose="020F0502020204030204" pitchFamily="34" charset="0"/>
              </a:rPr>
              <a:t>5.Print the Grid</a:t>
            </a:r>
          </a:p>
        </p:txBody>
      </p:sp>
      <p:sp useBgFill="1">
        <p:nvSpPr>
          <p:cNvPr id="29" name="Freeform: Shape 19">
            <a:extLst>
              <a:ext uri="{FF2B5EF4-FFF2-40B4-BE49-F238E27FC236}">
                <a16:creationId xmlns:a16="http://schemas.microsoft.com/office/drawing/2014/main" id="{44AF92AB-F4DD-4C5A-BC11-E1D33AFC0C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1034751" y="1034752"/>
            <a:ext cx="6858000" cy="4788497"/>
          </a:xfrm>
          <a:custGeom>
            <a:avLst/>
            <a:gdLst>
              <a:gd name="connsiteX0" fmla="*/ 6858000 w 6858000"/>
              <a:gd name="connsiteY0" fmla="*/ 468988 h 4788497"/>
              <a:gd name="connsiteX1" fmla="*/ 6858000 w 6858000"/>
              <a:gd name="connsiteY1" fmla="*/ 4490047 h 4788497"/>
              <a:gd name="connsiteX2" fmla="*/ 3859631 w 6858000"/>
              <a:gd name="connsiteY2" fmla="*/ 4490047 h 4788497"/>
              <a:gd name="connsiteX3" fmla="*/ 3478631 w 6858000"/>
              <a:gd name="connsiteY3" fmla="*/ 4775798 h 4788497"/>
              <a:gd name="connsiteX4" fmla="*/ 3470164 w 6858000"/>
              <a:gd name="connsiteY4" fmla="*/ 4778972 h 4788497"/>
              <a:gd name="connsiteX5" fmla="*/ 3457464 w 6858000"/>
              <a:gd name="connsiteY5" fmla="*/ 4783735 h 4788497"/>
              <a:gd name="connsiteX6" fmla="*/ 3446881 w 6858000"/>
              <a:gd name="connsiteY6" fmla="*/ 4788497 h 4788497"/>
              <a:gd name="connsiteX7" fmla="*/ 3434181 w 6858000"/>
              <a:gd name="connsiteY7" fmla="*/ 4788497 h 4788497"/>
              <a:gd name="connsiteX8" fmla="*/ 3423598 w 6858000"/>
              <a:gd name="connsiteY8" fmla="*/ 4788497 h 4788497"/>
              <a:gd name="connsiteX9" fmla="*/ 3410897 w 6858000"/>
              <a:gd name="connsiteY9" fmla="*/ 4783735 h 4788497"/>
              <a:gd name="connsiteX10" fmla="*/ 3398198 w 6858000"/>
              <a:gd name="connsiteY10" fmla="*/ 4778972 h 4788497"/>
              <a:gd name="connsiteX11" fmla="*/ 3389731 w 6858000"/>
              <a:gd name="connsiteY11" fmla="*/ 4775798 h 4788497"/>
              <a:gd name="connsiteX12" fmla="*/ 3008731 w 6858000"/>
              <a:gd name="connsiteY12" fmla="*/ 4490047 h 4788497"/>
              <a:gd name="connsiteX13" fmla="*/ 1012714 w 6858000"/>
              <a:gd name="connsiteY13" fmla="*/ 4490047 h 4788497"/>
              <a:gd name="connsiteX14" fmla="*/ 1012714 w 6858000"/>
              <a:gd name="connsiteY14" fmla="*/ 4489653 h 4788497"/>
              <a:gd name="connsiteX15" fmla="*/ 4761 w 6858000"/>
              <a:gd name="connsiteY15" fmla="*/ 4489653 h 4788497"/>
              <a:gd name="connsiteX16" fmla="*/ 4761 w 6858000"/>
              <a:gd name="connsiteY16" fmla="*/ 4487273 h 4788497"/>
              <a:gd name="connsiteX17" fmla="*/ 0 w 6858000"/>
              <a:gd name="connsiteY17" fmla="*/ 4487273 h 4788497"/>
              <a:gd name="connsiteX18" fmla="*/ 0 w 6858000"/>
              <a:gd name="connsiteY18" fmla="*/ 0 h 4788497"/>
              <a:gd name="connsiteX19" fmla="*/ 6848476 w 6858000"/>
              <a:gd name="connsiteY19" fmla="*/ 0 h 4788497"/>
              <a:gd name="connsiteX20" fmla="*/ 6848476 w 6858000"/>
              <a:gd name="connsiteY20" fmla="*/ 465284 h 4788497"/>
              <a:gd name="connsiteX21" fmla="*/ 6853240 w 6858000"/>
              <a:gd name="connsiteY21" fmla="*/ 465284 h 4788497"/>
              <a:gd name="connsiteX22" fmla="*/ 6853240 w 6858000"/>
              <a:gd name="connsiteY22" fmla="*/ 468988 h 4788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858000" h="4788497">
                <a:moveTo>
                  <a:pt x="6858000" y="468988"/>
                </a:moveTo>
                <a:lnTo>
                  <a:pt x="6858000" y="4490047"/>
                </a:lnTo>
                <a:lnTo>
                  <a:pt x="3859631" y="4490047"/>
                </a:lnTo>
                <a:lnTo>
                  <a:pt x="3478631" y="4775798"/>
                </a:lnTo>
                <a:lnTo>
                  <a:pt x="3470164" y="4778972"/>
                </a:lnTo>
                <a:lnTo>
                  <a:pt x="3457464" y="4783735"/>
                </a:lnTo>
                <a:lnTo>
                  <a:pt x="3446881" y="4788497"/>
                </a:lnTo>
                <a:lnTo>
                  <a:pt x="3434181" y="4788497"/>
                </a:lnTo>
                <a:lnTo>
                  <a:pt x="3423598" y="4788497"/>
                </a:lnTo>
                <a:lnTo>
                  <a:pt x="3410897" y="4783735"/>
                </a:lnTo>
                <a:lnTo>
                  <a:pt x="3398198" y="4778972"/>
                </a:lnTo>
                <a:lnTo>
                  <a:pt x="3389731" y="4775798"/>
                </a:lnTo>
                <a:lnTo>
                  <a:pt x="3008731" y="4490047"/>
                </a:lnTo>
                <a:lnTo>
                  <a:pt x="1012714" y="4490047"/>
                </a:lnTo>
                <a:lnTo>
                  <a:pt x="1012714" y="4489653"/>
                </a:lnTo>
                <a:lnTo>
                  <a:pt x="4761" y="4489653"/>
                </a:lnTo>
                <a:lnTo>
                  <a:pt x="4761" y="4487273"/>
                </a:lnTo>
                <a:lnTo>
                  <a:pt x="0" y="4487273"/>
                </a:lnTo>
                <a:lnTo>
                  <a:pt x="0" y="0"/>
                </a:lnTo>
                <a:lnTo>
                  <a:pt x="6848476" y="0"/>
                </a:lnTo>
                <a:lnTo>
                  <a:pt x="6848476" y="465284"/>
                </a:lnTo>
                <a:lnTo>
                  <a:pt x="6853240" y="465284"/>
                </a:lnTo>
                <a:lnTo>
                  <a:pt x="6853240" y="468988"/>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4" name="Content Placeholder 3">
            <a:extLst>
              <a:ext uri="{FF2B5EF4-FFF2-40B4-BE49-F238E27FC236}">
                <a16:creationId xmlns:a16="http://schemas.microsoft.com/office/drawing/2014/main" id="{C084D0A0-F553-4682-8445-BAD309564A26}"/>
              </a:ext>
            </a:extLst>
          </p:cNvPr>
          <p:cNvSpPr>
            <a:spLocks noGrp="1"/>
          </p:cNvSpPr>
          <p:nvPr>
            <p:ph idx="1"/>
          </p:nvPr>
        </p:nvSpPr>
        <p:spPr>
          <a:xfrm>
            <a:off x="111885" y="870740"/>
            <a:ext cx="4347226" cy="5116520"/>
          </a:xfrm>
          <a:effectLst/>
        </p:spPr>
        <p:txBody>
          <a:bodyPr vert="horz" lIns="91440" tIns="45720" rIns="91440" bIns="45720" rtlCol="0">
            <a:normAutofit/>
          </a:bodyPr>
          <a:lstStyle/>
          <a:p>
            <a:pPr marL="0" indent="0">
              <a:buNone/>
            </a:pPr>
            <a:r>
              <a:rPr lang="en-US" sz="5500" dirty="0"/>
              <a:t> </a:t>
            </a:r>
            <a:r>
              <a:rPr lang="en-US" sz="6000" dirty="0"/>
              <a:t>SUMMARY</a:t>
            </a:r>
          </a:p>
        </p:txBody>
      </p:sp>
    </p:spTree>
    <p:extLst>
      <p:ext uri="{BB962C8B-B14F-4D97-AF65-F5344CB8AC3E}">
        <p14:creationId xmlns:p14="http://schemas.microsoft.com/office/powerpoint/2010/main" val="2772625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301AA-5EE9-49AB-85D1-F96C7BDF5BC3}"/>
              </a:ext>
            </a:extLst>
          </p:cNvPr>
          <p:cNvSpPr>
            <a:spLocks noGrp="1"/>
          </p:cNvSpPr>
          <p:nvPr>
            <p:ph type="title"/>
          </p:nvPr>
        </p:nvSpPr>
        <p:spPr/>
        <p:txBody>
          <a:bodyPr/>
          <a:lstStyle/>
          <a:p>
            <a:r>
              <a:rPr lang="en-US"/>
              <a:t>						 TIME COMPLEXITY </a:t>
            </a:r>
            <a:endParaRPr lang="en-US" dirty="0"/>
          </a:p>
        </p:txBody>
      </p:sp>
      <p:sp>
        <p:nvSpPr>
          <p:cNvPr id="3" name="Content Placeholder 2">
            <a:extLst>
              <a:ext uri="{FF2B5EF4-FFF2-40B4-BE49-F238E27FC236}">
                <a16:creationId xmlns:a16="http://schemas.microsoft.com/office/drawing/2014/main" id="{8AF878D6-DCB6-4997-B9A2-9D2172CFC4A6}"/>
              </a:ext>
            </a:extLst>
          </p:cNvPr>
          <p:cNvSpPr>
            <a:spLocks noGrp="1"/>
          </p:cNvSpPr>
          <p:nvPr>
            <p:ph idx="1"/>
          </p:nvPr>
        </p:nvSpPr>
        <p:spPr>
          <a:xfrm>
            <a:off x="561756" y="2188420"/>
            <a:ext cx="11068488" cy="4449446"/>
          </a:xfrm>
        </p:spPr>
        <p:txBody>
          <a:bodyPr>
            <a:normAutofit/>
          </a:bodyPr>
          <a:lstStyle/>
          <a:p>
            <a:pPr>
              <a:buFont typeface="Wingdings" panose="05000000000000000000" pitchFamily="2" charset="2"/>
              <a:buChar char="Ø"/>
            </a:pPr>
            <a:r>
              <a:rPr lang="en-US" sz="3000" dirty="0">
                <a:latin typeface="Microsoft GothicNeo" panose="020B0500000101010101" pitchFamily="34" charset="-127"/>
                <a:ea typeface="Microsoft GothicNeo" panose="020B0500000101010101" pitchFamily="34" charset="-127"/>
                <a:cs typeface="Microsoft GothicNeo" panose="020B0500000101010101" pitchFamily="34" charset="-127"/>
              </a:rPr>
              <a:t>The Time Complexity is O(n*m) or O(n</a:t>
            </a:r>
            <a:r>
              <a:rPr lang="en-US" sz="3000" baseline="30000" dirty="0">
                <a:latin typeface="Microsoft GothicNeo" panose="020B0500000101010101" pitchFamily="34" charset="-127"/>
                <a:ea typeface="Microsoft GothicNeo" panose="020B0500000101010101" pitchFamily="34" charset="-127"/>
                <a:cs typeface="Microsoft GothicNeo" panose="020B0500000101010101" pitchFamily="34" charset="-127"/>
              </a:rPr>
              <a:t>2</a:t>
            </a:r>
            <a:r>
              <a:rPr lang="en-US" sz="3000" dirty="0">
                <a:latin typeface="Microsoft GothicNeo" panose="020B0500000101010101" pitchFamily="34" charset="-127"/>
                <a:ea typeface="Microsoft GothicNeo" panose="020B0500000101010101" pitchFamily="34" charset="-127"/>
                <a:cs typeface="Microsoft GothicNeo" panose="020B0500000101010101" pitchFamily="34" charset="-127"/>
              </a:rPr>
              <a:t>) where m and n are the dimensions of the grid(here m=n)</a:t>
            </a:r>
          </a:p>
          <a:p>
            <a:pPr>
              <a:buFont typeface="Wingdings" panose="05000000000000000000" pitchFamily="2" charset="2"/>
              <a:buChar char="Ø"/>
            </a:pPr>
            <a:r>
              <a:rPr lang="en-US" sz="3000" dirty="0">
                <a:latin typeface="Microsoft GothicNeo" panose="020B0500000101010101" pitchFamily="34" charset="-127"/>
                <a:ea typeface="Microsoft GothicNeo" panose="020B0500000101010101" pitchFamily="34" charset="-127"/>
                <a:cs typeface="Microsoft GothicNeo" panose="020B0500000101010101" pitchFamily="34" charset="-127"/>
              </a:rPr>
              <a:t>We need to traverse through each element in the Grid to find its </a:t>
            </a:r>
            <a:r>
              <a:rPr lang="en-US" sz="3000" dirty="0" err="1">
                <a:latin typeface="Microsoft GothicNeo" panose="020B0500000101010101" pitchFamily="34" charset="-127"/>
                <a:ea typeface="Microsoft GothicNeo" panose="020B0500000101010101" pitchFamily="34" charset="-127"/>
                <a:cs typeface="Microsoft GothicNeo" panose="020B0500000101010101" pitchFamily="34" charset="-127"/>
              </a:rPr>
              <a:t>neighbouring</a:t>
            </a:r>
            <a:r>
              <a:rPr lang="en-US" sz="3000" dirty="0">
                <a:latin typeface="Microsoft GothicNeo" panose="020B0500000101010101" pitchFamily="34" charset="-127"/>
                <a:ea typeface="Microsoft GothicNeo" panose="020B0500000101010101" pitchFamily="34" charset="-127"/>
                <a:cs typeface="Microsoft GothicNeo" panose="020B0500000101010101" pitchFamily="34" charset="-127"/>
              </a:rPr>
              <a:t> cell’s state. Hence we get a O(n</a:t>
            </a:r>
            <a:r>
              <a:rPr lang="en-US" sz="3000" baseline="30000" dirty="0">
                <a:latin typeface="Microsoft GothicNeo" panose="020B0500000101010101" pitchFamily="34" charset="-127"/>
                <a:ea typeface="Microsoft GothicNeo" panose="020B0500000101010101" pitchFamily="34" charset="-127"/>
                <a:cs typeface="Microsoft GothicNeo" panose="020B0500000101010101" pitchFamily="34" charset="-127"/>
              </a:rPr>
              <a:t>2</a:t>
            </a:r>
            <a:r>
              <a:rPr lang="en-US" sz="3000" dirty="0">
                <a:latin typeface="Microsoft GothicNeo" panose="020B0500000101010101" pitchFamily="34" charset="-127"/>
                <a:ea typeface="Microsoft GothicNeo" panose="020B0500000101010101" pitchFamily="34" charset="-127"/>
                <a:cs typeface="Microsoft GothicNeo" panose="020B0500000101010101" pitchFamily="34" charset="-127"/>
              </a:rPr>
              <a:t>) time complexity</a:t>
            </a:r>
          </a:p>
        </p:txBody>
      </p:sp>
    </p:spTree>
    <p:extLst>
      <p:ext uri="{BB962C8B-B14F-4D97-AF65-F5344CB8AC3E}">
        <p14:creationId xmlns:p14="http://schemas.microsoft.com/office/powerpoint/2010/main" val="24661032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D81A7-4110-4FAF-92BD-5410101F02A0}"/>
              </a:ext>
            </a:extLst>
          </p:cNvPr>
          <p:cNvSpPr txBox="1">
            <a:spLocks/>
          </p:cNvSpPr>
          <p:nvPr/>
        </p:nvSpPr>
        <p:spPr>
          <a:xfrm>
            <a:off x="810001" y="0"/>
            <a:ext cx="10571998" cy="970450"/>
          </a:xfrm>
          <a:prstGeom prst="rect">
            <a:avLst/>
          </a:prstGeom>
        </p:spPr>
        <p:txBody>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a:t>
            </a:r>
            <a:br>
              <a:rPr lang="en-US" dirty="0"/>
            </a:br>
            <a:r>
              <a:rPr lang="en-US" dirty="0"/>
              <a:t>                  PATTERNS-EXAMPLES</a:t>
            </a:r>
          </a:p>
        </p:txBody>
      </p:sp>
      <p:pic>
        <p:nvPicPr>
          <p:cNvPr id="3" name="Picture 2" descr="Nature of Code Image">
            <a:extLst>
              <a:ext uri="{FF2B5EF4-FFF2-40B4-BE49-F238E27FC236}">
                <a16:creationId xmlns:a16="http://schemas.microsoft.com/office/drawing/2014/main" id="{0720AD56-6ADF-46A8-ACFA-D438C298E4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996" y="2157998"/>
            <a:ext cx="7967887" cy="199197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C1268964-9E79-46B5-8C17-FD820DF0CBAD}"/>
              </a:ext>
            </a:extLst>
          </p:cNvPr>
          <p:cNvPicPr>
            <a:picLocks noChangeAspect="1"/>
          </p:cNvPicPr>
          <p:nvPr/>
        </p:nvPicPr>
        <p:blipFill>
          <a:blip r:embed="rId3"/>
          <a:stretch>
            <a:fillRect/>
          </a:stretch>
        </p:blipFill>
        <p:spPr>
          <a:xfrm>
            <a:off x="3959890" y="4311496"/>
            <a:ext cx="7967887" cy="2257425"/>
          </a:xfrm>
          <a:prstGeom prst="rect">
            <a:avLst/>
          </a:prstGeom>
        </p:spPr>
      </p:pic>
      <p:sp>
        <p:nvSpPr>
          <p:cNvPr id="5" name="TextBox 4">
            <a:extLst>
              <a:ext uri="{FF2B5EF4-FFF2-40B4-BE49-F238E27FC236}">
                <a16:creationId xmlns:a16="http://schemas.microsoft.com/office/drawing/2014/main" id="{DF97D5E3-2238-430D-95C0-6DC698896D9C}"/>
              </a:ext>
            </a:extLst>
          </p:cNvPr>
          <p:cNvSpPr txBox="1"/>
          <p:nvPr/>
        </p:nvSpPr>
        <p:spPr>
          <a:xfrm>
            <a:off x="103507" y="5199760"/>
            <a:ext cx="3856383" cy="477054"/>
          </a:xfrm>
          <a:prstGeom prst="rect">
            <a:avLst/>
          </a:prstGeom>
          <a:noFill/>
        </p:spPr>
        <p:txBody>
          <a:bodyPr wrap="square" rtlCol="0">
            <a:spAutoFit/>
          </a:bodyPr>
          <a:lstStyle/>
          <a:p>
            <a:r>
              <a:rPr lang="en-US" sz="2500" dirty="0"/>
              <a:t>OSCILLATING PATTERNS</a:t>
            </a:r>
          </a:p>
        </p:txBody>
      </p:sp>
      <p:sp>
        <p:nvSpPr>
          <p:cNvPr id="6" name="TextBox 5">
            <a:extLst>
              <a:ext uri="{FF2B5EF4-FFF2-40B4-BE49-F238E27FC236}">
                <a16:creationId xmlns:a16="http://schemas.microsoft.com/office/drawing/2014/main" id="{931B59E2-8B7A-45AF-8E98-6C2D00DE2ADE}"/>
              </a:ext>
            </a:extLst>
          </p:cNvPr>
          <p:cNvSpPr txBox="1"/>
          <p:nvPr/>
        </p:nvSpPr>
        <p:spPr>
          <a:xfrm>
            <a:off x="9037983" y="2784652"/>
            <a:ext cx="2744021" cy="477054"/>
          </a:xfrm>
          <a:prstGeom prst="rect">
            <a:avLst/>
          </a:prstGeom>
          <a:noFill/>
        </p:spPr>
        <p:txBody>
          <a:bodyPr wrap="square" rtlCol="0">
            <a:spAutoFit/>
          </a:bodyPr>
          <a:lstStyle/>
          <a:p>
            <a:r>
              <a:rPr lang="en-US" sz="2500" dirty="0"/>
              <a:t>STATIC PATTERNS</a:t>
            </a:r>
          </a:p>
        </p:txBody>
      </p:sp>
    </p:spTree>
    <p:extLst>
      <p:ext uri="{BB962C8B-B14F-4D97-AF65-F5344CB8AC3E}">
        <p14:creationId xmlns:p14="http://schemas.microsoft.com/office/powerpoint/2010/main" val="2616581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6">
            <a:extLst>
              <a:ext uri="{FF2B5EF4-FFF2-40B4-BE49-F238E27FC236}">
                <a16:creationId xmlns:a16="http://schemas.microsoft.com/office/drawing/2014/main" id="{8775F366-526C-4C42-8931-696FFE8AA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0" name="Rectangle 9">
            <a:extLst>
              <a:ext uri="{FF2B5EF4-FFF2-40B4-BE49-F238E27FC236}">
                <a16:creationId xmlns:a16="http://schemas.microsoft.com/office/drawing/2014/main" id="{2FE8DED1-24FF-4A79-873B-ECE3ABE73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AA6A048-501A-4387-906B-B8A8543E7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643467"/>
            <a:ext cx="10917814" cy="5571066"/>
          </a:xfrm>
          <a:custGeom>
            <a:avLst/>
            <a:gdLst>
              <a:gd name="connsiteX0" fmla="*/ 195712 w 10917814"/>
              <a:gd name="connsiteY0" fmla="*/ 0 h 5571066"/>
              <a:gd name="connsiteX1" fmla="*/ 5062165 w 10917814"/>
              <a:gd name="connsiteY1" fmla="*/ 0 h 5571066"/>
              <a:gd name="connsiteX2" fmla="*/ 5419638 w 10917814"/>
              <a:gd name="connsiteY2" fmla="*/ 268105 h 5571066"/>
              <a:gd name="connsiteX3" fmla="*/ 5428105 w 10917814"/>
              <a:gd name="connsiteY3" fmla="*/ 271280 h 5571066"/>
              <a:gd name="connsiteX4" fmla="*/ 5440804 w 10917814"/>
              <a:gd name="connsiteY4" fmla="*/ 276043 h 5571066"/>
              <a:gd name="connsiteX5" fmla="*/ 5453505 w 10917814"/>
              <a:gd name="connsiteY5" fmla="*/ 280805 h 5571066"/>
              <a:gd name="connsiteX6" fmla="*/ 5464088 w 10917814"/>
              <a:gd name="connsiteY6" fmla="*/ 280805 h 5571066"/>
              <a:gd name="connsiteX7" fmla="*/ 5476788 w 10917814"/>
              <a:gd name="connsiteY7" fmla="*/ 280805 h 5571066"/>
              <a:gd name="connsiteX8" fmla="*/ 5487371 w 10917814"/>
              <a:gd name="connsiteY8" fmla="*/ 276043 h 5571066"/>
              <a:gd name="connsiteX9" fmla="*/ 5500071 w 10917814"/>
              <a:gd name="connsiteY9" fmla="*/ 271280 h 5571066"/>
              <a:gd name="connsiteX10" fmla="*/ 5508538 w 10917814"/>
              <a:gd name="connsiteY10" fmla="*/ 268105 h 5571066"/>
              <a:gd name="connsiteX11" fmla="*/ 5866011 w 10917814"/>
              <a:gd name="connsiteY11" fmla="*/ 0 h 5571066"/>
              <a:gd name="connsiteX12" fmla="*/ 10722102 w 10917814"/>
              <a:gd name="connsiteY12" fmla="*/ 0 h 5571066"/>
              <a:gd name="connsiteX13" fmla="*/ 10917814 w 10917814"/>
              <a:gd name="connsiteY13" fmla="*/ 195712 h 5571066"/>
              <a:gd name="connsiteX14" fmla="*/ 10917814 w 10917814"/>
              <a:gd name="connsiteY14" fmla="*/ 5375354 h 5571066"/>
              <a:gd name="connsiteX15" fmla="*/ 10722102 w 10917814"/>
              <a:gd name="connsiteY15" fmla="*/ 5571066 h 5571066"/>
              <a:gd name="connsiteX16" fmla="*/ 195712 w 10917814"/>
              <a:gd name="connsiteY16" fmla="*/ 5571066 h 5571066"/>
              <a:gd name="connsiteX17" fmla="*/ 0 w 10917814"/>
              <a:gd name="connsiteY17" fmla="*/ 5375354 h 5571066"/>
              <a:gd name="connsiteX18" fmla="*/ 0 w 10917814"/>
              <a:gd name="connsiteY18" fmla="*/ 195712 h 5571066"/>
              <a:gd name="connsiteX19" fmla="*/ 195712 w 10917814"/>
              <a:gd name="connsiteY19" fmla="*/ 0 h 5571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917814" h="5571066">
                <a:moveTo>
                  <a:pt x="195712" y="0"/>
                </a:moveTo>
                <a:lnTo>
                  <a:pt x="5062165" y="0"/>
                </a:lnTo>
                <a:lnTo>
                  <a:pt x="5419638" y="268105"/>
                </a:lnTo>
                <a:lnTo>
                  <a:pt x="5428105" y="271280"/>
                </a:lnTo>
                <a:lnTo>
                  <a:pt x="5440804" y="276043"/>
                </a:lnTo>
                <a:lnTo>
                  <a:pt x="5453505" y="280805"/>
                </a:lnTo>
                <a:lnTo>
                  <a:pt x="5464088" y="280805"/>
                </a:lnTo>
                <a:lnTo>
                  <a:pt x="5476788" y="280805"/>
                </a:lnTo>
                <a:lnTo>
                  <a:pt x="5487371" y="276043"/>
                </a:lnTo>
                <a:lnTo>
                  <a:pt x="5500071" y="271280"/>
                </a:lnTo>
                <a:lnTo>
                  <a:pt x="5508538" y="268105"/>
                </a:lnTo>
                <a:lnTo>
                  <a:pt x="5866011" y="0"/>
                </a:lnTo>
                <a:lnTo>
                  <a:pt x="10722102" y="0"/>
                </a:lnTo>
                <a:cubicBezTo>
                  <a:pt x="10830191" y="0"/>
                  <a:pt x="10917814" y="87623"/>
                  <a:pt x="10917814" y="195712"/>
                </a:cubicBezTo>
                <a:lnTo>
                  <a:pt x="10917814" y="5375354"/>
                </a:lnTo>
                <a:cubicBezTo>
                  <a:pt x="10917814" y="5483443"/>
                  <a:pt x="10830191" y="5571066"/>
                  <a:pt x="10722102" y="5571066"/>
                </a:cubicBezTo>
                <a:lnTo>
                  <a:pt x="195712" y="5571066"/>
                </a:lnTo>
                <a:cubicBezTo>
                  <a:pt x="87623" y="5571066"/>
                  <a:pt x="0" y="5483443"/>
                  <a:pt x="0" y="5375354"/>
                </a:cubicBezTo>
                <a:lnTo>
                  <a:pt x="0" y="195712"/>
                </a:lnTo>
                <a:cubicBezTo>
                  <a:pt x="0" y="87623"/>
                  <a:pt x="87623" y="0"/>
                  <a:pt x="195712" y="0"/>
                </a:cubicBezTo>
                <a:close/>
              </a:path>
            </a:pathLst>
          </a:cu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4BFC12A-F694-4775-83D7-403442C4CEAA}"/>
              </a:ext>
            </a:extLst>
          </p:cNvPr>
          <p:cNvSpPr>
            <a:spLocks noGrp="1"/>
          </p:cNvSpPr>
          <p:nvPr>
            <p:ph type="title"/>
          </p:nvPr>
        </p:nvSpPr>
        <p:spPr>
          <a:xfrm>
            <a:off x="1280559" y="949090"/>
            <a:ext cx="9638153" cy="2668377"/>
          </a:xfrm>
          <a:effectLst/>
        </p:spPr>
        <p:txBody>
          <a:bodyPr vert="horz" lIns="91440" tIns="45720" rIns="91440" bIns="45720" rtlCol="0" anchor="b">
            <a:normAutofit/>
          </a:bodyPr>
          <a:lstStyle/>
          <a:p>
            <a:pPr algn="ctr"/>
            <a:r>
              <a:rPr lang="en-US" sz="5400" dirty="0">
                <a:solidFill>
                  <a:schemeClr val="tx1"/>
                </a:solidFill>
              </a:rPr>
              <a:t>SOURCE CODE LINK</a:t>
            </a:r>
          </a:p>
        </p:txBody>
      </p:sp>
      <p:sp>
        <p:nvSpPr>
          <p:cNvPr id="3" name="Text Placeholder 2">
            <a:extLst>
              <a:ext uri="{FF2B5EF4-FFF2-40B4-BE49-F238E27FC236}">
                <a16:creationId xmlns:a16="http://schemas.microsoft.com/office/drawing/2014/main" id="{B2044A8C-73EF-4325-895E-393F9ADB9BD0}"/>
              </a:ext>
            </a:extLst>
          </p:cNvPr>
          <p:cNvSpPr>
            <a:spLocks noGrp="1"/>
          </p:cNvSpPr>
          <p:nvPr>
            <p:ph type="body" idx="1"/>
          </p:nvPr>
        </p:nvSpPr>
        <p:spPr>
          <a:xfrm>
            <a:off x="1280559" y="4116179"/>
            <a:ext cx="9638153" cy="1599642"/>
          </a:xfrm>
          <a:effectLst/>
        </p:spPr>
        <p:txBody>
          <a:bodyPr vert="horz" lIns="91440" tIns="45720" rIns="91440" bIns="45720" rtlCol="0" anchor="t">
            <a:normAutofit/>
          </a:bodyPr>
          <a:lstStyle/>
          <a:p>
            <a:pPr algn="ctr"/>
            <a:r>
              <a:rPr lang="en-US" dirty="0">
                <a:hlinkClick r:id="rId2"/>
              </a:rPr>
              <a:t>https://github.com/Surajpedd/Cellular-Automata/blob/main/GameofLife.cpp</a:t>
            </a:r>
            <a:endParaRPr lang="en-US" dirty="0"/>
          </a:p>
        </p:txBody>
      </p:sp>
    </p:spTree>
    <p:extLst>
      <p:ext uri="{BB962C8B-B14F-4D97-AF65-F5344CB8AC3E}">
        <p14:creationId xmlns:p14="http://schemas.microsoft.com/office/powerpoint/2010/main" val="1903453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a:extLst>
              <a:ext uri="{FF2B5EF4-FFF2-40B4-BE49-F238E27FC236}">
                <a16:creationId xmlns:a16="http://schemas.microsoft.com/office/drawing/2014/main" id="{8775F366-526C-4C42-8931-696FFE8AA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12839A1C-34CB-4C3C-8531-CA67525FDE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BFC12A-F694-4775-83D7-403442C4CEAA}"/>
              </a:ext>
            </a:extLst>
          </p:cNvPr>
          <p:cNvSpPr>
            <a:spLocks noGrp="1"/>
          </p:cNvSpPr>
          <p:nvPr>
            <p:ph type="title"/>
          </p:nvPr>
        </p:nvSpPr>
        <p:spPr>
          <a:xfrm>
            <a:off x="6096000" y="908740"/>
            <a:ext cx="5452533" cy="4792165"/>
          </a:xfrm>
          <a:effectLst/>
        </p:spPr>
        <p:txBody>
          <a:bodyPr vert="horz" lIns="91440" tIns="45720" rIns="91440" bIns="45720" rtlCol="0" anchor="ctr">
            <a:normAutofit/>
          </a:bodyPr>
          <a:lstStyle/>
          <a:p>
            <a:pPr algn="l"/>
            <a:r>
              <a:rPr lang="en-US" sz="6600" dirty="0"/>
              <a:t>  THANK YOU</a:t>
            </a:r>
          </a:p>
        </p:txBody>
      </p:sp>
      <p:sp useBgFill="1">
        <p:nvSpPr>
          <p:cNvPr id="24" name="Freeform: Shape 23">
            <a:extLst>
              <a:ext uri="{FF2B5EF4-FFF2-40B4-BE49-F238E27FC236}">
                <a16:creationId xmlns:a16="http://schemas.microsoft.com/office/drawing/2014/main" id="{FAC94EAF-F7F7-4727-AE69-A7036B4A5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741257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DC9FD-3093-4275-9AE0-F300D4AE4786}"/>
              </a:ext>
            </a:extLst>
          </p:cNvPr>
          <p:cNvSpPr>
            <a:spLocks noGrp="1"/>
          </p:cNvSpPr>
          <p:nvPr>
            <p:ph type="title"/>
          </p:nvPr>
        </p:nvSpPr>
        <p:spPr>
          <a:xfrm>
            <a:off x="809999" y="447188"/>
            <a:ext cx="11111067" cy="970450"/>
          </a:xfrm>
        </p:spPr>
        <p:txBody>
          <a:bodyPr/>
          <a:lstStyle/>
          <a:p>
            <a:r>
              <a:rPr lang="en-US" dirty="0"/>
              <a:t>           CONWAY’S GAME OF LIFE</a:t>
            </a:r>
          </a:p>
        </p:txBody>
      </p:sp>
      <p:sp>
        <p:nvSpPr>
          <p:cNvPr id="3" name="Content Placeholder 2">
            <a:extLst>
              <a:ext uri="{FF2B5EF4-FFF2-40B4-BE49-F238E27FC236}">
                <a16:creationId xmlns:a16="http://schemas.microsoft.com/office/drawing/2014/main" id="{8B8C58EF-91B0-4B21-A81D-5F93E104A206}"/>
              </a:ext>
            </a:extLst>
          </p:cNvPr>
          <p:cNvSpPr>
            <a:spLocks noGrp="1"/>
          </p:cNvSpPr>
          <p:nvPr>
            <p:ph idx="1"/>
          </p:nvPr>
        </p:nvSpPr>
        <p:spPr>
          <a:xfrm>
            <a:off x="623845" y="2402909"/>
            <a:ext cx="10944310" cy="4188525"/>
          </a:xfrm>
        </p:spPr>
        <p:txBody>
          <a:bodyPr>
            <a:noAutofit/>
          </a:bodyPr>
          <a:lstStyle/>
          <a:p>
            <a:pPr>
              <a:buFont typeface="Arial" panose="020B0604020202020204" pitchFamily="34" charset="0"/>
              <a:buChar char="•"/>
            </a:pPr>
            <a:r>
              <a:rPr lang="en-US" sz="2600" dirty="0">
                <a:latin typeface="Microsoft GothicNeo" panose="020B0500000101010101" pitchFamily="34" charset="-127"/>
                <a:ea typeface="Microsoft GothicNeo" panose="020B0500000101010101" pitchFamily="34" charset="-127"/>
                <a:cs typeface="Microsoft GothicNeo" panose="020B0500000101010101" pitchFamily="34" charset="-127"/>
              </a:rPr>
              <a:t>It is a two-dimensional Cellular Automaton</a:t>
            </a:r>
          </a:p>
          <a:p>
            <a:pPr>
              <a:buFont typeface="Arial" panose="020B0604020202020204" pitchFamily="34" charset="0"/>
              <a:buChar char="•"/>
            </a:pPr>
            <a:r>
              <a:rPr lang="en-US" sz="2600" dirty="0">
                <a:latin typeface="Microsoft GothicNeo" panose="020B0500000101010101" pitchFamily="34" charset="-127"/>
                <a:ea typeface="Microsoft GothicNeo" panose="020B0500000101010101" pitchFamily="34" charset="-127"/>
                <a:cs typeface="Microsoft GothicNeo" panose="020B0500000101010101" pitchFamily="34" charset="-127"/>
              </a:rPr>
              <a:t>This is an example of how cellular automata can simulate real-world systems. </a:t>
            </a:r>
          </a:p>
          <a:p>
            <a:pPr>
              <a:buFont typeface="Arial" panose="020B0604020202020204" pitchFamily="34" charset="0"/>
              <a:buChar char="•"/>
            </a:pPr>
            <a:r>
              <a:rPr lang="en-US" sz="2600" dirty="0">
                <a:latin typeface="Microsoft GothicNeo" panose="020B0500000101010101" pitchFamily="34" charset="-127"/>
                <a:ea typeface="Microsoft GothicNeo" panose="020B0500000101010101" pitchFamily="34" charset="-127"/>
                <a:cs typeface="Microsoft GothicNeo" panose="020B0500000101010101" pitchFamily="34" charset="-127"/>
              </a:rPr>
              <a:t>The initial start state of this grid can be chosen to be any value between 0 and 1 and the based on the rules of </a:t>
            </a:r>
            <a:r>
              <a:rPr lang="en-US" sz="2600" dirty="0" err="1">
                <a:latin typeface="Microsoft GothicNeo" panose="020B0500000101010101" pitchFamily="34" charset="-127"/>
                <a:ea typeface="Microsoft GothicNeo" panose="020B0500000101010101" pitchFamily="34" charset="-127"/>
                <a:cs typeface="Microsoft GothicNeo" panose="020B0500000101010101" pitchFamily="34" charset="-127"/>
              </a:rPr>
              <a:t>neighbouring</a:t>
            </a:r>
            <a:r>
              <a:rPr lang="en-US" sz="2600" dirty="0">
                <a:latin typeface="Microsoft GothicNeo" panose="020B0500000101010101" pitchFamily="34" charset="-127"/>
                <a:ea typeface="Microsoft GothicNeo" panose="020B0500000101010101" pitchFamily="34" charset="-127"/>
                <a:cs typeface="Microsoft GothicNeo" panose="020B0500000101010101" pitchFamily="34" charset="-127"/>
              </a:rPr>
              <a:t> cells life is created!! </a:t>
            </a:r>
          </a:p>
          <a:p>
            <a:pPr>
              <a:buFont typeface="Arial" panose="020B0604020202020204" pitchFamily="34" charset="0"/>
              <a:buChar char="•"/>
            </a:pPr>
            <a:r>
              <a:rPr lang="en-US" sz="2600" dirty="0">
                <a:latin typeface="Microsoft GothicNeo" panose="020B0500000101010101" pitchFamily="34" charset="-127"/>
                <a:ea typeface="Microsoft GothicNeo" panose="020B0500000101010101" pitchFamily="34" charset="-127"/>
                <a:cs typeface="Microsoft GothicNeo" panose="020B0500000101010101" pitchFamily="34" charset="-127"/>
              </a:rPr>
              <a:t>Just like any other Cellular Automata we calculate a new state by looking at all previous </a:t>
            </a:r>
            <a:r>
              <a:rPr lang="en-US" sz="2600" dirty="0" err="1">
                <a:latin typeface="Microsoft GothicNeo" panose="020B0500000101010101" pitchFamily="34" charset="-127"/>
                <a:ea typeface="Microsoft GothicNeo" panose="020B0500000101010101" pitchFamily="34" charset="-127"/>
                <a:cs typeface="Microsoft GothicNeo" panose="020B0500000101010101" pitchFamily="34" charset="-127"/>
              </a:rPr>
              <a:t>neighbouring</a:t>
            </a:r>
            <a:r>
              <a:rPr lang="en-US" sz="2600" dirty="0">
                <a:latin typeface="Microsoft GothicNeo" panose="020B0500000101010101" pitchFamily="34" charset="-127"/>
                <a:ea typeface="Microsoft GothicNeo" panose="020B0500000101010101" pitchFamily="34" charset="-127"/>
                <a:cs typeface="Microsoft GothicNeo" panose="020B0500000101010101" pitchFamily="34" charset="-127"/>
              </a:rPr>
              <a:t> states</a:t>
            </a:r>
          </a:p>
          <a:p>
            <a:endParaRPr lang="en-US" sz="2600" dirty="0"/>
          </a:p>
        </p:txBody>
      </p:sp>
    </p:spTree>
    <p:extLst>
      <p:ext uri="{BB962C8B-B14F-4D97-AF65-F5344CB8AC3E}">
        <p14:creationId xmlns:p14="http://schemas.microsoft.com/office/powerpoint/2010/main" val="2986442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 name="Freeform 6">
            <a:extLst>
              <a:ext uri="{FF2B5EF4-FFF2-40B4-BE49-F238E27FC236}">
                <a16:creationId xmlns:a16="http://schemas.microsoft.com/office/drawing/2014/main" id="{A14CE2B0-0F0F-433D-8ED6-770921C98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pic>
        <p:nvPicPr>
          <p:cNvPr id="14" name="Picture 3" descr="Text&#10;&#10;Description automatically generated">
            <a:extLst>
              <a:ext uri="{FF2B5EF4-FFF2-40B4-BE49-F238E27FC236}">
                <a16:creationId xmlns:a16="http://schemas.microsoft.com/office/drawing/2014/main" id="{5DF94CB8-BF25-47D2-B319-0D3C6A1919A9}"/>
              </a:ext>
            </a:extLst>
          </p:cNvPr>
          <p:cNvPicPr>
            <a:picLocks noChangeAspect="1"/>
          </p:cNvPicPr>
          <p:nvPr/>
        </p:nvPicPr>
        <p:blipFill rotWithShape="1">
          <a:blip r:embed="rId2"/>
          <a:srcRect t="7007" r="-1" b="8702"/>
          <a:stretch/>
        </p:blipFill>
        <p:spPr>
          <a:xfrm>
            <a:off x="-1" y="-1"/>
            <a:ext cx="12188952" cy="6858000"/>
          </a:xfrm>
          <a:prstGeom prst="rect">
            <a:avLst/>
          </a:prstGeom>
        </p:spPr>
      </p:pic>
      <p:sp>
        <p:nvSpPr>
          <p:cNvPr id="21" name="Rectangle 20">
            <a:extLst>
              <a:ext uri="{FF2B5EF4-FFF2-40B4-BE49-F238E27FC236}">
                <a16:creationId xmlns:a16="http://schemas.microsoft.com/office/drawing/2014/main" id="{321BD1B5-BC4F-463C-8AEE-6C9A34F181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1153"/>
            <a:ext cx="12192001" cy="6880304"/>
          </a:xfrm>
          <a:prstGeom prst="rect">
            <a:avLst/>
          </a:prstGeom>
          <a:solidFill>
            <a:schemeClr val="accent1">
              <a:alpha val="62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Freeform 22">
            <a:extLst>
              <a:ext uri="{FF2B5EF4-FFF2-40B4-BE49-F238E27FC236}">
                <a16:creationId xmlns:a16="http://schemas.microsoft.com/office/drawing/2014/main" id="{258269F3-5453-4826-9069-BF69EEF5F8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25094"/>
            <a:ext cx="12192000" cy="2332906"/>
          </a:xfrm>
          <a:custGeom>
            <a:avLst/>
            <a:gdLst>
              <a:gd name="connsiteX0" fmla="*/ 0 w 12192000"/>
              <a:gd name="connsiteY0" fmla="*/ 0 h 2332906"/>
              <a:gd name="connsiteX1" fmla="*/ 1996017 w 12192000"/>
              <a:gd name="connsiteY1" fmla="*/ 0 h 2332906"/>
              <a:gd name="connsiteX2" fmla="*/ 2377017 w 12192000"/>
              <a:gd name="connsiteY2" fmla="*/ 263783 h 2332906"/>
              <a:gd name="connsiteX3" fmla="*/ 2385484 w 12192000"/>
              <a:gd name="connsiteY3" fmla="*/ 266713 h 2332906"/>
              <a:gd name="connsiteX4" fmla="*/ 2398184 w 12192000"/>
              <a:gd name="connsiteY4" fmla="*/ 271110 h 2332906"/>
              <a:gd name="connsiteX5" fmla="*/ 2410883 w 12192000"/>
              <a:gd name="connsiteY5" fmla="*/ 275506 h 2332906"/>
              <a:gd name="connsiteX6" fmla="*/ 2421467 w 12192000"/>
              <a:gd name="connsiteY6" fmla="*/ 275506 h 2332906"/>
              <a:gd name="connsiteX7" fmla="*/ 2434167 w 12192000"/>
              <a:gd name="connsiteY7" fmla="*/ 275506 h 2332906"/>
              <a:gd name="connsiteX8" fmla="*/ 2444750 w 12192000"/>
              <a:gd name="connsiteY8" fmla="*/ 271110 h 2332906"/>
              <a:gd name="connsiteX9" fmla="*/ 2457450 w 12192000"/>
              <a:gd name="connsiteY9" fmla="*/ 266713 h 2332906"/>
              <a:gd name="connsiteX10" fmla="*/ 2465917 w 12192000"/>
              <a:gd name="connsiteY10" fmla="*/ 263783 h 2332906"/>
              <a:gd name="connsiteX11" fmla="*/ 2846917 w 12192000"/>
              <a:gd name="connsiteY11" fmla="*/ 0 h 2332906"/>
              <a:gd name="connsiteX12" fmla="*/ 12192000 w 12192000"/>
              <a:gd name="connsiteY12" fmla="*/ 0 h 2332906"/>
              <a:gd name="connsiteX13" fmla="*/ 12192000 w 12192000"/>
              <a:gd name="connsiteY13" fmla="*/ 2332906 h 2332906"/>
              <a:gd name="connsiteX14" fmla="*/ 0 w 12192000"/>
              <a:gd name="connsiteY14" fmla="*/ 2332906 h 2332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2332906">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92000" y="0"/>
                </a:lnTo>
                <a:lnTo>
                  <a:pt x="12192000" y="2332906"/>
                </a:lnTo>
                <a:lnTo>
                  <a:pt x="0" y="2332906"/>
                </a:lnTo>
                <a:close/>
              </a:path>
            </a:pathLst>
          </a:custGeom>
          <a:solidFill>
            <a:schemeClr val="bg1">
              <a:alpha val="78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86A901-E63A-4647-94C2-1C631DD8687C}"/>
              </a:ext>
            </a:extLst>
          </p:cNvPr>
          <p:cNvSpPr>
            <a:spLocks noGrp="1"/>
          </p:cNvSpPr>
          <p:nvPr>
            <p:ph type="title"/>
          </p:nvPr>
        </p:nvSpPr>
        <p:spPr>
          <a:xfrm>
            <a:off x="1092223" y="5344116"/>
            <a:ext cx="10572000" cy="694862"/>
          </a:xfrm>
        </p:spPr>
        <p:txBody>
          <a:bodyPr vert="horz" lIns="91440" tIns="45720" rIns="91440" bIns="45720" rtlCol="0" anchor="b">
            <a:normAutofit/>
          </a:bodyPr>
          <a:lstStyle/>
          <a:p>
            <a:pPr algn="l">
              <a:lnSpc>
                <a:spcPct val="90000"/>
              </a:lnSpc>
            </a:pPr>
            <a:r>
              <a:rPr lang="en-US" sz="4000" dirty="0"/>
              <a:t>ALGORITHM - IMPLEMENTATION</a:t>
            </a:r>
          </a:p>
        </p:txBody>
      </p:sp>
    </p:spTree>
    <p:extLst>
      <p:ext uri="{BB962C8B-B14F-4D97-AF65-F5344CB8AC3E}">
        <p14:creationId xmlns:p14="http://schemas.microsoft.com/office/powerpoint/2010/main" val="1078484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E5C30-7855-4841-B5C2-5A6D8BA2605A}"/>
              </a:ext>
            </a:extLst>
          </p:cNvPr>
          <p:cNvSpPr>
            <a:spLocks noGrp="1"/>
          </p:cNvSpPr>
          <p:nvPr>
            <p:ph type="title"/>
          </p:nvPr>
        </p:nvSpPr>
        <p:spPr/>
        <p:txBody>
          <a:bodyPr/>
          <a:lstStyle/>
          <a:p>
            <a:r>
              <a:rPr lang="en-US" dirty="0"/>
              <a:t> STEP : Generating Grid and Start State</a:t>
            </a:r>
          </a:p>
        </p:txBody>
      </p:sp>
      <p:pic>
        <p:nvPicPr>
          <p:cNvPr id="19" name="Picture 18">
            <a:extLst>
              <a:ext uri="{FF2B5EF4-FFF2-40B4-BE49-F238E27FC236}">
                <a16:creationId xmlns:a16="http://schemas.microsoft.com/office/drawing/2014/main" id="{74E10987-DE15-4AEA-A814-7A05EE2B33F0}"/>
              </a:ext>
            </a:extLst>
          </p:cNvPr>
          <p:cNvPicPr>
            <a:picLocks noChangeAspect="1"/>
          </p:cNvPicPr>
          <p:nvPr/>
        </p:nvPicPr>
        <p:blipFill>
          <a:blip r:embed="rId2"/>
          <a:stretch>
            <a:fillRect/>
          </a:stretch>
        </p:blipFill>
        <p:spPr>
          <a:xfrm>
            <a:off x="616036" y="2686048"/>
            <a:ext cx="11171709" cy="3119005"/>
          </a:xfrm>
          <a:prstGeom prst="rect">
            <a:avLst/>
          </a:prstGeom>
        </p:spPr>
      </p:pic>
    </p:spTree>
    <p:extLst>
      <p:ext uri="{BB962C8B-B14F-4D97-AF65-F5344CB8AC3E}">
        <p14:creationId xmlns:p14="http://schemas.microsoft.com/office/powerpoint/2010/main" val="29883880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5335C-9998-48D4-9C75-97A5F6E386C4}"/>
              </a:ext>
            </a:extLst>
          </p:cNvPr>
          <p:cNvSpPr>
            <a:spLocks noGrp="1"/>
          </p:cNvSpPr>
          <p:nvPr>
            <p:ph type="title"/>
          </p:nvPr>
        </p:nvSpPr>
        <p:spPr/>
        <p:txBody>
          <a:bodyPr/>
          <a:lstStyle/>
          <a:p>
            <a:endParaRPr lang="en-US" dirty="0"/>
          </a:p>
        </p:txBody>
      </p:sp>
      <p:pic>
        <p:nvPicPr>
          <p:cNvPr id="12" name="Picture 11">
            <a:extLst>
              <a:ext uri="{FF2B5EF4-FFF2-40B4-BE49-F238E27FC236}">
                <a16:creationId xmlns:a16="http://schemas.microsoft.com/office/drawing/2014/main" id="{42C71D0F-C58D-4CF6-9377-EB94869FB46A}"/>
              </a:ext>
            </a:extLst>
          </p:cNvPr>
          <p:cNvPicPr>
            <a:picLocks noChangeAspect="1"/>
          </p:cNvPicPr>
          <p:nvPr/>
        </p:nvPicPr>
        <p:blipFill>
          <a:blip r:embed="rId2"/>
          <a:stretch>
            <a:fillRect/>
          </a:stretch>
        </p:blipFill>
        <p:spPr>
          <a:xfrm>
            <a:off x="358822" y="2492085"/>
            <a:ext cx="11474355" cy="3077441"/>
          </a:xfrm>
          <a:prstGeom prst="rect">
            <a:avLst/>
          </a:prstGeom>
        </p:spPr>
      </p:pic>
    </p:spTree>
    <p:extLst>
      <p:ext uri="{BB962C8B-B14F-4D97-AF65-F5344CB8AC3E}">
        <p14:creationId xmlns:p14="http://schemas.microsoft.com/office/powerpoint/2010/main" val="3023639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5335C-9998-48D4-9C75-97A5F6E386C4}"/>
              </a:ext>
            </a:extLst>
          </p:cNvPr>
          <p:cNvSpPr>
            <a:spLocks noGrp="1"/>
          </p:cNvSpPr>
          <p:nvPr>
            <p:ph type="title"/>
          </p:nvPr>
        </p:nvSpPr>
        <p:spPr>
          <a:xfrm>
            <a:off x="203201" y="481055"/>
            <a:ext cx="11875910" cy="970450"/>
          </a:xfrm>
        </p:spPr>
        <p:txBody>
          <a:bodyPr/>
          <a:lstStyle/>
          <a:p>
            <a:r>
              <a:rPr lang="en-US" dirty="0"/>
              <a:t>     STEP : Generate Next State based on Rules</a:t>
            </a:r>
          </a:p>
        </p:txBody>
      </p:sp>
      <p:pic>
        <p:nvPicPr>
          <p:cNvPr id="9" name="Picture 8">
            <a:extLst>
              <a:ext uri="{FF2B5EF4-FFF2-40B4-BE49-F238E27FC236}">
                <a16:creationId xmlns:a16="http://schemas.microsoft.com/office/drawing/2014/main" id="{7C24FB7F-2EDD-4175-8908-F79333BE1D7D}"/>
              </a:ext>
            </a:extLst>
          </p:cNvPr>
          <p:cNvPicPr>
            <a:picLocks noChangeAspect="1"/>
          </p:cNvPicPr>
          <p:nvPr/>
        </p:nvPicPr>
        <p:blipFill>
          <a:blip r:embed="rId2"/>
          <a:stretch>
            <a:fillRect/>
          </a:stretch>
        </p:blipFill>
        <p:spPr>
          <a:xfrm>
            <a:off x="365112" y="2317605"/>
            <a:ext cx="11532274" cy="3833813"/>
          </a:xfrm>
          <a:prstGeom prst="rect">
            <a:avLst/>
          </a:prstGeom>
        </p:spPr>
      </p:pic>
    </p:spTree>
    <p:extLst>
      <p:ext uri="{BB962C8B-B14F-4D97-AF65-F5344CB8AC3E}">
        <p14:creationId xmlns:p14="http://schemas.microsoft.com/office/powerpoint/2010/main" val="2231100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665B9-C487-4AF0-BF72-C643E8D8B6AB}"/>
              </a:ext>
            </a:extLst>
          </p:cNvPr>
          <p:cNvSpPr>
            <a:spLocks noGrp="1"/>
          </p:cNvSpPr>
          <p:nvPr>
            <p:ph type="title"/>
          </p:nvPr>
        </p:nvSpPr>
        <p:spPr/>
        <p:txBody>
          <a:bodyPr/>
          <a:lstStyle/>
          <a:p>
            <a:r>
              <a:rPr lang="en-US" dirty="0"/>
              <a:t>     STATES OF NEIGHBOURING CELLS</a:t>
            </a:r>
          </a:p>
        </p:txBody>
      </p:sp>
      <p:pic>
        <p:nvPicPr>
          <p:cNvPr id="6" name="Picture 5">
            <a:extLst>
              <a:ext uri="{FF2B5EF4-FFF2-40B4-BE49-F238E27FC236}">
                <a16:creationId xmlns:a16="http://schemas.microsoft.com/office/drawing/2014/main" id="{1704F7B5-4305-4490-908B-2151781AA377}"/>
              </a:ext>
            </a:extLst>
          </p:cNvPr>
          <p:cNvPicPr>
            <a:picLocks noChangeAspect="1"/>
          </p:cNvPicPr>
          <p:nvPr/>
        </p:nvPicPr>
        <p:blipFill>
          <a:blip r:embed="rId2"/>
          <a:stretch>
            <a:fillRect/>
          </a:stretch>
        </p:blipFill>
        <p:spPr>
          <a:xfrm>
            <a:off x="248516" y="2294009"/>
            <a:ext cx="11677416" cy="2333409"/>
          </a:xfrm>
          <a:prstGeom prst="rect">
            <a:avLst/>
          </a:prstGeom>
        </p:spPr>
      </p:pic>
      <p:pic>
        <p:nvPicPr>
          <p:cNvPr id="8" name="Picture 2" descr="Nature of Code Image">
            <a:extLst>
              <a:ext uri="{FF2B5EF4-FFF2-40B4-BE49-F238E27FC236}">
                <a16:creationId xmlns:a16="http://schemas.microsoft.com/office/drawing/2014/main" id="{C5F1F69E-4598-4837-BE24-66798E21B0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3216" y="2973900"/>
            <a:ext cx="4101668" cy="3573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0436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37A02D3-E9CA-40B5-BE69-C887516FD617}"/>
              </a:ext>
            </a:extLst>
          </p:cNvPr>
          <p:cNvSpPr>
            <a:spLocks noGrp="1"/>
          </p:cNvSpPr>
          <p:nvPr>
            <p:ph type="title"/>
          </p:nvPr>
        </p:nvSpPr>
        <p:spPr/>
        <p:txBody>
          <a:bodyPr/>
          <a:lstStyle/>
          <a:p>
            <a:r>
              <a:rPr lang="en-US" dirty="0"/>
              <a:t>								 THE RULES</a:t>
            </a:r>
          </a:p>
        </p:txBody>
      </p:sp>
      <p:sp>
        <p:nvSpPr>
          <p:cNvPr id="8" name="Content Placeholder 2">
            <a:extLst>
              <a:ext uri="{FF2B5EF4-FFF2-40B4-BE49-F238E27FC236}">
                <a16:creationId xmlns:a16="http://schemas.microsoft.com/office/drawing/2014/main" id="{05F22029-EE29-4A4D-94A1-BAC33054CA0F}"/>
              </a:ext>
            </a:extLst>
          </p:cNvPr>
          <p:cNvSpPr>
            <a:spLocks noGrp="1"/>
          </p:cNvSpPr>
          <p:nvPr>
            <p:ph idx="1"/>
          </p:nvPr>
        </p:nvSpPr>
        <p:spPr>
          <a:xfrm>
            <a:off x="818712" y="1298713"/>
            <a:ext cx="10554574" cy="5406887"/>
          </a:xfrm>
        </p:spPr>
        <p:txBody>
          <a:bodyPr>
            <a:noAutofit/>
          </a:bodyPr>
          <a:lstStyle/>
          <a:p>
            <a:pPr>
              <a:buFont typeface="Arial" panose="020B0604020202020204" pitchFamily="34" charset="0"/>
              <a:buChar char="•"/>
            </a:pPr>
            <a:endParaRPr lang="en-US" sz="3000" dirty="0">
              <a:latin typeface="Microsoft GothicNeo" panose="020B0500000101010101" pitchFamily="34" charset="-127"/>
              <a:ea typeface="Microsoft GothicNeo" panose="020B0500000101010101" pitchFamily="34" charset="-127"/>
              <a:cs typeface="Microsoft GothicNeo" panose="020B0500000101010101" pitchFamily="34" charset="-127"/>
            </a:endParaRPr>
          </a:p>
          <a:p>
            <a:pPr>
              <a:buFont typeface="Arial" panose="020B0604020202020204" pitchFamily="34" charset="0"/>
              <a:buChar char="•"/>
            </a:pPr>
            <a:r>
              <a:rPr lang="en-US" sz="3000" dirty="0">
                <a:latin typeface="Microsoft GothicNeo" panose="020B0500000101010101" pitchFamily="34" charset="-127"/>
                <a:ea typeface="Microsoft GothicNeo" panose="020B0500000101010101" pitchFamily="34" charset="-127"/>
                <a:cs typeface="Microsoft GothicNeo" panose="020B0500000101010101" pitchFamily="34" charset="-127"/>
              </a:rPr>
              <a:t>A cell can die if </a:t>
            </a:r>
          </a:p>
          <a:p>
            <a:pPr marL="514350" indent="-514350">
              <a:buFont typeface="+mj-lt"/>
              <a:buAutoNum type="arabicPeriod"/>
            </a:pPr>
            <a:r>
              <a:rPr lang="en-US" sz="3000" dirty="0">
                <a:latin typeface="Microsoft GothicNeo" panose="020B0500000101010101" pitchFamily="34" charset="-127"/>
                <a:ea typeface="Microsoft GothicNeo" panose="020B0500000101010101" pitchFamily="34" charset="-127"/>
                <a:cs typeface="Microsoft GothicNeo" panose="020B0500000101010101" pitchFamily="34" charset="-127"/>
              </a:rPr>
              <a:t> The cell is alive and has fewer than two live </a:t>
            </a:r>
            <a:r>
              <a:rPr lang="en-US" sz="3000" dirty="0" err="1">
                <a:latin typeface="Microsoft GothicNeo" panose="020B0500000101010101" pitchFamily="34" charset="-127"/>
                <a:ea typeface="Microsoft GothicNeo" panose="020B0500000101010101" pitchFamily="34" charset="-127"/>
                <a:cs typeface="Microsoft GothicNeo" panose="020B0500000101010101" pitchFamily="34" charset="-127"/>
              </a:rPr>
              <a:t>neighbours</a:t>
            </a:r>
            <a:r>
              <a:rPr lang="en-US" sz="3000" dirty="0">
                <a:latin typeface="Microsoft GothicNeo" panose="020B0500000101010101" pitchFamily="34" charset="-127"/>
                <a:ea typeface="Microsoft GothicNeo" panose="020B0500000101010101" pitchFamily="34" charset="-127"/>
                <a:cs typeface="Microsoft GothicNeo" panose="020B0500000101010101" pitchFamily="34" charset="-127"/>
              </a:rPr>
              <a:t> (loneliness) </a:t>
            </a:r>
          </a:p>
          <a:p>
            <a:pPr marL="514350" indent="-514350">
              <a:buFont typeface="+mj-lt"/>
              <a:buAutoNum type="arabicPeriod"/>
            </a:pPr>
            <a:r>
              <a:rPr lang="en-US" sz="3000" dirty="0">
                <a:latin typeface="Microsoft GothicNeo" panose="020B0500000101010101" pitchFamily="34" charset="-127"/>
                <a:ea typeface="Microsoft GothicNeo" panose="020B0500000101010101" pitchFamily="34" charset="-127"/>
                <a:cs typeface="Microsoft GothicNeo" panose="020B0500000101010101" pitchFamily="34" charset="-127"/>
              </a:rPr>
              <a:t> The cell is alive and has more than three live </a:t>
            </a:r>
            <a:r>
              <a:rPr lang="en-US" sz="3000" dirty="0" err="1">
                <a:latin typeface="Microsoft GothicNeo" panose="020B0500000101010101" pitchFamily="34" charset="-127"/>
                <a:ea typeface="Microsoft GothicNeo" panose="020B0500000101010101" pitchFamily="34" charset="-127"/>
                <a:cs typeface="Microsoft GothicNeo" panose="020B0500000101010101" pitchFamily="34" charset="-127"/>
              </a:rPr>
              <a:t>neighbours</a:t>
            </a:r>
            <a:r>
              <a:rPr lang="en-US" sz="3000" dirty="0">
                <a:latin typeface="Microsoft GothicNeo" panose="020B0500000101010101" pitchFamily="34" charset="-127"/>
                <a:ea typeface="Microsoft GothicNeo" panose="020B0500000101010101" pitchFamily="34" charset="-127"/>
                <a:cs typeface="Microsoft GothicNeo" panose="020B0500000101010101" pitchFamily="34" charset="-127"/>
              </a:rPr>
              <a:t> (overpopulation) </a:t>
            </a:r>
          </a:p>
          <a:p>
            <a:pPr>
              <a:buFont typeface="Arial" panose="020B0604020202020204" pitchFamily="34" charset="0"/>
              <a:buChar char="•"/>
            </a:pPr>
            <a:r>
              <a:rPr lang="en-US" sz="3000" dirty="0">
                <a:latin typeface="Microsoft GothicNeo" panose="020B0500000101010101" pitchFamily="34" charset="-127"/>
                <a:ea typeface="Microsoft GothicNeo" panose="020B0500000101010101" pitchFamily="34" charset="-127"/>
                <a:cs typeface="Microsoft GothicNeo" panose="020B0500000101010101" pitchFamily="34" charset="-127"/>
              </a:rPr>
              <a:t>A cell can reborn if</a:t>
            </a:r>
          </a:p>
          <a:p>
            <a:pPr marL="514350" indent="-514350">
              <a:buFont typeface="+mj-lt"/>
              <a:buAutoNum type="arabicPeriod"/>
            </a:pPr>
            <a:r>
              <a:rPr lang="en-US" sz="3000" dirty="0">
                <a:latin typeface="Microsoft GothicNeo" panose="020B0500000101010101" pitchFamily="34" charset="-127"/>
                <a:ea typeface="Microsoft GothicNeo" panose="020B0500000101010101" pitchFamily="34" charset="-127"/>
                <a:cs typeface="Microsoft GothicNeo" panose="020B0500000101010101" pitchFamily="34" charset="-127"/>
              </a:rPr>
              <a:t> The cell is dead and has exactly three live </a:t>
            </a:r>
            <a:r>
              <a:rPr lang="en-US" sz="3000" dirty="0" err="1">
                <a:latin typeface="Microsoft GothicNeo" panose="020B0500000101010101" pitchFamily="34" charset="-127"/>
                <a:ea typeface="Microsoft GothicNeo" panose="020B0500000101010101" pitchFamily="34" charset="-127"/>
                <a:cs typeface="Microsoft GothicNeo" panose="020B0500000101010101" pitchFamily="34" charset="-127"/>
              </a:rPr>
              <a:t>neighbours</a:t>
            </a:r>
            <a:r>
              <a:rPr lang="en-US" sz="3000" dirty="0">
                <a:latin typeface="Microsoft GothicNeo" panose="020B0500000101010101" pitchFamily="34" charset="-127"/>
                <a:ea typeface="Microsoft GothicNeo" panose="020B0500000101010101" pitchFamily="34" charset="-127"/>
                <a:cs typeface="Microsoft GothicNeo" panose="020B0500000101010101" pitchFamily="34" charset="-127"/>
              </a:rPr>
              <a:t> (reproduction)</a:t>
            </a:r>
          </a:p>
        </p:txBody>
      </p:sp>
    </p:spTree>
    <p:extLst>
      <p:ext uri="{BB962C8B-B14F-4D97-AF65-F5344CB8AC3E}">
        <p14:creationId xmlns:p14="http://schemas.microsoft.com/office/powerpoint/2010/main" val="2002333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5335C-9998-48D4-9C75-97A5F6E386C4}"/>
              </a:ext>
            </a:extLst>
          </p:cNvPr>
          <p:cNvSpPr>
            <a:spLocks noGrp="1"/>
          </p:cNvSpPr>
          <p:nvPr>
            <p:ph type="title"/>
          </p:nvPr>
        </p:nvSpPr>
        <p:spPr>
          <a:xfrm>
            <a:off x="203201" y="481055"/>
            <a:ext cx="11875910" cy="970450"/>
          </a:xfrm>
        </p:spPr>
        <p:txBody>
          <a:bodyPr/>
          <a:lstStyle/>
          <a:p>
            <a:r>
              <a:rPr lang="en-US" dirty="0"/>
              <a:t>     STEP : Generate Next State based on Rules</a:t>
            </a:r>
          </a:p>
        </p:txBody>
      </p:sp>
      <p:pic>
        <p:nvPicPr>
          <p:cNvPr id="6" name="Picture 5">
            <a:extLst>
              <a:ext uri="{FF2B5EF4-FFF2-40B4-BE49-F238E27FC236}">
                <a16:creationId xmlns:a16="http://schemas.microsoft.com/office/drawing/2014/main" id="{1219593C-0524-4BA8-9F43-A4C1AB07FFAB}"/>
              </a:ext>
            </a:extLst>
          </p:cNvPr>
          <p:cNvPicPr>
            <a:picLocks noChangeAspect="1"/>
          </p:cNvPicPr>
          <p:nvPr/>
        </p:nvPicPr>
        <p:blipFill>
          <a:blip r:embed="rId2"/>
          <a:stretch>
            <a:fillRect/>
          </a:stretch>
        </p:blipFill>
        <p:spPr>
          <a:xfrm>
            <a:off x="365112" y="2317605"/>
            <a:ext cx="11532274" cy="3833813"/>
          </a:xfrm>
          <a:prstGeom prst="rect">
            <a:avLst/>
          </a:prstGeom>
        </p:spPr>
      </p:pic>
    </p:spTree>
    <p:extLst>
      <p:ext uri="{BB962C8B-B14F-4D97-AF65-F5344CB8AC3E}">
        <p14:creationId xmlns:p14="http://schemas.microsoft.com/office/powerpoint/2010/main" val="7361819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Custom 2">
      <a:dk1>
        <a:sysClr val="windowText" lastClr="000000"/>
      </a:dk1>
      <a:lt1>
        <a:sysClr val="window" lastClr="FFFFFF"/>
      </a:lt1>
      <a:dk2>
        <a:srgbClr val="000000"/>
      </a:dk2>
      <a:lt2>
        <a:srgbClr val="E5DEDB"/>
      </a:lt2>
      <a:accent1>
        <a:srgbClr val="FA6410"/>
      </a:accent1>
      <a:accent2>
        <a:srgbClr val="F8931D"/>
      </a:accent2>
      <a:accent3>
        <a:srgbClr val="CE8D3E"/>
      </a:accent3>
      <a:accent4>
        <a:srgbClr val="EC7016"/>
      </a:accent4>
      <a:accent5>
        <a:srgbClr val="FFCA08"/>
      </a:accent5>
      <a:accent6>
        <a:srgbClr val="9C6A6A"/>
      </a:accent6>
      <a:hlink>
        <a:srgbClr val="2998E3"/>
      </a:hlink>
      <a:folHlink>
        <a:srgbClr val="7F723D"/>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98D1675B-7325-48AD-994B-0DEF3379A98D}"/>
    </a:ext>
  </a:extLst>
</a:theme>
</file>

<file path=docProps/app.xml><?xml version="1.0" encoding="utf-8"?>
<Properties xmlns="http://schemas.openxmlformats.org/officeDocument/2006/extended-properties" xmlns:vt="http://schemas.openxmlformats.org/officeDocument/2006/docPropsVTypes">
  <Template/>
  <TotalTime>503</TotalTime>
  <Words>371</Words>
  <Application>Microsoft Office PowerPoint</Application>
  <PresentationFormat>Widescreen</PresentationFormat>
  <Paragraphs>34</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Microsoft GothicNeo</vt:lpstr>
      <vt:lpstr>Arial</vt:lpstr>
      <vt:lpstr>Calibri</vt:lpstr>
      <vt:lpstr>Century Gothic</vt:lpstr>
      <vt:lpstr>Wingdings</vt:lpstr>
      <vt:lpstr>Wingdings 2</vt:lpstr>
      <vt:lpstr>Quotable</vt:lpstr>
      <vt:lpstr>  CELLULAR AUTOMATA</vt:lpstr>
      <vt:lpstr>           CONWAY’S GAME OF LIFE</vt:lpstr>
      <vt:lpstr>ALGORITHM - IMPLEMENTATION</vt:lpstr>
      <vt:lpstr> STEP : Generating Grid and Start State</vt:lpstr>
      <vt:lpstr>PowerPoint Presentation</vt:lpstr>
      <vt:lpstr>     STEP : Generate Next State based on Rules</vt:lpstr>
      <vt:lpstr>     STATES OF NEIGHBOURING CELLS</vt:lpstr>
      <vt:lpstr>         THE RULES</vt:lpstr>
      <vt:lpstr>     STEP : Generate Next State based on Rules</vt:lpstr>
      <vt:lpstr>Auxiliary Function : printGrid()</vt:lpstr>
      <vt:lpstr>1. Generate a 2D Grid 2. Enter coordinates of the initial state for the Living Cells by setting grid value = true 3. Traverse through the Grid to each cell (a,b) and find the number of living cells in its neighbourhood 4. Based on Rules set whether that cell is alive or dead 5.Print the Grid</vt:lpstr>
      <vt:lpstr>       TIME COMPLEXITY </vt:lpstr>
      <vt:lpstr>PowerPoint Presentation</vt:lpstr>
      <vt:lpstr>SOURCE CODE LINK</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CELLULAR AUTOMATA</dc:title>
  <dc:creator>Suraj P</dc:creator>
  <cp:lastModifiedBy>Suraj P</cp:lastModifiedBy>
  <cp:revision>20</cp:revision>
  <dcterms:created xsi:type="dcterms:W3CDTF">2020-12-23T09:47:39Z</dcterms:created>
  <dcterms:modified xsi:type="dcterms:W3CDTF">2020-12-23T18:22:59Z</dcterms:modified>
</cp:coreProperties>
</file>