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2b7e064a4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2b7e064a4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2b7e064a4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2b7e064a4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406cffe7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406cffe7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2b7e064a4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2b7e064a4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2b7e064a4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2b7e064a4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2b7e064a4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c2b7e064a4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406cffe7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406cffe7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spTree>
      <p:nvGrpSpPr>
        <p:cNvPr id="130" name="Shape 130"/>
        <p:cNvGrpSpPr/>
        <p:nvPr/>
      </p:nvGrpSpPr>
      <p:grpSpPr>
        <a:xfrm>
          <a:off x="0" y="0"/>
          <a:ext cx="0" cy="0"/>
          <a:chOff x="0" y="0"/>
          <a:chExt cx="0" cy="0"/>
        </a:xfrm>
      </p:grpSpPr>
      <p:sp>
        <p:nvSpPr>
          <p:cNvPr id="131" name="Google Shape;131;p13"/>
          <p:cNvSpPr/>
          <p:nvPr/>
        </p:nvSpPr>
        <p:spPr>
          <a:xfrm>
            <a:off x="-100" y="-125"/>
            <a:ext cx="9144000" cy="5143500"/>
          </a:xfrm>
          <a:prstGeom prst="rect">
            <a:avLst/>
          </a:prstGeom>
          <a:gradFill>
            <a:gsLst>
              <a:gs pos="0">
                <a:srgbClr val="696969"/>
              </a:gs>
              <a:gs pos="100000">
                <a:srgbClr val="1D1D1D"/>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0" y="0"/>
            <a:ext cx="37893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txBox="1"/>
          <p:nvPr>
            <p:ph type="title"/>
          </p:nvPr>
        </p:nvSpPr>
        <p:spPr>
          <a:xfrm>
            <a:off x="265500" y="316700"/>
            <a:ext cx="3163500" cy="26076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3600"/>
              <a:buNone/>
              <a:defRPr sz="3600">
                <a:solidFill>
                  <a:srgbClr val="FFFFFF"/>
                </a:solidFill>
              </a:defRPr>
            </a:lvl1pPr>
            <a:lvl2pPr lvl="1" algn="l">
              <a:lnSpc>
                <a:spcPct val="100000"/>
              </a:lnSpc>
              <a:spcBef>
                <a:spcPts val="0"/>
              </a:spcBef>
              <a:spcAft>
                <a:spcPts val="0"/>
              </a:spcAft>
              <a:buClr>
                <a:srgbClr val="FFFFFF"/>
              </a:buClr>
              <a:buSzPts val="3600"/>
              <a:buNone/>
              <a:defRPr sz="3600">
                <a:solidFill>
                  <a:srgbClr val="FFFFFF"/>
                </a:solidFill>
              </a:defRPr>
            </a:lvl2pPr>
            <a:lvl3pPr lvl="2" algn="l">
              <a:lnSpc>
                <a:spcPct val="100000"/>
              </a:lnSpc>
              <a:spcBef>
                <a:spcPts val="0"/>
              </a:spcBef>
              <a:spcAft>
                <a:spcPts val="0"/>
              </a:spcAft>
              <a:buClr>
                <a:srgbClr val="FFFFFF"/>
              </a:buClr>
              <a:buSzPts val="3600"/>
              <a:buNone/>
              <a:defRPr sz="3600">
                <a:solidFill>
                  <a:srgbClr val="FFFFFF"/>
                </a:solidFill>
              </a:defRPr>
            </a:lvl3pPr>
            <a:lvl4pPr lvl="3" algn="l">
              <a:lnSpc>
                <a:spcPct val="100000"/>
              </a:lnSpc>
              <a:spcBef>
                <a:spcPts val="0"/>
              </a:spcBef>
              <a:spcAft>
                <a:spcPts val="0"/>
              </a:spcAft>
              <a:buClr>
                <a:srgbClr val="FFFFFF"/>
              </a:buClr>
              <a:buSzPts val="3600"/>
              <a:buNone/>
              <a:defRPr sz="3600">
                <a:solidFill>
                  <a:srgbClr val="FFFFFF"/>
                </a:solidFill>
              </a:defRPr>
            </a:lvl4pPr>
            <a:lvl5pPr lvl="4" algn="l">
              <a:lnSpc>
                <a:spcPct val="100000"/>
              </a:lnSpc>
              <a:spcBef>
                <a:spcPts val="0"/>
              </a:spcBef>
              <a:spcAft>
                <a:spcPts val="0"/>
              </a:spcAft>
              <a:buClr>
                <a:srgbClr val="FFFFFF"/>
              </a:buClr>
              <a:buSzPts val="3600"/>
              <a:buNone/>
              <a:defRPr sz="3600">
                <a:solidFill>
                  <a:srgbClr val="FFFFFF"/>
                </a:solidFill>
              </a:defRPr>
            </a:lvl5pPr>
            <a:lvl6pPr lvl="5" algn="l">
              <a:lnSpc>
                <a:spcPct val="100000"/>
              </a:lnSpc>
              <a:spcBef>
                <a:spcPts val="0"/>
              </a:spcBef>
              <a:spcAft>
                <a:spcPts val="0"/>
              </a:spcAft>
              <a:buClr>
                <a:srgbClr val="FFFFFF"/>
              </a:buClr>
              <a:buSzPts val="3600"/>
              <a:buNone/>
              <a:defRPr sz="3600">
                <a:solidFill>
                  <a:srgbClr val="FFFFFF"/>
                </a:solidFill>
              </a:defRPr>
            </a:lvl6pPr>
            <a:lvl7pPr lvl="6" algn="l">
              <a:lnSpc>
                <a:spcPct val="100000"/>
              </a:lnSpc>
              <a:spcBef>
                <a:spcPts val="0"/>
              </a:spcBef>
              <a:spcAft>
                <a:spcPts val="0"/>
              </a:spcAft>
              <a:buClr>
                <a:srgbClr val="FFFFFF"/>
              </a:buClr>
              <a:buSzPts val="3600"/>
              <a:buNone/>
              <a:defRPr sz="3600">
                <a:solidFill>
                  <a:srgbClr val="FFFFFF"/>
                </a:solidFill>
              </a:defRPr>
            </a:lvl7pPr>
            <a:lvl8pPr lvl="7" algn="l">
              <a:lnSpc>
                <a:spcPct val="100000"/>
              </a:lnSpc>
              <a:spcBef>
                <a:spcPts val="0"/>
              </a:spcBef>
              <a:spcAft>
                <a:spcPts val="0"/>
              </a:spcAft>
              <a:buClr>
                <a:srgbClr val="FFFFFF"/>
              </a:buClr>
              <a:buSzPts val="3600"/>
              <a:buNone/>
              <a:defRPr sz="3600">
                <a:solidFill>
                  <a:srgbClr val="FFFFFF"/>
                </a:solidFill>
              </a:defRPr>
            </a:lvl8pPr>
            <a:lvl9pPr lvl="8" algn="l">
              <a:lnSpc>
                <a:spcPct val="100000"/>
              </a:lnSpc>
              <a:spcBef>
                <a:spcPts val="0"/>
              </a:spcBef>
              <a:spcAft>
                <a:spcPts val="0"/>
              </a:spcAft>
              <a:buClr>
                <a:srgbClr val="FFFFFF"/>
              </a:buClr>
              <a:buSzPts val="3600"/>
              <a:buNone/>
              <a:defRPr sz="3600">
                <a:solidFill>
                  <a:srgbClr val="FFFFFF"/>
                </a:solidFill>
              </a:defRPr>
            </a:lvl9pPr>
          </a:lstStyle>
          <a:p/>
        </p:txBody>
      </p:sp>
      <p:sp>
        <p:nvSpPr>
          <p:cNvPr id="134" name="Google Shape;134;p13"/>
          <p:cNvSpPr txBox="1"/>
          <p:nvPr>
            <p:ph idx="1" type="body"/>
          </p:nvPr>
        </p:nvSpPr>
        <p:spPr>
          <a:xfrm>
            <a:off x="4283675" y="316700"/>
            <a:ext cx="4407300" cy="3834000"/>
          </a:xfrm>
          <a:prstGeom prst="rect">
            <a:avLst/>
          </a:prstGeom>
          <a:noFill/>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rgbClr val="FFFFFF"/>
              </a:buClr>
              <a:buSzPts val="1800"/>
              <a:buChar char="●"/>
              <a:defRPr sz="1800">
                <a:solidFill>
                  <a:srgbClr val="FFFFFF"/>
                </a:solidFill>
              </a:defRPr>
            </a:lvl1pPr>
            <a:lvl2pPr indent="-298450" lvl="1" marL="914400" algn="l">
              <a:lnSpc>
                <a:spcPct val="115000"/>
              </a:lnSpc>
              <a:spcBef>
                <a:spcPts val="0"/>
              </a:spcBef>
              <a:spcAft>
                <a:spcPts val="0"/>
              </a:spcAft>
              <a:buClr>
                <a:srgbClr val="FFFFFF"/>
              </a:buClr>
              <a:buSzPts val="1100"/>
              <a:buChar char="○"/>
              <a:defRPr sz="1400">
                <a:solidFill>
                  <a:srgbClr val="FFFFFF"/>
                </a:solidFill>
              </a:defRPr>
            </a:lvl2pPr>
            <a:lvl3pPr indent="-298450" lvl="2" marL="1371600" algn="l">
              <a:lnSpc>
                <a:spcPct val="115000"/>
              </a:lnSpc>
              <a:spcBef>
                <a:spcPts val="0"/>
              </a:spcBef>
              <a:spcAft>
                <a:spcPts val="0"/>
              </a:spcAft>
              <a:buClr>
                <a:srgbClr val="FFFFFF"/>
              </a:buClr>
              <a:buSzPts val="1100"/>
              <a:buChar char="■"/>
              <a:defRPr sz="1400">
                <a:solidFill>
                  <a:srgbClr val="FFFFFF"/>
                </a:solidFill>
              </a:defRPr>
            </a:lvl3pPr>
            <a:lvl4pPr indent="-298450" lvl="3" marL="1828800" algn="l">
              <a:lnSpc>
                <a:spcPct val="115000"/>
              </a:lnSpc>
              <a:spcBef>
                <a:spcPts val="0"/>
              </a:spcBef>
              <a:spcAft>
                <a:spcPts val="0"/>
              </a:spcAft>
              <a:buClr>
                <a:srgbClr val="FFFFFF"/>
              </a:buClr>
              <a:buSzPts val="1100"/>
              <a:buChar char="●"/>
              <a:defRPr sz="1400">
                <a:solidFill>
                  <a:srgbClr val="FFFFFF"/>
                </a:solidFill>
              </a:defRPr>
            </a:lvl4pPr>
            <a:lvl5pPr indent="-298450" lvl="4" marL="2286000" algn="l">
              <a:lnSpc>
                <a:spcPct val="115000"/>
              </a:lnSpc>
              <a:spcBef>
                <a:spcPts val="0"/>
              </a:spcBef>
              <a:spcAft>
                <a:spcPts val="0"/>
              </a:spcAft>
              <a:buClr>
                <a:srgbClr val="FFFFFF"/>
              </a:buClr>
              <a:buSzPts val="1100"/>
              <a:buChar char="○"/>
              <a:defRPr sz="1400">
                <a:solidFill>
                  <a:srgbClr val="FFFFFF"/>
                </a:solidFill>
              </a:defRPr>
            </a:lvl5pPr>
            <a:lvl6pPr indent="-298450" lvl="5" marL="2743200" algn="l">
              <a:lnSpc>
                <a:spcPct val="115000"/>
              </a:lnSpc>
              <a:spcBef>
                <a:spcPts val="0"/>
              </a:spcBef>
              <a:spcAft>
                <a:spcPts val="0"/>
              </a:spcAft>
              <a:buClr>
                <a:srgbClr val="FFFFFF"/>
              </a:buClr>
              <a:buSzPts val="1100"/>
              <a:buChar char="■"/>
              <a:defRPr sz="1400">
                <a:solidFill>
                  <a:srgbClr val="FFFFFF"/>
                </a:solidFill>
              </a:defRPr>
            </a:lvl6pPr>
            <a:lvl7pPr indent="-298450" lvl="6" marL="3200400" algn="l">
              <a:lnSpc>
                <a:spcPct val="115000"/>
              </a:lnSpc>
              <a:spcBef>
                <a:spcPts val="0"/>
              </a:spcBef>
              <a:spcAft>
                <a:spcPts val="0"/>
              </a:spcAft>
              <a:buClr>
                <a:srgbClr val="FFFFFF"/>
              </a:buClr>
              <a:buSzPts val="1100"/>
              <a:buChar char="●"/>
              <a:defRPr sz="1400">
                <a:solidFill>
                  <a:srgbClr val="FFFFFF"/>
                </a:solidFill>
              </a:defRPr>
            </a:lvl7pPr>
            <a:lvl8pPr indent="-298450" lvl="7" marL="3657600" algn="l">
              <a:lnSpc>
                <a:spcPct val="115000"/>
              </a:lnSpc>
              <a:spcBef>
                <a:spcPts val="0"/>
              </a:spcBef>
              <a:spcAft>
                <a:spcPts val="0"/>
              </a:spcAft>
              <a:buClr>
                <a:srgbClr val="FFFFFF"/>
              </a:buClr>
              <a:buSzPts val="1100"/>
              <a:buChar char="○"/>
              <a:defRPr sz="1400">
                <a:solidFill>
                  <a:srgbClr val="FFFFFF"/>
                </a:solidFill>
              </a:defRPr>
            </a:lvl8pPr>
            <a:lvl9pPr indent="-298450" lvl="8" marL="4114800" algn="l">
              <a:lnSpc>
                <a:spcPct val="115000"/>
              </a:lnSpc>
              <a:spcBef>
                <a:spcPts val="0"/>
              </a:spcBef>
              <a:spcAft>
                <a:spcPts val="0"/>
              </a:spcAft>
              <a:buClr>
                <a:srgbClr val="FFFFFF"/>
              </a:buClr>
              <a:buSzPts val="1100"/>
              <a:buChar char="■"/>
              <a:defRPr sz="1400">
                <a:solidFill>
                  <a:srgbClr val="FFFFFF"/>
                </a:solidFill>
              </a:defRPr>
            </a:lvl9pPr>
          </a:lstStyle>
          <a:p/>
        </p:txBody>
      </p:sp>
      <p:sp>
        <p:nvSpPr>
          <p:cNvPr id="135" name="Google Shape;135;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ctrTitle"/>
          </p:nvPr>
        </p:nvSpPr>
        <p:spPr>
          <a:xfrm>
            <a:off x="3377100" y="1411750"/>
            <a:ext cx="5177700" cy="1578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GB"/>
              <a:t>Operating System      </a:t>
            </a:r>
            <a:r>
              <a:rPr b="1" lang="en-GB">
                <a:solidFill>
                  <a:schemeClr val="dk1"/>
                </a:solidFill>
              </a:rPr>
              <a:t>  </a:t>
            </a:r>
            <a:r>
              <a:rPr b="1" lang="en-GB"/>
              <a:t>S</a:t>
            </a:r>
            <a:r>
              <a:rPr b="1" lang="en-GB"/>
              <a:t>imulator</a:t>
            </a:r>
            <a:endParaRPr b="1"/>
          </a:p>
        </p:txBody>
      </p:sp>
      <p:sp>
        <p:nvSpPr>
          <p:cNvPr id="141" name="Google Shape;141;p14"/>
          <p:cNvSpPr txBox="1"/>
          <p:nvPr>
            <p:ph idx="1" type="subTitle"/>
          </p:nvPr>
        </p:nvSpPr>
        <p:spPr>
          <a:xfrm>
            <a:off x="4572000" y="3357400"/>
            <a:ext cx="3982800" cy="110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300">
                <a:solidFill>
                  <a:srgbClr val="FFFF00"/>
                </a:solidFill>
              </a:rPr>
              <a:t>         </a:t>
            </a:r>
            <a:r>
              <a:rPr b="1" lang="en-GB" sz="2300">
                <a:solidFill>
                  <a:srgbClr val="FFFF00"/>
                </a:solidFill>
              </a:rPr>
              <a:t>Review  - 1  Submission</a:t>
            </a:r>
            <a:endParaRPr b="1" sz="2300">
              <a:solidFill>
                <a:srgbClr val="FFFF00"/>
              </a:solidFill>
            </a:endParaRPr>
          </a:p>
        </p:txBody>
      </p:sp>
      <p:pic>
        <p:nvPicPr>
          <p:cNvPr id="142" name="Google Shape;142;p14"/>
          <p:cNvPicPr preferRelativeResize="0"/>
          <p:nvPr/>
        </p:nvPicPr>
        <p:blipFill>
          <a:blip r:embed="rId3">
            <a:alphaModFix/>
          </a:blip>
          <a:stretch>
            <a:fillRect/>
          </a:stretch>
        </p:blipFill>
        <p:spPr>
          <a:xfrm>
            <a:off x="374575" y="2807450"/>
            <a:ext cx="2281275" cy="2191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568325" y="906975"/>
            <a:ext cx="4776000" cy="130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3200">
                <a:solidFill>
                  <a:srgbClr val="FFFF00"/>
                </a:solidFill>
              </a:rPr>
              <a:t> </a:t>
            </a:r>
            <a:r>
              <a:rPr b="1" lang="en-GB" sz="3200">
                <a:solidFill>
                  <a:srgbClr val="FFFF00"/>
                </a:solidFill>
              </a:rPr>
              <a:t>    </a:t>
            </a:r>
            <a:r>
              <a:rPr b="1" lang="en-GB" sz="3200">
                <a:solidFill>
                  <a:srgbClr val="FFFF00"/>
                </a:solidFill>
              </a:rPr>
              <a:t>Team Members</a:t>
            </a:r>
            <a:endParaRPr b="1" sz="3200">
              <a:solidFill>
                <a:srgbClr val="FFFF00"/>
              </a:solidFill>
            </a:endParaRPr>
          </a:p>
        </p:txBody>
      </p:sp>
      <p:sp>
        <p:nvSpPr>
          <p:cNvPr id="148" name="Google Shape;148;p15"/>
          <p:cNvSpPr txBox="1"/>
          <p:nvPr>
            <p:ph idx="1" type="body"/>
          </p:nvPr>
        </p:nvSpPr>
        <p:spPr>
          <a:xfrm>
            <a:off x="622100" y="2207775"/>
            <a:ext cx="5376900" cy="21693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GB" sz="3000"/>
              <a:t>Kaarthik E - 19BAI1096</a:t>
            </a:r>
            <a:endParaRPr sz="3000"/>
          </a:p>
          <a:p>
            <a:pPr indent="0" lvl="0" marL="0" rtl="0" algn="l">
              <a:lnSpc>
                <a:spcPct val="100000"/>
              </a:lnSpc>
              <a:spcBef>
                <a:spcPts val="0"/>
              </a:spcBef>
              <a:spcAft>
                <a:spcPts val="0"/>
              </a:spcAft>
              <a:buNone/>
            </a:pPr>
            <a:r>
              <a:t/>
            </a:r>
            <a:endParaRPr sz="1800"/>
          </a:p>
          <a:p>
            <a:pPr indent="0" lvl="0" marL="0" rtl="0" algn="l">
              <a:lnSpc>
                <a:spcPct val="100000"/>
              </a:lnSpc>
              <a:spcBef>
                <a:spcPts val="0"/>
              </a:spcBef>
              <a:spcAft>
                <a:spcPts val="0"/>
              </a:spcAft>
              <a:buNone/>
            </a:pPr>
            <a:r>
              <a:rPr lang="en-GB" sz="3000"/>
              <a:t>Prithvi Seshadri - 19BAI1105</a:t>
            </a:r>
            <a:endParaRPr sz="3000"/>
          </a:p>
          <a:p>
            <a:pPr indent="0" lvl="0" marL="0" rtl="0" algn="l">
              <a:lnSpc>
                <a:spcPct val="100000"/>
              </a:lnSpc>
              <a:spcBef>
                <a:spcPts val="0"/>
              </a:spcBef>
              <a:spcAft>
                <a:spcPts val="0"/>
              </a:spcAft>
              <a:buNone/>
            </a:pPr>
            <a:r>
              <a:t/>
            </a:r>
            <a:endParaRPr sz="1800"/>
          </a:p>
          <a:p>
            <a:pPr indent="0" lvl="0" marL="0" rtl="0" algn="l">
              <a:lnSpc>
                <a:spcPct val="100000"/>
              </a:lnSpc>
              <a:spcBef>
                <a:spcPts val="0"/>
              </a:spcBef>
              <a:spcAft>
                <a:spcPts val="0"/>
              </a:spcAft>
              <a:buNone/>
            </a:pPr>
            <a:r>
              <a:rPr lang="en-GB" sz="3000"/>
              <a:t>Suraj P - 19BCE1044</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008100" y="4382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3200">
                <a:solidFill>
                  <a:srgbClr val="FFFF00"/>
                </a:solidFill>
              </a:rPr>
              <a:t>Abstract</a:t>
            </a:r>
            <a:endParaRPr b="1" sz="3200">
              <a:solidFill>
                <a:srgbClr val="FFFF00"/>
              </a:solidFill>
            </a:endParaRPr>
          </a:p>
        </p:txBody>
      </p:sp>
      <p:sp>
        <p:nvSpPr>
          <p:cNvPr id="154" name="Google Shape;154;p16"/>
          <p:cNvSpPr txBox="1"/>
          <p:nvPr>
            <p:ph idx="1" type="body"/>
          </p:nvPr>
        </p:nvSpPr>
        <p:spPr>
          <a:xfrm>
            <a:off x="239550" y="1655275"/>
            <a:ext cx="8664900" cy="33882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en-GB" sz="1700">
                <a:solidFill>
                  <a:srgbClr val="FFFFFF"/>
                </a:solidFill>
              </a:rPr>
              <a:t>An </a:t>
            </a:r>
            <a:r>
              <a:rPr b="1" lang="en-GB" sz="1700">
                <a:solidFill>
                  <a:srgbClr val="FFFFFF"/>
                </a:solidFill>
              </a:rPr>
              <a:t>Operating System</a:t>
            </a:r>
            <a:r>
              <a:rPr lang="en-GB" sz="1700">
                <a:solidFill>
                  <a:srgbClr val="FFFFFF"/>
                </a:solidFill>
              </a:rPr>
              <a:t> is the </a:t>
            </a:r>
            <a:r>
              <a:rPr b="1" lang="en-GB" sz="1700">
                <a:solidFill>
                  <a:srgbClr val="FFFFFF"/>
                </a:solidFill>
              </a:rPr>
              <a:t>most important software</a:t>
            </a:r>
            <a:r>
              <a:rPr lang="en-GB" sz="1700">
                <a:solidFill>
                  <a:srgbClr val="FFFFFF"/>
                </a:solidFill>
              </a:rPr>
              <a:t> that runs on a computer. It manages the computer's </a:t>
            </a:r>
            <a:r>
              <a:rPr b="1" lang="en-GB" sz="1700">
                <a:solidFill>
                  <a:srgbClr val="FFFFFF"/>
                </a:solidFill>
              </a:rPr>
              <a:t>memory</a:t>
            </a:r>
            <a:r>
              <a:rPr lang="en-GB" sz="1700">
                <a:solidFill>
                  <a:srgbClr val="FFFFFF"/>
                </a:solidFill>
              </a:rPr>
              <a:t> and </a:t>
            </a:r>
            <a:r>
              <a:rPr b="1" lang="en-GB" sz="1700">
                <a:solidFill>
                  <a:srgbClr val="FFFFFF"/>
                </a:solidFill>
              </a:rPr>
              <a:t>processes</a:t>
            </a:r>
            <a:r>
              <a:rPr lang="en-GB" sz="1700">
                <a:solidFill>
                  <a:srgbClr val="FFFFFF"/>
                </a:solidFill>
              </a:rPr>
              <a:t>, as well as all of its </a:t>
            </a:r>
            <a:r>
              <a:rPr b="1" lang="en-GB" sz="1700">
                <a:solidFill>
                  <a:srgbClr val="FFFFFF"/>
                </a:solidFill>
              </a:rPr>
              <a:t>Software</a:t>
            </a:r>
            <a:r>
              <a:rPr lang="en-GB" sz="1700">
                <a:solidFill>
                  <a:srgbClr val="FFFFFF"/>
                </a:solidFill>
              </a:rPr>
              <a:t> and </a:t>
            </a:r>
            <a:r>
              <a:rPr b="1" lang="en-GB" sz="1700">
                <a:solidFill>
                  <a:srgbClr val="FFFFFF"/>
                </a:solidFill>
              </a:rPr>
              <a:t>Hardware</a:t>
            </a:r>
            <a:r>
              <a:rPr lang="en-GB" sz="1700">
                <a:solidFill>
                  <a:srgbClr val="FFFFFF"/>
                </a:solidFill>
              </a:rPr>
              <a:t>.</a:t>
            </a:r>
            <a:endParaRPr sz="1700">
              <a:solidFill>
                <a:srgbClr val="FFFFFF"/>
              </a:solidFill>
            </a:endParaRPr>
          </a:p>
          <a:p>
            <a:pPr indent="0" lvl="0" marL="0" rtl="0" algn="l">
              <a:lnSpc>
                <a:spcPct val="95000"/>
              </a:lnSpc>
              <a:spcBef>
                <a:spcPts val="1200"/>
              </a:spcBef>
              <a:spcAft>
                <a:spcPts val="0"/>
              </a:spcAft>
              <a:buNone/>
            </a:pPr>
            <a:r>
              <a:rPr lang="en-GB" sz="1700"/>
              <a:t>It </a:t>
            </a:r>
            <a:r>
              <a:rPr lang="en-GB" sz="1700"/>
              <a:t>encapsulates concepts such as Process Management, File management, memory allocation , error detection, managing I/O and so on. </a:t>
            </a:r>
            <a:r>
              <a:rPr lang="en-GB" sz="1700">
                <a:solidFill>
                  <a:srgbClr val="FFFFFF"/>
                </a:solidFill>
              </a:rPr>
              <a:t>It also allows you to </a:t>
            </a:r>
            <a:r>
              <a:rPr b="1" lang="en-GB" sz="1700">
                <a:solidFill>
                  <a:srgbClr val="FFFFFF"/>
                </a:solidFill>
              </a:rPr>
              <a:t>communicate</a:t>
            </a:r>
            <a:r>
              <a:rPr lang="en-GB" sz="1700">
                <a:solidFill>
                  <a:srgbClr val="FFFFFF"/>
                </a:solidFill>
              </a:rPr>
              <a:t> with the computer without knowing how to speak the computer's language. The operating system coordinates all of this to make sure each program gets what it needs.</a:t>
            </a:r>
            <a:endParaRPr sz="1700">
              <a:solidFill>
                <a:srgbClr val="FFFFFF"/>
              </a:solidFill>
            </a:endParaRPr>
          </a:p>
          <a:p>
            <a:pPr indent="0" lvl="0" marL="0" rtl="0" algn="l">
              <a:lnSpc>
                <a:spcPct val="95000"/>
              </a:lnSpc>
              <a:spcBef>
                <a:spcPts val="1200"/>
              </a:spcBef>
              <a:spcAft>
                <a:spcPts val="0"/>
              </a:spcAft>
              <a:buNone/>
            </a:pPr>
            <a:r>
              <a:rPr lang="en-GB" sz="1700">
                <a:solidFill>
                  <a:srgbClr val="FFFFFF"/>
                </a:solidFill>
              </a:rPr>
              <a:t>Hence, we</a:t>
            </a:r>
            <a:r>
              <a:rPr lang="en-GB" sz="1700">
                <a:solidFill>
                  <a:srgbClr val="FFFFFF"/>
                </a:solidFill>
              </a:rPr>
              <a:t> felt that Operating Systems concepts are best learned through implementation. However, this can be difficult and time consuming. So to aid our learning mechanism, we have decided to create a project that help us easily visualize the internal working of an Operating System. It helps us simplify a rather complex system and use that to our benefit.</a:t>
            </a:r>
            <a:endParaRPr sz="1700">
              <a:solidFill>
                <a:srgbClr val="FFFFFF"/>
              </a:solidFill>
            </a:endParaRPr>
          </a:p>
          <a:p>
            <a:pPr indent="0" lvl="0" marL="0" rtl="0" algn="l">
              <a:lnSpc>
                <a:spcPct val="95000"/>
              </a:lnSpc>
              <a:spcBef>
                <a:spcPts val="1200"/>
              </a:spcBef>
              <a:spcAft>
                <a:spcPts val="0"/>
              </a:spcAft>
              <a:buNone/>
            </a:pPr>
            <a:r>
              <a:t/>
            </a:r>
            <a:endParaRPr sz="1700">
              <a:solidFill>
                <a:srgbClr val="FFFFFF"/>
              </a:solidFill>
            </a:endParaRPr>
          </a:p>
          <a:p>
            <a:pPr indent="0" lvl="0" marL="0" rtl="0" algn="l">
              <a:lnSpc>
                <a:spcPct val="95000"/>
              </a:lnSpc>
              <a:spcBef>
                <a:spcPts val="1200"/>
              </a:spcBef>
              <a:spcAft>
                <a:spcPts val="0"/>
              </a:spcAft>
              <a:buNone/>
            </a:pPr>
            <a:r>
              <a:t/>
            </a:r>
            <a:endParaRPr sz="1700">
              <a:solidFill>
                <a:srgbClr val="FFFFFF"/>
              </a:solidFill>
            </a:endParaRPr>
          </a:p>
          <a:p>
            <a:pPr indent="0" lvl="0" marL="0" rtl="0" algn="l">
              <a:lnSpc>
                <a:spcPct val="95000"/>
              </a:lnSpc>
              <a:spcBef>
                <a:spcPts val="1200"/>
              </a:spcBef>
              <a:spcAft>
                <a:spcPts val="0"/>
              </a:spcAft>
              <a:buNone/>
            </a:pPr>
            <a:r>
              <a:t/>
            </a:r>
            <a:endParaRPr sz="1700">
              <a:solidFill>
                <a:srgbClr val="FFFFFF"/>
              </a:solidFill>
            </a:endParaRPr>
          </a:p>
          <a:p>
            <a:pPr indent="0" lvl="0" marL="0" rtl="0" algn="l">
              <a:lnSpc>
                <a:spcPct val="95000"/>
              </a:lnSpc>
              <a:spcBef>
                <a:spcPts val="1200"/>
              </a:spcBef>
              <a:spcAft>
                <a:spcPts val="0"/>
              </a:spcAft>
              <a:buNone/>
            </a:pPr>
            <a:r>
              <a:rPr lang="en-GB" sz="1700">
                <a:solidFill>
                  <a:srgbClr val="FFFFFF"/>
                </a:solidFill>
              </a:rPr>
              <a:t> </a:t>
            </a:r>
            <a:endParaRPr sz="1700">
              <a:solidFill>
                <a:srgbClr val="FFFFFF"/>
              </a:solidFill>
            </a:endParaRPr>
          </a:p>
          <a:p>
            <a:pPr indent="0" lvl="0" marL="0" rtl="0" algn="l">
              <a:lnSpc>
                <a:spcPct val="95000"/>
              </a:lnSpc>
              <a:spcBef>
                <a:spcPts val="1200"/>
              </a:spcBef>
              <a:spcAft>
                <a:spcPts val="1200"/>
              </a:spcAft>
              <a:buNone/>
            </a:pPr>
            <a:r>
              <a:t/>
            </a:r>
            <a:endParaRPr sz="17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946175" y="46040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solidFill>
                  <a:srgbClr val="FFFF00"/>
                </a:solidFill>
              </a:rPr>
              <a:t>Abstract</a:t>
            </a:r>
            <a:endParaRPr b="1" sz="3200">
              <a:solidFill>
                <a:srgbClr val="FFFF00"/>
              </a:solidFill>
            </a:endParaRPr>
          </a:p>
          <a:p>
            <a:pPr indent="0" lvl="0" marL="0" rtl="0" algn="l">
              <a:spcBef>
                <a:spcPts val="0"/>
              </a:spcBef>
              <a:spcAft>
                <a:spcPts val="0"/>
              </a:spcAft>
              <a:buNone/>
            </a:pPr>
            <a:r>
              <a:t/>
            </a:r>
            <a:endParaRPr b="1" sz="3200">
              <a:solidFill>
                <a:srgbClr val="FFFF00"/>
              </a:solidFill>
            </a:endParaRPr>
          </a:p>
        </p:txBody>
      </p:sp>
      <p:sp>
        <p:nvSpPr>
          <p:cNvPr id="160" name="Google Shape;160;p17"/>
          <p:cNvSpPr txBox="1"/>
          <p:nvPr>
            <p:ph idx="1" type="body"/>
          </p:nvPr>
        </p:nvSpPr>
        <p:spPr>
          <a:xfrm>
            <a:off x="250800" y="1417500"/>
            <a:ext cx="8642400" cy="37260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en-GB" sz="1700"/>
              <a:t>The purpose of this project is to simulate few of the important mechanisms in the working of an  Operating System. It would not only be beneficial for us, but such a project could also help many others as well.</a:t>
            </a:r>
            <a:endParaRPr sz="1700"/>
          </a:p>
          <a:p>
            <a:pPr indent="0" lvl="0" marL="0" rtl="0" algn="l">
              <a:lnSpc>
                <a:spcPct val="95000"/>
              </a:lnSpc>
              <a:spcBef>
                <a:spcPts val="1200"/>
              </a:spcBef>
              <a:spcAft>
                <a:spcPts val="0"/>
              </a:spcAft>
              <a:buNone/>
            </a:pPr>
            <a:r>
              <a:rPr lang="en-GB" sz="1700">
                <a:solidFill>
                  <a:srgbClr val="FFFFFF"/>
                </a:solidFill>
              </a:rPr>
              <a:t>Thus it can serve as an effective support tool for the better teaching and learning of the concepts and techniques in modern operating systems, serving as a way to render the whole process more efficient.</a:t>
            </a:r>
            <a:endParaRPr sz="1700">
              <a:solidFill>
                <a:srgbClr val="FFFFFF"/>
              </a:solidFill>
            </a:endParaRPr>
          </a:p>
          <a:p>
            <a:pPr indent="0" lvl="0" marL="0" rtl="0" algn="l">
              <a:lnSpc>
                <a:spcPct val="95000"/>
              </a:lnSpc>
              <a:spcBef>
                <a:spcPts val="1200"/>
              </a:spcBef>
              <a:spcAft>
                <a:spcPts val="0"/>
              </a:spcAft>
              <a:buNone/>
            </a:pPr>
            <a:r>
              <a:rPr lang="en-GB" sz="1700"/>
              <a:t>To begin with, w</a:t>
            </a:r>
            <a:r>
              <a:rPr lang="en-GB" sz="1700"/>
              <a:t>e will learning each feature  and then proceed to design and implement a program that will simulate these major components of an operating system. </a:t>
            </a:r>
            <a:endParaRPr sz="1700"/>
          </a:p>
          <a:p>
            <a:pPr indent="0" lvl="0" marL="0" rtl="0" algn="l">
              <a:lnSpc>
                <a:spcPct val="95000"/>
              </a:lnSpc>
              <a:spcBef>
                <a:spcPts val="1200"/>
              </a:spcBef>
              <a:spcAft>
                <a:spcPts val="0"/>
              </a:spcAft>
              <a:buNone/>
            </a:pPr>
            <a:r>
              <a:rPr lang="en-GB" sz="1700">
                <a:solidFill>
                  <a:srgbClr val="FFFFFF"/>
                </a:solidFill>
              </a:rPr>
              <a:t>Just like an OS uses different Data structures such as Queues, Hashmaps, Linked Lists etc  through this project we also identify various data structures required to control the working of all its components. </a:t>
            </a:r>
            <a:endParaRPr sz="1700">
              <a:solidFill>
                <a:srgbClr val="FFFFFF"/>
              </a:solidFill>
            </a:endParaRPr>
          </a:p>
          <a:p>
            <a:pPr indent="0" lvl="0" marL="0" rtl="0" algn="l">
              <a:lnSpc>
                <a:spcPct val="95000"/>
              </a:lnSpc>
              <a:spcBef>
                <a:spcPts val="1200"/>
              </a:spcBef>
              <a:spcAft>
                <a:spcPts val="0"/>
              </a:spcAft>
              <a:buNone/>
            </a:pPr>
            <a:r>
              <a:t/>
            </a:r>
            <a:endParaRPr sz="1700">
              <a:solidFill>
                <a:srgbClr val="FFFFFF"/>
              </a:solidFill>
            </a:endParaRPr>
          </a:p>
          <a:p>
            <a:pPr indent="0" lvl="0" marL="0" rtl="0" algn="l">
              <a:lnSpc>
                <a:spcPct val="95000"/>
              </a:lnSpc>
              <a:spcBef>
                <a:spcPts val="1200"/>
              </a:spcBef>
              <a:spcAft>
                <a:spcPts val="0"/>
              </a:spcAft>
              <a:buNone/>
            </a:pPr>
            <a:r>
              <a:t/>
            </a:r>
            <a:endParaRPr sz="1700"/>
          </a:p>
          <a:p>
            <a:pPr indent="0" lvl="0" marL="0" rtl="0" algn="l">
              <a:lnSpc>
                <a:spcPct val="95000"/>
              </a:lnSpc>
              <a:spcBef>
                <a:spcPts val="1200"/>
              </a:spcBef>
              <a:spcAft>
                <a:spcPts val="0"/>
              </a:spcAft>
              <a:buNone/>
            </a:pPr>
            <a:r>
              <a:t/>
            </a:r>
            <a:endParaRPr sz="1700">
              <a:solidFill>
                <a:srgbClr val="FFFFFF"/>
              </a:solidFill>
            </a:endParaRPr>
          </a:p>
          <a:p>
            <a:pPr indent="0" lvl="0" marL="0" rtl="0" algn="l">
              <a:lnSpc>
                <a:spcPct val="95000"/>
              </a:lnSpc>
              <a:spcBef>
                <a:spcPts val="1200"/>
              </a:spcBef>
              <a:spcAft>
                <a:spcPts val="0"/>
              </a:spcAft>
              <a:buNone/>
            </a:pPr>
            <a:r>
              <a:t/>
            </a:r>
            <a:endParaRPr sz="1700"/>
          </a:p>
          <a:p>
            <a:pPr indent="0" lvl="0" marL="0" rtl="0" algn="l">
              <a:lnSpc>
                <a:spcPct val="95000"/>
              </a:lnSpc>
              <a:spcBef>
                <a:spcPts val="1200"/>
              </a:spcBef>
              <a:spcAft>
                <a:spcPts val="0"/>
              </a:spcAft>
              <a:buNone/>
            </a:pPr>
            <a:r>
              <a:t/>
            </a:r>
            <a:endParaRPr sz="1700"/>
          </a:p>
          <a:p>
            <a:pPr indent="0" lvl="0" marL="0" rtl="0" algn="l">
              <a:lnSpc>
                <a:spcPct val="95000"/>
              </a:lnSpc>
              <a:spcBef>
                <a:spcPts val="1200"/>
              </a:spcBef>
              <a:spcAft>
                <a:spcPts val="0"/>
              </a:spcAft>
              <a:buNone/>
            </a:pPr>
            <a:r>
              <a:t/>
            </a:r>
            <a:endParaRPr sz="1700"/>
          </a:p>
          <a:p>
            <a:pPr indent="0" lvl="0" marL="0" rtl="0" algn="l">
              <a:lnSpc>
                <a:spcPct val="95000"/>
              </a:lnSpc>
              <a:spcBef>
                <a:spcPts val="1200"/>
              </a:spcBef>
              <a:spcAft>
                <a:spcPts val="0"/>
              </a:spcAft>
              <a:buNone/>
            </a:pPr>
            <a:r>
              <a:rPr lang="en-GB" sz="1700"/>
              <a:t> </a:t>
            </a:r>
            <a:endParaRPr sz="1700"/>
          </a:p>
          <a:p>
            <a:pPr indent="0" lvl="0" marL="0" rtl="0" algn="l">
              <a:spcBef>
                <a:spcPts val="1200"/>
              </a:spcBef>
              <a:spcAft>
                <a:spcPts val="1200"/>
              </a:spcAft>
              <a:buNone/>
            </a:pPr>
            <a:r>
              <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3200">
                <a:solidFill>
                  <a:srgbClr val="FFFF00"/>
                </a:solidFill>
              </a:rPr>
              <a:t>Proposed Methodology</a:t>
            </a:r>
            <a:endParaRPr b="1" sz="3200">
              <a:solidFill>
                <a:srgbClr val="FFFF00"/>
              </a:solidFill>
            </a:endParaRPr>
          </a:p>
        </p:txBody>
      </p:sp>
      <p:sp>
        <p:nvSpPr>
          <p:cNvPr id="166" name="Google Shape;166;p18"/>
          <p:cNvSpPr txBox="1"/>
          <p:nvPr>
            <p:ph idx="1" type="body"/>
          </p:nvPr>
        </p:nvSpPr>
        <p:spPr>
          <a:xfrm>
            <a:off x="610800" y="1377525"/>
            <a:ext cx="7725600" cy="35352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en-GB" sz="1700"/>
              <a:t>The topics which we look to embed in our OS are:</a:t>
            </a:r>
            <a:endParaRPr sz="1700"/>
          </a:p>
          <a:p>
            <a:pPr indent="0" lvl="0" marL="0" rtl="0" algn="l">
              <a:lnSpc>
                <a:spcPct val="95000"/>
              </a:lnSpc>
              <a:spcBef>
                <a:spcPts val="1200"/>
              </a:spcBef>
              <a:spcAft>
                <a:spcPts val="0"/>
              </a:spcAft>
              <a:buNone/>
            </a:pPr>
            <a:r>
              <a:rPr lang="en-GB" sz="1700"/>
              <a:t>Module 1 : Various Process Scheduling Algorithms through visual depiction </a:t>
            </a:r>
            <a:endParaRPr sz="1700"/>
          </a:p>
          <a:p>
            <a:pPr indent="0" lvl="0" marL="0" rtl="0" algn="l">
              <a:lnSpc>
                <a:spcPct val="95000"/>
              </a:lnSpc>
              <a:spcBef>
                <a:spcPts val="1200"/>
              </a:spcBef>
              <a:spcAft>
                <a:spcPts val="0"/>
              </a:spcAft>
              <a:buNone/>
            </a:pPr>
            <a:r>
              <a:rPr lang="en-GB" sz="1700"/>
              <a:t>Module 2 : Memory Management by displaying how processes are run using a timer </a:t>
            </a:r>
            <a:endParaRPr sz="1700"/>
          </a:p>
          <a:p>
            <a:pPr indent="0" lvl="0" marL="0" rtl="0" algn="l">
              <a:spcBef>
                <a:spcPts val="1200"/>
              </a:spcBef>
              <a:spcAft>
                <a:spcPts val="0"/>
              </a:spcAft>
              <a:buNone/>
            </a:pPr>
            <a:r>
              <a:rPr lang="en-GB" sz="1700"/>
              <a:t>Module 3 : Basic features of File Management </a:t>
            </a:r>
            <a:endParaRPr sz="1700"/>
          </a:p>
          <a:p>
            <a:pPr indent="0" lvl="0" marL="0" rtl="0" algn="l">
              <a:spcBef>
                <a:spcPts val="1200"/>
              </a:spcBef>
              <a:spcAft>
                <a:spcPts val="0"/>
              </a:spcAft>
              <a:buNone/>
            </a:pPr>
            <a:r>
              <a:rPr lang="en-GB" sz="1700"/>
              <a:t>Module 4 : Finished Project with good GUI for easy understandability</a:t>
            </a:r>
            <a:endParaRPr sz="1700"/>
          </a:p>
          <a:p>
            <a:pPr indent="0" lvl="0" marL="0" rtl="0" algn="l">
              <a:spcBef>
                <a:spcPts val="1200"/>
              </a:spcBef>
              <a:spcAft>
                <a:spcPts val="0"/>
              </a:spcAft>
              <a:buNone/>
            </a:pPr>
            <a:r>
              <a:rPr lang="en-GB" sz="1700"/>
              <a:t>We plan on making our </a:t>
            </a:r>
            <a:r>
              <a:rPr lang="en-GB" sz="1700"/>
              <a:t>working</a:t>
            </a:r>
            <a:r>
              <a:rPr lang="en-GB" sz="1700"/>
              <a:t> website and </a:t>
            </a:r>
            <a:r>
              <a:rPr lang="en-GB" sz="1700"/>
              <a:t>dividing the completion of certain aspects of the projects into milestones which have been specified in the next slide(s). </a:t>
            </a:r>
            <a:endParaRPr sz="1700"/>
          </a:p>
          <a:p>
            <a:pPr indent="0" lvl="0" marL="457200" rtl="0" algn="l">
              <a:spcBef>
                <a:spcPts val="1200"/>
              </a:spcBef>
              <a:spcAft>
                <a:spcPts val="1200"/>
              </a:spcAft>
              <a:buNone/>
            </a:pPr>
            <a:r>
              <a:rPr lang="en-GB" sz="1700"/>
              <a:t>          </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3200">
                <a:solidFill>
                  <a:srgbClr val="FFFF00"/>
                </a:solidFill>
              </a:rPr>
              <a:t>Tools/Software Used</a:t>
            </a:r>
            <a:endParaRPr b="1" sz="3200">
              <a:solidFill>
                <a:srgbClr val="FFFF00"/>
              </a:solidFill>
            </a:endParaRPr>
          </a:p>
        </p:txBody>
      </p:sp>
      <p:sp>
        <p:nvSpPr>
          <p:cNvPr id="172" name="Google Shape;172;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AutoNum type="arabicPeriod"/>
            </a:pPr>
            <a:r>
              <a:rPr lang="en-GB" sz="2300"/>
              <a:t>HTML</a:t>
            </a:r>
            <a:endParaRPr sz="2300"/>
          </a:p>
          <a:p>
            <a:pPr indent="-374650" lvl="0" marL="457200" rtl="0" algn="l">
              <a:spcBef>
                <a:spcPts val="0"/>
              </a:spcBef>
              <a:spcAft>
                <a:spcPts val="0"/>
              </a:spcAft>
              <a:buSzPts val="2300"/>
              <a:buAutoNum type="arabicPeriod"/>
            </a:pPr>
            <a:r>
              <a:rPr lang="en-GB" sz="2300"/>
              <a:t>CSS</a:t>
            </a:r>
            <a:endParaRPr sz="2300"/>
          </a:p>
          <a:p>
            <a:pPr indent="-374650" lvl="0" marL="457200" rtl="0" algn="l">
              <a:spcBef>
                <a:spcPts val="0"/>
              </a:spcBef>
              <a:spcAft>
                <a:spcPts val="0"/>
              </a:spcAft>
              <a:buSzPts val="2300"/>
              <a:buAutoNum type="arabicPeriod"/>
            </a:pPr>
            <a:r>
              <a:rPr lang="en-GB" sz="2300"/>
              <a:t>Bootstrap</a:t>
            </a:r>
            <a:endParaRPr sz="2300"/>
          </a:p>
          <a:p>
            <a:pPr indent="-374650" lvl="0" marL="457200" rtl="0" algn="l">
              <a:spcBef>
                <a:spcPts val="0"/>
              </a:spcBef>
              <a:spcAft>
                <a:spcPts val="0"/>
              </a:spcAft>
              <a:buSzPts val="2300"/>
              <a:buAutoNum type="arabicPeriod"/>
            </a:pPr>
            <a:r>
              <a:rPr lang="en-GB" sz="2300"/>
              <a:t>JavaScript and JQuery</a:t>
            </a:r>
            <a:endParaRPr sz="2300"/>
          </a:p>
          <a:p>
            <a:pPr indent="0" lvl="0" marL="0" rtl="0" algn="l">
              <a:spcBef>
                <a:spcPts val="1200"/>
              </a:spcBef>
              <a:spcAft>
                <a:spcPts val="1200"/>
              </a:spcAft>
              <a:buNone/>
            </a:pPr>
            <a:r>
              <a:rPr lang="en-GB" sz="2000"/>
              <a:t>HTML and CSS used for website creation and the Algorithm implementations are done in Javascript</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265500" y="316700"/>
            <a:ext cx="3163500" cy="260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3200">
                <a:solidFill>
                  <a:srgbClr val="FFFF00"/>
                </a:solidFill>
              </a:rPr>
              <a:t>  Timeline</a:t>
            </a:r>
            <a:endParaRPr b="1" sz="3200">
              <a:solidFill>
                <a:srgbClr val="FFFF00"/>
              </a:solidFill>
            </a:endParaRPr>
          </a:p>
        </p:txBody>
      </p:sp>
      <p:sp>
        <p:nvSpPr>
          <p:cNvPr id="178" name="Google Shape;178;p20"/>
          <p:cNvSpPr txBox="1"/>
          <p:nvPr>
            <p:ph idx="1" type="body"/>
          </p:nvPr>
        </p:nvSpPr>
        <p:spPr>
          <a:xfrm>
            <a:off x="4079075" y="903475"/>
            <a:ext cx="4867800" cy="45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Milestone-1 :  Brainstorming Project Ideas and Finalizing</a:t>
            </a:r>
            <a:endParaRPr/>
          </a:p>
          <a:p>
            <a:pPr indent="0" lvl="0" marL="0" rtl="0" algn="l">
              <a:spcBef>
                <a:spcPts val="1600"/>
              </a:spcBef>
              <a:spcAft>
                <a:spcPts val="0"/>
              </a:spcAft>
              <a:buNone/>
            </a:pPr>
            <a:r>
              <a:rPr lang="en-GB"/>
              <a:t>Milestone-2 :  Module 1 and Module 2</a:t>
            </a:r>
            <a:endParaRPr/>
          </a:p>
          <a:p>
            <a:pPr indent="0" lvl="0" marL="0" rtl="0" algn="l">
              <a:spcBef>
                <a:spcPts val="1600"/>
              </a:spcBef>
              <a:spcAft>
                <a:spcPts val="0"/>
              </a:spcAft>
              <a:buNone/>
            </a:pPr>
            <a:r>
              <a:rPr lang="en-GB"/>
              <a:t>Milestone-3 :  Module 3</a:t>
            </a:r>
            <a:endParaRPr/>
          </a:p>
          <a:p>
            <a:pPr indent="0" lvl="0" marL="0" rtl="0" algn="l">
              <a:spcBef>
                <a:spcPts val="1600"/>
              </a:spcBef>
              <a:spcAft>
                <a:spcPts val="0"/>
              </a:spcAft>
              <a:buNone/>
            </a:pPr>
            <a:r>
              <a:rPr lang="en-GB"/>
              <a:t>Milestone-4 :  Improve the features and user Interface of the website  (Module 4)</a:t>
            </a:r>
            <a:endParaRPr/>
          </a:p>
          <a:p>
            <a:pPr indent="0" lvl="0" marL="0" rtl="0" algn="l">
              <a:spcBef>
                <a:spcPts val="1600"/>
              </a:spcBef>
              <a:spcAft>
                <a:spcPts val="0"/>
              </a:spcAft>
              <a:buNone/>
            </a:pPr>
            <a:r>
              <a:rPr lang="en-GB"/>
              <a:t>Milestone-5:  Final Project Submission</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GB"/>
              <a:t> </a:t>
            </a:r>
            <a:r>
              <a:rPr b="1" lang="en-GB"/>
              <a:t>      </a:t>
            </a:r>
            <a:r>
              <a:rPr b="1" lang="en-GB" sz="4000">
                <a:solidFill>
                  <a:srgbClr val="FFFF00"/>
                </a:solidFill>
              </a:rPr>
              <a:t>THA</a:t>
            </a:r>
            <a:r>
              <a:rPr b="1" lang="en-GB" sz="4000">
                <a:solidFill>
                  <a:srgbClr val="FFFF00"/>
                </a:solidFill>
              </a:rPr>
              <a:t>N</a:t>
            </a:r>
            <a:r>
              <a:rPr b="1" lang="en-GB" sz="4000">
                <a:solidFill>
                  <a:srgbClr val="FFFF00"/>
                </a:solidFill>
              </a:rPr>
              <a:t>K YOU !!</a:t>
            </a:r>
            <a:endParaRPr b="1" sz="4000">
              <a:solidFill>
                <a:srgbClr val="FFFF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