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A5D13-07B0-EB58-C300-861100C8AEA1}" v="294" dt="2024-08-26T15:17:52.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6f0f25397fedf202/Documents/NM%20PROJECT/nm%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project.xlsx]suraj!PivotTable5</c:name>
    <c:fmtId val="7"/>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suraj!$B$3</c:f>
              <c:strCache>
                <c:ptCount val="1"/>
                <c:pt idx="0">
                  <c:v>Sum of PROJECT COMPLETED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suraj!$A$4:$A$9</c:f>
              <c:strCache>
                <c:ptCount val="5"/>
                <c:pt idx="0">
                  <c:v>Finance</c:v>
                </c:pt>
                <c:pt idx="1">
                  <c:v>HR</c:v>
                </c:pt>
                <c:pt idx="2">
                  <c:v>IT</c:v>
                </c:pt>
                <c:pt idx="3">
                  <c:v>Marketing</c:v>
                </c:pt>
                <c:pt idx="4">
                  <c:v>Sales</c:v>
                </c:pt>
              </c:strCache>
            </c:strRef>
          </c:cat>
          <c:val>
            <c:numRef>
              <c:f>suraj!$B$4:$B$9</c:f>
              <c:numCache>
                <c:formatCode>General</c:formatCode>
                <c:ptCount val="5"/>
                <c:pt idx="0">
                  <c:v>247</c:v>
                </c:pt>
                <c:pt idx="1">
                  <c:v>155</c:v>
                </c:pt>
                <c:pt idx="2">
                  <c:v>254</c:v>
                </c:pt>
                <c:pt idx="3">
                  <c:v>190</c:v>
                </c:pt>
                <c:pt idx="4">
                  <c:v>268</c:v>
                </c:pt>
              </c:numCache>
            </c:numRef>
          </c:val>
          <c:extLst>
            <c:ext xmlns:c16="http://schemas.microsoft.com/office/drawing/2014/chart" uri="{C3380CC4-5D6E-409C-BE32-E72D297353CC}">
              <c16:uniqueId val="{00000000-ABB0-400D-96B5-77F3E51955BE}"/>
            </c:ext>
          </c:extLst>
        </c:ser>
        <c:dLbls>
          <c:showLegendKey val="0"/>
          <c:showVal val="0"/>
          <c:showCatName val="0"/>
          <c:showSerName val="0"/>
          <c:showPercent val="0"/>
          <c:showBubbleSize val="0"/>
        </c:dLbls>
        <c:gapWidth val="219"/>
        <c:axId val="1052864944"/>
        <c:axId val="1052868784"/>
      </c:barChart>
      <c:lineChart>
        <c:grouping val="stacked"/>
        <c:varyColors val="0"/>
        <c:ser>
          <c:idx val="1"/>
          <c:order val="1"/>
          <c:tx>
            <c:strRef>
              <c:f>suraj!$C$3</c:f>
              <c:strCache>
                <c:ptCount val="1"/>
                <c:pt idx="0">
                  <c:v>Sum of FEEDBACK SCORE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suraj!$A$4:$A$9</c:f>
              <c:strCache>
                <c:ptCount val="5"/>
                <c:pt idx="0">
                  <c:v>Finance</c:v>
                </c:pt>
                <c:pt idx="1">
                  <c:v>HR</c:v>
                </c:pt>
                <c:pt idx="2">
                  <c:v>IT</c:v>
                </c:pt>
                <c:pt idx="3">
                  <c:v>Marketing</c:v>
                </c:pt>
                <c:pt idx="4">
                  <c:v>Sales</c:v>
                </c:pt>
              </c:strCache>
            </c:strRef>
          </c:cat>
          <c:val>
            <c:numRef>
              <c:f>suraj!$C$4:$C$9</c:f>
              <c:numCache>
                <c:formatCode>General</c:formatCode>
                <c:ptCount val="5"/>
                <c:pt idx="0">
                  <c:v>310</c:v>
                </c:pt>
                <c:pt idx="1">
                  <c:v>203</c:v>
                </c:pt>
                <c:pt idx="2">
                  <c:v>311</c:v>
                </c:pt>
                <c:pt idx="3">
                  <c:v>244</c:v>
                </c:pt>
                <c:pt idx="4">
                  <c:v>343</c:v>
                </c:pt>
              </c:numCache>
            </c:numRef>
          </c:val>
          <c:smooth val="0"/>
          <c:extLst>
            <c:ext xmlns:c16="http://schemas.microsoft.com/office/drawing/2014/chart" uri="{C3380CC4-5D6E-409C-BE32-E72D297353CC}">
              <c16:uniqueId val="{00000001-ABB0-400D-96B5-77F3E51955BE}"/>
            </c:ext>
          </c:extLst>
        </c:ser>
        <c:dLbls>
          <c:showLegendKey val="0"/>
          <c:showVal val="0"/>
          <c:showCatName val="0"/>
          <c:showSerName val="0"/>
          <c:showPercent val="0"/>
          <c:showBubbleSize val="0"/>
        </c:dLbls>
        <c:marker val="1"/>
        <c:smooth val="0"/>
        <c:axId val="858064112"/>
        <c:axId val="858057872"/>
      </c:lineChart>
      <c:catAx>
        <c:axId val="8580641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58057872"/>
        <c:crosses val="autoZero"/>
        <c:auto val="1"/>
        <c:lblAlgn val="ctr"/>
        <c:lblOffset val="100"/>
        <c:noMultiLvlLbl val="0"/>
      </c:catAx>
      <c:valAx>
        <c:axId val="8580578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58064112"/>
        <c:crosses val="autoZero"/>
        <c:crossBetween val="between"/>
      </c:valAx>
      <c:valAx>
        <c:axId val="105286878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2864944"/>
        <c:crosses val="max"/>
        <c:crossBetween val="between"/>
      </c:valAx>
      <c:catAx>
        <c:axId val="1052864944"/>
        <c:scaling>
          <c:orientation val="minMax"/>
        </c:scaling>
        <c:delete val="1"/>
        <c:axPos val="b"/>
        <c:numFmt formatCode="General" sourceLinked="1"/>
        <c:majorTickMark val="none"/>
        <c:minorTickMark val="none"/>
        <c:tickLblPos val="nextTo"/>
        <c:crossAx val="1052868784"/>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pSp>
        <p:nvGrpSpPr>
          <p:cNvPr id="263" name="Google Shape;263;p1"/>
          <p:cNvGrpSpPr/>
          <p:nvPr/>
        </p:nvGrpSpPr>
        <p:grpSpPr>
          <a:xfrm>
            <a:off x="8703364" y="4651961"/>
            <a:ext cx="1743075" cy="1333500"/>
            <a:chOff x="742950" y="1104900"/>
            <a:chExt cx="1743075" cy="1333500"/>
          </a:xfrm>
        </p:grpSpPr>
        <p:sp>
          <p:nvSpPr>
            <p:cNvPr id="264" name="Google Shape;26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65" name="Google Shape;26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267" name="Google Shape;267;p1"/>
          <p:cNvSpPr/>
          <p:nvPr/>
        </p:nvSpPr>
        <p:spPr>
          <a:xfrm>
            <a:off x="676275" y="5848350"/>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68" name="Google Shape;268;p1"/>
          <p:cNvSpPr txBox="1">
            <a:spLocks noGrp="1"/>
          </p:cNvSpPr>
          <p:nvPr>
            <p:ph type="ctrTitle"/>
          </p:nvPr>
        </p:nvSpPr>
        <p:spPr>
          <a:xfrm>
            <a:off x="-3033165" y="1255945"/>
            <a:ext cx="13742577" cy="1247767"/>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chemeClr val="dk2"/>
              </a:buClr>
              <a:buSzPts val="4800"/>
              <a:buFont typeface="Times New Roman"/>
              <a:buNone/>
            </a:pPr>
            <a:r>
              <a:rPr lang="en-US" sz="4800" b="1" u="sng" dirty="0">
                <a:solidFill>
                  <a:schemeClr val="dk2"/>
                </a:solidFill>
                <a:latin typeface="Times New Roman"/>
                <a:ea typeface="Times New Roman"/>
                <a:cs typeface="Times New Roman"/>
                <a:sym typeface="Times New Roman"/>
              </a:rPr>
              <a:t>Employee Data Analysis using Excel</a:t>
            </a:r>
            <a:r>
              <a:rPr lang="en-US" b="1" i="0" u="sng" dirty="0">
                <a:solidFill>
                  <a:schemeClr val="dk2"/>
                </a:solidFill>
                <a:latin typeface="Times New Roman"/>
                <a:ea typeface="Times New Roman"/>
                <a:cs typeface="Times New Roman"/>
                <a:sym typeface="Times New Roman"/>
              </a:rPr>
              <a:t> </a:t>
            </a:r>
            <a:br>
              <a:rPr lang="en-US" b="1" i="0">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p:txBody>
      </p:sp>
      <p:pic>
        <p:nvPicPr>
          <p:cNvPr id="269" name="Google Shape;269;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270" name="Google Shape;270;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271" name="Google Shape;271;p1"/>
          <p:cNvSpPr txBox="1"/>
          <p:nvPr/>
        </p:nvSpPr>
        <p:spPr>
          <a:xfrm>
            <a:off x="495298" y="2795504"/>
            <a:ext cx="9944929" cy="2308284"/>
          </a:xfrm>
          <a:prstGeom prst="rect">
            <a:avLst/>
          </a:prstGeom>
          <a:noFill/>
          <a:ln>
            <a:noFill/>
          </a:ln>
        </p:spPr>
        <p:txBody>
          <a:bodyPr spcFirstLastPara="1" wrap="square" lIns="91425" tIns="45700" rIns="91425" bIns="45700" anchor="t" anchorCtr="0">
            <a:spAutoFit/>
          </a:bodyPr>
          <a:lstStyle/>
          <a:p>
            <a:pPr>
              <a:buClr>
                <a:schemeClr val="dk2"/>
              </a:buClr>
              <a:buSzPts val="2400"/>
            </a:pPr>
            <a:r>
              <a:rPr lang="en-US" sz="2400" b="1" dirty="0">
                <a:solidFill>
                  <a:schemeClr val="dk2"/>
                </a:solidFill>
                <a:latin typeface="Times New Roman"/>
                <a:ea typeface="Times New Roman"/>
                <a:cs typeface="Times New Roman"/>
                <a:sym typeface="Times New Roman"/>
              </a:rPr>
              <a:t>STUDENT NAME: </a:t>
            </a:r>
            <a:r>
              <a:rPr lang="en-US" sz="2400" dirty="0">
                <a:solidFill>
                  <a:schemeClr val="dk2"/>
                </a:solidFill>
                <a:latin typeface="Times New Roman"/>
                <a:ea typeface="Times New Roman"/>
                <a:cs typeface="Times New Roman"/>
                <a:sym typeface="Times New Roman"/>
              </a:rPr>
              <a:t>SURAJ R</a:t>
            </a:r>
            <a:endParaRPr sz="2400" dirty="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2400"/>
              <a:buFont typeface="Times New Roman"/>
              <a:buNone/>
            </a:pPr>
            <a:r>
              <a:rPr lang="en-US" sz="2400" b="1" dirty="0">
                <a:solidFill>
                  <a:schemeClr val="dk2"/>
                </a:solidFill>
                <a:latin typeface="Times New Roman"/>
                <a:ea typeface="Times New Roman"/>
                <a:cs typeface="Times New Roman"/>
                <a:sym typeface="Times New Roman"/>
              </a:rPr>
              <a:t>REGISTER NO:</a:t>
            </a:r>
            <a:r>
              <a:rPr lang="en-IN" sz="2400" dirty="0">
                <a:solidFill>
                  <a:schemeClr val="dk2"/>
                </a:solidFill>
                <a:latin typeface="Times New Roman"/>
                <a:ea typeface="Times New Roman"/>
                <a:cs typeface="Times New Roman"/>
                <a:sym typeface="Times New Roman"/>
              </a:rPr>
              <a:t> 122200921, AD778DECC6CF7EB2214E7C59F4146ED</a:t>
            </a:r>
            <a:endParaRPr sz="1800" dirty="0">
              <a:solidFill>
                <a:schemeClr val="dk2"/>
              </a:solidFill>
              <a:latin typeface="Times New Roman"/>
              <a:ea typeface="Times New Roman"/>
              <a:cs typeface="Times New Roman"/>
              <a:sym typeface="Times New Roman"/>
            </a:endParaRPr>
          </a:p>
          <a:p>
            <a:pPr>
              <a:buClr>
                <a:schemeClr val="dk2"/>
              </a:buClr>
              <a:buSzPts val="2400"/>
            </a:pPr>
            <a:r>
              <a:rPr lang="en-US" sz="2400" b="1" dirty="0">
                <a:solidFill>
                  <a:schemeClr val="dk2"/>
                </a:solidFill>
                <a:latin typeface="Times New Roman"/>
                <a:ea typeface="Times New Roman"/>
                <a:cs typeface="Times New Roman"/>
                <a:sym typeface="Times New Roman"/>
              </a:rPr>
              <a:t>DEPARTMENT:</a:t>
            </a:r>
            <a:r>
              <a:rPr lang="en-US" sz="2400" dirty="0">
                <a:solidFill>
                  <a:schemeClr val="dk2"/>
                </a:solidFill>
                <a:latin typeface="Times New Roman"/>
                <a:ea typeface="Times New Roman"/>
                <a:cs typeface="Times New Roman"/>
                <a:sym typeface="Times New Roman"/>
              </a:rPr>
              <a:t> BACHELOR OF COMMERCE </a:t>
            </a:r>
            <a:endParaRPr lang="en-US" dirty="0">
              <a:solidFill>
                <a:schemeClr val="dk2"/>
              </a:solidFill>
              <a:latin typeface="Times New Roman"/>
              <a:ea typeface="Times New Roman"/>
              <a:cs typeface="Times New Roman"/>
              <a:sym typeface="Times New Roman"/>
            </a:endParaRPr>
          </a:p>
          <a:p>
            <a:pPr marL="0" marR="0" lvl="0" indent="0" algn="l">
              <a:spcBef>
                <a:spcPts val="0"/>
              </a:spcBef>
              <a:spcAft>
                <a:spcPts val="0"/>
              </a:spcAft>
              <a:buSzPts val="2400"/>
              <a:buFont typeface="Times New Roman"/>
              <a:buNone/>
            </a:pPr>
            <a:r>
              <a:rPr lang="en-US" sz="2400" dirty="0">
                <a:solidFill>
                  <a:schemeClr val="dk2"/>
                </a:solidFill>
                <a:latin typeface="Times New Roman"/>
                <a:ea typeface="Times New Roman"/>
                <a:cs typeface="Times New Roman"/>
                <a:sym typeface="Times New Roman"/>
              </a:rPr>
              <a:t>(CORPORATE SECRETARYSHIP)</a:t>
            </a:r>
            <a:endParaRPr sz="1800">
              <a:solidFill>
                <a:schemeClr val="dk2"/>
              </a:solidFill>
              <a:latin typeface="Times New Roman"/>
              <a:ea typeface="Times New Roman"/>
              <a:cs typeface="Times New Roman"/>
            </a:endParaRPr>
          </a:p>
          <a:p>
            <a:pPr>
              <a:buClr>
                <a:schemeClr val="dk2"/>
              </a:buClr>
              <a:buSzPts val="2400"/>
            </a:pPr>
            <a:r>
              <a:rPr lang="en-US" sz="2400" b="1" dirty="0">
                <a:solidFill>
                  <a:schemeClr val="dk2"/>
                </a:solidFill>
                <a:latin typeface="Times New Roman"/>
                <a:ea typeface="Times New Roman"/>
                <a:cs typeface="Times New Roman"/>
                <a:sym typeface="Times New Roman"/>
              </a:rPr>
              <a:t>COLLEGE:</a:t>
            </a:r>
            <a:r>
              <a:rPr lang="en-US" sz="2400" dirty="0">
                <a:solidFill>
                  <a:schemeClr val="dk2"/>
                </a:solidFill>
                <a:latin typeface="Times New Roman"/>
                <a:ea typeface="Times New Roman"/>
                <a:cs typeface="Times New Roman"/>
                <a:sym typeface="Times New Roman"/>
              </a:rPr>
              <a:t> K.C.S. KASI NADAR COLLEGE OF ARTS &amp; SCIENCE </a:t>
            </a:r>
            <a:endParaRPr sz="1800" dirty="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400"/>
              <a:buFont typeface="Calibri"/>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45" name="Google Shape;245;p3"/>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246" name="Google Shape;246;p3"/>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247" name="Google Shape;247;p3"/>
          <p:cNvSpPr txBox="1"/>
          <p:nvPr/>
        </p:nvSpPr>
        <p:spPr>
          <a:xfrm>
            <a:off x="739775" y="291150"/>
            <a:ext cx="10075200" cy="666142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chemeClr val="dk2"/>
              </a:buClr>
              <a:buSzPts val="4800"/>
              <a:buFont typeface="Times New Roman"/>
              <a:buNone/>
            </a:pPr>
            <a:r>
              <a:rPr lang="en-US" sz="4800" b="1" u="sng" dirty="0">
                <a:solidFill>
                  <a:schemeClr val="dk2"/>
                </a:solidFill>
                <a:latin typeface="Times New Roman"/>
                <a:ea typeface="Times New Roman"/>
                <a:cs typeface="Times New Roman"/>
                <a:sym typeface="Times New Roman"/>
              </a:rPr>
              <a:t>MODELLNG</a:t>
            </a:r>
            <a:endParaRPr sz="4800" b="1" u="sng" dirty="0">
              <a:solidFill>
                <a:schemeClr val="dk2"/>
              </a:solidFill>
              <a:latin typeface="Times New Roman"/>
              <a:ea typeface="Times New Roman"/>
              <a:cs typeface="Times New Roman"/>
              <a:sym typeface="Times New Roman"/>
            </a:endParaRPr>
          </a:p>
          <a:p>
            <a:pPr marL="12700">
              <a:buSzPts val="4800"/>
            </a:pPr>
            <a:endParaRPr lang="en-US" sz="4800" b="1" u="sng" dirty="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a:solidFill>
                  <a:schemeClr val="dk2"/>
                </a:solidFill>
                <a:latin typeface="Times New Roman"/>
                <a:ea typeface="Times New Roman"/>
                <a:cs typeface="Times New Roman"/>
                <a:sym typeface="Times New Roman"/>
              </a:rPr>
              <a:t>Step1 : Downloaded dataset from kaggle website</a:t>
            </a:r>
            <a:endParaRPr sz="240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a:solidFill>
                  <a:schemeClr val="dk2"/>
                </a:solidFill>
                <a:latin typeface="Times New Roman"/>
                <a:ea typeface="Times New Roman"/>
                <a:cs typeface="Times New Roman"/>
                <a:sym typeface="Times New Roman"/>
              </a:rPr>
              <a:t>Step2 : Extracted from zip format</a:t>
            </a:r>
            <a:endParaRPr sz="240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dirty="0">
                <a:solidFill>
                  <a:schemeClr val="dk2"/>
                </a:solidFill>
                <a:latin typeface="Times New Roman"/>
                <a:ea typeface="Times New Roman"/>
                <a:cs typeface="Times New Roman"/>
                <a:sym typeface="Times New Roman"/>
              </a:rPr>
              <a:t>Step3 : Using alignment in Excel for clear and presentable</a:t>
            </a:r>
            <a:endParaRPr sz="240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dirty="0">
                <a:solidFill>
                  <a:schemeClr val="dk2"/>
                </a:solidFill>
                <a:latin typeface="Times New Roman"/>
                <a:ea typeface="Times New Roman"/>
                <a:cs typeface="Times New Roman"/>
                <a:sym typeface="Times New Roman"/>
              </a:rPr>
              <a:t>Step4 : Changing the size of rows &amp; Columns of the given data</a:t>
            </a:r>
            <a:endParaRPr sz="240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dirty="0">
                <a:solidFill>
                  <a:schemeClr val="dk2"/>
                </a:solidFill>
                <a:latin typeface="Times New Roman"/>
                <a:ea typeface="Times New Roman"/>
                <a:cs typeface="Times New Roman"/>
                <a:sym typeface="Times New Roman"/>
              </a:rPr>
              <a:t>Step5 : Identified and Removed Duplicate records</a:t>
            </a:r>
            <a:endParaRPr sz="240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dirty="0">
                <a:solidFill>
                  <a:schemeClr val="dk2"/>
                </a:solidFill>
                <a:latin typeface="Times New Roman"/>
                <a:ea typeface="Times New Roman"/>
                <a:cs typeface="Times New Roman"/>
                <a:sym typeface="Times New Roman"/>
              </a:rPr>
              <a:t>Step6 : Highlighting certain values using Conditional Formatting</a:t>
            </a:r>
            <a:endParaRPr sz="240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dirty="0">
                <a:solidFill>
                  <a:schemeClr val="dk2"/>
                </a:solidFill>
                <a:latin typeface="Times New Roman"/>
                <a:ea typeface="Times New Roman"/>
                <a:cs typeface="Times New Roman"/>
                <a:sym typeface="Times New Roman"/>
              </a:rPr>
              <a:t>Step7 : Using ifs formula for cleaner and more organized way to manage multiple conditional</a:t>
            </a:r>
            <a:endParaRPr sz="240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dirty="0">
                <a:solidFill>
                  <a:schemeClr val="dk2"/>
                </a:solidFill>
                <a:latin typeface="Times New Roman"/>
                <a:ea typeface="Times New Roman"/>
                <a:cs typeface="Times New Roman"/>
                <a:sym typeface="Times New Roman"/>
              </a:rPr>
              <a:t>checks.</a:t>
            </a:r>
            <a:endParaRPr sz="2400" dirty="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a:solidFill>
                  <a:schemeClr val="dk2"/>
                </a:solidFill>
                <a:latin typeface="Times New Roman"/>
                <a:ea typeface="Times New Roman"/>
                <a:cs typeface="Times New Roman"/>
                <a:sym typeface="Times New Roman"/>
              </a:rPr>
              <a:t>Step8 : Adding Pivot Tables For quickly summarize large datasets.</a:t>
            </a:r>
            <a:endParaRPr sz="240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2"/>
              </a:buClr>
              <a:buSzPts val="4800"/>
              <a:buFont typeface="Times New Roman"/>
              <a:buNone/>
            </a:pPr>
            <a:r>
              <a:rPr lang="en-US" sz="2400">
                <a:solidFill>
                  <a:schemeClr val="dk2"/>
                </a:solidFill>
                <a:latin typeface="Times New Roman"/>
                <a:ea typeface="Times New Roman"/>
                <a:cs typeface="Times New Roman"/>
                <a:sym typeface="Times New Roman"/>
              </a:rPr>
              <a:t>Step9 : Using graphs to making it easier for understand and interpret complex information</a:t>
            </a:r>
            <a:endParaRPr sz="2400">
              <a:solidFill>
                <a:schemeClr val="dk2"/>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4800"/>
              <a:buFont typeface="Calibri"/>
              <a:buNone/>
            </a:pPr>
            <a:endParaRPr sz="4800" b="1" u="sng">
              <a:solidFill>
                <a:schemeClr val="dk2"/>
              </a:solidFill>
              <a:latin typeface="Times New Roman"/>
              <a:ea typeface="Times New Roman"/>
              <a:cs typeface="Times New Roman"/>
              <a:sym typeface="Times New Roman"/>
            </a:endParaRPr>
          </a:p>
        </p:txBody>
      </p:sp>
      <p:sp>
        <p:nvSpPr>
          <p:cNvPr id="248" name="Google Shape;248;p3"/>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49" name="Google Shape;249;p3"/>
          <p:cNvPicPr preferRelativeResize="0"/>
          <p:nvPr/>
        </p:nvPicPr>
        <p:blipFill rotWithShape="1">
          <a:blip r:embed="rId3">
            <a:alphaModFix/>
          </a:blip>
          <a:srcRect l="103220" t="-8714" r="-103220" b="44496"/>
          <a:stretch/>
        </p:blipFill>
        <p:spPr>
          <a:xfrm>
            <a:off x="6419850" y="1134741"/>
            <a:ext cx="5619750" cy="20303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3" name="Google Shape;203;p4"/>
          <p:cNvSpPr/>
          <p:nvPr/>
        </p:nvSpPr>
        <p:spPr>
          <a:xfrm>
            <a:off x="309708" y="2223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04" name="Google Shape;20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5" name="Google Shape;205;p4"/>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206" name="Google Shape;206;p4"/>
          <p:cNvSpPr txBox="1">
            <a:spLocks noGrp="1"/>
          </p:cNvSpPr>
          <p:nvPr>
            <p:ph type="title"/>
          </p:nvPr>
        </p:nvSpPr>
        <p:spPr>
          <a:xfrm>
            <a:off x="4672783" y="385448"/>
            <a:ext cx="2850839" cy="14949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2"/>
              </a:buClr>
              <a:buSzPts val="4800"/>
              <a:buFont typeface="Times New Roman"/>
              <a:buNone/>
            </a:pPr>
            <a:r>
              <a:rPr lang="en-US" u="sng">
                <a:solidFill>
                  <a:schemeClr val="dk2"/>
                </a:solidFill>
                <a:latin typeface="Times New Roman"/>
                <a:ea typeface="Times New Roman"/>
                <a:cs typeface="Times New Roman"/>
                <a:sym typeface="Times New Roman"/>
              </a:rPr>
              <a:t>RESULTS</a:t>
            </a:r>
            <a:endParaRPr u="sng">
              <a:solidFill>
                <a:schemeClr val="dk2"/>
              </a:solidFill>
              <a:latin typeface="Times New Roman"/>
              <a:ea typeface="Times New Roman"/>
              <a:cs typeface="Times New Roman"/>
              <a:sym typeface="Times New Roman"/>
            </a:endParaRPr>
          </a:p>
          <a:p>
            <a:pPr marL="12700" lvl="0" indent="0" algn="l" rtl="0">
              <a:lnSpc>
                <a:spcPct val="100000"/>
              </a:lnSpc>
              <a:spcBef>
                <a:spcPts val="0"/>
              </a:spcBef>
              <a:spcAft>
                <a:spcPts val="0"/>
              </a:spcAft>
              <a:buClr>
                <a:schemeClr val="dk1"/>
              </a:buClr>
              <a:buSzPts val="4800"/>
              <a:buFont typeface="Trebuchet MS"/>
              <a:buNone/>
            </a:pPr>
            <a:endParaRPr u="sng">
              <a:solidFill>
                <a:schemeClr val="dk2"/>
              </a:solidFill>
              <a:latin typeface="Times New Roman"/>
              <a:ea typeface="Times New Roman"/>
              <a:cs typeface="Times New Roman"/>
              <a:sym typeface="Times New Roman"/>
            </a:endParaRPr>
          </a:p>
        </p:txBody>
      </p:sp>
      <p:sp>
        <p:nvSpPr>
          <p:cNvPr id="207" name="Google Shape;207;p4"/>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graphicFrame>
        <p:nvGraphicFramePr>
          <p:cNvPr id="4" name="Chart 3">
            <a:extLst>
              <a:ext uri="{FF2B5EF4-FFF2-40B4-BE49-F238E27FC236}">
                <a16:creationId xmlns:a16="http://schemas.microsoft.com/office/drawing/2014/main" id="{C62EEDDE-CE69-23B9-D435-3B5717B1F19C}"/>
              </a:ext>
            </a:extLst>
          </p:cNvPr>
          <p:cNvGraphicFramePr>
            <a:graphicFrameLocks/>
          </p:cNvGraphicFramePr>
          <p:nvPr>
            <p:extLst>
              <p:ext uri="{D42A27DB-BD31-4B8C-83A1-F6EECF244321}">
                <p14:modId xmlns:p14="http://schemas.microsoft.com/office/powerpoint/2010/main" val="3750059804"/>
              </p:ext>
            </p:extLst>
          </p:nvPr>
        </p:nvGraphicFramePr>
        <p:xfrm>
          <a:off x="6096778" y="1474686"/>
          <a:ext cx="4709652" cy="28218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546951B9-71B7-CCB0-401A-66AA6B1A3229}"/>
              </a:ext>
            </a:extLst>
          </p:cNvPr>
          <p:cNvGraphicFramePr>
            <a:graphicFrameLocks noGrp="1"/>
          </p:cNvGraphicFramePr>
          <p:nvPr>
            <p:extLst>
              <p:ext uri="{D42A27DB-BD31-4B8C-83A1-F6EECF244321}">
                <p14:modId xmlns:p14="http://schemas.microsoft.com/office/powerpoint/2010/main" val="1048343032"/>
              </p:ext>
            </p:extLst>
          </p:nvPr>
        </p:nvGraphicFramePr>
        <p:xfrm>
          <a:off x="312615" y="1475153"/>
          <a:ext cx="5020897" cy="2855380"/>
        </p:xfrm>
        <a:graphic>
          <a:graphicData uri="http://schemas.openxmlformats.org/drawingml/2006/table">
            <a:tbl>
              <a:tblPr>
                <a:tableStyleId>{5C22544A-7EE6-4342-B048-85BDC9FD1C3A}</a:tableStyleId>
              </a:tblPr>
              <a:tblGrid>
                <a:gridCol w="1028376">
                  <a:extLst>
                    <a:ext uri="{9D8B030D-6E8A-4147-A177-3AD203B41FA5}">
                      <a16:colId xmlns:a16="http://schemas.microsoft.com/office/drawing/2014/main" val="3659395210"/>
                    </a:ext>
                  </a:extLst>
                </a:gridCol>
                <a:gridCol w="2162615">
                  <a:extLst>
                    <a:ext uri="{9D8B030D-6E8A-4147-A177-3AD203B41FA5}">
                      <a16:colId xmlns:a16="http://schemas.microsoft.com/office/drawing/2014/main" val="1287632485"/>
                    </a:ext>
                  </a:extLst>
                </a:gridCol>
                <a:gridCol w="1829906">
                  <a:extLst>
                    <a:ext uri="{9D8B030D-6E8A-4147-A177-3AD203B41FA5}">
                      <a16:colId xmlns:a16="http://schemas.microsoft.com/office/drawing/2014/main" val="1190399244"/>
                    </a:ext>
                  </a:extLst>
                </a:gridCol>
              </a:tblGrid>
              <a:tr h="389370">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Sum of PROJECT COMPLETED </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Sum of FEEDBACK SCORE</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2891367581"/>
                  </a:ext>
                </a:extLst>
              </a:tr>
              <a:tr h="389370">
                <a:tc>
                  <a:txBody>
                    <a:bodyPr/>
                    <a:lstStyle/>
                    <a:p>
                      <a:pPr algn="l" fontAlgn="b"/>
                      <a:r>
                        <a:rPr lang="en-IN" sz="1100" u="none" strike="noStrike">
                          <a:effectLst/>
                        </a:rPr>
                        <a:t>Finance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1988551"/>
                  </a:ext>
                </a:extLst>
              </a:tr>
              <a:tr h="389370">
                <a:tc>
                  <a:txBody>
                    <a:bodyPr/>
                    <a:lstStyle/>
                    <a:p>
                      <a:pPr algn="l" fontAlgn="b"/>
                      <a:r>
                        <a:rPr lang="en-IN" sz="1100" u="none" strike="noStrike">
                          <a:effectLst/>
                        </a:rPr>
                        <a:t>HR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5840785"/>
                  </a:ext>
                </a:extLst>
              </a:tr>
              <a:tr h="389370">
                <a:tc>
                  <a:txBody>
                    <a:bodyPr/>
                    <a:lstStyle/>
                    <a:p>
                      <a:pPr algn="l" fontAlgn="b"/>
                      <a:r>
                        <a:rPr lang="en-IN" sz="1100" u="none" strike="noStrike">
                          <a:effectLst/>
                        </a:rPr>
                        <a:t>IT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2767517"/>
                  </a:ext>
                </a:extLst>
              </a:tr>
              <a:tr h="389370">
                <a:tc>
                  <a:txBody>
                    <a:bodyPr/>
                    <a:lstStyle/>
                    <a:p>
                      <a:pPr algn="l" fontAlgn="b"/>
                      <a:r>
                        <a:rPr lang="en-IN" sz="1100" u="none" strike="noStrike">
                          <a:effectLst/>
                        </a:rPr>
                        <a:t>Marketing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2249192"/>
                  </a:ext>
                </a:extLst>
              </a:tr>
              <a:tr h="389370">
                <a:tc>
                  <a:txBody>
                    <a:bodyPr/>
                    <a:lstStyle/>
                    <a:p>
                      <a:pPr algn="l"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5191690"/>
                  </a:ext>
                </a:extLst>
              </a:tr>
              <a:tr h="519160">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1114</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1411</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31967796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2"/>
          <p:cNvSpPr txBox="1">
            <a:spLocks noGrp="1"/>
          </p:cNvSpPr>
          <p:nvPr>
            <p:ph type="title"/>
          </p:nvPr>
        </p:nvSpPr>
        <p:spPr>
          <a:xfrm>
            <a:off x="419887" y="422716"/>
            <a:ext cx="9121678" cy="4431983"/>
          </a:xfrm>
          <a:prstGeom prst="rect">
            <a:avLst/>
          </a:prstGeom>
          <a:noFill/>
          <a:ln>
            <a:noFill/>
          </a:ln>
        </p:spPr>
        <p:txBody>
          <a:bodyPr spcFirstLastPara="1" wrap="square" lIns="0" tIns="0" rIns="0" bIns="0" anchor="t" anchorCtr="0">
            <a:spAutoFit/>
          </a:bodyPr>
          <a:lstStyle/>
          <a:p>
            <a:pPr algn="l" rtl="0"/>
            <a:r>
              <a:rPr lang="en-IN" sz="4000" b="0" dirty="0">
                <a:solidFill>
                  <a:schemeClr val="dk2"/>
                </a:solidFill>
                <a:latin typeface="Times New Roman"/>
                <a:ea typeface="Times New Roman"/>
                <a:cs typeface="Times New Roman"/>
                <a:sym typeface="Times New Roman"/>
              </a:rPr>
              <a:t>                                </a:t>
            </a:r>
            <a:r>
              <a:rPr lang="en-IN" u="sng" dirty="0">
                <a:solidFill>
                  <a:schemeClr val="dk2"/>
                </a:solidFill>
                <a:latin typeface="Times New Roman"/>
                <a:ea typeface="Times New Roman"/>
                <a:cs typeface="Times New Roman"/>
                <a:sym typeface="Times New Roman"/>
              </a:rPr>
              <a:t>C</a:t>
            </a:r>
            <a:r>
              <a:rPr lang="en-US" u="sng" dirty="0" err="1">
                <a:solidFill>
                  <a:schemeClr val="dk2"/>
                </a:solidFill>
                <a:latin typeface="Times New Roman"/>
                <a:ea typeface="Times New Roman"/>
                <a:cs typeface="Times New Roman"/>
                <a:sym typeface="Times New Roman"/>
              </a:rPr>
              <a:t>onclusion</a:t>
            </a:r>
            <a:endParaRPr u="sng" dirty="0" err="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br>
              <a:rPr lang="en-IN" sz="3000" b="0" dirty="0">
                <a:solidFill>
                  <a:schemeClr val="dk2"/>
                </a:solidFill>
                <a:latin typeface="Times New Roman"/>
                <a:ea typeface="Times New Roman"/>
                <a:cs typeface="Times New Roman"/>
                <a:sym typeface="Times New Roman"/>
              </a:rPr>
            </a:br>
            <a:endParaRPr lang="en-IN" sz="3000" b="0" dirty="0">
              <a:latin typeface="Times New Roman"/>
              <a:ea typeface="Times New Roman"/>
              <a:cs typeface="Times New Roman"/>
            </a:endParaRPr>
          </a:p>
          <a:p>
            <a:pPr marL="0" lvl="0" indent="0" algn="l" rtl="0">
              <a:spcBef>
                <a:spcPts val="0"/>
              </a:spcBef>
              <a:spcAft>
                <a:spcPts val="0"/>
              </a:spcAft>
              <a:buNone/>
            </a:pPr>
            <a:r>
              <a:rPr lang="en-US" sz="3000" b="0" dirty="0">
                <a:solidFill>
                  <a:schemeClr val="dk2"/>
                </a:solidFill>
                <a:latin typeface="Times New Roman"/>
                <a:ea typeface="Times New Roman"/>
                <a:cs typeface="Times New Roman"/>
                <a:sym typeface="Times New Roman"/>
              </a:rPr>
              <a:t>In conclusion, the employee dataset has equipped us with actionable insights that will inform strategic decisions and improve HR practices. By leveraging this data, we can enhance workforce management, drive organizational growth, and create a more supportive and productive work environment.</a:t>
            </a:r>
            <a:endParaRPr dirty="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grpSp>
        <p:nvGrpSpPr>
          <p:cNvPr id="223" name="Google Shape;223;p2"/>
          <p:cNvGrpSpPr/>
          <p:nvPr/>
        </p:nvGrpSpPr>
        <p:grpSpPr>
          <a:xfrm>
            <a:off x="9031681" y="0"/>
            <a:ext cx="3160726" cy="6858466"/>
            <a:chOff x="7448612" y="0"/>
            <a:chExt cx="4743795" cy="6858466"/>
          </a:xfrm>
        </p:grpSpPr>
        <p:sp>
          <p:nvSpPr>
            <p:cNvPr id="224" name="Google Shape;224;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25" name="Google Shape;225;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26" name="Google Shape;226;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27" name="Google Shape;227;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28" name="Google Shape;228;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29" name="Google Shape;229;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02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30" name="Google Shape;230;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02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31" name="Google Shape;231;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32" name="Google Shape;232;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233" name="Google Shape;233;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02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34" name="Google Shape;234;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35" name="Google Shape;235;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36" name="Google Shape;236;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37" name="Google Shape;237;p2"/>
          <p:cNvSpPr txBox="1">
            <a:spLocks noGrp="1"/>
          </p:cNvSpPr>
          <p:nvPr>
            <p:ph type="title"/>
          </p:nvPr>
        </p:nvSpPr>
        <p:spPr>
          <a:xfrm>
            <a:off x="3171651" y="358907"/>
            <a:ext cx="5099982" cy="755325"/>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2"/>
              </a:buClr>
              <a:buSzPts val="4800"/>
              <a:buFont typeface="Times New Roman"/>
              <a:buNone/>
            </a:pPr>
            <a:r>
              <a:rPr lang="en-US" u="sng">
                <a:solidFill>
                  <a:schemeClr val="dk2"/>
                </a:solidFill>
                <a:latin typeface="Times New Roman"/>
                <a:ea typeface="Times New Roman"/>
                <a:cs typeface="Times New Roman"/>
                <a:sym typeface="Times New Roman"/>
              </a:rPr>
              <a:t>PROJECT TITLE</a:t>
            </a:r>
            <a:endParaRPr u="sng">
              <a:solidFill>
                <a:schemeClr val="dk2"/>
              </a:solidFill>
              <a:latin typeface="Times New Roman"/>
              <a:ea typeface="Times New Roman"/>
              <a:cs typeface="Times New Roman"/>
              <a:sym typeface="Times New Roman"/>
            </a:endParaRPr>
          </a:p>
        </p:txBody>
      </p:sp>
      <p:grpSp>
        <p:nvGrpSpPr>
          <p:cNvPr id="238" name="Google Shape;238;p2"/>
          <p:cNvGrpSpPr/>
          <p:nvPr/>
        </p:nvGrpSpPr>
        <p:grpSpPr>
          <a:xfrm>
            <a:off x="466725" y="6410325"/>
            <a:ext cx="3705225" cy="295275"/>
            <a:chOff x="466725" y="6410325"/>
            <a:chExt cx="3705225" cy="295275"/>
          </a:xfrm>
        </p:grpSpPr>
        <p:pic>
          <p:nvPicPr>
            <p:cNvPr id="239" name="Google Shape;239;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240" name="Google Shape;240;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241" name="Google Shape;241;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2</a:t>
            </a:fld>
            <a:endParaRPr/>
          </a:p>
        </p:txBody>
      </p:sp>
      <p:sp>
        <p:nvSpPr>
          <p:cNvPr id="2" name="TextBox 1">
            <a:extLst>
              <a:ext uri="{FF2B5EF4-FFF2-40B4-BE49-F238E27FC236}">
                <a16:creationId xmlns:a16="http://schemas.microsoft.com/office/drawing/2014/main" id="{6E7129A0-82E4-8F12-3E08-42A7B588C5C6}"/>
              </a:ext>
            </a:extLst>
          </p:cNvPr>
          <p:cNvSpPr txBox="1"/>
          <p:nvPr/>
        </p:nvSpPr>
        <p:spPr>
          <a:xfrm>
            <a:off x="3634153" y="271584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95F287BF-498B-3132-DB7C-C8FFF0C0C3F4}"/>
              </a:ext>
            </a:extLst>
          </p:cNvPr>
          <p:cNvSpPr txBox="1"/>
          <p:nvPr/>
        </p:nvSpPr>
        <p:spPr>
          <a:xfrm>
            <a:off x="3145692" y="38490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EC1EEF4C-D866-62AF-D438-1BEB3C19F4C2}"/>
              </a:ext>
            </a:extLst>
          </p:cNvPr>
          <p:cNvSpPr txBox="1"/>
          <p:nvPr/>
        </p:nvSpPr>
        <p:spPr>
          <a:xfrm>
            <a:off x="837608" y="2491563"/>
            <a:ext cx="995561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1F497D"/>
                </a:solidFill>
                <a:latin typeface="Times New Roman"/>
                <a:cs typeface="Times New Roman"/>
              </a:rPr>
              <a:t>Employees Project Completion </a:t>
            </a:r>
            <a:r>
              <a:rPr lang="en-US" sz="4800" b="1" dirty="0" err="1">
                <a:solidFill>
                  <a:srgbClr val="1F497D"/>
                </a:solidFill>
                <a:latin typeface="Times New Roman"/>
                <a:cs typeface="Times New Roman"/>
              </a:rPr>
              <a:t>Analysi</a:t>
            </a:r>
            <a:r>
              <a:rPr lang="en-IN" sz="4800" b="1" dirty="0">
                <a:solidFill>
                  <a:srgbClr val="1F497D"/>
                </a:solidFill>
                <a:latin typeface="Times New Roman"/>
                <a:cs typeface="Times New Roman"/>
              </a:rPr>
              <a:t>s U</a:t>
            </a:r>
            <a:r>
              <a:rPr lang="en-US" sz="4800" b="1" dirty="0">
                <a:solidFill>
                  <a:srgbClr val="1F497D"/>
                </a:solidFill>
                <a:latin typeface="Times New Roman"/>
                <a:cs typeface="Times New Roman"/>
              </a:rPr>
              <a:t>sing Excel</a:t>
            </a:r>
            <a:r>
              <a:rPr lang="en-US" sz="4800" dirty="0">
                <a:latin typeface="Times New Roman"/>
                <a:cs typeface="Times New Roman"/>
              </a:rPr>
              <a:t>​</a:t>
            </a:r>
            <a:endParaRPr lang="en-US" dirty="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grpSp>
        <p:nvGrpSpPr>
          <p:cNvPr id="175" name="Google Shape;175;p2"/>
          <p:cNvGrpSpPr/>
          <p:nvPr/>
        </p:nvGrpSpPr>
        <p:grpSpPr>
          <a:xfrm>
            <a:off x="7448612" y="0"/>
            <a:ext cx="4743795" cy="6858466"/>
            <a:chOff x="7448612" y="0"/>
            <a:chExt cx="4743795" cy="6858466"/>
          </a:xfrm>
        </p:grpSpPr>
        <p:sp>
          <p:nvSpPr>
            <p:cNvPr id="176" name="Google Shape;176;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7" name="Google Shape;177;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8" name="Google Shape;178;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9" name="Google Shape;179;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0" name="Google Shape;180;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1" name="Google Shape;181;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3" name="Google Shape;183;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4" name="Google Shape;184;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185" name="Google Shape;185;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6" name="Google Shape;186;p2"/>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2"/>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8" name="Google Shape;188;p2"/>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89" name="Google Shape;189;p2"/>
          <p:cNvPicPr preferRelativeResize="0"/>
          <p:nvPr/>
        </p:nvPicPr>
        <p:blipFill rotWithShape="1">
          <a:blip r:embed="rId2">
            <a:alphaModFix/>
          </a:blip>
          <a:srcRect/>
          <a:stretch/>
        </p:blipFill>
        <p:spPr>
          <a:xfrm>
            <a:off x="10687050" y="6134100"/>
            <a:ext cx="247650" cy="247650"/>
          </a:xfrm>
          <a:prstGeom prst="rect">
            <a:avLst/>
          </a:prstGeom>
          <a:noFill/>
          <a:ln>
            <a:noFill/>
          </a:ln>
        </p:spPr>
      </p:pic>
      <p:pic>
        <p:nvPicPr>
          <p:cNvPr id="190" name="Google Shape;190;p2"/>
          <p:cNvPicPr preferRelativeResize="0"/>
          <p:nvPr/>
        </p:nvPicPr>
        <p:blipFill rotWithShape="1">
          <a:blip r:embed="rId3">
            <a:alphaModFix/>
          </a:blip>
          <a:srcRect/>
          <a:stretch/>
        </p:blipFill>
        <p:spPr>
          <a:xfrm>
            <a:off x="466725" y="6410325"/>
            <a:ext cx="3705225" cy="295275"/>
          </a:xfrm>
          <a:prstGeom prst="rect">
            <a:avLst/>
          </a:prstGeom>
          <a:noFill/>
          <a:ln>
            <a:noFill/>
          </a:ln>
        </p:spPr>
      </p:pic>
      <p:sp>
        <p:nvSpPr>
          <p:cNvPr id="191" name="Google Shape;191;p2"/>
          <p:cNvSpPr txBox="1">
            <a:spLocks noGrp="1"/>
          </p:cNvSpPr>
          <p:nvPr>
            <p:ph type="title"/>
          </p:nvPr>
        </p:nvSpPr>
        <p:spPr>
          <a:xfrm>
            <a:off x="739775" y="445400"/>
            <a:ext cx="50292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2"/>
              </a:buClr>
              <a:buSzPts val="4800"/>
              <a:buFont typeface="Times New Roman"/>
              <a:buNone/>
            </a:pPr>
            <a:r>
              <a:rPr lang="en-US" u="sng">
                <a:solidFill>
                  <a:schemeClr val="dk2"/>
                </a:solidFill>
                <a:latin typeface="Times New Roman"/>
                <a:ea typeface="Times New Roman"/>
                <a:cs typeface="Times New Roman"/>
                <a:sym typeface="Times New Roman"/>
              </a:rPr>
              <a:t>AGENDA</a:t>
            </a:r>
            <a:endParaRPr u="sng">
              <a:solidFill>
                <a:schemeClr val="dk2"/>
              </a:solidFill>
              <a:latin typeface="Times New Roman"/>
              <a:ea typeface="Times New Roman"/>
              <a:cs typeface="Times New Roman"/>
              <a:sym typeface="Times New Roman"/>
            </a:endParaRPr>
          </a:p>
        </p:txBody>
      </p:sp>
      <p:sp>
        <p:nvSpPr>
          <p:cNvPr id="192" name="Google Shape;192;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3</a:t>
            </a:fld>
            <a:endParaRPr/>
          </a:p>
        </p:txBody>
      </p:sp>
      <p:sp>
        <p:nvSpPr>
          <p:cNvPr id="193" name="Google Shape;193;p2"/>
          <p:cNvSpPr txBox="1"/>
          <p:nvPr/>
        </p:nvSpPr>
        <p:spPr>
          <a:xfrm>
            <a:off x="2657444" y="1451033"/>
            <a:ext cx="5029200" cy="48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Calibri"/>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2800"/>
              <a:buFont typeface="Times New Roman"/>
              <a:buAutoNum type="arabicPeriod"/>
            </a:pPr>
            <a:r>
              <a:rPr lang="en-US" sz="2800" i="0">
                <a:solidFill>
                  <a:schemeClr val="dk2"/>
                </a:solidFill>
                <a:latin typeface="Times New Roman"/>
                <a:ea typeface="Times New Roman"/>
                <a:cs typeface="Times New Roman"/>
                <a:sym typeface="Times New Roman"/>
              </a:rPr>
              <a:t>Problem Statement</a:t>
            </a:r>
            <a:endParaRPr sz="180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2800"/>
              <a:buFont typeface="Times New Roman"/>
              <a:buAutoNum type="arabicPeriod"/>
            </a:pPr>
            <a:r>
              <a:rPr lang="en-US" sz="2800" i="0">
                <a:solidFill>
                  <a:schemeClr val="dk2"/>
                </a:solidFill>
                <a:latin typeface="Times New Roman"/>
                <a:ea typeface="Times New Roman"/>
                <a:cs typeface="Times New Roman"/>
                <a:sym typeface="Times New Roman"/>
              </a:rPr>
              <a:t>Project Overview</a:t>
            </a:r>
            <a:endParaRPr sz="180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2800"/>
              <a:buFont typeface="Times New Roman"/>
              <a:buAutoNum type="arabicPeriod"/>
            </a:pPr>
            <a:r>
              <a:rPr lang="en-US" sz="2800" i="0">
                <a:solidFill>
                  <a:schemeClr val="dk2"/>
                </a:solidFill>
                <a:latin typeface="Times New Roman"/>
                <a:ea typeface="Times New Roman"/>
                <a:cs typeface="Times New Roman"/>
                <a:sym typeface="Times New Roman"/>
              </a:rPr>
              <a:t>End Users</a:t>
            </a:r>
            <a:endParaRPr sz="180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2800"/>
              <a:buFont typeface="Times New Roman"/>
              <a:buAutoNum type="arabicPeriod"/>
            </a:pPr>
            <a:r>
              <a:rPr lang="en-US" sz="2800" i="0">
                <a:solidFill>
                  <a:schemeClr val="dk2"/>
                </a:solidFill>
                <a:latin typeface="Times New Roman"/>
                <a:ea typeface="Times New Roman"/>
                <a:cs typeface="Times New Roman"/>
                <a:sym typeface="Times New Roman"/>
              </a:rPr>
              <a:t>Our Solution and Proposition</a:t>
            </a:r>
            <a:endParaRPr sz="180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2800"/>
              <a:buFont typeface="Times New Roman"/>
              <a:buAutoNum type="arabicPeriod"/>
            </a:pPr>
            <a:r>
              <a:rPr lang="en-US" sz="2800">
                <a:solidFill>
                  <a:schemeClr val="dk2"/>
                </a:solidFill>
                <a:latin typeface="Times New Roman"/>
                <a:ea typeface="Times New Roman"/>
                <a:cs typeface="Times New Roman"/>
                <a:sym typeface="Times New Roman"/>
              </a:rPr>
              <a:t>Dataset Description</a:t>
            </a:r>
            <a:endParaRPr sz="2800" i="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2800"/>
              <a:buFont typeface="Times New Roman"/>
              <a:buAutoNum type="arabicPeriod"/>
            </a:pPr>
            <a:r>
              <a:rPr lang="en-US" sz="2800" i="0">
                <a:solidFill>
                  <a:schemeClr val="dk2"/>
                </a:solidFill>
                <a:latin typeface="Times New Roman"/>
                <a:ea typeface="Times New Roman"/>
                <a:cs typeface="Times New Roman"/>
                <a:sym typeface="Times New Roman"/>
              </a:rPr>
              <a:t>Modelling Approach</a:t>
            </a:r>
            <a:endParaRPr sz="180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2800"/>
              <a:buFont typeface="Times New Roman"/>
              <a:buAutoNum type="arabicPeriod"/>
            </a:pPr>
            <a:r>
              <a:rPr lang="en-US" sz="2800" i="0">
                <a:solidFill>
                  <a:schemeClr val="dk2"/>
                </a:solidFill>
                <a:latin typeface="Times New Roman"/>
                <a:ea typeface="Times New Roman"/>
                <a:cs typeface="Times New Roman"/>
                <a:sym typeface="Times New Roman"/>
              </a:rPr>
              <a:t>Results and </a:t>
            </a:r>
            <a:r>
              <a:rPr lang="en-US" sz="2800">
                <a:solidFill>
                  <a:schemeClr val="dk2"/>
                </a:solidFill>
                <a:latin typeface="Times New Roman"/>
                <a:ea typeface="Times New Roman"/>
                <a:cs typeface="Times New Roman"/>
                <a:sym typeface="Times New Roman"/>
              </a:rPr>
              <a:t>Discussion</a:t>
            </a:r>
            <a:endParaRPr sz="2800" i="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2"/>
              </a:buClr>
              <a:buSzPts val="2800"/>
              <a:buFont typeface="Times New Roman"/>
              <a:buAutoNum type="arabicPeriod"/>
            </a:pPr>
            <a:r>
              <a:rPr lang="en-US" sz="2800" i="0">
                <a:solidFill>
                  <a:schemeClr val="dk2"/>
                </a:solidFill>
                <a:latin typeface="Times New Roman"/>
                <a:ea typeface="Times New Roman"/>
                <a:cs typeface="Times New Roman"/>
                <a:sym typeface="Times New Roman"/>
              </a:rPr>
              <a:t>Conclusion</a:t>
            </a:r>
            <a:endParaRPr sz="1800">
              <a:solidFill>
                <a:schemeClr val="dk2"/>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Calibri"/>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4"/>
          <p:cNvGrpSpPr/>
          <p:nvPr/>
        </p:nvGrpSpPr>
        <p:grpSpPr>
          <a:xfrm>
            <a:off x="7991475" y="2933700"/>
            <a:ext cx="2762251" cy="3257550"/>
            <a:chOff x="7991475" y="2933700"/>
            <a:chExt cx="2762251" cy="3257550"/>
          </a:xfrm>
        </p:grpSpPr>
        <p:sp>
          <p:nvSpPr>
            <p:cNvPr id="84" name="Google Shape;8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6" name="Google Shape;86;p4"/>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87" name="Google Shape;8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txBox="1">
            <a:spLocks noGrp="1"/>
          </p:cNvSpPr>
          <p:nvPr>
            <p:ph type="title"/>
          </p:nvPr>
        </p:nvSpPr>
        <p:spPr>
          <a:xfrm>
            <a:off x="986873" y="987099"/>
            <a:ext cx="6655800" cy="4692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u="sng">
                <a:solidFill>
                  <a:schemeClr val="dk2"/>
                </a:solidFill>
                <a:latin typeface="Times New Roman"/>
                <a:ea typeface="Times New Roman"/>
                <a:cs typeface="Times New Roman"/>
                <a:sym typeface="Times New Roman"/>
              </a:rPr>
              <a:t>PROBLEM STATEMENT</a:t>
            </a:r>
            <a:endParaRPr sz="4250" u="sng">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400" b="0">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400" b="0">
                <a:solidFill>
                  <a:schemeClr val="dk2"/>
                </a:solidFill>
                <a:latin typeface="Times New Roman"/>
                <a:ea typeface="Times New Roman"/>
                <a:cs typeface="Times New Roman"/>
                <a:sym typeface="Times New Roman"/>
              </a:rPr>
              <a:t>The feedback of work of the HR managers are analysed by using various formulas in excel.this helps the company administration to get results in,</a:t>
            </a:r>
            <a:endParaRPr sz="2400" b="0">
              <a:solidFill>
                <a:schemeClr val="dk2"/>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2"/>
              </a:buClr>
              <a:buSzPts val="2400"/>
              <a:buFont typeface="Times New Roman"/>
              <a:buAutoNum type="arabicPeriod"/>
            </a:pPr>
            <a:r>
              <a:rPr lang="en-US" sz="2400" b="0">
                <a:solidFill>
                  <a:schemeClr val="dk2"/>
                </a:solidFill>
                <a:latin typeface="Times New Roman"/>
                <a:ea typeface="Times New Roman"/>
                <a:cs typeface="Times New Roman"/>
                <a:sym typeface="Times New Roman"/>
              </a:rPr>
              <a:t>Improved Performance</a:t>
            </a:r>
            <a:endParaRPr sz="2400" b="0">
              <a:solidFill>
                <a:schemeClr val="dk2"/>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2"/>
              </a:buClr>
              <a:buSzPts val="2400"/>
              <a:buFont typeface="Times New Roman"/>
              <a:buAutoNum type="arabicPeriod"/>
            </a:pPr>
            <a:r>
              <a:rPr lang="en-US" sz="2400" b="0">
                <a:solidFill>
                  <a:schemeClr val="dk2"/>
                </a:solidFill>
                <a:latin typeface="Times New Roman"/>
                <a:ea typeface="Times New Roman"/>
                <a:cs typeface="Times New Roman"/>
                <a:sym typeface="Times New Roman"/>
              </a:rPr>
              <a:t>Enhanced Skills</a:t>
            </a:r>
            <a:endParaRPr sz="2400" b="0">
              <a:solidFill>
                <a:schemeClr val="dk2"/>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2"/>
              </a:buClr>
              <a:buSzPts val="2400"/>
              <a:buFont typeface="Times New Roman"/>
              <a:buAutoNum type="arabicPeriod"/>
            </a:pPr>
            <a:r>
              <a:rPr lang="en-US" sz="2400" b="0">
                <a:solidFill>
                  <a:schemeClr val="dk2"/>
                </a:solidFill>
                <a:latin typeface="Times New Roman"/>
                <a:ea typeface="Times New Roman"/>
                <a:cs typeface="Times New Roman"/>
                <a:sym typeface="Times New Roman"/>
              </a:rPr>
              <a:t>Increased Job Satisfaction</a:t>
            </a:r>
            <a:endParaRPr sz="2400" b="0">
              <a:solidFill>
                <a:schemeClr val="dk2"/>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2"/>
              </a:buClr>
              <a:buSzPts val="2400"/>
              <a:buFont typeface="Times New Roman"/>
              <a:buAutoNum type="arabicPeriod"/>
            </a:pPr>
            <a:r>
              <a:rPr lang="en-US" sz="2400" b="0">
                <a:solidFill>
                  <a:schemeClr val="dk2"/>
                </a:solidFill>
                <a:latin typeface="Times New Roman"/>
                <a:ea typeface="Times New Roman"/>
                <a:cs typeface="Times New Roman"/>
                <a:sym typeface="Times New Roman"/>
              </a:rPr>
              <a:t>Better Decision-Making </a:t>
            </a:r>
            <a:endParaRPr sz="2400" b="0">
              <a:solidFill>
                <a:schemeClr val="dk2"/>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2"/>
              </a:buClr>
              <a:buSzPts val="2400"/>
              <a:buFont typeface="Times New Roman"/>
              <a:buAutoNum type="arabicPeriod"/>
            </a:pPr>
            <a:r>
              <a:rPr lang="en-US" sz="2400" b="0">
                <a:solidFill>
                  <a:schemeClr val="dk2"/>
                </a:solidFill>
                <a:latin typeface="Times New Roman"/>
                <a:ea typeface="Times New Roman"/>
                <a:cs typeface="Times New Roman"/>
                <a:sym typeface="Times New Roman"/>
              </a:rPr>
              <a:t>Effective Communication</a:t>
            </a:r>
            <a:endParaRPr sz="2400" b="0">
              <a:solidFill>
                <a:schemeClr val="dk2"/>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2"/>
              </a:buClr>
              <a:buSzPts val="2400"/>
              <a:buFont typeface="Times New Roman"/>
              <a:buAutoNum type="arabicPeriod"/>
            </a:pPr>
            <a:r>
              <a:rPr lang="en-US" sz="2400" b="0">
                <a:solidFill>
                  <a:schemeClr val="dk2"/>
                </a:solidFill>
                <a:latin typeface="Times New Roman"/>
                <a:ea typeface="Times New Roman"/>
                <a:cs typeface="Times New Roman"/>
                <a:sym typeface="Times New Roman"/>
              </a:rPr>
              <a:t>Alignment with Organizational Goals </a:t>
            </a:r>
            <a:endParaRPr sz="2400">
              <a:solidFill>
                <a:schemeClr val="dk2"/>
              </a:solidFill>
              <a:latin typeface="Times New Roman"/>
              <a:ea typeface="Times New Roman"/>
              <a:cs typeface="Times New Roman"/>
              <a:sym typeface="Times New Roman"/>
            </a:endParaRPr>
          </a:p>
        </p:txBody>
      </p:sp>
      <p:pic>
        <p:nvPicPr>
          <p:cNvPr id="89" name="Google Shape;89;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0" name="Google Shape;90;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Google Shape;92;p5"/>
          <p:cNvGrpSpPr/>
          <p:nvPr/>
        </p:nvGrpSpPr>
        <p:grpSpPr>
          <a:xfrm>
            <a:off x="8658225" y="2647950"/>
            <a:ext cx="3533775" cy="3810000"/>
            <a:chOff x="8658225" y="2647950"/>
            <a:chExt cx="3533775" cy="3810000"/>
          </a:xfrm>
        </p:grpSpPr>
        <p:sp>
          <p:nvSpPr>
            <p:cNvPr id="93" name="Google Shape;9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5" name="Google Shape;95;p5"/>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96" name="Google Shape;96;p5"/>
          <p:cNvSpPr/>
          <p:nvPr/>
        </p:nvSpPr>
        <p:spPr>
          <a:xfrm>
            <a:off x="8923460" y="-439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5"/>
          <p:cNvSpPr txBox="1">
            <a:spLocks noGrp="1"/>
          </p:cNvSpPr>
          <p:nvPr>
            <p:ph type="title"/>
          </p:nvPr>
        </p:nvSpPr>
        <p:spPr>
          <a:xfrm>
            <a:off x="739775" y="829625"/>
            <a:ext cx="5956200" cy="53463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None/>
            </a:pPr>
            <a:r>
              <a:rPr lang="en-US" sz="4250" u="sng">
                <a:solidFill>
                  <a:schemeClr val="dk2"/>
                </a:solidFill>
                <a:latin typeface="Times New Roman"/>
                <a:ea typeface="Times New Roman"/>
                <a:cs typeface="Times New Roman"/>
                <a:sym typeface="Times New Roman"/>
              </a:rPr>
              <a:t>PROJECT OVERVIEW</a:t>
            </a:r>
            <a:endParaRPr sz="4250" u="sng">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400" b="0">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2400" b="0">
                <a:solidFill>
                  <a:schemeClr val="dk2"/>
                </a:solidFill>
                <a:latin typeface="Times New Roman"/>
                <a:ea typeface="Times New Roman"/>
                <a:cs typeface="Times New Roman"/>
                <a:sym typeface="Times New Roman"/>
              </a:rPr>
              <a:t>By this project the company can deeply analyse the number of HR managers in the company in different departments, their projects and how long they are being working in the company. And also we can see the feedback of the HR workforce according to their designation. This help the organisation to improve, implement the goals of the company.</a:t>
            </a:r>
            <a:endParaRPr sz="2400" b="0">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sz="4250">
                <a:solidFill>
                  <a:schemeClr val="dk2"/>
                </a:solidFill>
                <a:latin typeface="Times New Roman"/>
                <a:ea typeface="Times New Roman"/>
                <a:cs typeface="Times New Roman"/>
                <a:sym typeface="Times New Roman"/>
              </a:rPr>
              <a:t> </a:t>
            </a:r>
            <a:endParaRPr sz="4250">
              <a:solidFill>
                <a:schemeClr val="dk2"/>
              </a:solidFill>
              <a:latin typeface="Times New Roman"/>
              <a:ea typeface="Times New Roman"/>
              <a:cs typeface="Times New Roman"/>
              <a:sym typeface="Times New Roman"/>
            </a:endParaRPr>
          </a:p>
        </p:txBody>
      </p:sp>
      <p:pic>
        <p:nvPicPr>
          <p:cNvPr id="98" name="Google Shape;98;p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9" name="Google Shape;99;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00" name="Google Shape;100;p5"/>
          <p:cNvSpPr txBox="1"/>
          <p:nvPr/>
        </p:nvSpPr>
        <p:spPr>
          <a:xfrm>
            <a:off x="990600" y="2133600"/>
            <a:ext cx="7924800" cy="8310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6"/>
          <p:cNvSpPr/>
          <p:nvPr/>
        </p:nvSpPr>
        <p:spPr>
          <a:xfrm>
            <a:off x="404690" y="2105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6"/>
          <p:cNvSpPr txBox="1">
            <a:spLocks noGrp="1"/>
          </p:cNvSpPr>
          <p:nvPr>
            <p:ph type="title"/>
          </p:nvPr>
        </p:nvSpPr>
        <p:spPr>
          <a:xfrm>
            <a:off x="699452" y="891793"/>
            <a:ext cx="5014500" cy="5019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solidFill>
                  <a:schemeClr val="dk2"/>
                </a:solidFill>
                <a:latin typeface="Times New Roman"/>
                <a:ea typeface="Times New Roman"/>
                <a:cs typeface="Times New Roman"/>
                <a:sym typeface="Times New Roman"/>
              </a:rPr>
              <a:t>WHO ARE THE END USERS</a:t>
            </a:r>
            <a:r>
              <a:rPr lang="en-US" sz="3200">
                <a:solidFill>
                  <a:schemeClr val="dk2"/>
                </a:solidFill>
              </a:rPr>
              <a:t>?</a:t>
            </a:r>
            <a:endParaRPr sz="3200">
              <a:solidFill>
                <a:schemeClr val="dk2"/>
              </a:solidFill>
            </a:endParaRPr>
          </a:p>
          <a:p>
            <a:pPr marL="457200" lvl="0" indent="0" algn="l" rtl="0">
              <a:lnSpc>
                <a:spcPct val="100000"/>
              </a:lnSpc>
              <a:spcBef>
                <a:spcPts val="0"/>
              </a:spcBef>
              <a:spcAft>
                <a:spcPts val="0"/>
              </a:spcAft>
              <a:buNone/>
            </a:pPr>
            <a:endParaRPr sz="2400">
              <a:solidFill>
                <a:schemeClr val="dk2"/>
              </a:solidFill>
            </a:endParaRPr>
          </a:p>
          <a:p>
            <a:pPr marL="457200" lvl="0" indent="-381000" algn="l" rtl="0">
              <a:lnSpc>
                <a:spcPct val="100000"/>
              </a:lnSpc>
              <a:spcBef>
                <a:spcPts val="0"/>
              </a:spcBef>
              <a:spcAft>
                <a:spcPts val="0"/>
              </a:spcAft>
              <a:buClr>
                <a:schemeClr val="dk2"/>
              </a:buClr>
              <a:buSzPts val="2400"/>
              <a:buChar char="●"/>
            </a:pPr>
            <a:r>
              <a:rPr lang="en-US" sz="2400">
                <a:solidFill>
                  <a:schemeClr val="dk2"/>
                </a:solidFill>
              </a:rPr>
              <a:t>HR Managers</a:t>
            </a:r>
            <a:endParaRPr sz="2400">
              <a:solidFill>
                <a:schemeClr val="dk2"/>
              </a:solidFill>
            </a:endParaRPr>
          </a:p>
          <a:p>
            <a:pPr marL="457200" lvl="0" indent="-381000" algn="l" rtl="0">
              <a:lnSpc>
                <a:spcPct val="100000"/>
              </a:lnSpc>
              <a:spcBef>
                <a:spcPts val="0"/>
              </a:spcBef>
              <a:spcAft>
                <a:spcPts val="0"/>
              </a:spcAft>
              <a:buClr>
                <a:schemeClr val="dk2"/>
              </a:buClr>
              <a:buSzPts val="2400"/>
              <a:buChar char="●"/>
            </a:pPr>
            <a:r>
              <a:rPr lang="en-US" sz="2400">
                <a:solidFill>
                  <a:schemeClr val="dk2"/>
                </a:solidFill>
              </a:rPr>
              <a:t>Employees</a:t>
            </a:r>
            <a:endParaRPr sz="2400">
              <a:solidFill>
                <a:schemeClr val="dk2"/>
              </a:solidFill>
            </a:endParaRPr>
          </a:p>
          <a:p>
            <a:pPr marL="457200" lvl="0" indent="-381000" algn="l" rtl="0">
              <a:lnSpc>
                <a:spcPct val="100000"/>
              </a:lnSpc>
              <a:spcBef>
                <a:spcPts val="0"/>
              </a:spcBef>
              <a:spcAft>
                <a:spcPts val="0"/>
              </a:spcAft>
              <a:buClr>
                <a:schemeClr val="dk2"/>
              </a:buClr>
              <a:buSzPts val="2400"/>
              <a:buChar char="●"/>
            </a:pPr>
            <a:r>
              <a:rPr lang="en-US" sz="2400">
                <a:solidFill>
                  <a:schemeClr val="dk2"/>
                </a:solidFill>
              </a:rPr>
              <a:t>Senior Management</a:t>
            </a:r>
            <a:endParaRPr sz="2400">
              <a:solidFill>
                <a:schemeClr val="dk2"/>
              </a:solidFill>
            </a:endParaRPr>
          </a:p>
          <a:p>
            <a:pPr marL="457200" lvl="0" indent="-381000" algn="l" rtl="0">
              <a:lnSpc>
                <a:spcPct val="100000"/>
              </a:lnSpc>
              <a:spcBef>
                <a:spcPts val="0"/>
              </a:spcBef>
              <a:spcAft>
                <a:spcPts val="0"/>
              </a:spcAft>
              <a:buClr>
                <a:schemeClr val="dk2"/>
              </a:buClr>
              <a:buSzPts val="2400"/>
              <a:buChar char="●"/>
            </a:pPr>
            <a:r>
              <a:rPr lang="en-US" sz="2400">
                <a:solidFill>
                  <a:schemeClr val="dk2"/>
                </a:solidFill>
              </a:rPr>
              <a:t>Training and Development Teams </a:t>
            </a:r>
            <a:endParaRPr sz="2400">
              <a:solidFill>
                <a:schemeClr val="dk2"/>
              </a:solidFill>
            </a:endParaRPr>
          </a:p>
          <a:p>
            <a:pPr marL="457200" lvl="0" indent="-381000" algn="l" rtl="0">
              <a:lnSpc>
                <a:spcPct val="100000"/>
              </a:lnSpc>
              <a:spcBef>
                <a:spcPts val="0"/>
              </a:spcBef>
              <a:spcAft>
                <a:spcPts val="0"/>
              </a:spcAft>
              <a:buClr>
                <a:schemeClr val="dk2"/>
              </a:buClr>
              <a:buSzPts val="2400"/>
              <a:buChar char="●"/>
            </a:pPr>
            <a:r>
              <a:rPr lang="en-US" sz="2400">
                <a:solidFill>
                  <a:schemeClr val="dk2"/>
                </a:solidFill>
              </a:rPr>
              <a:t>External Stakeholders</a:t>
            </a:r>
            <a:endParaRPr sz="2400">
              <a:solidFill>
                <a:schemeClr val="dk2"/>
              </a:solidFill>
            </a:endParaRPr>
          </a:p>
          <a:p>
            <a:pPr marL="457200" lvl="0" indent="-381000" algn="l" rtl="0">
              <a:lnSpc>
                <a:spcPct val="100000"/>
              </a:lnSpc>
              <a:spcBef>
                <a:spcPts val="0"/>
              </a:spcBef>
              <a:spcAft>
                <a:spcPts val="0"/>
              </a:spcAft>
              <a:buClr>
                <a:schemeClr val="dk2"/>
              </a:buClr>
              <a:buSzPts val="2400"/>
              <a:buChar char="●"/>
            </a:pPr>
            <a:r>
              <a:rPr lang="en-US" sz="2400">
                <a:solidFill>
                  <a:schemeClr val="dk2"/>
                </a:solidFill>
              </a:rPr>
              <a:t>Recruitment Teams</a:t>
            </a:r>
            <a:endParaRPr sz="2400">
              <a:solidFill>
                <a:schemeClr val="dk2"/>
              </a:solidFill>
            </a:endParaRPr>
          </a:p>
          <a:p>
            <a:pPr marL="457200" lvl="0" indent="-381000" algn="l" rtl="0">
              <a:lnSpc>
                <a:spcPct val="100000"/>
              </a:lnSpc>
              <a:spcBef>
                <a:spcPts val="0"/>
              </a:spcBef>
              <a:spcAft>
                <a:spcPts val="0"/>
              </a:spcAft>
              <a:buClr>
                <a:schemeClr val="dk2"/>
              </a:buClr>
              <a:buSzPts val="2400"/>
              <a:buChar char="●"/>
            </a:pPr>
            <a:r>
              <a:rPr lang="en-US" sz="2400">
                <a:solidFill>
                  <a:schemeClr val="dk2"/>
                </a:solidFill>
              </a:rPr>
              <a:t>Organizational Development Professionals</a:t>
            </a:r>
            <a:endParaRPr sz="2400">
              <a:solidFill>
                <a:schemeClr val="dk2"/>
              </a:solidFill>
            </a:endParaRPr>
          </a:p>
          <a:p>
            <a:pPr marL="457200" lvl="0" indent="-381000" algn="l" rtl="0">
              <a:lnSpc>
                <a:spcPct val="100000"/>
              </a:lnSpc>
              <a:spcBef>
                <a:spcPts val="0"/>
              </a:spcBef>
              <a:spcAft>
                <a:spcPts val="0"/>
              </a:spcAft>
              <a:buClr>
                <a:schemeClr val="dk2"/>
              </a:buClr>
              <a:buSzPts val="2400"/>
              <a:buChar char="●"/>
            </a:pPr>
            <a:r>
              <a:rPr lang="en-US" sz="2400">
                <a:solidFill>
                  <a:schemeClr val="dk2"/>
                </a:solidFill>
              </a:rPr>
              <a:t>Legal and Compliance Teams</a:t>
            </a:r>
            <a:endParaRPr sz="2400">
              <a:solidFill>
                <a:schemeClr val="dk2"/>
              </a:solidFill>
            </a:endParaRPr>
          </a:p>
        </p:txBody>
      </p:sp>
      <p:pic>
        <p:nvPicPr>
          <p:cNvPr id="106" name="Google Shape;106;p6"/>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107" name="Google Shape;107;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7"/>
          <p:cNvSpPr/>
          <p:nvPr/>
        </p:nvSpPr>
        <p:spPr>
          <a:xfrm>
            <a:off x="1283921" y="63065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7"/>
          <p:cNvSpPr txBox="1">
            <a:spLocks noGrp="1"/>
          </p:cNvSpPr>
          <p:nvPr>
            <p:ph type="title"/>
          </p:nvPr>
        </p:nvSpPr>
        <p:spPr>
          <a:xfrm>
            <a:off x="253448" y="190500"/>
            <a:ext cx="10364100" cy="6074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u="sng" dirty="0">
                <a:solidFill>
                  <a:schemeClr val="dk2"/>
                </a:solidFill>
                <a:latin typeface="Times New Roman"/>
                <a:ea typeface="Times New Roman"/>
                <a:cs typeface="Times New Roman"/>
                <a:sym typeface="Times New Roman"/>
              </a:rPr>
              <a:t>OUR SOLUTION AND IT'S VALUE PROPOSITION </a:t>
            </a:r>
            <a:br>
              <a:rPr lang="en-IN" sz="3600" u="sng" dirty="0">
                <a:solidFill>
                  <a:schemeClr val="dk2"/>
                </a:solidFill>
                <a:latin typeface="Times New Roman"/>
                <a:ea typeface="Times New Roman"/>
                <a:cs typeface="Times New Roman"/>
                <a:sym typeface="Times New Roman"/>
              </a:rPr>
            </a:br>
            <a:endParaRPr sz="3600" u="sng" dirty="0">
              <a:solidFill>
                <a:schemeClr val="dk2"/>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2"/>
              </a:buClr>
              <a:buSzPts val="2400"/>
              <a:buFont typeface="Times New Roman"/>
              <a:buChar char="●"/>
            </a:pPr>
            <a:r>
              <a:rPr lang="en-US" sz="2400" b="0" dirty="0">
                <a:solidFill>
                  <a:schemeClr val="dk2"/>
                </a:solidFill>
                <a:latin typeface="Times New Roman"/>
                <a:ea typeface="Times New Roman"/>
                <a:cs typeface="Times New Roman"/>
                <a:sym typeface="Times New Roman"/>
              </a:rPr>
              <a:t>The employees dataset that we prepare by using various formulas and tools of Excel like alignment, removing duplicates, filtering, conditional formatting, pivot table, graph and If formula shows the dataset clearly.</a:t>
            </a:r>
            <a:endParaRPr sz="2400" b="0" dirty="0">
              <a:solidFill>
                <a:schemeClr val="dk2"/>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2"/>
              </a:buClr>
              <a:buSzPts val="2400"/>
              <a:buFont typeface="Times New Roman"/>
              <a:buChar char="●"/>
            </a:pPr>
            <a:r>
              <a:rPr lang="en-US" sz="2400" b="0" dirty="0">
                <a:solidFill>
                  <a:schemeClr val="dk2"/>
                </a:solidFill>
                <a:latin typeface="Times New Roman"/>
                <a:ea typeface="Times New Roman"/>
                <a:cs typeface="Times New Roman"/>
                <a:sym typeface="Times New Roman"/>
              </a:rPr>
              <a:t>By this we can clearly understand </a:t>
            </a:r>
            <a:r>
              <a:rPr lang="en-US" sz="2400" b="0" dirty="0" err="1">
                <a:solidFill>
                  <a:schemeClr val="dk2"/>
                </a:solidFill>
                <a:latin typeface="Times New Roman"/>
                <a:ea typeface="Times New Roman"/>
                <a:cs typeface="Times New Roman"/>
                <a:sym typeface="Times New Roman"/>
              </a:rPr>
              <a:t>datas</a:t>
            </a:r>
            <a:r>
              <a:rPr lang="en-US" sz="2400" b="0" dirty="0">
                <a:solidFill>
                  <a:schemeClr val="dk2"/>
                </a:solidFill>
                <a:latin typeface="Times New Roman"/>
                <a:ea typeface="Times New Roman"/>
                <a:cs typeface="Times New Roman"/>
                <a:sym typeface="Times New Roman"/>
              </a:rPr>
              <a:t> given in the excel </a:t>
            </a:r>
            <a:r>
              <a:rPr lang="en-US" sz="2400" b="0" dirty="0" err="1">
                <a:solidFill>
                  <a:schemeClr val="dk2"/>
                </a:solidFill>
                <a:latin typeface="Times New Roman"/>
                <a:ea typeface="Times New Roman"/>
                <a:cs typeface="Times New Roman"/>
                <a:sym typeface="Times New Roman"/>
              </a:rPr>
              <a:t>sheet.and</a:t>
            </a:r>
            <a:r>
              <a:rPr lang="en-US" sz="2400" b="0" dirty="0">
                <a:solidFill>
                  <a:schemeClr val="dk2"/>
                </a:solidFill>
                <a:latin typeface="Times New Roman"/>
                <a:ea typeface="Times New Roman"/>
                <a:cs typeface="Times New Roman"/>
                <a:sym typeface="Times New Roman"/>
              </a:rPr>
              <a:t> also this help the an </a:t>
            </a:r>
            <a:r>
              <a:rPr lang="en-US" sz="2400" b="0" dirty="0" err="1">
                <a:solidFill>
                  <a:schemeClr val="dk2"/>
                </a:solidFill>
                <a:latin typeface="Times New Roman"/>
                <a:ea typeface="Times New Roman"/>
                <a:cs typeface="Times New Roman"/>
                <a:sym typeface="Times New Roman"/>
              </a:rPr>
              <a:t>organisation</a:t>
            </a:r>
            <a:r>
              <a:rPr lang="en-US" sz="2400" b="0" dirty="0">
                <a:solidFill>
                  <a:schemeClr val="dk2"/>
                </a:solidFill>
                <a:latin typeface="Times New Roman"/>
                <a:ea typeface="Times New Roman"/>
                <a:cs typeface="Times New Roman"/>
                <a:sym typeface="Times New Roman"/>
              </a:rPr>
              <a:t> take better decision on implementing various goals and get </a:t>
            </a:r>
            <a:r>
              <a:rPr lang="en-US" sz="2400" b="0" dirty="0" err="1">
                <a:solidFill>
                  <a:schemeClr val="dk2"/>
                </a:solidFill>
                <a:latin typeface="Times New Roman"/>
                <a:ea typeface="Times New Roman"/>
                <a:cs typeface="Times New Roman"/>
                <a:sym typeface="Times New Roman"/>
              </a:rPr>
              <a:t>relevent</a:t>
            </a:r>
            <a:r>
              <a:rPr lang="en-US" sz="2400" b="0" dirty="0">
                <a:solidFill>
                  <a:schemeClr val="dk2"/>
                </a:solidFill>
                <a:latin typeface="Times New Roman"/>
                <a:ea typeface="Times New Roman"/>
                <a:cs typeface="Times New Roman"/>
                <a:sym typeface="Times New Roman"/>
              </a:rPr>
              <a:t> information about the HR managers. </a:t>
            </a:r>
            <a:endParaRPr sz="2400" b="0" dirty="0">
              <a:solidFill>
                <a:schemeClr val="dk2"/>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2"/>
              </a:buClr>
              <a:buSzPts val="2400"/>
              <a:buFont typeface="Times New Roman"/>
              <a:buChar char="●"/>
            </a:pPr>
            <a:r>
              <a:rPr lang="en-US" sz="2400" b="0" dirty="0">
                <a:solidFill>
                  <a:schemeClr val="dk2"/>
                </a:solidFill>
                <a:latin typeface="Times New Roman"/>
                <a:ea typeface="Times New Roman"/>
                <a:cs typeface="Times New Roman"/>
                <a:sym typeface="Times New Roman"/>
              </a:rPr>
              <a:t>The graph that helps to </a:t>
            </a:r>
            <a:r>
              <a:rPr lang="en-US" sz="2400" b="0" dirty="0" err="1">
                <a:solidFill>
                  <a:schemeClr val="dk2"/>
                </a:solidFill>
                <a:latin typeface="Times New Roman"/>
                <a:ea typeface="Times New Roman"/>
                <a:cs typeface="Times New Roman"/>
                <a:sym typeface="Times New Roman"/>
              </a:rPr>
              <a:t>visualise</a:t>
            </a:r>
            <a:r>
              <a:rPr lang="en-US" sz="2400" b="0" dirty="0">
                <a:solidFill>
                  <a:schemeClr val="dk2"/>
                </a:solidFill>
                <a:latin typeface="Times New Roman"/>
                <a:ea typeface="Times New Roman"/>
                <a:cs typeface="Times New Roman"/>
                <a:sym typeface="Times New Roman"/>
              </a:rPr>
              <a:t> the data properly. </a:t>
            </a:r>
            <a:endParaRPr sz="2400" b="0" dirty="0">
              <a:solidFill>
                <a:schemeClr val="dk2"/>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2400" b="0" dirty="0">
              <a:solidFill>
                <a:schemeClr val="dk2"/>
              </a:solidFill>
              <a:latin typeface="Times New Roman"/>
              <a:ea typeface="Times New Roman"/>
              <a:cs typeface="Times New Roman"/>
              <a:sym typeface="Times New Roman"/>
            </a:endParaRPr>
          </a:p>
          <a:p>
            <a:pPr algn="l" rtl="0"/>
            <a:r>
              <a:rPr lang="en-US" sz="2400" b="0" dirty="0">
                <a:solidFill>
                  <a:schemeClr val="dk2"/>
                </a:solidFill>
                <a:latin typeface="Times New Roman"/>
                <a:ea typeface="Times New Roman"/>
                <a:cs typeface="Times New Roman"/>
                <a:sym typeface="Times New Roman"/>
              </a:rPr>
              <a:t>     So our project on HR managers feedback analysis provided perfect solution </a:t>
            </a:r>
            <a:br>
              <a:rPr lang="en-US" sz="2400" b="0" dirty="0">
                <a:solidFill>
                  <a:schemeClr val="dk2"/>
                </a:solidFill>
                <a:latin typeface="Times New Roman"/>
                <a:ea typeface="Times New Roman"/>
                <a:cs typeface="Times New Roman"/>
                <a:sym typeface="Times New Roman"/>
              </a:rPr>
            </a:br>
            <a:r>
              <a:rPr lang="en-US" sz="2400" b="0" dirty="0">
                <a:solidFill>
                  <a:schemeClr val="dk2"/>
                </a:solidFill>
                <a:latin typeface="Times New Roman"/>
                <a:ea typeface="Times New Roman"/>
                <a:cs typeface="Times New Roman"/>
                <a:sym typeface="Times New Roman"/>
              </a:rPr>
              <a:t>     that </a:t>
            </a:r>
            <a:r>
              <a:rPr lang="en-US" sz="2400" b="0" dirty="0" err="1">
                <a:solidFill>
                  <a:schemeClr val="dk2"/>
                </a:solidFill>
                <a:latin typeface="Times New Roman"/>
                <a:ea typeface="Times New Roman"/>
                <a:cs typeface="Times New Roman"/>
                <a:sym typeface="Times New Roman"/>
              </a:rPr>
              <a:t>a</a:t>
            </a:r>
            <a:r>
              <a:rPr lang="en-US" sz="2400" b="0" dirty="0">
                <a:solidFill>
                  <a:schemeClr val="dk2"/>
                </a:solidFill>
                <a:latin typeface="Times New Roman"/>
                <a:ea typeface="Times New Roman"/>
                <a:cs typeface="Times New Roman"/>
                <a:sym typeface="Times New Roman"/>
              </a:rPr>
              <a:t> </a:t>
            </a:r>
            <a:r>
              <a:rPr lang="en-US" sz="2400" b="0" dirty="0" err="1">
                <a:solidFill>
                  <a:schemeClr val="dk2"/>
                </a:solidFill>
                <a:latin typeface="Times New Roman"/>
                <a:ea typeface="Times New Roman"/>
                <a:cs typeface="Times New Roman"/>
                <a:sym typeface="Times New Roman"/>
              </a:rPr>
              <a:t>organisation</a:t>
            </a:r>
            <a:r>
              <a:rPr lang="en-US" sz="2400" b="0" dirty="0">
                <a:solidFill>
                  <a:schemeClr val="dk2"/>
                </a:solidFill>
                <a:latin typeface="Times New Roman"/>
                <a:ea typeface="Times New Roman"/>
                <a:cs typeface="Times New Roman"/>
                <a:sym typeface="Times New Roman"/>
              </a:rPr>
              <a:t> expect.</a:t>
            </a:r>
            <a:endParaRPr sz="2400" b="0" dirty="0">
              <a:solidFill>
                <a:schemeClr val="dk2"/>
              </a:solidFill>
              <a:latin typeface="Times New Roman"/>
              <a:ea typeface="Times New Roman"/>
              <a:cs typeface="Times New Roman"/>
              <a:sym typeface="Times New Roman"/>
            </a:endParaRPr>
          </a:p>
          <a:p>
            <a:pPr marL="12700" lvl="0" indent="0" algn="l" rtl="0">
              <a:lnSpc>
                <a:spcPct val="100000"/>
              </a:lnSpc>
              <a:spcBef>
                <a:spcPts val="0"/>
              </a:spcBef>
              <a:spcAft>
                <a:spcPts val="0"/>
              </a:spcAft>
              <a:buNone/>
            </a:pPr>
            <a:endParaRPr sz="3600" dirty="0">
              <a:solidFill>
                <a:schemeClr val="dk2"/>
              </a:solidFill>
              <a:latin typeface="Times New Roman"/>
              <a:ea typeface="Times New Roman"/>
              <a:cs typeface="Times New Roman"/>
              <a:sym typeface="Times New Roman"/>
            </a:endParaRPr>
          </a:p>
        </p:txBody>
      </p:sp>
      <p:pic>
        <p:nvPicPr>
          <p:cNvPr id="113" name="Google Shape;113;p7"/>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114" name="Google Shape;114;p7"/>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8"/>
          <p:cNvSpPr txBox="1">
            <a:spLocks noGrp="1"/>
          </p:cNvSpPr>
          <p:nvPr>
            <p:ph type="title"/>
          </p:nvPr>
        </p:nvSpPr>
        <p:spPr>
          <a:xfrm>
            <a:off x="440675" y="385450"/>
            <a:ext cx="10995900" cy="4896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u="sng">
                <a:solidFill>
                  <a:schemeClr val="dk2"/>
                </a:solidFill>
                <a:latin typeface="Times New Roman"/>
                <a:ea typeface="Times New Roman"/>
                <a:cs typeface="Times New Roman"/>
                <a:sym typeface="Times New Roman"/>
              </a:rPr>
              <a:t>DATASET DESCRIPTION</a:t>
            </a:r>
            <a:r>
              <a:rPr lang="en-US">
                <a:solidFill>
                  <a:schemeClr val="dk2"/>
                </a:solidFill>
                <a:latin typeface="Times New Roman"/>
                <a:ea typeface="Times New Roman"/>
                <a:cs typeface="Times New Roman"/>
                <a:sym typeface="Times New Roman"/>
              </a:rPr>
              <a:t> </a:t>
            </a:r>
            <a:endParaRPr>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3000" b="0">
              <a:solidFill>
                <a:schemeClr val="dk2"/>
              </a:solidFill>
              <a:latin typeface="Times New Roman"/>
              <a:ea typeface="Times New Roman"/>
              <a:cs typeface="Times New Roman"/>
              <a:sym typeface="Times New Roman"/>
            </a:endParaRPr>
          </a:p>
          <a:p>
            <a:pPr marL="457200" lvl="0" indent="-419100" algn="l" rtl="0">
              <a:spcBef>
                <a:spcPts val="0"/>
              </a:spcBef>
              <a:spcAft>
                <a:spcPts val="0"/>
              </a:spcAft>
              <a:buClr>
                <a:schemeClr val="dk2"/>
              </a:buClr>
              <a:buSzPts val="3000"/>
              <a:buFont typeface="Times New Roman"/>
              <a:buChar char="●"/>
            </a:pPr>
            <a:r>
              <a:rPr lang="en-US" sz="3000" b="0">
                <a:solidFill>
                  <a:schemeClr val="dk2"/>
                </a:solidFill>
                <a:latin typeface="Times New Roman"/>
                <a:ea typeface="Times New Roman"/>
                <a:cs typeface="Times New Roman"/>
                <a:sym typeface="Times New Roman"/>
              </a:rPr>
              <a:t>In this dataset we can find the relevent information of the HR managers who are working in the different departments of the company. </a:t>
            </a:r>
            <a:endParaRPr sz="3000" b="0">
              <a:solidFill>
                <a:schemeClr val="dk2"/>
              </a:solidFill>
              <a:latin typeface="Times New Roman"/>
              <a:ea typeface="Times New Roman"/>
              <a:cs typeface="Times New Roman"/>
              <a:sym typeface="Times New Roman"/>
            </a:endParaRPr>
          </a:p>
          <a:p>
            <a:pPr marL="457200" lvl="0" indent="-419100" algn="l" rtl="0">
              <a:spcBef>
                <a:spcPts val="0"/>
              </a:spcBef>
              <a:spcAft>
                <a:spcPts val="0"/>
              </a:spcAft>
              <a:buClr>
                <a:schemeClr val="dk2"/>
              </a:buClr>
              <a:buSzPts val="3000"/>
              <a:buFont typeface="Times New Roman"/>
              <a:buChar char="●"/>
            </a:pPr>
            <a:r>
              <a:rPr lang="en-US" sz="3000" b="0">
                <a:solidFill>
                  <a:schemeClr val="dk2"/>
                </a:solidFill>
                <a:latin typeface="Times New Roman"/>
                <a:ea typeface="Times New Roman"/>
                <a:cs typeface="Times New Roman"/>
                <a:sym typeface="Times New Roman"/>
              </a:rPr>
              <a:t>The name,age, employee I'd, department,project done , joining date,salary, designation,gender project completed and feedback status and the score are provided to the each and every HR managers of the company.</a:t>
            </a:r>
            <a:endParaRPr sz="3000" b="0">
              <a:solidFill>
                <a:schemeClr val="dk2"/>
              </a:solidFill>
              <a:latin typeface="Times New Roman"/>
              <a:ea typeface="Times New Roman"/>
              <a:cs typeface="Times New Roman"/>
              <a:sym typeface="Times New Roman"/>
            </a:endParaRPr>
          </a:p>
          <a:p>
            <a:pPr marL="457200" lvl="0" indent="-419100" algn="l" rtl="0">
              <a:spcBef>
                <a:spcPts val="0"/>
              </a:spcBef>
              <a:spcAft>
                <a:spcPts val="0"/>
              </a:spcAft>
              <a:buClr>
                <a:schemeClr val="dk2"/>
              </a:buClr>
              <a:buSzPts val="3000"/>
              <a:buFont typeface="Times New Roman"/>
              <a:buChar char="●"/>
            </a:pPr>
            <a:r>
              <a:rPr lang="en-US" sz="3000" b="0">
                <a:solidFill>
                  <a:schemeClr val="dk2"/>
                </a:solidFill>
                <a:latin typeface="Times New Roman"/>
                <a:ea typeface="Times New Roman"/>
                <a:cs typeface="Times New Roman"/>
                <a:sym typeface="Times New Roman"/>
              </a:rPr>
              <a:t>This dataset description can be seen in the project.</a:t>
            </a:r>
            <a:endParaRPr sz="3000" b="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4" name="Google Shape;144;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5" name="Google Shape;145;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6" name="Google Shape;146;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7" name="Google Shape;147;p1"/>
          <p:cNvSpPr txBox="1">
            <a:spLocks noGrp="1"/>
          </p:cNvSpPr>
          <p:nvPr>
            <p:ph type="title"/>
          </p:nvPr>
        </p:nvSpPr>
        <p:spPr>
          <a:xfrm>
            <a:off x="739775" y="654938"/>
            <a:ext cx="8480400" cy="56925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2"/>
              </a:buClr>
              <a:buSzPts val="4250"/>
              <a:buFont typeface="Times New Roman"/>
              <a:buNone/>
            </a:pPr>
            <a:r>
              <a:rPr lang="en-US" sz="4250" u="sng">
                <a:solidFill>
                  <a:schemeClr val="dk2"/>
                </a:solidFill>
                <a:latin typeface="Times New Roman"/>
                <a:ea typeface="Times New Roman"/>
                <a:cs typeface="Times New Roman"/>
                <a:sym typeface="Times New Roman"/>
              </a:rPr>
              <a:t>THE "WOW" IN OUR SOLUTION</a:t>
            </a:r>
            <a:endParaRPr sz="4250" u="sng">
              <a:solidFill>
                <a:schemeClr val="dk2"/>
              </a:solidFill>
              <a:latin typeface="Times New Roman"/>
              <a:ea typeface="Times New Roman"/>
              <a:cs typeface="Times New Roman"/>
              <a:sym typeface="Times New Roman"/>
            </a:endParaRPr>
          </a:p>
          <a:p>
            <a:pPr marL="12700" lvl="0" indent="0" algn="l" rtl="0">
              <a:lnSpc>
                <a:spcPct val="100000"/>
              </a:lnSpc>
              <a:spcBef>
                <a:spcPts val="0"/>
              </a:spcBef>
              <a:spcAft>
                <a:spcPts val="0"/>
              </a:spcAft>
              <a:buClr>
                <a:schemeClr val="dk1"/>
              </a:buClr>
              <a:buSzPts val="3600"/>
              <a:buFont typeface="Trebuchet MS"/>
              <a:buNone/>
            </a:pPr>
            <a:endParaRPr sz="3600" b="0">
              <a:solidFill>
                <a:schemeClr val="dk2"/>
              </a:solidFill>
              <a:latin typeface="Times New Roman"/>
              <a:ea typeface="Times New Roman"/>
              <a:cs typeface="Times New Roman"/>
              <a:sym typeface="Times New Roman"/>
            </a:endParaRPr>
          </a:p>
          <a:p>
            <a:pPr marL="457200" lvl="0" indent="-457200" algn="l" rtl="0">
              <a:lnSpc>
                <a:spcPct val="100000"/>
              </a:lnSpc>
              <a:spcBef>
                <a:spcPts val="0"/>
              </a:spcBef>
              <a:spcAft>
                <a:spcPts val="0"/>
              </a:spcAft>
              <a:buClr>
                <a:schemeClr val="dk2"/>
              </a:buClr>
              <a:buSzPts val="3600"/>
              <a:buFont typeface="Times New Roman"/>
              <a:buChar char="●"/>
            </a:pPr>
            <a:r>
              <a:rPr lang="en-US" sz="3600" b="0">
                <a:solidFill>
                  <a:schemeClr val="dk2"/>
                </a:solidFill>
                <a:latin typeface="Times New Roman"/>
                <a:ea typeface="Times New Roman"/>
                <a:cs typeface="Times New Roman"/>
                <a:sym typeface="Times New Roman"/>
              </a:rPr>
              <a:t>Relevent information about the employees </a:t>
            </a:r>
            <a:endParaRPr sz="3600" b="0">
              <a:solidFill>
                <a:schemeClr val="dk2"/>
              </a:solidFill>
              <a:latin typeface="Times New Roman"/>
              <a:ea typeface="Times New Roman"/>
              <a:cs typeface="Times New Roman"/>
              <a:sym typeface="Times New Roman"/>
            </a:endParaRPr>
          </a:p>
          <a:p>
            <a:pPr marL="457200" lvl="0" indent="-457200" algn="l" rtl="0">
              <a:lnSpc>
                <a:spcPct val="100000"/>
              </a:lnSpc>
              <a:spcBef>
                <a:spcPts val="0"/>
              </a:spcBef>
              <a:spcAft>
                <a:spcPts val="0"/>
              </a:spcAft>
              <a:buClr>
                <a:schemeClr val="dk2"/>
              </a:buClr>
              <a:buSzPts val="3600"/>
              <a:buFont typeface="Times New Roman"/>
              <a:buChar char="●"/>
            </a:pPr>
            <a:r>
              <a:rPr lang="en-US" sz="3600" b="0">
                <a:solidFill>
                  <a:schemeClr val="dk2"/>
                </a:solidFill>
                <a:latin typeface="Times New Roman"/>
                <a:ea typeface="Times New Roman"/>
                <a:cs typeface="Times New Roman"/>
                <a:sym typeface="Times New Roman"/>
              </a:rPr>
              <a:t>Perfect feedback status and the score </a:t>
            </a:r>
            <a:endParaRPr sz="3600" b="0">
              <a:solidFill>
                <a:schemeClr val="dk2"/>
              </a:solidFill>
              <a:latin typeface="Times New Roman"/>
              <a:ea typeface="Times New Roman"/>
              <a:cs typeface="Times New Roman"/>
              <a:sym typeface="Times New Roman"/>
            </a:endParaRPr>
          </a:p>
          <a:p>
            <a:pPr marL="457200" lvl="0" indent="-457200" algn="l" rtl="0">
              <a:lnSpc>
                <a:spcPct val="100000"/>
              </a:lnSpc>
              <a:spcBef>
                <a:spcPts val="0"/>
              </a:spcBef>
              <a:spcAft>
                <a:spcPts val="0"/>
              </a:spcAft>
              <a:buClr>
                <a:schemeClr val="dk2"/>
              </a:buClr>
              <a:buSzPts val="3600"/>
              <a:buFont typeface="Times New Roman"/>
              <a:buChar char="●"/>
            </a:pPr>
            <a:r>
              <a:rPr lang="en-US" sz="3600" b="0">
                <a:solidFill>
                  <a:schemeClr val="dk2"/>
                </a:solidFill>
                <a:latin typeface="Times New Roman"/>
                <a:ea typeface="Times New Roman"/>
                <a:cs typeface="Times New Roman"/>
                <a:sym typeface="Times New Roman"/>
              </a:rPr>
              <a:t>Clear graph visualisation </a:t>
            </a:r>
            <a:endParaRPr sz="3600" b="0">
              <a:solidFill>
                <a:schemeClr val="dk2"/>
              </a:solidFill>
              <a:latin typeface="Times New Roman"/>
              <a:ea typeface="Times New Roman"/>
              <a:cs typeface="Times New Roman"/>
              <a:sym typeface="Times New Roman"/>
            </a:endParaRPr>
          </a:p>
          <a:p>
            <a:pPr marL="12700" lvl="0" indent="0" algn="l" rtl="0">
              <a:lnSpc>
                <a:spcPct val="100000"/>
              </a:lnSpc>
              <a:spcBef>
                <a:spcPts val="0"/>
              </a:spcBef>
              <a:spcAft>
                <a:spcPts val="0"/>
              </a:spcAft>
              <a:buClr>
                <a:schemeClr val="dk2"/>
              </a:buClr>
              <a:buSzPts val="2400"/>
              <a:buFont typeface="Times New Roman"/>
              <a:buNone/>
            </a:pPr>
            <a:r>
              <a:rPr lang="en-US" sz="2400" b="0">
                <a:solidFill>
                  <a:schemeClr val="dk2"/>
                </a:solidFill>
                <a:latin typeface="Times New Roman"/>
                <a:ea typeface="Times New Roman"/>
                <a:cs typeface="Times New Roman"/>
                <a:sym typeface="Times New Roman"/>
              </a:rPr>
              <a:t>                                        </a:t>
            </a:r>
            <a:endParaRPr sz="2400" b="0">
              <a:solidFill>
                <a:schemeClr val="dk2"/>
              </a:solidFill>
              <a:latin typeface="Times New Roman"/>
              <a:ea typeface="Times New Roman"/>
              <a:cs typeface="Times New Roman"/>
              <a:sym typeface="Times New Roman"/>
            </a:endParaRPr>
          </a:p>
          <a:p>
            <a:pPr marL="12700" lvl="0" indent="0" algn="l" rtl="0">
              <a:lnSpc>
                <a:spcPct val="100000"/>
              </a:lnSpc>
              <a:spcBef>
                <a:spcPts val="0"/>
              </a:spcBef>
              <a:spcAft>
                <a:spcPts val="0"/>
              </a:spcAft>
              <a:buClr>
                <a:schemeClr val="dk1"/>
              </a:buClr>
              <a:buSzPts val="4250"/>
              <a:buFont typeface="Trebuchet MS"/>
              <a:buNone/>
            </a:pPr>
            <a:endParaRPr sz="4250">
              <a:solidFill>
                <a:schemeClr val="dk2"/>
              </a:solidFill>
              <a:latin typeface="Times New Roman"/>
              <a:ea typeface="Times New Roman"/>
              <a:cs typeface="Times New Roman"/>
              <a:sym typeface="Times New Roman"/>
            </a:endParaRPr>
          </a:p>
        </p:txBody>
      </p:sp>
      <p:sp>
        <p:nvSpPr>
          <p:cNvPr id="148" name="Google Shape;148;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49" name="Google Shape;149;p1"/>
          <p:cNvSpPr txBox="1"/>
          <p:nvPr/>
        </p:nvSpPr>
        <p:spPr>
          <a:xfrm>
            <a:off x="2743200" y="309978"/>
            <a:ext cx="8534100" cy="95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Calibri"/>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Widescreen</PresentationFormat>
  <Paragraphs>108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feedback of work of the HR managers are analysed by using various formulas in excel.this helps the company administration to get results in, Improved Performance Enhanced Skills Increased Job Satisfaction Better Decision-Making  Effective Communication Alignment with Organizational Goals </vt:lpstr>
      <vt:lpstr>PROJECT OVERVIEW  By this project the company can deeply analyse the number of HR managers in the company in different departments, their projects and how long they are being working in the company. And also we can see the feedback of the HR workforce according to their designation. This help the organisation to improve, implement the goals of the company.  </vt:lpstr>
      <vt:lpstr>WHO ARE THE END USERS?  HR Managers Employees Senior Management Training and Development Teams  External Stakeholders Recruitment Teams Organizational Development Professionals Legal and Compliance Teams</vt:lpstr>
      <vt:lpstr>OUR SOLUTION AND IT'S VALUE PROPOSITION   The employees dataset that we prepare by using various formulas and tools of Excel like alignment, removing duplicates, filtering, conditional formatting, pivot table, graph and If formula shows the dataset clearly. By this we can clearly understand datas given in the excel sheet.and also this help the an organisation take better decision on implementing various goals and get relevent information about the HR managers.  The graph that helps to visualise the data properly.        So our project on HR managers feedback analysis provided perfect solution       that a organisation expect. </vt:lpstr>
      <vt:lpstr>DATASET DESCRIPTION   In this dataset we can find the relevent information of the HR managers who are working in the different departments of the company.  The name,age, employee I'd, department,project done , joining date,salary, designation,gender project completed and feedback status and the score are provided to the each and every HR managers of the company. This dataset description can be seen in the project.</vt:lpstr>
      <vt:lpstr>THE "WOW" IN OUR SOLUTION  Relevent information about the employees  Perfect feedback status and the score  Clear graph visualisation                                           </vt:lpstr>
      <vt:lpstr>PowerPoint Presentation</vt:lpstr>
      <vt:lpstr>RESULTS </vt:lpstr>
      <vt:lpstr>                                Conclusion   In conclusion, the employee dataset has equipped us with actionable insights that will inform strategic decisions and improve HR practices. By leveraging this data, we can enhance workforce management, drive organizational growth, and create a more supportive and productive work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MAHA LAKSHMI</dc:creator>
  <cp:lastModifiedBy>suraj music channel</cp:lastModifiedBy>
  <cp:revision>90</cp:revision>
  <dcterms:modified xsi:type="dcterms:W3CDTF">2024-08-26T15:18:34Z</dcterms:modified>
</cp:coreProperties>
</file>