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82" r:id="rId7"/>
    <p:sldId id="295" r:id="rId8"/>
    <p:sldId id="283" r:id="rId9"/>
    <p:sldId id="296" r:id="rId10"/>
    <p:sldId id="264" r:id="rId11"/>
    <p:sldId id="297" r:id="rId12"/>
    <p:sldId id="298" r:id="rId13"/>
    <p:sldId id="299" r:id="rId14"/>
    <p:sldId id="300" r:id="rId15"/>
    <p:sldId id="302" r:id="rId16"/>
    <p:sldId id="301" r:id="rId17"/>
    <p:sldId id="28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FFFAEB"/>
    <a:srgbClr val="800080"/>
    <a:srgbClr val="000000"/>
    <a:srgbClr val="A568D2"/>
    <a:srgbClr val="CDACE6"/>
    <a:srgbClr val="EDE2F6"/>
    <a:srgbClr val="3B67B7"/>
    <a:srgbClr val="C7A1E3"/>
    <a:srgbClr val="FBC0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03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E6203-2F02-4247-A414-AC1D4DD4B8B1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D3083-F0C1-4A2F-B8A5-05F903E576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23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24AFA-E626-1D00-22FB-78279305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8EE36-DE07-C1B7-D828-16078C394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965996-6486-5604-E127-110AD46C1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8AF94-146D-61EF-AF99-AE1486E6A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15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B1BE-AF58-0CBA-393C-856C6137E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8CC48C-7C44-B09A-B870-B3141BF37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67849-E5A4-A631-6AA0-03E819308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52078-328A-586B-2FC2-3A3E30726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93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E038D-3B9F-83A2-B0B4-56F2032E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5120E-332D-64A2-F8F9-5E9075660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CF3A3-17EA-0A46-D011-5949B80F9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AD40B-868D-96AC-F66D-ADFF7B8E4A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36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2411D-C413-6937-97AD-EFE654FFF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D8D50-4BED-DA4C-8670-4F1E03BDD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DF8F6-78D4-2597-9D49-311597C26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1DE97-681C-555A-09DA-C09DF661A0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4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79543-F061-C755-6D55-5BDF725D9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B13311-BE6D-620D-3FB2-61856A9D00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A8B7B-E030-9AD7-58FF-433312785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85B68-BB93-967E-2398-E0E86552D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92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094A-5F3C-1C76-59F8-74C6684E2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4B0076-5213-55A7-50D4-217F10032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0AB493-5FF8-9146-ED50-479282E06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9DFF4-F57B-B67F-B5BE-F7D3B7A3C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7D3083-F0C1-4A2F-B8A5-05F903E5760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07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376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956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82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802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52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342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847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166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76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618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C2F5B0-D6AC-4822-8A51-C8B7BAC445EF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2D82072-3E17-4855-9E07-522279BE8C11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3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1BA0E445-09A9-FDE0-419C-0BA1DEC00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73" y="4190205"/>
            <a:ext cx="10290437" cy="3429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A05BB1-6570-958F-765D-3FA0BCB84B08}"/>
              </a:ext>
            </a:extLst>
          </p:cNvPr>
          <p:cNvSpPr txBox="1"/>
          <p:nvPr/>
        </p:nvSpPr>
        <p:spPr>
          <a:xfrm>
            <a:off x="0" y="786581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990099"/>
                </a:solidFill>
                <a:cs typeface="Arial" panose="020B0604020202020204" pitchFamily="34" charset="0"/>
              </a:rPr>
              <a:t>Cab Price Prediction using Machine Learning</a:t>
            </a:r>
          </a:p>
          <a:p>
            <a:pPr algn="ctr"/>
            <a:endParaRPr lang="en-IN" sz="4400" b="1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6F3E6-3708-FE23-C607-EC7A73A61CFA}"/>
              </a:ext>
            </a:extLst>
          </p:cNvPr>
          <p:cNvSpPr txBox="1"/>
          <p:nvPr/>
        </p:nvSpPr>
        <p:spPr>
          <a:xfrm>
            <a:off x="1976284" y="1730477"/>
            <a:ext cx="80329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990099"/>
                </a:solidFill>
              </a:rPr>
              <a:t>Predicting ride prices based on distance, cab type, time, and location</a:t>
            </a:r>
            <a:endParaRPr lang="en-IN" sz="2800" dirty="0">
              <a:solidFill>
                <a:srgbClr val="99009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012978-9413-D074-F3D5-A93AA10CB752}"/>
              </a:ext>
            </a:extLst>
          </p:cNvPr>
          <p:cNvSpPr txBox="1"/>
          <p:nvPr/>
        </p:nvSpPr>
        <p:spPr>
          <a:xfrm>
            <a:off x="10009239" y="5073891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90099"/>
                </a:solidFill>
              </a:rPr>
              <a:t>Suraj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945AA-088C-002C-28D2-00317830B7CC}"/>
              </a:ext>
            </a:extLst>
          </p:cNvPr>
          <p:cNvSpPr txBox="1"/>
          <p:nvPr/>
        </p:nvSpPr>
        <p:spPr>
          <a:xfrm>
            <a:off x="9232491" y="4673781"/>
            <a:ext cx="2084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90099"/>
                </a:solidFill>
              </a:rPr>
              <a:t>Submitted By,</a:t>
            </a:r>
            <a:endParaRPr lang="en-IN" sz="2000" b="1" dirty="0">
              <a:solidFill>
                <a:srgbClr val="990099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7AEDD0-E8B7-93EC-3616-5C63B6C7CEC2}"/>
              </a:ext>
            </a:extLst>
          </p:cNvPr>
          <p:cNvCxnSpPr/>
          <p:nvPr/>
        </p:nvCxnSpPr>
        <p:spPr>
          <a:xfrm>
            <a:off x="678426" y="1657339"/>
            <a:ext cx="1097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A504548C-E646-7B54-4C92-9909B59E6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8294" y="1794990"/>
            <a:ext cx="428309" cy="42830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3696D93-82D7-EF85-6A47-EC1C39FCCB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4270" y="52670"/>
            <a:ext cx="733911" cy="73391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5409478-3D1D-0153-D078-E2E400D5D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785" y="3103889"/>
            <a:ext cx="4184719" cy="3140353"/>
          </a:xfrm>
          <a:prstGeom prst="rect">
            <a:avLst/>
          </a:prstGeom>
        </p:spPr>
      </p:pic>
      <p:pic>
        <p:nvPicPr>
          <p:cNvPr id="45" name="Graphic 44" descr="Computer with solid fill">
            <a:extLst>
              <a:ext uri="{FF2B5EF4-FFF2-40B4-BE49-F238E27FC236}">
                <a16:creationId xmlns:a16="http://schemas.microsoft.com/office/drawing/2014/main" id="{6EFD89E4-7B2B-2A1A-398E-8388BE71E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754255" y="5214519"/>
            <a:ext cx="694977" cy="694977"/>
          </a:xfrm>
          <a:prstGeom prst="rect">
            <a:avLst/>
          </a:prstGeom>
        </p:spPr>
      </p:pic>
      <p:pic>
        <p:nvPicPr>
          <p:cNvPr id="47" name="Graphic 46" descr="Connections with solid fill">
            <a:extLst>
              <a:ext uri="{FF2B5EF4-FFF2-40B4-BE49-F238E27FC236}">
                <a16:creationId xmlns:a16="http://schemas.microsoft.com/office/drawing/2014/main" id="{6555477D-1D64-85DD-0708-19618CC7A5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4934" y="4346818"/>
            <a:ext cx="1041879" cy="104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29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D53142-909C-F0C5-88C8-64A2A240BD6C}"/>
              </a:ext>
            </a:extLst>
          </p:cNvPr>
          <p:cNvSpPr txBox="1"/>
          <p:nvPr/>
        </p:nvSpPr>
        <p:spPr>
          <a:xfrm>
            <a:off x="592152" y="625315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SYSTEM AND SOFTWARE REQUIREMETNS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D2D45735-6C8D-3B84-F136-4952471FAC26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Visualized data for insights</a:t>
            </a:r>
            <a:endParaRPr lang="en-US" sz="3200" b="1" dirty="0">
              <a:solidFill>
                <a:srgbClr val="FFF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BBD86-95F7-D270-30ED-9829EF9BF0F3}"/>
              </a:ext>
            </a:extLst>
          </p:cNvPr>
          <p:cNvSpPr/>
          <p:nvPr/>
        </p:nvSpPr>
        <p:spPr>
          <a:xfrm>
            <a:off x="4414684" y="1341673"/>
            <a:ext cx="3362632" cy="6852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AEB"/>
                </a:solidFill>
              </a:rPr>
              <a:t>comparing original dataset vs predicted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2A6817-401D-2E9F-3DE8-E504F138D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95" y="2348347"/>
            <a:ext cx="10196010" cy="36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55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DBBC8-8242-C81F-83BF-ED5E6A439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A806F2-8F39-2807-E3AF-8A09AF900DD7}"/>
              </a:ext>
            </a:extLst>
          </p:cNvPr>
          <p:cNvSpPr txBox="1"/>
          <p:nvPr/>
        </p:nvSpPr>
        <p:spPr>
          <a:xfrm>
            <a:off x="592152" y="625315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SYSTEM AND SOFTWARE REQUIREMETNS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C2538C87-9966-0D74-83FF-9D954161F1EA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Visualized data for insights</a:t>
            </a:r>
            <a:endParaRPr lang="en-US" sz="3200" b="1" dirty="0">
              <a:solidFill>
                <a:srgbClr val="FFF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5DAB77-AFAF-FA70-A270-B12C24915A18}"/>
              </a:ext>
            </a:extLst>
          </p:cNvPr>
          <p:cNvSpPr/>
          <p:nvPr/>
        </p:nvSpPr>
        <p:spPr>
          <a:xfrm>
            <a:off x="4414684" y="1341673"/>
            <a:ext cx="3362632" cy="526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AEB"/>
                </a:solidFill>
              </a:rPr>
              <a:t>Cab type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61C29-4C50-E022-F554-25D82308A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88" y="2063905"/>
            <a:ext cx="7047223" cy="41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34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086AE-D329-1ECC-2DFE-BB26D4831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45CC22-3C11-62F4-E86A-385EB52EC072}"/>
              </a:ext>
            </a:extLst>
          </p:cNvPr>
          <p:cNvSpPr txBox="1"/>
          <p:nvPr/>
        </p:nvSpPr>
        <p:spPr>
          <a:xfrm>
            <a:off x="592152" y="625315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SYSTEM AND SOFTWARE REQUIREMETNS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E3333547-3E8C-ABC0-4C31-366820CD7074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Visualized data for insights</a:t>
            </a:r>
            <a:endParaRPr lang="en-US" sz="3200" b="1" dirty="0">
              <a:solidFill>
                <a:srgbClr val="FFF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EAEB9-24AC-52C9-F959-13AACC953765}"/>
              </a:ext>
            </a:extLst>
          </p:cNvPr>
          <p:cNvSpPr/>
          <p:nvPr/>
        </p:nvSpPr>
        <p:spPr>
          <a:xfrm>
            <a:off x="4414684" y="1341673"/>
            <a:ext cx="3362632" cy="526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FFFAEB"/>
                </a:solidFill>
              </a:rPr>
              <a:t>Distance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41AC73-8B24-D36B-9E41-7BC0792EDC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755" y="2046038"/>
            <a:ext cx="6686489" cy="404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778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80259-2618-0943-8490-21CB17C45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FC6712-F8DE-CC79-8D38-68A6E0C9576C}"/>
              </a:ext>
            </a:extLst>
          </p:cNvPr>
          <p:cNvSpPr txBox="1"/>
          <p:nvPr/>
        </p:nvSpPr>
        <p:spPr>
          <a:xfrm>
            <a:off x="592152" y="625315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SYSTEM AND SOFTWARE REQUIREMETNS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879E092E-E797-9FA1-37BA-3E3F8CCC6B30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Visualized data for insights</a:t>
            </a:r>
            <a:endParaRPr lang="en-US" sz="3200" b="1" dirty="0">
              <a:solidFill>
                <a:srgbClr val="FFF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4D40A7-FBF1-7D8A-DDF6-43B9B6716389}"/>
              </a:ext>
            </a:extLst>
          </p:cNvPr>
          <p:cNvSpPr/>
          <p:nvPr/>
        </p:nvSpPr>
        <p:spPr>
          <a:xfrm>
            <a:off x="4414684" y="1341673"/>
            <a:ext cx="3362632" cy="526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AEB"/>
                </a:solidFill>
              </a:rPr>
              <a:t>Price vs distance by cab type</a:t>
            </a:r>
            <a:endParaRPr lang="en-IN" b="1" dirty="0">
              <a:solidFill>
                <a:srgbClr val="FFFA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229F90-7421-8BFE-F1C5-6626645A0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861" y="2046038"/>
            <a:ext cx="6274277" cy="39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56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CC95-F73B-94A8-A1C3-DBDF502D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9A72B0-60C7-D48A-7D40-4B81D41E7F3B}"/>
              </a:ext>
            </a:extLst>
          </p:cNvPr>
          <p:cNvSpPr txBox="1"/>
          <p:nvPr/>
        </p:nvSpPr>
        <p:spPr>
          <a:xfrm>
            <a:off x="592152" y="625315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SYSTEM AND SOFTWARE REQUIREMETNS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6BB3C6A1-C7A7-39EA-8D49-A75855529002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Visualized data for insights</a:t>
            </a:r>
            <a:endParaRPr lang="en-US" sz="3200" b="1" dirty="0">
              <a:solidFill>
                <a:srgbClr val="FFF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A28F35-612F-9DDB-D619-850C3ADB2056}"/>
              </a:ext>
            </a:extLst>
          </p:cNvPr>
          <p:cNvSpPr/>
          <p:nvPr/>
        </p:nvSpPr>
        <p:spPr>
          <a:xfrm>
            <a:off x="4414684" y="1341673"/>
            <a:ext cx="3362632" cy="526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AEB"/>
                </a:solidFill>
              </a:rPr>
              <a:t>Top 5 ride Sources</a:t>
            </a:r>
            <a:endParaRPr lang="en-IN" b="1" dirty="0">
              <a:solidFill>
                <a:srgbClr val="FFFAE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39D8C0-1832-01A9-76C2-FD83540C4C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391" y="2046038"/>
            <a:ext cx="6551217" cy="40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70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89E57-51F9-A239-3DE2-94225994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E55B6-C2FA-4FA6-2A1C-104A808F1996}"/>
              </a:ext>
            </a:extLst>
          </p:cNvPr>
          <p:cNvSpPr txBox="1"/>
          <p:nvPr/>
        </p:nvSpPr>
        <p:spPr>
          <a:xfrm>
            <a:off x="592152" y="625315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SYSTEM AND SOFTWARE REQUIREMETNS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57B67769-3119-1F75-AFA4-F526CE41CE83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Visualized data for insights</a:t>
            </a:r>
            <a:endParaRPr lang="en-US" sz="3200" b="1" dirty="0">
              <a:solidFill>
                <a:srgbClr val="FFF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92678-4B2B-1183-98E9-0FA0FCBE3436}"/>
              </a:ext>
            </a:extLst>
          </p:cNvPr>
          <p:cNvSpPr/>
          <p:nvPr/>
        </p:nvSpPr>
        <p:spPr>
          <a:xfrm>
            <a:off x="4414684" y="1341673"/>
            <a:ext cx="3362632" cy="5264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AEB"/>
                </a:solidFill>
              </a:rPr>
              <a:t>Correlation Heatmap</a:t>
            </a:r>
            <a:endParaRPr lang="en-IN" b="1" dirty="0">
              <a:solidFill>
                <a:srgbClr val="FFFAEB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8BCB6-D807-B32E-58F5-2703ABA3E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428" y="2046038"/>
            <a:ext cx="5463144" cy="41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11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528A6-79F9-6150-1134-C50016384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03848D-60C9-0A27-F9A8-4B846AB45E09}"/>
              </a:ext>
            </a:extLst>
          </p:cNvPr>
          <p:cNvSpPr txBox="1"/>
          <p:nvPr/>
        </p:nvSpPr>
        <p:spPr>
          <a:xfrm>
            <a:off x="592152" y="625315"/>
            <a:ext cx="10810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  SYSTEM AND SOFTWARE REQUIREMETNS</a:t>
            </a:r>
            <a:endParaRPr lang="en-IN" sz="4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9533A9BD-04B2-1556-BDF9-1EF676C5AB60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 &amp; Learnings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64DBA-E563-658B-E2B3-8F9B765277A4}"/>
              </a:ext>
            </a:extLst>
          </p:cNvPr>
          <p:cNvSpPr txBox="1"/>
          <p:nvPr/>
        </p:nvSpPr>
        <p:spPr>
          <a:xfrm>
            <a:off x="1096297" y="1684307"/>
            <a:ext cx="9999406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The project demonstrates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end-to-end ML workflow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for predicting cab ride prices.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Ride-sharing companies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can use this model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dynamically price rides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based on distance, cab type, time, and surge multiplier.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could benefit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fare estimates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before booking a ride.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The model can help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optimize fleet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forecast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for ride services.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Data-driven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from visualizations assist in understanding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popular routes, peak hours, and high-demand areas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This project can be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extended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to include additional features like weather, traffic, or events for more accurate pricing.</a:t>
            </a:r>
          </a:p>
        </p:txBody>
      </p:sp>
    </p:spTree>
    <p:extLst>
      <p:ext uri="{BB962C8B-B14F-4D97-AF65-F5344CB8AC3E}">
        <p14:creationId xmlns:p14="http://schemas.microsoft.com/office/powerpoint/2010/main" val="3551916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06F08F-3E0E-6E94-0857-C6096853BBB3}"/>
              </a:ext>
            </a:extLst>
          </p:cNvPr>
          <p:cNvSpPr txBox="1"/>
          <p:nvPr/>
        </p:nvSpPr>
        <p:spPr>
          <a:xfrm>
            <a:off x="690880" y="2228671"/>
            <a:ext cx="1081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7030A0"/>
                </a:solidFill>
              </a:rPr>
              <a:t>THANK YOU</a:t>
            </a:r>
            <a:endParaRPr lang="en-IN" sz="72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0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2BBBD7-1CCC-3ABE-732B-1D55D4603ED4}"/>
              </a:ext>
            </a:extLst>
          </p:cNvPr>
          <p:cNvSpPr/>
          <p:nvPr/>
        </p:nvSpPr>
        <p:spPr>
          <a:xfrm>
            <a:off x="487680" y="231055"/>
            <a:ext cx="11340000" cy="828000"/>
          </a:xfrm>
          <a:prstGeom prst="roundRect">
            <a:avLst/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B5CD9D-5B78-D8F7-A8D5-A5211006E2C4}"/>
              </a:ext>
            </a:extLst>
          </p:cNvPr>
          <p:cNvSpPr txBox="1"/>
          <p:nvPr/>
        </p:nvSpPr>
        <p:spPr>
          <a:xfrm>
            <a:off x="629984" y="352667"/>
            <a:ext cx="11055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7262051-7313-1825-BA77-7FE540CA4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81" y="1169487"/>
            <a:ext cx="9016180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Objective 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Predict cab ride prices based on ride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Dataset 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693,071 rides with columns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cab_type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destination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lang="en-US" altLang="en-US" dirty="0">
                <a:solidFill>
                  <a:srgbClr val="990099"/>
                </a:solidFill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time_stamp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etc.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Target Column 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990099"/>
                </a:solidFill>
                <a:latin typeface="Arial Unicode MS"/>
              </a:rPr>
              <a:t>Price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0E04BC-4D7C-24BD-866E-2F536C380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3319406"/>
            <a:ext cx="11340000" cy="21406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246BEFA-871C-3E54-AAA4-86C72A406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" y="5280522"/>
            <a:ext cx="1636088" cy="3589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42B8AA-9C3B-0343-DA0F-DCE297F1EB53}"/>
              </a:ext>
            </a:extLst>
          </p:cNvPr>
          <p:cNvSpPr txBox="1"/>
          <p:nvPr/>
        </p:nvSpPr>
        <p:spPr>
          <a:xfrm>
            <a:off x="487680" y="2898369"/>
            <a:ext cx="216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: 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1885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2DFF81-F3EB-C0CA-CA65-F57DC41938AB}"/>
              </a:ext>
            </a:extLst>
          </p:cNvPr>
          <p:cNvSpPr/>
          <p:nvPr/>
        </p:nvSpPr>
        <p:spPr>
          <a:xfrm>
            <a:off x="426000" y="270387"/>
            <a:ext cx="11340000" cy="828000"/>
          </a:xfrm>
          <a:prstGeom prst="roundRect">
            <a:avLst/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49C1C9-0AF6-F991-7BE1-81B4E9E6F79B}"/>
              </a:ext>
            </a:extLst>
          </p:cNvPr>
          <p:cNvSpPr txBox="1"/>
          <p:nvPr/>
        </p:nvSpPr>
        <p:spPr>
          <a:xfrm>
            <a:off x="575187" y="391999"/>
            <a:ext cx="11041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49071-B454-B6E7-5425-68ACC429FC3D}"/>
              </a:ext>
            </a:extLst>
          </p:cNvPr>
          <p:cNvSpPr txBox="1"/>
          <p:nvPr/>
        </p:nvSpPr>
        <p:spPr>
          <a:xfrm>
            <a:off x="1229033" y="1219999"/>
            <a:ext cx="10387780" cy="1709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990099"/>
                </a:solidFill>
                <a:latin typeface="Arial" panose="020B0604020202020204" pitchFamily="34" charset="0"/>
              </a:rPr>
              <a:t>Dropped unnecessary columns  :  </a:t>
            </a:r>
            <a:r>
              <a:rPr lang="en-US" altLang="en-US" dirty="0">
                <a:solidFill>
                  <a:srgbClr val="990099"/>
                </a:solidFill>
                <a:latin typeface="Arial Unicode MS"/>
              </a:rPr>
              <a:t>id</a:t>
            </a:r>
            <a:endParaRPr lang="en-US" altLang="en-US" dirty="0">
              <a:solidFill>
                <a:srgbClr val="990099"/>
              </a:solidFill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990099"/>
                </a:solidFill>
                <a:latin typeface="Arial" panose="020B0604020202020204" pitchFamily="34" charset="0"/>
              </a:rPr>
              <a:t>Removed rows with missing </a:t>
            </a:r>
            <a:r>
              <a:rPr lang="en-US" altLang="en-US" dirty="0">
                <a:solidFill>
                  <a:srgbClr val="990099"/>
                </a:solidFill>
                <a:latin typeface="Arial Unicode MS"/>
              </a:rPr>
              <a:t>price</a:t>
            </a:r>
            <a:r>
              <a:rPr lang="en-US" altLang="en-US" dirty="0">
                <a:solidFill>
                  <a:srgbClr val="990099"/>
                </a:solidFill>
              </a:rPr>
              <a:t> values</a:t>
            </a:r>
            <a:endParaRPr lang="en-US" altLang="en-US" dirty="0">
              <a:solidFill>
                <a:srgbClr val="990099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990099"/>
                </a:solidFill>
                <a:latin typeface="Arial" panose="020B0604020202020204" pitchFamily="34" charset="0"/>
              </a:rPr>
              <a:t>Converted </a:t>
            </a:r>
            <a:r>
              <a:rPr lang="en-US" altLang="en-US" dirty="0">
                <a:solidFill>
                  <a:srgbClr val="990099"/>
                </a:solidFill>
                <a:latin typeface="Arial Unicode MS"/>
              </a:rPr>
              <a:t>time_stamp</a:t>
            </a:r>
            <a:r>
              <a:rPr lang="en-US" altLang="en-US" dirty="0">
                <a:solidFill>
                  <a:srgbClr val="990099"/>
                </a:solidFill>
              </a:rPr>
              <a:t> to datetime format</a:t>
            </a:r>
            <a:endParaRPr lang="en-US" altLang="en-US" dirty="0">
              <a:solidFill>
                <a:srgbClr val="990099"/>
              </a:solidFill>
              <a:latin typeface="Arial" panose="020B060402020202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990099"/>
                </a:solidFill>
                <a:latin typeface="Arial" panose="020B0604020202020204" pitchFamily="34" charset="0"/>
              </a:rPr>
              <a:t>Created new features  :  </a:t>
            </a:r>
            <a:r>
              <a:rPr lang="en-US" altLang="en-US" dirty="0">
                <a:solidFill>
                  <a:srgbClr val="990099"/>
                </a:solidFill>
                <a:latin typeface="Arial Unicode MS"/>
              </a:rPr>
              <a:t>hour</a:t>
            </a:r>
            <a:r>
              <a:rPr lang="en-US" altLang="en-US" dirty="0">
                <a:solidFill>
                  <a:srgbClr val="990099"/>
                </a:solidFill>
              </a:rPr>
              <a:t>, </a:t>
            </a:r>
            <a:r>
              <a:rPr lang="en-US" altLang="en-US" dirty="0" err="1">
                <a:solidFill>
                  <a:srgbClr val="990099"/>
                </a:solidFill>
                <a:latin typeface="Arial Unicode MS"/>
              </a:rPr>
              <a:t>day_of_week</a:t>
            </a:r>
            <a:r>
              <a:rPr lang="en-US" altLang="en-US" dirty="0">
                <a:solidFill>
                  <a:srgbClr val="990099"/>
                </a:solidFill>
              </a:rPr>
              <a:t>, </a:t>
            </a:r>
            <a:r>
              <a:rPr lang="en-US" altLang="en-US" dirty="0">
                <a:solidFill>
                  <a:srgbClr val="990099"/>
                </a:solidFill>
                <a:latin typeface="Arial Unicode MS"/>
              </a:rPr>
              <a:t>month</a:t>
            </a:r>
            <a:endParaRPr lang="en-US" altLang="en-US" dirty="0">
              <a:solidFill>
                <a:srgbClr val="9900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FF1F8C-EAE8-9683-41C8-F2B57C00F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98" y="3692743"/>
            <a:ext cx="10827404" cy="2308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B3F9C9E-02C4-4840-793F-0A80C269014D}"/>
              </a:ext>
            </a:extLst>
          </p:cNvPr>
          <p:cNvSpPr txBox="1"/>
          <p:nvPr/>
        </p:nvSpPr>
        <p:spPr>
          <a:xfrm>
            <a:off x="682298" y="3184921"/>
            <a:ext cx="302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 :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90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CCC3A2C-AECC-8800-1AC5-3557EB41B528}"/>
              </a:ext>
            </a:extLst>
          </p:cNvPr>
          <p:cNvSpPr/>
          <p:nvPr/>
        </p:nvSpPr>
        <p:spPr>
          <a:xfrm>
            <a:off x="426000" y="152400"/>
            <a:ext cx="11340000" cy="828000"/>
          </a:xfrm>
          <a:prstGeom prst="roundRect">
            <a:avLst/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9DCCB-957F-18E5-B5AB-3A5611498987}"/>
              </a:ext>
            </a:extLst>
          </p:cNvPr>
          <p:cNvSpPr txBox="1"/>
          <p:nvPr/>
        </p:nvSpPr>
        <p:spPr>
          <a:xfrm>
            <a:off x="737419" y="272969"/>
            <a:ext cx="10717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6E438-B9C7-FB13-23C9-65749A065D1E}"/>
              </a:ext>
            </a:extLst>
          </p:cNvPr>
          <p:cNvSpPr txBox="1"/>
          <p:nvPr/>
        </p:nvSpPr>
        <p:spPr>
          <a:xfrm>
            <a:off x="1444000" y="1598251"/>
            <a:ext cx="937997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One-hot encoding applied to categorical columns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cab_type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destination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Converted all categorical data into numerical </a:t>
            </a:r>
            <a:r>
              <a:rPr lang="en-US" altLang="en-US" dirty="0">
                <a:solidFill>
                  <a:srgbClr val="990099"/>
                </a:solidFill>
                <a:latin typeface="Arial" panose="020B0604020202020204" pitchFamily="34" charset="0"/>
              </a:rPr>
              <a:t>format for ML model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E9487A-E8B5-65ED-FD25-AAD7CD402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19" y="3922084"/>
            <a:ext cx="11181957" cy="1810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7373B9-0C0F-C1BD-D362-A299359160AB}"/>
              </a:ext>
            </a:extLst>
          </p:cNvPr>
          <p:cNvSpPr txBox="1"/>
          <p:nvPr/>
        </p:nvSpPr>
        <p:spPr>
          <a:xfrm>
            <a:off x="505019" y="3429000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 :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51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5188BFE-623F-F727-0686-B1B4BFF1879A}"/>
              </a:ext>
            </a:extLst>
          </p:cNvPr>
          <p:cNvSpPr/>
          <p:nvPr/>
        </p:nvSpPr>
        <p:spPr>
          <a:xfrm>
            <a:off x="426000" y="290052"/>
            <a:ext cx="11340000" cy="828000"/>
          </a:xfrm>
          <a:prstGeom prst="roundRect">
            <a:avLst/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3BA2F2-E9DE-4B71-D839-65B4851EA7E9}"/>
              </a:ext>
            </a:extLst>
          </p:cNvPr>
          <p:cNvSpPr txBox="1"/>
          <p:nvPr/>
        </p:nvSpPr>
        <p:spPr>
          <a:xfrm>
            <a:off x="707922" y="411664"/>
            <a:ext cx="107761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Splitting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26048-4EFC-57C0-83BB-B7F56522F69A}"/>
              </a:ext>
            </a:extLst>
          </p:cNvPr>
          <p:cNvSpPr txBox="1"/>
          <p:nvPr/>
        </p:nvSpPr>
        <p:spPr>
          <a:xfrm>
            <a:off x="2261579" y="1585975"/>
            <a:ext cx="8396748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Split dataset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testing 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Training set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train the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Testing set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evaluate model performance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F58F9-0B0F-7D67-F033-19C00E28D0A2}"/>
              </a:ext>
            </a:extLst>
          </p:cNvPr>
          <p:cNvSpPr/>
          <p:nvPr/>
        </p:nvSpPr>
        <p:spPr>
          <a:xfrm>
            <a:off x="8551778" y="1513878"/>
            <a:ext cx="1800000" cy="580388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990099"/>
                </a:solidFill>
              </a:rPr>
              <a:t>Full Dataset</a:t>
            </a:r>
            <a:endParaRPr lang="en-IN" b="1" dirty="0">
              <a:solidFill>
                <a:srgbClr val="990099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BB5710-EE20-D220-2069-24CDADB09EEF}"/>
              </a:ext>
            </a:extLst>
          </p:cNvPr>
          <p:cNvSpPr/>
          <p:nvPr/>
        </p:nvSpPr>
        <p:spPr>
          <a:xfrm>
            <a:off x="9721777" y="2344982"/>
            <a:ext cx="1624647" cy="54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990099"/>
                </a:solidFill>
              </a:rPr>
              <a:t>Training Set (80%)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A5C0EB-5A48-770C-465D-2D5B59BBA1B7}"/>
              </a:ext>
            </a:extLst>
          </p:cNvPr>
          <p:cNvSpPr/>
          <p:nvPr/>
        </p:nvSpPr>
        <p:spPr>
          <a:xfrm>
            <a:off x="9721778" y="3135698"/>
            <a:ext cx="1624646" cy="540000"/>
          </a:xfrm>
          <a:prstGeom prst="rect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990099"/>
                </a:solidFill>
              </a:rPr>
              <a:t>Testing Set (20%)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134BA3F-9B1F-1941-1B8A-911A67B2E9C0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8699457" y="2383377"/>
            <a:ext cx="1311432" cy="733210"/>
          </a:xfrm>
          <a:prstGeom prst="bentConnector2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C752BCF-BAA7-4EA4-AF38-D28D93038788}"/>
              </a:ext>
            </a:extLst>
          </p:cNvPr>
          <p:cNvCxnSpPr/>
          <p:nvPr/>
        </p:nvCxnSpPr>
        <p:spPr>
          <a:xfrm>
            <a:off x="8988568" y="2633717"/>
            <a:ext cx="720000" cy="0"/>
          </a:xfrm>
          <a:prstGeom prst="lin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D0E6983-F8CC-0C59-FF55-FC665758D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91" y="4098442"/>
            <a:ext cx="11562415" cy="168655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C88DC2-C6FC-FB60-EF61-EF25C70A4D8D}"/>
              </a:ext>
            </a:extLst>
          </p:cNvPr>
          <p:cNvSpPr txBox="1"/>
          <p:nvPr/>
        </p:nvSpPr>
        <p:spPr>
          <a:xfrm>
            <a:off x="314791" y="3604084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 :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213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CA57EB52-4115-DECB-FFD7-56A82CFBD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Model &amp; Metrics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EEADBF-4200-DD47-51DC-836582922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50" y="1582808"/>
            <a:ext cx="10882289" cy="4477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9A09BA-B3D8-D1FA-8E87-721075D1E848}"/>
              </a:ext>
            </a:extLst>
          </p:cNvPr>
          <p:cNvSpPr txBox="1"/>
          <p:nvPr/>
        </p:nvSpPr>
        <p:spPr>
          <a:xfrm>
            <a:off x="3004765" y="1231447"/>
            <a:ext cx="617465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RandomForestRegressor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as the baseline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Evaluated performance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R²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Initial results: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RMSE: 1.79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R²: 0.96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198763-B2AB-BEA6-1A8A-D849DF39BE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52" y="3833157"/>
            <a:ext cx="11238283" cy="22262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8ABDB2-9FFA-3209-C638-2924869D2057}"/>
              </a:ext>
            </a:extLst>
          </p:cNvPr>
          <p:cNvSpPr txBox="1"/>
          <p:nvPr/>
        </p:nvSpPr>
        <p:spPr>
          <a:xfrm>
            <a:off x="472952" y="3396142"/>
            <a:ext cx="1858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 :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D57D40-7D21-1C92-9914-6606357F35C0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Model: </a:t>
            </a:r>
            <a:r>
              <a:rPr lang="en-US" sz="3200" b="1" dirty="0" err="1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endParaRPr lang="en-US" sz="3200" b="1" dirty="0">
              <a:solidFill>
                <a:srgbClr val="FFFAE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A74BC-4E97-351B-1618-59CDEE1D28C5}"/>
              </a:ext>
            </a:extLst>
          </p:cNvPr>
          <p:cNvSpPr txBox="1"/>
          <p:nvPr/>
        </p:nvSpPr>
        <p:spPr>
          <a:xfrm>
            <a:off x="3008671" y="1310471"/>
            <a:ext cx="6174658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XGBRegressor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for better performance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Optimized hyperparameters to reduce prediction error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Improved results compared to Random Forest: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RMSE: 1.63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R²: 0.97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31997B-49DA-82EF-3052-D5F365D73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" y="3862291"/>
            <a:ext cx="11071123" cy="2201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71697-E2D8-59D2-7FBF-545901004FCB}"/>
              </a:ext>
            </a:extLst>
          </p:cNvPr>
          <p:cNvSpPr txBox="1"/>
          <p:nvPr/>
        </p:nvSpPr>
        <p:spPr>
          <a:xfrm>
            <a:off x="560438" y="3429000"/>
            <a:ext cx="194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 :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420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1">
            <a:extLst>
              <a:ext uri="{FF2B5EF4-FFF2-40B4-BE49-F238E27FC236}">
                <a16:creationId xmlns:a16="http://schemas.microsoft.com/office/drawing/2014/main" id="{BFF5C704-0289-8769-5E20-A7CD087D3F90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New Rides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A144B27-BCFF-1147-A6B7-36279D655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" y="1651634"/>
            <a:ext cx="10931449" cy="44773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2885CE2-6BF9-0ADF-310D-6EFE47E80C5C}"/>
              </a:ext>
            </a:extLst>
          </p:cNvPr>
          <p:cNvSpPr txBox="1"/>
          <p:nvPr/>
        </p:nvSpPr>
        <p:spPr>
          <a:xfrm>
            <a:off x="2960519" y="1275394"/>
            <a:ext cx="6174658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Load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saved 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from pickle file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Define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to predict price for new rides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Input features: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cab_type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source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destination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time_stamp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990099"/>
                </a:solidFill>
                <a:effectLst/>
                <a:latin typeface="Arial Unicode MS"/>
              </a:rPr>
              <a:t>surge_multiplier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990099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Save predicted price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for future use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113FF95-2AA6-7F62-E3B6-A1F93D2E6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7" y="3968708"/>
            <a:ext cx="11218606" cy="202854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272D543-A454-2445-CE28-7173488235E9}"/>
              </a:ext>
            </a:extLst>
          </p:cNvPr>
          <p:cNvSpPr txBox="1"/>
          <p:nvPr/>
        </p:nvSpPr>
        <p:spPr>
          <a:xfrm>
            <a:off x="486697" y="3451508"/>
            <a:ext cx="1954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 :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24A460C-16B3-6E1D-F95E-6FA6D08BA147}"/>
              </a:ext>
            </a:extLst>
          </p:cNvPr>
          <p:cNvSpPr txBox="1">
            <a:spLocks/>
          </p:cNvSpPr>
          <p:nvPr/>
        </p:nvSpPr>
        <p:spPr>
          <a:xfrm>
            <a:off x="426000" y="335764"/>
            <a:ext cx="11340000" cy="828000"/>
          </a:xfrm>
          <a:prstGeom prst="roundRect">
            <a:avLst/>
          </a:prstGeom>
          <a:solidFill>
            <a:srgbClr val="A568D2"/>
          </a:solidFill>
          <a:ln w="15875" cap="flat" cmpd="sng" algn="ctr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rgbClr val="FFFAE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Saving Predictions &amp;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0758F-71D5-FD69-917A-6F72F4C93664}"/>
              </a:ext>
            </a:extLst>
          </p:cNvPr>
          <p:cNvSpPr txBox="1"/>
          <p:nvPr/>
        </p:nvSpPr>
        <p:spPr>
          <a:xfrm>
            <a:off x="3008671" y="1280170"/>
            <a:ext cx="617465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Predicted prices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saved to CSV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 for record-keeping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Visualized data for insights: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Cab type distribution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Distance distribution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Price vs distance by cab type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Arial" panose="020B0604020202020204" pitchFamily="34" charset="0"/>
              </a:rPr>
              <a:t>	Top 5 ride sources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638E11-E438-D7F2-68B4-35E993B94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039" y="4110943"/>
            <a:ext cx="10581921" cy="2093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B04B06-19BF-C224-B9E0-5797FB02EC99}"/>
              </a:ext>
            </a:extLst>
          </p:cNvPr>
          <p:cNvSpPr txBox="1"/>
          <p:nvPr/>
        </p:nvSpPr>
        <p:spPr>
          <a:xfrm>
            <a:off x="805039" y="3629531"/>
            <a:ext cx="18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9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Snippet :</a:t>
            </a:r>
            <a:endParaRPr lang="en-IN" b="1" dirty="0">
              <a:solidFill>
                <a:srgbClr val="99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92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1174</TotalTime>
  <Words>521</Words>
  <Application>Microsoft Office PowerPoint</Application>
  <PresentationFormat>Widescreen</PresentationFormat>
  <Paragraphs>90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Initial Model &amp;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Sharan M</dc:creator>
  <cp:lastModifiedBy>Suraj Suri</cp:lastModifiedBy>
  <cp:revision>275</cp:revision>
  <dcterms:created xsi:type="dcterms:W3CDTF">2024-03-08T12:51:23Z</dcterms:created>
  <dcterms:modified xsi:type="dcterms:W3CDTF">2025-09-30T04:00:30Z</dcterms:modified>
</cp:coreProperties>
</file>