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71" r:id="rId3"/>
    <p:sldId id="272" r:id="rId4"/>
    <p:sldId id="273" r:id="rId5"/>
    <p:sldId id="275" r:id="rId6"/>
    <p:sldId id="274" r:id="rId7"/>
    <p:sldId id="297" r:id="rId8"/>
    <p:sldId id="276" r:id="rId9"/>
    <p:sldId id="289" r:id="rId10"/>
    <p:sldId id="279" r:id="rId11"/>
    <p:sldId id="280" r:id="rId12"/>
    <p:sldId id="281" r:id="rId13"/>
    <p:sldId id="277" r:id="rId14"/>
    <p:sldId id="291" r:id="rId15"/>
    <p:sldId id="292" r:id="rId16"/>
    <p:sldId id="294" r:id="rId17"/>
    <p:sldId id="299" r:id="rId18"/>
    <p:sldId id="300" r:id="rId19"/>
    <p:sldId id="301" r:id="rId20"/>
    <p:sldId id="283" r:id="rId21"/>
    <p:sldId id="284" r:id="rId22"/>
    <p:sldId id="285" r:id="rId23"/>
    <p:sldId id="286" r:id="rId24"/>
    <p:sldId id="287" r:id="rId25"/>
    <p:sldId id="288" r:id="rId26"/>
    <p:sldId id="295" r:id="rId27"/>
    <p:sldId id="302" r:id="rId28"/>
  </p:sldIdLst>
  <p:sldSz cx="9144000" cy="7772400"/>
  <p:notesSz cx="7010400" cy="9296400"/>
  <p:custDataLst>
    <p:tags r:id="rId31"/>
  </p:custDataLst>
  <p:defaultTextStyle>
    <a:defPPr>
      <a:defRPr lang="en-US"/>
    </a:defPPr>
    <a:lvl1pPr algn="l" rtl="0" fontAlgn="base">
      <a:lnSpc>
        <a:spcPct val="80000"/>
      </a:lnSpc>
      <a:spcBef>
        <a:spcPct val="20000"/>
      </a:spcBef>
      <a:spcAft>
        <a:spcPct val="0"/>
      </a:spcAft>
      <a:buClr>
        <a:schemeClr val="folHlink"/>
      </a:buClr>
      <a:buSzPct val="60000"/>
      <a:buFont typeface="Wingdings" pitchFamily="2" charset="2"/>
      <a:defRPr sz="2000" kern="1200">
        <a:solidFill>
          <a:schemeClr val="tx1"/>
        </a:solidFill>
        <a:latin typeface="Times New Roman" pitchFamily="18" charset="0"/>
        <a:ea typeface="+mn-ea"/>
        <a:cs typeface="+mn-cs"/>
      </a:defRPr>
    </a:lvl1pPr>
    <a:lvl2pPr marL="457200" algn="l" rtl="0" fontAlgn="base">
      <a:lnSpc>
        <a:spcPct val="80000"/>
      </a:lnSpc>
      <a:spcBef>
        <a:spcPct val="20000"/>
      </a:spcBef>
      <a:spcAft>
        <a:spcPct val="0"/>
      </a:spcAft>
      <a:buClr>
        <a:schemeClr val="folHlink"/>
      </a:buClr>
      <a:buSzPct val="60000"/>
      <a:buFont typeface="Wingdings" pitchFamily="2" charset="2"/>
      <a:defRPr sz="2000" kern="1200">
        <a:solidFill>
          <a:schemeClr val="tx1"/>
        </a:solidFill>
        <a:latin typeface="Times New Roman" pitchFamily="18" charset="0"/>
        <a:ea typeface="+mn-ea"/>
        <a:cs typeface="+mn-cs"/>
      </a:defRPr>
    </a:lvl2pPr>
    <a:lvl3pPr marL="914400" algn="l" rtl="0" fontAlgn="base">
      <a:lnSpc>
        <a:spcPct val="80000"/>
      </a:lnSpc>
      <a:spcBef>
        <a:spcPct val="20000"/>
      </a:spcBef>
      <a:spcAft>
        <a:spcPct val="0"/>
      </a:spcAft>
      <a:buClr>
        <a:schemeClr val="folHlink"/>
      </a:buClr>
      <a:buSzPct val="60000"/>
      <a:buFont typeface="Wingdings" pitchFamily="2" charset="2"/>
      <a:defRPr sz="2000" kern="1200">
        <a:solidFill>
          <a:schemeClr val="tx1"/>
        </a:solidFill>
        <a:latin typeface="Times New Roman" pitchFamily="18" charset="0"/>
        <a:ea typeface="+mn-ea"/>
        <a:cs typeface="+mn-cs"/>
      </a:defRPr>
    </a:lvl3pPr>
    <a:lvl4pPr marL="1371600" algn="l" rtl="0" fontAlgn="base">
      <a:lnSpc>
        <a:spcPct val="80000"/>
      </a:lnSpc>
      <a:spcBef>
        <a:spcPct val="20000"/>
      </a:spcBef>
      <a:spcAft>
        <a:spcPct val="0"/>
      </a:spcAft>
      <a:buClr>
        <a:schemeClr val="folHlink"/>
      </a:buClr>
      <a:buSzPct val="60000"/>
      <a:buFont typeface="Wingdings" pitchFamily="2" charset="2"/>
      <a:defRPr sz="2000" kern="1200">
        <a:solidFill>
          <a:schemeClr val="tx1"/>
        </a:solidFill>
        <a:latin typeface="Times New Roman" pitchFamily="18" charset="0"/>
        <a:ea typeface="+mn-ea"/>
        <a:cs typeface="+mn-cs"/>
      </a:defRPr>
    </a:lvl4pPr>
    <a:lvl5pPr marL="1828800" algn="l" rtl="0" fontAlgn="base">
      <a:lnSpc>
        <a:spcPct val="80000"/>
      </a:lnSpc>
      <a:spcBef>
        <a:spcPct val="20000"/>
      </a:spcBef>
      <a:spcAft>
        <a:spcPct val="0"/>
      </a:spcAft>
      <a:buClr>
        <a:schemeClr val="folHlink"/>
      </a:buClr>
      <a:buSzPct val="60000"/>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0000"/>
    <a:srgbClr val="0000FF"/>
    <a:srgbClr val="FF33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7" autoAdjust="0"/>
    <p:restoredTop sz="94698" autoAdjust="0"/>
  </p:normalViewPr>
  <p:slideViewPr>
    <p:cSldViewPr>
      <p:cViewPr varScale="1">
        <p:scale>
          <a:sx n="100" d="100"/>
          <a:sy n="100" d="100"/>
        </p:scale>
        <p:origin x="510" y="96"/>
      </p:cViewPr>
      <p:guideLst>
        <p:guide orient="horz" pos="244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1"/>
            <a:ext cx="3037840" cy="465221"/>
          </a:xfrm>
          <a:prstGeom prst="rect">
            <a:avLst/>
          </a:prstGeom>
          <a:noFill/>
          <a:ln w="9525">
            <a:noFill/>
            <a:miter lim="800000"/>
            <a:headEnd/>
            <a:tailEnd/>
          </a:ln>
          <a:effectLst/>
        </p:spPr>
        <p:txBody>
          <a:bodyPr vert="horz" wrap="square" lIns="92857" tIns="46429" rIns="92857" bIns="46429" numCol="1" anchor="t" anchorCtr="0" compatLnSpc="1">
            <a:prstTxWarp prst="textNoShape">
              <a:avLst/>
            </a:prstTxWarp>
          </a:bodyPr>
          <a:lstStyle>
            <a:lvl1pPr>
              <a:lnSpc>
                <a:spcPct val="100000"/>
              </a:lnSpc>
              <a:spcBef>
                <a:spcPct val="0"/>
              </a:spcBef>
              <a:buClrTx/>
              <a:buSzTx/>
              <a:buFontTx/>
              <a:buNone/>
              <a:defRPr sz="1200"/>
            </a:lvl1pPr>
          </a:lstStyle>
          <a:p>
            <a:pPr>
              <a:defRPr/>
            </a:pPr>
            <a:endParaRPr lang="en-US"/>
          </a:p>
        </p:txBody>
      </p:sp>
      <p:sp>
        <p:nvSpPr>
          <p:cNvPr id="51203" name="Rectangle 3"/>
          <p:cNvSpPr>
            <a:spLocks noGrp="1" noChangeArrowheads="1"/>
          </p:cNvSpPr>
          <p:nvPr>
            <p:ph type="dt" sz="quarter" idx="1"/>
          </p:nvPr>
        </p:nvSpPr>
        <p:spPr bwMode="auto">
          <a:xfrm>
            <a:off x="3972560" y="1"/>
            <a:ext cx="3037840" cy="465221"/>
          </a:xfrm>
          <a:prstGeom prst="rect">
            <a:avLst/>
          </a:prstGeom>
          <a:noFill/>
          <a:ln w="9525">
            <a:noFill/>
            <a:miter lim="800000"/>
            <a:headEnd/>
            <a:tailEnd/>
          </a:ln>
          <a:effectLst/>
        </p:spPr>
        <p:txBody>
          <a:bodyPr vert="horz" wrap="square" lIns="92857" tIns="46429" rIns="92857" bIns="46429" numCol="1" anchor="t" anchorCtr="0" compatLnSpc="1">
            <a:prstTxWarp prst="textNoShape">
              <a:avLst/>
            </a:prstTxWarp>
          </a:bodyPr>
          <a:lstStyle>
            <a:lvl1pPr algn="r">
              <a:lnSpc>
                <a:spcPct val="100000"/>
              </a:lnSpc>
              <a:spcBef>
                <a:spcPct val="0"/>
              </a:spcBef>
              <a:buClrTx/>
              <a:buSzTx/>
              <a:buFontTx/>
              <a:buNone/>
              <a:defRPr sz="1200"/>
            </a:lvl1pPr>
          </a:lstStyle>
          <a:p>
            <a:pPr>
              <a:defRPr/>
            </a:pPr>
            <a:endParaRPr lang="en-US"/>
          </a:p>
        </p:txBody>
      </p:sp>
      <p:sp>
        <p:nvSpPr>
          <p:cNvPr id="51204" name="Rectangle 4"/>
          <p:cNvSpPr>
            <a:spLocks noGrp="1" noChangeArrowheads="1"/>
          </p:cNvSpPr>
          <p:nvPr>
            <p:ph type="ftr" sz="quarter" idx="2"/>
          </p:nvPr>
        </p:nvSpPr>
        <p:spPr bwMode="auto">
          <a:xfrm>
            <a:off x="0" y="8831179"/>
            <a:ext cx="3037840" cy="465221"/>
          </a:xfrm>
          <a:prstGeom prst="rect">
            <a:avLst/>
          </a:prstGeom>
          <a:noFill/>
          <a:ln w="9525">
            <a:noFill/>
            <a:miter lim="800000"/>
            <a:headEnd/>
            <a:tailEnd/>
          </a:ln>
          <a:effectLst/>
        </p:spPr>
        <p:txBody>
          <a:bodyPr vert="horz" wrap="square" lIns="92857" tIns="46429" rIns="92857" bIns="46429" numCol="1" anchor="b" anchorCtr="0" compatLnSpc="1">
            <a:prstTxWarp prst="textNoShape">
              <a:avLst/>
            </a:prstTxWarp>
          </a:bodyPr>
          <a:lstStyle>
            <a:lvl1pPr>
              <a:lnSpc>
                <a:spcPct val="100000"/>
              </a:lnSpc>
              <a:spcBef>
                <a:spcPct val="0"/>
              </a:spcBef>
              <a:buClrTx/>
              <a:buSzTx/>
              <a:buFontTx/>
              <a:buNone/>
              <a:defRPr sz="1200"/>
            </a:lvl1pPr>
          </a:lstStyle>
          <a:p>
            <a:pPr>
              <a:defRPr/>
            </a:pPr>
            <a:endParaRPr lang="en-US"/>
          </a:p>
        </p:txBody>
      </p:sp>
      <p:sp>
        <p:nvSpPr>
          <p:cNvPr id="51205" name="Rectangle 5"/>
          <p:cNvSpPr>
            <a:spLocks noGrp="1" noChangeArrowheads="1"/>
          </p:cNvSpPr>
          <p:nvPr>
            <p:ph type="sldNum" sz="quarter" idx="3"/>
          </p:nvPr>
        </p:nvSpPr>
        <p:spPr bwMode="auto">
          <a:xfrm>
            <a:off x="3972560" y="8831179"/>
            <a:ext cx="3037840" cy="465221"/>
          </a:xfrm>
          <a:prstGeom prst="rect">
            <a:avLst/>
          </a:prstGeom>
          <a:noFill/>
          <a:ln w="9525">
            <a:noFill/>
            <a:miter lim="800000"/>
            <a:headEnd/>
            <a:tailEnd/>
          </a:ln>
          <a:effectLst/>
        </p:spPr>
        <p:txBody>
          <a:bodyPr vert="horz" wrap="square" lIns="92857" tIns="46429" rIns="92857" bIns="46429" numCol="1" anchor="b" anchorCtr="0" compatLnSpc="1">
            <a:prstTxWarp prst="textNoShape">
              <a:avLst/>
            </a:prstTxWarp>
          </a:bodyPr>
          <a:lstStyle>
            <a:lvl1pPr algn="r">
              <a:lnSpc>
                <a:spcPct val="100000"/>
              </a:lnSpc>
              <a:spcBef>
                <a:spcPct val="0"/>
              </a:spcBef>
              <a:buClrTx/>
              <a:buSzTx/>
              <a:buFontTx/>
              <a:buNone/>
              <a:defRPr sz="1200"/>
            </a:lvl1pPr>
          </a:lstStyle>
          <a:p>
            <a:pPr>
              <a:defRPr/>
            </a:pPr>
            <a:fld id="{B04B1BB4-877F-4D0A-AA1B-F7F10B6B0074}" type="slidenum">
              <a:rPr lang="en-US"/>
              <a:pPr>
                <a:defRPr/>
              </a:pPr>
              <a:t>‹#›</a:t>
            </a:fld>
            <a:endParaRPr lang="en-US"/>
          </a:p>
        </p:txBody>
      </p:sp>
    </p:spTree>
    <p:extLst>
      <p:ext uri="{BB962C8B-B14F-4D97-AF65-F5344CB8AC3E}">
        <p14:creationId xmlns:p14="http://schemas.microsoft.com/office/powerpoint/2010/main" val="1954419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1"/>
            <a:ext cx="3037840" cy="465221"/>
          </a:xfrm>
          <a:prstGeom prst="rect">
            <a:avLst/>
          </a:prstGeom>
          <a:noFill/>
          <a:ln w="9525">
            <a:noFill/>
            <a:miter lim="800000"/>
            <a:headEnd/>
            <a:tailEnd/>
          </a:ln>
          <a:effectLst/>
        </p:spPr>
        <p:txBody>
          <a:bodyPr vert="horz" wrap="square" lIns="92857" tIns="46429" rIns="92857" bIns="46429" numCol="1" anchor="t" anchorCtr="0" compatLnSpc="1">
            <a:prstTxWarp prst="textNoShape">
              <a:avLst/>
            </a:prstTxWarp>
          </a:bodyPr>
          <a:lstStyle>
            <a:lvl1pPr>
              <a:lnSpc>
                <a:spcPct val="100000"/>
              </a:lnSpc>
              <a:spcBef>
                <a:spcPct val="0"/>
              </a:spcBef>
              <a:buClrTx/>
              <a:buSzTx/>
              <a:buFontTx/>
              <a:buNone/>
              <a:defRPr sz="1200"/>
            </a:lvl1pPr>
          </a:lstStyle>
          <a:p>
            <a:pPr>
              <a:defRPr/>
            </a:pPr>
            <a:endParaRPr lang="en-US"/>
          </a:p>
        </p:txBody>
      </p:sp>
      <p:sp>
        <p:nvSpPr>
          <p:cNvPr id="31747" name="Rectangle 3"/>
          <p:cNvSpPr>
            <a:spLocks noGrp="1" noChangeArrowheads="1"/>
          </p:cNvSpPr>
          <p:nvPr>
            <p:ph type="dt" idx="1"/>
          </p:nvPr>
        </p:nvSpPr>
        <p:spPr bwMode="auto">
          <a:xfrm>
            <a:off x="3972560" y="1"/>
            <a:ext cx="3037840" cy="465221"/>
          </a:xfrm>
          <a:prstGeom prst="rect">
            <a:avLst/>
          </a:prstGeom>
          <a:noFill/>
          <a:ln w="9525">
            <a:noFill/>
            <a:miter lim="800000"/>
            <a:headEnd/>
            <a:tailEnd/>
          </a:ln>
          <a:effectLst/>
        </p:spPr>
        <p:txBody>
          <a:bodyPr vert="horz" wrap="square" lIns="92857" tIns="46429" rIns="92857" bIns="46429" numCol="1" anchor="t" anchorCtr="0" compatLnSpc="1">
            <a:prstTxWarp prst="textNoShape">
              <a:avLst/>
            </a:prstTxWarp>
          </a:bodyPr>
          <a:lstStyle>
            <a:lvl1pPr algn="r">
              <a:lnSpc>
                <a:spcPct val="100000"/>
              </a:lnSpc>
              <a:spcBef>
                <a:spcPct val="0"/>
              </a:spcBef>
              <a:buClrTx/>
              <a:buSzTx/>
              <a:buFontTx/>
              <a:buNone/>
              <a:defRPr sz="120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455738" y="698500"/>
            <a:ext cx="4098925" cy="3484563"/>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34720" y="4416392"/>
            <a:ext cx="5140960" cy="4182176"/>
          </a:xfrm>
          <a:prstGeom prst="rect">
            <a:avLst/>
          </a:prstGeom>
          <a:noFill/>
          <a:ln w="9525">
            <a:noFill/>
            <a:miter lim="800000"/>
            <a:headEnd/>
            <a:tailEnd/>
          </a:ln>
          <a:effectLst/>
        </p:spPr>
        <p:txBody>
          <a:bodyPr vert="horz" wrap="square" lIns="92857" tIns="46429" rIns="92857" bIns="4642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831179"/>
            <a:ext cx="3037840" cy="465221"/>
          </a:xfrm>
          <a:prstGeom prst="rect">
            <a:avLst/>
          </a:prstGeom>
          <a:noFill/>
          <a:ln w="9525">
            <a:noFill/>
            <a:miter lim="800000"/>
            <a:headEnd/>
            <a:tailEnd/>
          </a:ln>
          <a:effectLst/>
        </p:spPr>
        <p:txBody>
          <a:bodyPr vert="horz" wrap="square" lIns="92857" tIns="46429" rIns="92857" bIns="46429" numCol="1" anchor="b" anchorCtr="0" compatLnSpc="1">
            <a:prstTxWarp prst="textNoShape">
              <a:avLst/>
            </a:prstTxWarp>
          </a:bodyPr>
          <a:lstStyle>
            <a:lvl1pPr>
              <a:lnSpc>
                <a:spcPct val="100000"/>
              </a:lnSpc>
              <a:spcBef>
                <a:spcPct val="0"/>
              </a:spcBef>
              <a:buClrTx/>
              <a:buSzTx/>
              <a:buFontTx/>
              <a:buNone/>
              <a:defRPr sz="1200"/>
            </a:lvl1pPr>
          </a:lstStyle>
          <a:p>
            <a:pPr>
              <a:defRPr/>
            </a:pPr>
            <a:endParaRPr lang="en-US"/>
          </a:p>
        </p:txBody>
      </p:sp>
      <p:sp>
        <p:nvSpPr>
          <p:cNvPr id="31751" name="Rectangle 7"/>
          <p:cNvSpPr>
            <a:spLocks noGrp="1" noChangeArrowheads="1"/>
          </p:cNvSpPr>
          <p:nvPr>
            <p:ph type="sldNum" sz="quarter" idx="5"/>
          </p:nvPr>
        </p:nvSpPr>
        <p:spPr bwMode="auto">
          <a:xfrm>
            <a:off x="3972560" y="8831179"/>
            <a:ext cx="3037840" cy="465221"/>
          </a:xfrm>
          <a:prstGeom prst="rect">
            <a:avLst/>
          </a:prstGeom>
          <a:noFill/>
          <a:ln w="9525">
            <a:noFill/>
            <a:miter lim="800000"/>
            <a:headEnd/>
            <a:tailEnd/>
          </a:ln>
          <a:effectLst/>
        </p:spPr>
        <p:txBody>
          <a:bodyPr vert="horz" wrap="square" lIns="92857" tIns="46429" rIns="92857" bIns="46429" numCol="1" anchor="b" anchorCtr="0" compatLnSpc="1">
            <a:prstTxWarp prst="textNoShape">
              <a:avLst/>
            </a:prstTxWarp>
          </a:bodyPr>
          <a:lstStyle>
            <a:lvl1pPr algn="r">
              <a:lnSpc>
                <a:spcPct val="100000"/>
              </a:lnSpc>
              <a:spcBef>
                <a:spcPct val="0"/>
              </a:spcBef>
              <a:buClrTx/>
              <a:buSzTx/>
              <a:buFontTx/>
              <a:buNone/>
              <a:defRPr sz="1200"/>
            </a:lvl1pPr>
          </a:lstStyle>
          <a:p>
            <a:pPr>
              <a:defRPr/>
            </a:pPr>
            <a:fld id="{7CE8FEC1-5DC9-4209-B1AD-1B23C3B6E36C}" type="slidenum">
              <a:rPr lang="en-US"/>
              <a:pPr>
                <a:defRPr/>
              </a:pPr>
              <a:t>‹#›</a:t>
            </a:fld>
            <a:endParaRPr lang="en-US"/>
          </a:p>
        </p:txBody>
      </p:sp>
    </p:spTree>
    <p:extLst>
      <p:ext uri="{BB962C8B-B14F-4D97-AF65-F5344CB8AC3E}">
        <p14:creationId xmlns:p14="http://schemas.microsoft.com/office/powerpoint/2010/main" val="1138541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8573">
              <a:defRPr/>
            </a:pPr>
            <a:r>
              <a:rPr lang="en-US" dirty="0"/>
              <a:t>Return the moving average of salaries for employees, with a size of 2 on each side.</a:t>
            </a:r>
          </a:p>
          <a:p>
            <a:endParaRPr lang="en-US" dirty="0"/>
          </a:p>
        </p:txBody>
      </p:sp>
      <p:sp>
        <p:nvSpPr>
          <p:cNvPr id="4" name="Slide Number Placeholder 3"/>
          <p:cNvSpPr>
            <a:spLocks noGrp="1"/>
          </p:cNvSpPr>
          <p:nvPr>
            <p:ph type="sldNum" sz="quarter" idx="10"/>
          </p:nvPr>
        </p:nvSpPr>
        <p:spPr/>
        <p:txBody>
          <a:bodyPr/>
          <a:lstStyle/>
          <a:p>
            <a:pPr>
              <a:defRPr/>
            </a:pPr>
            <a:fld id="{30B91222-93FE-4134-8DA2-1A84759A5255}" type="slidenum">
              <a:rPr lang="en-US" smtClean="0"/>
              <a:pPr>
                <a:defRPr/>
              </a:pPr>
              <a:t>17</a:t>
            </a:fld>
            <a:endParaRPr lang="en-US"/>
          </a:p>
        </p:txBody>
      </p:sp>
    </p:spTree>
    <p:extLst>
      <p:ext uri="{BB962C8B-B14F-4D97-AF65-F5344CB8AC3E}">
        <p14:creationId xmlns:p14="http://schemas.microsoft.com/office/powerpoint/2010/main" val="1144349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Creates additional column, with </a:t>
            </a:r>
            <a:r>
              <a:rPr lang="en-US" dirty="0" err="1"/>
              <a:t>Range_average</a:t>
            </a:r>
            <a:r>
              <a:rPr lang="en-US" dirty="0"/>
              <a:t>, shows the average until this customer.</a:t>
            </a:r>
          </a:p>
        </p:txBody>
      </p:sp>
      <p:sp>
        <p:nvSpPr>
          <p:cNvPr id="4" name="Slide Number Placeholder 3"/>
          <p:cNvSpPr>
            <a:spLocks noGrp="1"/>
          </p:cNvSpPr>
          <p:nvPr>
            <p:ph type="sldNum" sz="quarter" idx="10"/>
          </p:nvPr>
        </p:nvSpPr>
        <p:spPr/>
        <p:txBody>
          <a:bodyPr/>
          <a:lstStyle/>
          <a:p>
            <a:pPr>
              <a:defRPr/>
            </a:pPr>
            <a:fld id="{30B91222-93FE-4134-8DA2-1A84759A5255}" type="slidenum">
              <a:rPr lang="en-US" smtClean="0"/>
              <a:pPr>
                <a:defRPr/>
              </a:pPr>
              <a:t>18</a:t>
            </a:fld>
            <a:endParaRPr lang="en-US"/>
          </a:p>
        </p:txBody>
      </p:sp>
    </p:spTree>
    <p:extLst>
      <p:ext uri="{BB962C8B-B14F-4D97-AF65-F5344CB8AC3E}">
        <p14:creationId xmlns:p14="http://schemas.microsoft.com/office/powerpoint/2010/main" val="3891087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8573">
              <a:defRPr/>
            </a:pPr>
            <a:r>
              <a:rPr lang="en-US" dirty="0"/>
              <a:t>giving a rank to the employees in each department, based on their salary.</a:t>
            </a:r>
          </a:p>
          <a:p>
            <a:endParaRPr lang="en-US" dirty="0"/>
          </a:p>
        </p:txBody>
      </p:sp>
      <p:sp>
        <p:nvSpPr>
          <p:cNvPr id="4" name="Slide Number Placeholder 3"/>
          <p:cNvSpPr>
            <a:spLocks noGrp="1"/>
          </p:cNvSpPr>
          <p:nvPr>
            <p:ph type="sldNum" sz="quarter" idx="10"/>
          </p:nvPr>
        </p:nvSpPr>
        <p:spPr/>
        <p:txBody>
          <a:bodyPr/>
          <a:lstStyle/>
          <a:p>
            <a:pPr>
              <a:defRPr/>
            </a:pPr>
            <a:fld id="{30B91222-93FE-4134-8DA2-1A84759A5255}" type="slidenum">
              <a:rPr lang="en-US" smtClean="0"/>
              <a:pPr>
                <a:defRPr/>
              </a:pPr>
              <a:t>19</a:t>
            </a:fld>
            <a:endParaRPr lang="en-US"/>
          </a:p>
        </p:txBody>
      </p:sp>
    </p:spTree>
    <p:extLst>
      <p:ext uri="{BB962C8B-B14F-4D97-AF65-F5344CB8AC3E}">
        <p14:creationId xmlns:p14="http://schemas.microsoft.com/office/powerpoint/2010/main" val="2590923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85"/>
          <p:cNvGrpSpPr>
            <a:grpSpLocks/>
          </p:cNvGrpSpPr>
          <p:nvPr/>
        </p:nvGrpSpPr>
        <p:grpSpPr bwMode="auto">
          <a:xfrm>
            <a:off x="0" y="0"/>
            <a:ext cx="8915400" cy="7772400"/>
            <a:chOff x="0" y="0"/>
            <a:chExt cx="5616" cy="4320"/>
          </a:xfrm>
        </p:grpSpPr>
        <p:grpSp>
          <p:nvGrpSpPr>
            <p:cNvPr id="5" name="Group 3"/>
            <p:cNvGrpSpPr>
              <a:grpSpLocks/>
            </p:cNvGrpSpPr>
            <p:nvPr/>
          </p:nvGrpSpPr>
          <p:grpSpPr bwMode="auto">
            <a:xfrm>
              <a:off x="0" y="0"/>
              <a:ext cx="240" cy="4320"/>
              <a:chOff x="0" y="0"/>
              <a:chExt cx="240" cy="4320"/>
            </a:xfrm>
          </p:grpSpPr>
          <p:sp>
            <p:nvSpPr>
              <p:cNvPr id="59" name="Rectangle 4"/>
              <p:cNvSpPr>
                <a:spLocks noChangeArrowheads="1"/>
              </p:cNvSpPr>
              <p:nvPr userDrawn="1"/>
            </p:nvSpPr>
            <p:spPr bwMode="auto">
              <a:xfrm>
                <a:off x="0" y="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0" name="Rectangle 5" descr="50%"/>
              <p:cNvSpPr>
                <a:spLocks noChangeArrowheads="1"/>
              </p:cNvSpPr>
              <p:nvPr userDrawn="1"/>
            </p:nvSpPr>
            <p:spPr bwMode="auto">
              <a:xfrm>
                <a:off x="0" y="24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61" name="Rectangle 6"/>
              <p:cNvSpPr>
                <a:spLocks noChangeArrowheads="1"/>
              </p:cNvSpPr>
              <p:nvPr userDrawn="1"/>
            </p:nvSpPr>
            <p:spPr bwMode="auto">
              <a:xfrm>
                <a:off x="0" y="48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2" name="Rectangle 7" descr="50%"/>
              <p:cNvSpPr>
                <a:spLocks noChangeArrowheads="1"/>
              </p:cNvSpPr>
              <p:nvPr userDrawn="1"/>
            </p:nvSpPr>
            <p:spPr bwMode="auto">
              <a:xfrm>
                <a:off x="0" y="72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63" name="Rectangle 8"/>
              <p:cNvSpPr>
                <a:spLocks noChangeArrowheads="1"/>
              </p:cNvSpPr>
              <p:nvPr userDrawn="1"/>
            </p:nvSpPr>
            <p:spPr bwMode="auto">
              <a:xfrm>
                <a:off x="0" y="96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4" name="Rectangle 9" descr="50%"/>
              <p:cNvSpPr>
                <a:spLocks noChangeArrowheads="1"/>
              </p:cNvSpPr>
              <p:nvPr userDrawn="1"/>
            </p:nvSpPr>
            <p:spPr bwMode="auto">
              <a:xfrm>
                <a:off x="0" y="120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65" name="Rectangle 10"/>
              <p:cNvSpPr>
                <a:spLocks noChangeArrowheads="1"/>
              </p:cNvSpPr>
              <p:nvPr userDrawn="1"/>
            </p:nvSpPr>
            <p:spPr bwMode="auto">
              <a:xfrm>
                <a:off x="0" y="144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 name="Rectangle 11" descr="50%"/>
              <p:cNvSpPr>
                <a:spLocks noChangeArrowheads="1"/>
              </p:cNvSpPr>
              <p:nvPr userDrawn="1"/>
            </p:nvSpPr>
            <p:spPr bwMode="auto">
              <a:xfrm>
                <a:off x="0" y="168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67" name="Rectangle 12"/>
              <p:cNvSpPr>
                <a:spLocks noChangeArrowheads="1"/>
              </p:cNvSpPr>
              <p:nvPr userDrawn="1"/>
            </p:nvSpPr>
            <p:spPr bwMode="auto">
              <a:xfrm>
                <a:off x="0" y="192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8" name="Rectangle 13" descr="50%"/>
              <p:cNvSpPr>
                <a:spLocks noChangeArrowheads="1"/>
              </p:cNvSpPr>
              <p:nvPr userDrawn="1"/>
            </p:nvSpPr>
            <p:spPr bwMode="auto">
              <a:xfrm>
                <a:off x="0" y="216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69" name="Rectangle 14"/>
              <p:cNvSpPr>
                <a:spLocks noChangeArrowheads="1"/>
              </p:cNvSpPr>
              <p:nvPr userDrawn="1"/>
            </p:nvSpPr>
            <p:spPr bwMode="auto">
              <a:xfrm>
                <a:off x="0" y="240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0" name="Rectangle 15" descr="50%"/>
              <p:cNvSpPr>
                <a:spLocks noChangeArrowheads="1"/>
              </p:cNvSpPr>
              <p:nvPr userDrawn="1"/>
            </p:nvSpPr>
            <p:spPr bwMode="auto">
              <a:xfrm>
                <a:off x="0" y="264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71" name="Rectangle 16"/>
              <p:cNvSpPr>
                <a:spLocks noChangeArrowheads="1"/>
              </p:cNvSpPr>
              <p:nvPr userDrawn="1"/>
            </p:nvSpPr>
            <p:spPr bwMode="auto">
              <a:xfrm>
                <a:off x="0" y="288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2" name="Rectangle 17" descr="50%"/>
              <p:cNvSpPr>
                <a:spLocks noChangeArrowheads="1"/>
              </p:cNvSpPr>
              <p:nvPr userDrawn="1"/>
            </p:nvSpPr>
            <p:spPr bwMode="auto">
              <a:xfrm>
                <a:off x="0" y="312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73" name="Rectangle 18"/>
              <p:cNvSpPr>
                <a:spLocks noChangeArrowheads="1"/>
              </p:cNvSpPr>
              <p:nvPr userDrawn="1"/>
            </p:nvSpPr>
            <p:spPr bwMode="auto">
              <a:xfrm>
                <a:off x="0" y="336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4" name="Rectangle 19" descr="50%"/>
              <p:cNvSpPr>
                <a:spLocks noChangeArrowheads="1"/>
              </p:cNvSpPr>
              <p:nvPr userDrawn="1"/>
            </p:nvSpPr>
            <p:spPr bwMode="auto">
              <a:xfrm>
                <a:off x="0" y="360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75" name="Rectangle 20"/>
              <p:cNvSpPr>
                <a:spLocks noChangeArrowheads="1"/>
              </p:cNvSpPr>
              <p:nvPr userDrawn="1"/>
            </p:nvSpPr>
            <p:spPr bwMode="auto">
              <a:xfrm>
                <a:off x="0" y="384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6" name="Rectangle 21" descr="50%"/>
              <p:cNvSpPr>
                <a:spLocks noChangeArrowheads="1"/>
              </p:cNvSpPr>
              <p:nvPr userDrawn="1"/>
            </p:nvSpPr>
            <p:spPr bwMode="auto">
              <a:xfrm>
                <a:off x="0" y="408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grpSp>
        <p:sp>
          <p:nvSpPr>
            <p:cNvPr id="6" name="Rectangle 5" descr="50%"/>
            <p:cNvSpPr>
              <a:spLocks noChangeArrowheads="1"/>
            </p:cNvSpPr>
            <p:nvPr/>
          </p:nvSpPr>
          <p:spPr bwMode="hidden">
            <a:xfrm>
              <a:off x="336" y="1248"/>
              <a:ext cx="5280" cy="146"/>
            </a:xfrm>
            <a:prstGeom prst="rect">
              <a:avLst/>
            </a:prstGeom>
            <a:pattFill prst="pct50">
              <a:fgClr>
                <a:schemeClr val="bg2"/>
              </a:fgClr>
              <a:bgClr>
                <a:schemeClr val="bg1"/>
              </a:bgClr>
            </a:pattFill>
            <a:ln w="9525">
              <a:noFill/>
              <a:miter lim="800000"/>
              <a:headEnd/>
              <a:tailEnd/>
            </a:ln>
            <a:effectLst/>
          </p:spPr>
          <p:txBody>
            <a:bodyPr wrap="none" anchor="ctr"/>
            <a:lstStyle/>
            <a:p>
              <a:pPr>
                <a:defRPr/>
              </a:pPr>
              <a:endParaRPr lang="en-US"/>
            </a:p>
          </p:txBody>
        </p:sp>
        <p:grpSp>
          <p:nvGrpSpPr>
            <p:cNvPr id="7" name="Group 29"/>
            <p:cNvGrpSpPr>
              <a:grpSpLocks/>
            </p:cNvGrpSpPr>
            <p:nvPr/>
          </p:nvGrpSpPr>
          <p:grpSpPr bwMode="auto">
            <a:xfrm>
              <a:off x="336" y="1200"/>
              <a:ext cx="5280" cy="0"/>
              <a:chOff x="144" y="1200"/>
              <a:chExt cx="5280" cy="0"/>
            </a:xfrm>
          </p:grpSpPr>
          <p:sp>
            <p:nvSpPr>
              <p:cNvPr id="37" name="Line 30"/>
              <p:cNvSpPr>
                <a:spLocks noChangeShapeType="1"/>
              </p:cNvSpPr>
              <p:nvPr/>
            </p:nvSpPr>
            <p:spPr bwMode="ltGray">
              <a:xfrm>
                <a:off x="1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38" name="Line 31"/>
              <p:cNvSpPr>
                <a:spLocks noChangeShapeType="1"/>
              </p:cNvSpPr>
              <p:nvPr/>
            </p:nvSpPr>
            <p:spPr bwMode="ltGray">
              <a:xfrm>
                <a:off x="62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39" name="Line 32"/>
              <p:cNvSpPr>
                <a:spLocks noChangeShapeType="1"/>
              </p:cNvSpPr>
              <p:nvPr/>
            </p:nvSpPr>
            <p:spPr bwMode="ltGray">
              <a:xfrm>
                <a:off x="38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40" name="Line 33"/>
              <p:cNvSpPr>
                <a:spLocks noChangeShapeType="1"/>
              </p:cNvSpPr>
              <p:nvPr/>
            </p:nvSpPr>
            <p:spPr bwMode="ltGray">
              <a:xfrm>
                <a:off x="110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41" name="Line 34"/>
              <p:cNvSpPr>
                <a:spLocks noChangeShapeType="1"/>
              </p:cNvSpPr>
              <p:nvPr/>
            </p:nvSpPr>
            <p:spPr bwMode="ltGray">
              <a:xfrm>
                <a:off x="86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42" name="Line 35"/>
              <p:cNvSpPr>
                <a:spLocks noChangeShapeType="1"/>
              </p:cNvSpPr>
              <p:nvPr/>
            </p:nvSpPr>
            <p:spPr bwMode="ltGray">
              <a:xfrm>
                <a:off x="158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43" name="Line 36"/>
              <p:cNvSpPr>
                <a:spLocks noChangeShapeType="1"/>
              </p:cNvSpPr>
              <p:nvPr/>
            </p:nvSpPr>
            <p:spPr bwMode="ltGray">
              <a:xfrm>
                <a:off x="134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44" name="Line 37"/>
              <p:cNvSpPr>
                <a:spLocks noChangeShapeType="1"/>
              </p:cNvSpPr>
              <p:nvPr/>
            </p:nvSpPr>
            <p:spPr bwMode="ltGray">
              <a:xfrm>
                <a:off x="206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45" name="Line 38"/>
              <p:cNvSpPr>
                <a:spLocks noChangeShapeType="1"/>
              </p:cNvSpPr>
              <p:nvPr/>
            </p:nvSpPr>
            <p:spPr bwMode="ltGray">
              <a:xfrm>
                <a:off x="182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46" name="Line 39"/>
              <p:cNvSpPr>
                <a:spLocks noChangeShapeType="1"/>
              </p:cNvSpPr>
              <p:nvPr/>
            </p:nvSpPr>
            <p:spPr bwMode="ltGray">
              <a:xfrm>
                <a:off x="25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47" name="Line 40"/>
              <p:cNvSpPr>
                <a:spLocks noChangeShapeType="1"/>
              </p:cNvSpPr>
              <p:nvPr/>
            </p:nvSpPr>
            <p:spPr bwMode="ltGray">
              <a:xfrm>
                <a:off x="230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48" name="Line 41"/>
              <p:cNvSpPr>
                <a:spLocks noChangeShapeType="1"/>
              </p:cNvSpPr>
              <p:nvPr/>
            </p:nvSpPr>
            <p:spPr bwMode="ltGray">
              <a:xfrm>
                <a:off x="302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49" name="Line 42"/>
              <p:cNvSpPr>
                <a:spLocks noChangeShapeType="1"/>
              </p:cNvSpPr>
              <p:nvPr/>
            </p:nvSpPr>
            <p:spPr bwMode="ltGray">
              <a:xfrm>
                <a:off x="278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50" name="Line 43"/>
              <p:cNvSpPr>
                <a:spLocks noChangeShapeType="1"/>
              </p:cNvSpPr>
              <p:nvPr/>
            </p:nvSpPr>
            <p:spPr bwMode="ltGray">
              <a:xfrm>
                <a:off x="350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51" name="Line 44"/>
              <p:cNvSpPr>
                <a:spLocks noChangeShapeType="1"/>
              </p:cNvSpPr>
              <p:nvPr/>
            </p:nvSpPr>
            <p:spPr bwMode="ltGray">
              <a:xfrm>
                <a:off x="326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52" name="Line 45"/>
              <p:cNvSpPr>
                <a:spLocks noChangeShapeType="1"/>
              </p:cNvSpPr>
              <p:nvPr/>
            </p:nvSpPr>
            <p:spPr bwMode="ltGray">
              <a:xfrm>
                <a:off x="398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53" name="Line 46"/>
              <p:cNvSpPr>
                <a:spLocks noChangeShapeType="1"/>
              </p:cNvSpPr>
              <p:nvPr/>
            </p:nvSpPr>
            <p:spPr bwMode="ltGray">
              <a:xfrm>
                <a:off x="374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54" name="Line 47"/>
              <p:cNvSpPr>
                <a:spLocks noChangeShapeType="1"/>
              </p:cNvSpPr>
              <p:nvPr/>
            </p:nvSpPr>
            <p:spPr bwMode="ltGray">
              <a:xfrm>
                <a:off x="446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55" name="Line 48"/>
              <p:cNvSpPr>
                <a:spLocks noChangeShapeType="1"/>
              </p:cNvSpPr>
              <p:nvPr/>
            </p:nvSpPr>
            <p:spPr bwMode="ltGray">
              <a:xfrm>
                <a:off x="422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56" name="Line 49"/>
              <p:cNvSpPr>
                <a:spLocks noChangeShapeType="1"/>
              </p:cNvSpPr>
              <p:nvPr/>
            </p:nvSpPr>
            <p:spPr bwMode="ltGray">
              <a:xfrm>
                <a:off x="49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57" name="Line 50"/>
              <p:cNvSpPr>
                <a:spLocks noChangeShapeType="1"/>
              </p:cNvSpPr>
              <p:nvPr/>
            </p:nvSpPr>
            <p:spPr bwMode="ltGray">
              <a:xfrm>
                <a:off x="470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58" name="Line 51"/>
              <p:cNvSpPr>
                <a:spLocks noChangeShapeType="1"/>
              </p:cNvSpPr>
              <p:nvPr/>
            </p:nvSpPr>
            <p:spPr bwMode="ltGray">
              <a:xfrm>
                <a:off x="5184" y="1200"/>
                <a:ext cx="240" cy="0"/>
              </a:xfrm>
              <a:prstGeom prst="line">
                <a:avLst/>
              </a:prstGeom>
              <a:noFill/>
              <a:ln w="57150">
                <a:solidFill>
                  <a:schemeClr val="bg2"/>
                </a:solidFill>
                <a:round/>
                <a:headEnd/>
                <a:tailEnd/>
              </a:ln>
              <a:effectLst/>
            </p:spPr>
            <p:txBody>
              <a:bodyPr wrap="none" anchor="ctr"/>
              <a:lstStyle/>
              <a:p>
                <a:pPr>
                  <a:defRPr/>
                </a:pPr>
                <a:endParaRPr lang="en-US"/>
              </a:p>
            </p:txBody>
          </p:sp>
        </p:grpSp>
        <p:grpSp>
          <p:nvGrpSpPr>
            <p:cNvPr id="8" name="Group 84"/>
            <p:cNvGrpSpPr>
              <a:grpSpLocks/>
            </p:cNvGrpSpPr>
            <p:nvPr/>
          </p:nvGrpSpPr>
          <p:grpSpPr bwMode="auto">
            <a:xfrm>
              <a:off x="432" y="1728"/>
              <a:ext cx="192" cy="192"/>
              <a:chOff x="432" y="1728"/>
              <a:chExt cx="192" cy="192"/>
            </a:xfrm>
          </p:grpSpPr>
          <p:sp>
            <p:nvSpPr>
              <p:cNvPr id="33" name="Rectangle 25"/>
              <p:cNvSpPr>
                <a:spLocks noChangeArrowheads="1"/>
              </p:cNvSpPr>
              <p:nvPr userDrawn="1"/>
            </p:nvSpPr>
            <p:spPr bwMode="auto">
              <a:xfrm>
                <a:off x="432" y="1728"/>
                <a:ext cx="96" cy="96"/>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4" name="Rectangle 26"/>
              <p:cNvSpPr>
                <a:spLocks noChangeArrowheads="1"/>
              </p:cNvSpPr>
              <p:nvPr userDrawn="1"/>
            </p:nvSpPr>
            <p:spPr bwMode="auto">
              <a:xfrm>
                <a:off x="528" y="1824"/>
                <a:ext cx="96" cy="96"/>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5" name="Rectangle 27"/>
              <p:cNvSpPr>
                <a:spLocks noChangeArrowheads="1"/>
              </p:cNvSpPr>
              <p:nvPr userDrawn="1"/>
            </p:nvSpPr>
            <p:spPr bwMode="auto">
              <a:xfrm>
                <a:off x="528" y="1728"/>
                <a:ext cx="96" cy="96"/>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36" name="Rectangle 28"/>
              <p:cNvSpPr>
                <a:spLocks noChangeArrowheads="1"/>
              </p:cNvSpPr>
              <p:nvPr userDrawn="1"/>
            </p:nvSpPr>
            <p:spPr bwMode="auto">
              <a:xfrm>
                <a:off x="432" y="1824"/>
                <a:ext cx="96" cy="96"/>
              </a:xfrm>
              <a:prstGeom prst="rect">
                <a:avLst/>
              </a:prstGeom>
              <a:solidFill>
                <a:schemeClr val="tx1"/>
              </a:solidFill>
              <a:ln w="9525">
                <a:noFill/>
                <a:miter lim="800000"/>
                <a:headEnd/>
                <a:tailEnd/>
              </a:ln>
              <a:effectLst/>
            </p:spPr>
            <p:txBody>
              <a:bodyPr wrap="none" anchor="ctr"/>
              <a:lstStyle/>
              <a:p>
                <a:pPr>
                  <a:defRPr/>
                </a:pPr>
                <a:endParaRPr lang="en-US"/>
              </a:p>
            </p:txBody>
          </p:sp>
        </p:grpSp>
        <p:grpSp>
          <p:nvGrpSpPr>
            <p:cNvPr id="9" name="Group 58"/>
            <p:cNvGrpSpPr>
              <a:grpSpLocks/>
            </p:cNvGrpSpPr>
            <p:nvPr/>
          </p:nvGrpSpPr>
          <p:grpSpPr bwMode="auto">
            <a:xfrm>
              <a:off x="336" y="2400"/>
              <a:ext cx="5280" cy="0"/>
              <a:chOff x="144" y="1200"/>
              <a:chExt cx="5280" cy="0"/>
            </a:xfrm>
          </p:grpSpPr>
          <p:sp>
            <p:nvSpPr>
              <p:cNvPr id="11" name="Line 59"/>
              <p:cNvSpPr>
                <a:spLocks noChangeShapeType="1"/>
              </p:cNvSpPr>
              <p:nvPr/>
            </p:nvSpPr>
            <p:spPr bwMode="ltGray">
              <a:xfrm>
                <a:off x="1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2" name="Line 60"/>
              <p:cNvSpPr>
                <a:spLocks noChangeShapeType="1"/>
              </p:cNvSpPr>
              <p:nvPr/>
            </p:nvSpPr>
            <p:spPr bwMode="ltGray">
              <a:xfrm>
                <a:off x="62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3" name="Line 61"/>
              <p:cNvSpPr>
                <a:spLocks noChangeShapeType="1"/>
              </p:cNvSpPr>
              <p:nvPr/>
            </p:nvSpPr>
            <p:spPr bwMode="ltGray">
              <a:xfrm>
                <a:off x="38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4" name="Line 62"/>
              <p:cNvSpPr>
                <a:spLocks noChangeShapeType="1"/>
              </p:cNvSpPr>
              <p:nvPr/>
            </p:nvSpPr>
            <p:spPr bwMode="ltGray">
              <a:xfrm>
                <a:off x="110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5" name="Line 63"/>
              <p:cNvSpPr>
                <a:spLocks noChangeShapeType="1"/>
              </p:cNvSpPr>
              <p:nvPr/>
            </p:nvSpPr>
            <p:spPr bwMode="ltGray">
              <a:xfrm>
                <a:off x="86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6" name="Line 64"/>
              <p:cNvSpPr>
                <a:spLocks noChangeShapeType="1"/>
              </p:cNvSpPr>
              <p:nvPr/>
            </p:nvSpPr>
            <p:spPr bwMode="ltGray">
              <a:xfrm>
                <a:off x="158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7" name="Line 65"/>
              <p:cNvSpPr>
                <a:spLocks noChangeShapeType="1"/>
              </p:cNvSpPr>
              <p:nvPr/>
            </p:nvSpPr>
            <p:spPr bwMode="ltGray">
              <a:xfrm>
                <a:off x="134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8" name="Line 66"/>
              <p:cNvSpPr>
                <a:spLocks noChangeShapeType="1"/>
              </p:cNvSpPr>
              <p:nvPr/>
            </p:nvSpPr>
            <p:spPr bwMode="ltGray">
              <a:xfrm>
                <a:off x="206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9" name="Line 67"/>
              <p:cNvSpPr>
                <a:spLocks noChangeShapeType="1"/>
              </p:cNvSpPr>
              <p:nvPr/>
            </p:nvSpPr>
            <p:spPr bwMode="ltGray">
              <a:xfrm>
                <a:off x="182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20" name="Line 68"/>
              <p:cNvSpPr>
                <a:spLocks noChangeShapeType="1"/>
              </p:cNvSpPr>
              <p:nvPr/>
            </p:nvSpPr>
            <p:spPr bwMode="ltGray">
              <a:xfrm>
                <a:off x="25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21" name="Line 69"/>
              <p:cNvSpPr>
                <a:spLocks noChangeShapeType="1"/>
              </p:cNvSpPr>
              <p:nvPr/>
            </p:nvSpPr>
            <p:spPr bwMode="ltGray">
              <a:xfrm>
                <a:off x="230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22" name="Line 70"/>
              <p:cNvSpPr>
                <a:spLocks noChangeShapeType="1"/>
              </p:cNvSpPr>
              <p:nvPr/>
            </p:nvSpPr>
            <p:spPr bwMode="ltGray">
              <a:xfrm>
                <a:off x="302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23" name="Line 71"/>
              <p:cNvSpPr>
                <a:spLocks noChangeShapeType="1"/>
              </p:cNvSpPr>
              <p:nvPr/>
            </p:nvSpPr>
            <p:spPr bwMode="ltGray">
              <a:xfrm>
                <a:off x="278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24" name="Line 72"/>
              <p:cNvSpPr>
                <a:spLocks noChangeShapeType="1"/>
              </p:cNvSpPr>
              <p:nvPr/>
            </p:nvSpPr>
            <p:spPr bwMode="ltGray">
              <a:xfrm>
                <a:off x="350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25" name="Line 73"/>
              <p:cNvSpPr>
                <a:spLocks noChangeShapeType="1"/>
              </p:cNvSpPr>
              <p:nvPr/>
            </p:nvSpPr>
            <p:spPr bwMode="ltGray">
              <a:xfrm>
                <a:off x="326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26" name="Line 74"/>
              <p:cNvSpPr>
                <a:spLocks noChangeShapeType="1"/>
              </p:cNvSpPr>
              <p:nvPr/>
            </p:nvSpPr>
            <p:spPr bwMode="ltGray">
              <a:xfrm>
                <a:off x="398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27" name="Line 75"/>
              <p:cNvSpPr>
                <a:spLocks noChangeShapeType="1"/>
              </p:cNvSpPr>
              <p:nvPr/>
            </p:nvSpPr>
            <p:spPr bwMode="ltGray">
              <a:xfrm>
                <a:off x="374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28" name="Line 76"/>
              <p:cNvSpPr>
                <a:spLocks noChangeShapeType="1"/>
              </p:cNvSpPr>
              <p:nvPr/>
            </p:nvSpPr>
            <p:spPr bwMode="ltGray">
              <a:xfrm>
                <a:off x="446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29" name="Line 77"/>
              <p:cNvSpPr>
                <a:spLocks noChangeShapeType="1"/>
              </p:cNvSpPr>
              <p:nvPr/>
            </p:nvSpPr>
            <p:spPr bwMode="ltGray">
              <a:xfrm>
                <a:off x="422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30" name="Line 78"/>
              <p:cNvSpPr>
                <a:spLocks noChangeShapeType="1"/>
              </p:cNvSpPr>
              <p:nvPr/>
            </p:nvSpPr>
            <p:spPr bwMode="ltGray">
              <a:xfrm>
                <a:off x="49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31" name="Line 79"/>
              <p:cNvSpPr>
                <a:spLocks noChangeShapeType="1"/>
              </p:cNvSpPr>
              <p:nvPr/>
            </p:nvSpPr>
            <p:spPr bwMode="ltGray">
              <a:xfrm>
                <a:off x="470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32" name="Line 80"/>
              <p:cNvSpPr>
                <a:spLocks noChangeShapeType="1"/>
              </p:cNvSpPr>
              <p:nvPr/>
            </p:nvSpPr>
            <p:spPr bwMode="ltGray">
              <a:xfrm>
                <a:off x="5184" y="1200"/>
                <a:ext cx="240" cy="0"/>
              </a:xfrm>
              <a:prstGeom prst="line">
                <a:avLst/>
              </a:prstGeom>
              <a:noFill/>
              <a:ln w="57150">
                <a:solidFill>
                  <a:schemeClr val="bg2"/>
                </a:solidFill>
                <a:round/>
                <a:headEnd/>
                <a:tailEnd/>
              </a:ln>
              <a:effectLst/>
            </p:spPr>
            <p:txBody>
              <a:bodyPr wrap="none" anchor="ctr"/>
              <a:lstStyle/>
              <a:p>
                <a:pPr>
                  <a:defRPr/>
                </a:pPr>
                <a:endParaRPr lang="en-US"/>
              </a:p>
            </p:txBody>
          </p:sp>
        </p:grpSp>
        <p:sp>
          <p:nvSpPr>
            <p:cNvPr id="10" name="Rectangle 81" descr="50%"/>
            <p:cNvSpPr>
              <a:spLocks noChangeArrowheads="1"/>
            </p:cNvSpPr>
            <p:nvPr/>
          </p:nvSpPr>
          <p:spPr bwMode="hidden">
            <a:xfrm>
              <a:off x="336" y="2208"/>
              <a:ext cx="5280" cy="146"/>
            </a:xfrm>
            <a:prstGeom prst="rect">
              <a:avLst/>
            </a:prstGeom>
            <a:pattFill prst="pct50">
              <a:fgClr>
                <a:schemeClr val="bg2"/>
              </a:fgClr>
              <a:bgClr>
                <a:schemeClr val="bg1"/>
              </a:bgClr>
            </a:pattFill>
            <a:ln w="9525">
              <a:noFill/>
              <a:miter lim="800000"/>
              <a:headEnd/>
              <a:tailEnd/>
            </a:ln>
            <a:effectLst/>
          </p:spPr>
          <p:txBody>
            <a:bodyPr wrap="none" anchor="ctr"/>
            <a:lstStyle/>
            <a:p>
              <a:pPr>
                <a:defRPr/>
              </a:pPr>
              <a:endParaRPr lang="en-US"/>
            </a:p>
          </p:txBody>
        </p:sp>
      </p:grpSp>
      <p:sp>
        <p:nvSpPr>
          <p:cNvPr id="6196" name="Rectangle 52"/>
          <p:cNvSpPr>
            <a:spLocks noGrp="1" noChangeArrowheads="1"/>
          </p:cNvSpPr>
          <p:nvPr>
            <p:ph type="ctrTitle"/>
          </p:nvPr>
        </p:nvSpPr>
        <p:spPr>
          <a:xfrm>
            <a:off x="1066800" y="2590800"/>
            <a:ext cx="7772400" cy="1295400"/>
          </a:xfrm>
        </p:spPr>
        <p:txBody>
          <a:bodyPr/>
          <a:lstStyle>
            <a:lvl1pPr>
              <a:defRPr/>
            </a:lvl1pPr>
          </a:lstStyle>
          <a:p>
            <a:r>
              <a:rPr lang="en-US"/>
              <a:t>Click to edit Master title style</a:t>
            </a:r>
          </a:p>
        </p:txBody>
      </p:sp>
      <p:sp>
        <p:nvSpPr>
          <p:cNvPr id="6197" name="Rectangle 53"/>
          <p:cNvSpPr>
            <a:spLocks noGrp="1" noChangeArrowheads="1"/>
          </p:cNvSpPr>
          <p:nvPr>
            <p:ph type="subTitle" idx="1"/>
          </p:nvPr>
        </p:nvSpPr>
        <p:spPr>
          <a:xfrm>
            <a:off x="1295400" y="4576763"/>
            <a:ext cx="6400800" cy="1985962"/>
          </a:xfrm>
        </p:spPr>
        <p:txBody>
          <a:bodyPr/>
          <a:lstStyle>
            <a:lvl1pPr marL="0" indent="0" algn="ctr">
              <a:buFont typeface="Wingdings" pitchFamily="2" charset="2"/>
              <a:buNone/>
              <a:defRPr/>
            </a:lvl1pPr>
          </a:lstStyle>
          <a:p>
            <a:r>
              <a:rPr lang="en-US"/>
              <a:t>Click to edit Master subtitle style</a:t>
            </a:r>
          </a:p>
        </p:txBody>
      </p:sp>
      <p:sp>
        <p:nvSpPr>
          <p:cNvPr id="77" name="Rectangle 54"/>
          <p:cNvSpPr>
            <a:spLocks noGrp="1" noChangeArrowheads="1"/>
          </p:cNvSpPr>
          <p:nvPr>
            <p:ph type="dt" sz="half" idx="10"/>
          </p:nvPr>
        </p:nvSpPr>
        <p:spPr>
          <a:xfrm>
            <a:off x="685800" y="7081838"/>
            <a:ext cx="1905000" cy="517525"/>
          </a:xfrm>
        </p:spPr>
        <p:txBody>
          <a:bodyPr/>
          <a:lstStyle>
            <a:lvl1pPr>
              <a:defRPr/>
            </a:lvl1pPr>
          </a:lstStyle>
          <a:p>
            <a:pPr>
              <a:defRPr/>
            </a:pPr>
            <a:endParaRPr lang="en-US"/>
          </a:p>
        </p:txBody>
      </p:sp>
      <p:sp>
        <p:nvSpPr>
          <p:cNvPr id="78" name="Rectangle 55"/>
          <p:cNvSpPr>
            <a:spLocks noGrp="1" noChangeArrowheads="1"/>
          </p:cNvSpPr>
          <p:nvPr>
            <p:ph type="ftr" sz="quarter" idx="11"/>
          </p:nvPr>
        </p:nvSpPr>
        <p:spPr>
          <a:xfrm>
            <a:off x="3352800" y="7081838"/>
            <a:ext cx="2895600" cy="517525"/>
          </a:xfrm>
        </p:spPr>
        <p:txBody>
          <a:bodyPr/>
          <a:lstStyle>
            <a:lvl1pPr>
              <a:defRPr smtClean="0"/>
            </a:lvl1pPr>
          </a:lstStyle>
          <a:p>
            <a:pPr>
              <a:defRPr/>
            </a:pPr>
            <a:r>
              <a:rPr lang="en-US"/>
              <a:t>MGMT 58200</a:t>
            </a:r>
          </a:p>
        </p:txBody>
      </p:sp>
      <p:sp>
        <p:nvSpPr>
          <p:cNvPr id="79" name="Rectangle 56"/>
          <p:cNvSpPr>
            <a:spLocks noGrp="1" noChangeArrowheads="1"/>
          </p:cNvSpPr>
          <p:nvPr>
            <p:ph type="sldNum" sz="quarter" idx="12"/>
          </p:nvPr>
        </p:nvSpPr>
        <p:spPr>
          <a:xfrm>
            <a:off x="6934200" y="7081838"/>
            <a:ext cx="1905000" cy="517525"/>
          </a:xfrm>
        </p:spPr>
        <p:txBody>
          <a:bodyPr/>
          <a:lstStyle>
            <a:lvl1pPr>
              <a:defRPr/>
            </a:lvl1pPr>
          </a:lstStyle>
          <a:p>
            <a:pPr>
              <a:defRPr/>
            </a:pPr>
            <a:fld id="{1E837E97-7B32-45CC-86B9-71D42839AEA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6" name="Rectangle 6"/>
          <p:cNvSpPr>
            <a:spLocks noGrp="1" noChangeArrowheads="1"/>
          </p:cNvSpPr>
          <p:nvPr>
            <p:ph type="sldNum" sz="quarter" idx="12"/>
          </p:nvPr>
        </p:nvSpPr>
        <p:spPr>
          <a:ln/>
        </p:spPr>
        <p:txBody>
          <a:bodyPr/>
          <a:lstStyle>
            <a:lvl1pPr>
              <a:defRPr/>
            </a:lvl1pPr>
          </a:lstStyle>
          <a:p>
            <a:pPr>
              <a:defRPr/>
            </a:pPr>
            <a:fld id="{D808B0CC-34B6-4094-B921-FC30FC33B21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4838"/>
            <a:ext cx="1943100" cy="6389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4838"/>
            <a:ext cx="5676900" cy="6389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6" name="Rectangle 6"/>
          <p:cNvSpPr>
            <a:spLocks noGrp="1" noChangeArrowheads="1"/>
          </p:cNvSpPr>
          <p:nvPr>
            <p:ph type="sldNum" sz="quarter" idx="12"/>
          </p:nvPr>
        </p:nvSpPr>
        <p:spPr>
          <a:ln/>
        </p:spPr>
        <p:txBody>
          <a:bodyPr/>
          <a:lstStyle>
            <a:lvl1pPr>
              <a:defRPr/>
            </a:lvl1pPr>
          </a:lstStyle>
          <a:p>
            <a:pPr>
              <a:defRPr/>
            </a:pPr>
            <a:fld id="{E9231CAB-4D83-4056-802D-A33424302F5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6" name="Rectangle 6"/>
          <p:cNvSpPr>
            <a:spLocks noGrp="1" noChangeArrowheads="1"/>
          </p:cNvSpPr>
          <p:nvPr>
            <p:ph type="sldNum" sz="quarter" idx="12"/>
          </p:nvPr>
        </p:nvSpPr>
        <p:spPr>
          <a:ln/>
        </p:spPr>
        <p:txBody>
          <a:bodyPr/>
          <a:lstStyle>
            <a:lvl1pPr>
              <a:defRPr/>
            </a:lvl1pPr>
          </a:lstStyle>
          <a:p>
            <a:pPr>
              <a:defRPr/>
            </a:pPr>
            <a:fld id="{E43D2AE8-1FF0-40FB-A555-CC66D178CAD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994275"/>
            <a:ext cx="7772400"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3294063"/>
            <a:ext cx="7772400"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6" name="Rectangle 6"/>
          <p:cNvSpPr>
            <a:spLocks noGrp="1" noChangeArrowheads="1"/>
          </p:cNvSpPr>
          <p:nvPr>
            <p:ph type="sldNum" sz="quarter" idx="12"/>
          </p:nvPr>
        </p:nvSpPr>
        <p:spPr>
          <a:ln/>
        </p:spPr>
        <p:txBody>
          <a:bodyPr/>
          <a:lstStyle>
            <a:lvl1pPr>
              <a:defRPr/>
            </a:lvl1pPr>
          </a:lstStyle>
          <a:p>
            <a:pPr>
              <a:defRPr/>
            </a:pPr>
            <a:fld id="{B677ACDD-7370-4483-B927-0475A1639BD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332038"/>
            <a:ext cx="3810000" cy="4662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332038"/>
            <a:ext cx="3810000" cy="4662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7" name="Rectangle 6"/>
          <p:cNvSpPr>
            <a:spLocks noGrp="1" noChangeArrowheads="1"/>
          </p:cNvSpPr>
          <p:nvPr>
            <p:ph type="sldNum" sz="quarter" idx="12"/>
          </p:nvPr>
        </p:nvSpPr>
        <p:spPr>
          <a:ln/>
        </p:spPr>
        <p:txBody>
          <a:bodyPr/>
          <a:lstStyle>
            <a:lvl1pPr>
              <a:defRPr/>
            </a:lvl1pPr>
          </a:lstStyle>
          <a:p>
            <a:pPr>
              <a:defRPr/>
            </a:pPr>
            <a:fld id="{7598735E-4924-4A9D-873C-071C9277113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11150"/>
            <a:ext cx="8229600"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9900"/>
            <a:ext cx="4040188"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65388"/>
            <a:ext cx="4040188"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39900"/>
            <a:ext cx="4041775"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65388"/>
            <a:ext cx="4041775"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9" name="Rectangle 6"/>
          <p:cNvSpPr>
            <a:spLocks noGrp="1" noChangeArrowheads="1"/>
          </p:cNvSpPr>
          <p:nvPr>
            <p:ph type="sldNum" sz="quarter" idx="12"/>
          </p:nvPr>
        </p:nvSpPr>
        <p:spPr>
          <a:ln/>
        </p:spPr>
        <p:txBody>
          <a:bodyPr/>
          <a:lstStyle>
            <a:lvl1pPr>
              <a:defRPr/>
            </a:lvl1pPr>
          </a:lstStyle>
          <a:p>
            <a:pPr>
              <a:defRPr/>
            </a:pPr>
            <a:fld id="{95D641D2-3019-449D-BC41-74EB583853F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5" name="Rectangle 6"/>
          <p:cNvSpPr>
            <a:spLocks noGrp="1" noChangeArrowheads="1"/>
          </p:cNvSpPr>
          <p:nvPr>
            <p:ph type="sldNum" sz="quarter" idx="12"/>
          </p:nvPr>
        </p:nvSpPr>
        <p:spPr>
          <a:ln/>
        </p:spPr>
        <p:txBody>
          <a:bodyPr/>
          <a:lstStyle>
            <a:lvl1pPr>
              <a:defRPr/>
            </a:lvl1pPr>
          </a:lstStyle>
          <a:p>
            <a:pPr>
              <a:defRPr/>
            </a:pPr>
            <a:fld id="{0336185F-F1B9-4298-82B6-5F0B875EC9D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4" name="Rectangle 6"/>
          <p:cNvSpPr>
            <a:spLocks noGrp="1" noChangeArrowheads="1"/>
          </p:cNvSpPr>
          <p:nvPr>
            <p:ph type="sldNum" sz="quarter" idx="12"/>
          </p:nvPr>
        </p:nvSpPr>
        <p:spPr>
          <a:ln/>
        </p:spPr>
        <p:txBody>
          <a:bodyPr/>
          <a:lstStyle>
            <a:lvl1pPr>
              <a:defRPr/>
            </a:lvl1pPr>
          </a:lstStyle>
          <a:p>
            <a:pPr>
              <a:defRPr/>
            </a:pPr>
            <a:fld id="{B829429D-4370-4501-991B-68276199B98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9563"/>
            <a:ext cx="3008313"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309563"/>
            <a:ext cx="5111750"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27188"/>
            <a:ext cx="3008313"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7" name="Rectangle 6"/>
          <p:cNvSpPr>
            <a:spLocks noGrp="1" noChangeArrowheads="1"/>
          </p:cNvSpPr>
          <p:nvPr>
            <p:ph type="sldNum" sz="quarter" idx="12"/>
          </p:nvPr>
        </p:nvSpPr>
        <p:spPr>
          <a:ln/>
        </p:spPr>
        <p:txBody>
          <a:bodyPr/>
          <a:lstStyle>
            <a:lvl1pPr>
              <a:defRPr/>
            </a:lvl1pPr>
          </a:lstStyle>
          <a:p>
            <a:pPr>
              <a:defRPr/>
            </a:pPr>
            <a:fld id="{0BA1B49E-1A47-4108-AFE3-274DBABAA9A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40363"/>
            <a:ext cx="5486400"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93738"/>
            <a:ext cx="5486400"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6083300"/>
            <a:ext cx="5486400"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7" name="Rectangle 6"/>
          <p:cNvSpPr>
            <a:spLocks noGrp="1" noChangeArrowheads="1"/>
          </p:cNvSpPr>
          <p:nvPr>
            <p:ph type="sldNum" sz="quarter" idx="12"/>
          </p:nvPr>
        </p:nvSpPr>
        <p:spPr>
          <a:ln/>
        </p:spPr>
        <p:txBody>
          <a:bodyPr/>
          <a:lstStyle>
            <a:lvl1pPr>
              <a:defRPr/>
            </a:lvl1pPr>
          </a:lstStyle>
          <a:p>
            <a:pPr>
              <a:defRPr/>
            </a:pPr>
            <a:fld id="{72ED49EB-C651-4309-84F5-4BF9D0BC83D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0"/>
          <p:cNvGrpSpPr>
            <a:grpSpLocks/>
          </p:cNvGrpSpPr>
          <p:nvPr/>
        </p:nvGrpSpPr>
        <p:grpSpPr bwMode="auto">
          <a:xfrm>
            <a:off x="0" y="0"/>
            <a:ext cx="8686800" cy="7772400"/>
            <a:chOff x="0" y="0"/>
            <a:chExt cx="5472" cy="4320"/>
          </a:xfrm>
        </p:grpSpPr>
        <p:grpSp>
          <p:nvGrpSpPr>
            <p:cNvPr id="1032" name="Group 57"/>
            <p:cNvGrpSpPr>
              <a:grpSpLocks/>
            </p:cNvGrpSpPr>
            <p:nvPr/>
          </p:nvGrpSpPr>
          <p:grpSpPr bwMode="auto">
            <a:xfrm>
              <a:off x="0" y="0"/>
              <a:ext cx="240" cy="4320"/>
              <a:chOff x="0" y="0"/>
              <a:chExt cx="240" cy="4320"/>
            </a:xfrm>
          </p:grpSpPr>
          <p:sp>
            <p:nvSpPr>
              <p:cNvPr id="2" name="Rectangle 8"/>
              <p:cNvSpPr>
                <a:spLocks noChangeArrowheads="1"/>
              </p:cNvSpPr>
              <p:nvPr userDrawn="1"/>
            </p:nvSpPr>
            <p:spPr bwMode="auto">
              <a:xfrm>
                <a:off x="0" y="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33" name="Rectangle 9" descr="50%"/>
              <p:cNvSpPr>
                <a:spLocks noChangeArrowheads="1"/>
              </p:cNvSpPr>
              <p:nvPr userDrawn="1"/>
            </p:nvSpPr>
            <p:spPr bwMode="auto">
              <a:xfrm>
                <a:off x="0" y="24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3" name="Rectangle 10"/>
              <p:cNvSpPr>
                <a:spLocks noChangeArrowheads="1"/>
              </p:cNvSpPr>
              <p:nvPr userDrawn="1"/>
            </p:nvSpPr>
            <p:spPr bwMode="auto">
              <a:xfrm>
                <a:off x="0" y="48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4" name="Rectangle 11" descr="50%"/>
              <p:cNvSpPr>
                <a:spLocks noChangeArrowheads="1"/>
              </p:cNvSpPr>
              <p:nvPr userDrawn="1"/>
            </p:nvSpPr>
            <p:spPr bwMode="auto">
              <a:xfrm>
                <a:off x="0" y="72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1036" name="Rectangle 12"/>
              <p:cNvSpPr>
                <a:spLocks noChangeArrowheads="1"/>
              </p:cNvSpPr>
              <p:nvPr userDrawn="1"/>
            </p:nvSpPr>
            <p:spPr bwMode="auto">
              <a:xfrm>
                <a:off x="0" y="96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37" name="Rectangle 13" descr="50%"/>
              <p:cNvSpPr>
                <a:spLocks noChangeArrowheads="1"/>
              </p:cNvSpPr>
              <p:nvPr userDrawn="1"/>
            </p:nvSpPr>
            <p:spPr bwMode="auto">
              <a:xfrm>
                <a:off x="0" y="120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1038" name="Rectangle 14"/>
              <p:cNvSpPr>
                <a:spLocks noChangeArrowheads="1"/>
              </p:cNvSpPr>
              <p:nvPr userDrawn="1"/>
            </p:nvSpPr>
            <p:spPr bwMode="auto">
              <a:xfrm>
                <a:off x="0" y="144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39" name="Rectangle 15" descr="50%"/>
              <p:cNvSpPr>
                <a:spLocks noChangeArrowheads="1"/>
              </p:cNvSpPr>
              <p:nvPr userDrawn="1"/>
            </p:nvSpPr>
            <p:spPr bwMode="auto">
              <a:xfrm>
                <a:off x="0" y="168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1040" name="Rectangle 16"/>
              <p:cNvSpPr>
                <a:spLocks noChangeArrowheads="1"/>
              </p:cNvSpPr>
              <p:nvPr userDrawn="1"/>
            </p:nvSpPr>
            <p:spPr bwMode="auto">
              <a:xfrm>
                <a:off x="0" y="192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1" name="Rectangle 17" descr="50%"/>
              <p:cNvSpPr>
                <a:spLocks noChangeArrowheads="1"/>
              </p:cNvSpPr>
              <p:nvPr userDrawn="1"/>
            </p:nvSpPr>
            <p:spPr bwMode="auto">
              <a:xfrm>
                <a:off x="0" y="216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1042" name="Rectangle 18"/>
              <p:cNvSpPr>
                <a:spLocks noChangeArrowheads="1"/>
              </p:cNvSpPr>
              <p:nvPr userDrawn="1"/>
            </p:nvSpPr>
            <p:spPr bwMode="auto">
              <a:xfrm>
                <a:off x="0" y="240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3" name="Rectangle 19" descr="50%"/>
              <p:cNvSpPr>
                <a:spLocks noChangeArrowheads="1"/>
              </p:cNvSpPr>
              <p:nvPr userDrawn="1"/>
            </p:nvSpPr>
            <p:spPr bwMode="auto">
              <a:xfrm>
                <a:off x="0" y="264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1044" name="Rectangle 20"/>
              <p:cNvSpPr>
                <a:spLocks noChangeArrowheads="1"/>
              </p:cNvSpPr>
              <p:nvPr userDrawn="1"/>
            </p:nvSpPr>
            <p:spPr bwMode="auto">
              <a:xfrm>
                <a:off x="0" y="288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5" name="Rectangle 21" descr="50%"/>
              <p:cNvSpPr>
                <a:spLocks noChangeArrowheads="1"/>
              </p:cNvSpPr>
              <p:nvPr userDrawn="1"/>
            </p:nvSpPr>
            <p:spPr bwMode="auto">
              <a:xfrm>
                <a:off x="0" y="312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1046" name="Rectangle 22"/>
              <p:cNvSpPr>
                <a:spLocks noChangeArrowheads="1"/>
              </p:cNvSpPr>
              <p:nvPr userDrawn="1"/>
            </p:nvSpPr>
            <p:spPr bwMode="auto">
              <a:xfrm>
                <a:off x="0" y="336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7" name="Rectangle 23" descr="50%"/>
              <p:cNvSpPr>
                <a:spLocks noChangeArrowheads="1"/>
              </p:cNvSpPr>
              <p:nvPr userDrawn="1"/>
            </p:nvSpPr>
            <p:spPr bwMode="auto">
              <a:xfrm>
                <a:off x="0" y="360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1048" name="Rectangle 24"/>
              <p:cNvSpPr>
                <a:spLocks noChangeArrowheads="1"/>
              </p:cNvSpPr>
              <p:nvPr userDrawn="1"/>
            </p:nvSpPr>
            <p:spPr bwMode="auto">
              <a:xfrm>
                <a:off x="0" y="384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9" name="Rectangle 25" descr="50%"/>
              <p:cNvSpPr>
                <a:spLocks noChangeArrowheads="1"/>
              </p:cNvSpPr>
              <p:nvPr userDrawn="1"/>
            </p:nvSpPr>
            <p:spPr bwMode="auto">
              <a:xfrm>
                <a:off x="0" y="408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grpSp>
        <p:sp>
          <p:nvSpPr>
            <p:cNvPr id="1051" name="Line 27"/>
            <p:cNvSpPr>
              <a:spLocks noChangeShapeType="1"/>
            </p:cNvSpPr>
            <p:nvPr/>
          </p:nvSpPr>
          <p:spPr bwMode="ltGray">
            <a:xfrm>
              <a:off x="144" y="240"/>
              <a:ext cx="5328" cy="0"/>
            </a:xfrm>
            <a:prstGeom prst="line">
              <a:avLst/>
            </a:prstGeom>
            <a:noFill/>
            <a:ln w="57150">
              <a:solidFill>
                <a:schemeClr val="tx1"/>
              </a:solidFill>
              <a:round/>
              <a:headEnd/>
              <a:tailEnd/>
            </a:ln>
            <a:effectLst/>
          </p:spPr>
          <p:txBody>
            <a:bodyPr wrap="none" anchor="ctr"/>
            <a:lstStyle/>
            <a:p>
              <a:pPr>
                <a:defRPr/>
              </a:pPr>
              <a:endParaRPr lang="en-US"/>
            </a:p>
          </p:txBody>
        </p:sp>
        <p:grpSp>
          <p:nvGrpSpPr>
            <p:cNvPr id="1034" name="Group 28"/>
            <p:cNvGrpSpPr>
              <a:grpSpLocks/>
            </p:cNvGrpSpPr>
            <p:nvPr/>
          </p:nvGrpSpPr>
          <p:grpSpPr bwMode="auto">
            <a:xfrm>
              <a:off x="144" y="624"/>
              <a:ext cx="192" cy="192"/>
              <a:chOff x="1200" y="2256"/>
              <a:chExt cx="480" cy="480"/>
            </a:xfrm>
          </p:grpSpPr>
          <p:sp>
            <p:nvSpPr>
              <p:cNvPr id="1053" name="Rectangle 29"/>
              <p:cNvSpPr>
                <a:spLocks noChangeArrowheads="1"/>
              </p:cNvSpPr>
              <p:nvPr/>
            </p:nvSpPr>
            <p:spPr bwMode="hidden">
              <a:xfrm>
                <a:off x="1200" y="2256"/>
                <a:ext cx="240" cy="24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054" name="Rectangle 30"/>
              <p:cNvSpPr>
                <a:spLocks noChangeArrowheads="1"/>
              </p:cNvSpPr>
              <p:nvPr/>
            </p:nvSpPr>
            <p:spPr bwMode="hidden">
              <a:xfrm>
                <a:off x="1440" y="2496"/>
                <a:ext cx="240" cy="24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055" name="Rectangle 31"/>
              <p:cNvSpPr>
                <a:spLocks noChangeArrowheads="1"/>
              </p:cNvSpPr>
              <p:nvPr/>
            </p:nvSpPr>
            <p:spPr bwMode="hidden">
              <a:xfrm>
                <a:off x="1440" y="2256"/>
                <a:ext cx="240" cy="24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1056" name="Rectangle 32"/>
              <p:cNvSpPr>
                <a:spLocks noChangeArrowheads="1"/>
              </p:cNvSpPr>
              <p:nvPr/>
            </p:nvSpPr>
            <p:spPr bwMode="hidden">
              <a:xfrm>
                <a:off x="1200" y="2496"/>
                <a:ext cx="240" cy="240"/>
              </a:xfrm>
              <a:prstGeom prst="rect">
                <a:avLst/>
              </a:prstGeom>
              <a:solidFill>
                <a:schemeClr val="tx1"/>
              </a:solidFill>
              <a:ln w="9525">
                <a:noFill/>
                <a:miter lim="800000"/>
                <a:headEnd/>
                <a:tailEnd/>
              </a:ln>
              <a:effectLst/>
            </p:spPr>
            <p:txBody>
              <a:bodyPr wrap="none" anchor="ctr"/>
              <a:lstStyle/>
              <a:p>
                <a:pPr>
                  <a:defRPr/>
                </a:pPr>
                <a:endParaRPr lang="en-US"/>
              </a:p>
            </p:txBody>
          </p:sp>
        </p:grpSp>
        <p:grpSp>
          <p:nvGrpSpPr>
            <p:cNvPr id="1035" name="Group 33"/>
            <p:cNvGrpSpPr>
              <a:grpSpLocks/>
            </p:cNvGrpSpPr>
            <p:nvPr/>
          </p:nvGrpSpPr>
          <p:grpSpPr bwMode="auto">
            <a:xfrm>
              <a:off x="144" y="1200"/>
              <a:ext cx="5280" cy="0"/>
              <a:chOff x="144" y="1200"/>
              <a:chExt cx="5280" cy="0"/>
            </a:xfrm>
          </p:grpSpPr>
          <p:sp>
            <p:nvSpPr>
              <p:cNvPr id="1058" name="Line 34"/>
              <p:cNvSpPr>
                <a:spLocks noChangeShapeType="1"/>
              </p:cNvSpPr>
              <p:nvPr/>
            </p:nvSpPr>
            <p:spPr bwMode="ltGray">
              <a:xfrm>
                <a:off x="1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59" name="Line 35"/>
              <p:cNvSpPr>
                <a:spLocks noChangeShapeType="1"/>
              </p:cNvSpPr>
              <p:nvPr/>
            </p:nvSpPr>
            <p:spPr bwMode="ltGray">
              <a:xfrm>
                <a:off x="62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60" name="Line 36"/>
              <p:cNvSpPr>
                <a:spLocks noChangeShapeType="1"/>
              </p:cNvSpPr>
              <p:nvPr/>
            </p:nvSpPr>
            <p:spPr bwMode="ltGray">
              <a:xfrm>
                <a:off x="38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61" name="Line 37"/>
              <p:cNvSpPr>
                <a:spLocks noChangeShapeType="1"/>
              </p:cNvSpPr>
              <p:nvPr/>
            </p:nvSpPr>
            <p:spPr bwMode="ltGray">
              <a:xfrm>
                <a:off x="110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62" name="Line 38"/>
              <p:cNvSpPr>
                <a:spLocks noChangeShapeType="1"/>
              </p:cNvSpPr>
              <p:nvPr/>
            </p:nvSpPr>
            <p:spPr bwMode="ltGray">
              <a:xfrm>
                <a:off x="86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63" name="Line 39"/>
              <p:cNvSpPr>
                <a:spLocks noChangeShapeType="1"/>
              </p:cNvSpPr>
              <p:nvPr/>
            </p:nvSpPr>
            <p:spPr bwMode="ltGray">
              <a:xfrm>
                <a:off x="158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64" name="Line 40"/>
              <p:cNvSpPr>
                <a:spLocks noChangeShapeType="1"/>
              </p:cNvSpPr>
              <p:nvPr/>
            </p:nvSpPr>
            <p:spPr bwMode="ltGray">
              <a:xfrm>
                <a:off x="134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65" name="Line 41"/>
              <p:cNvSpPr>
                <a:spLocks noChangeShapeType="1"/>
              </p:cNvSpPr>
              <p:nvPr/>
            </p:nvSpPr>
            <p:spPr bwMode="ltGray">
              <a:xfrm>
                <a:off x="206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66" name="Line 42"/>
              <p:cNvSpPr>
                <a:spLocks noChangeShapeType="1"/>
              </p:cNvSpPr>
              <p:nvPr/>
            </p:nvSpPr>
            <p:spPr bwMode="ltGray">
              <a:xfrm>
                <a:off x="182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67" name="Line 43"/>
              <p:cNvSpPr>
                <a:spLocks noChangeShapeType="1"/>
              </p:cNvSpPr>
              <p:nvPr/>
            </p:nvSpPr>
            <p:spPr bwMode="ltGray">
              <a:xfrm>
                <a:off x="25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68" name="Line 44"/>
              <p:cNvSpPr>
                <a:spLocks noChangeShapeType="1"/>
              </p:cNvSpPr>
              <p:nvPr/>
            </p:nvSpPr>
            <p:spPr bwMode="ltGray">
              <a:xfrm>
                <a:off x="230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69" name="Line 45"/>
              <p:cNvSpPr>
                <a:spLocks noChangeShapeType="1"/>
              </p:cNvSpPr>
              <p:nvPr/>
            </p:nvSpPr>
            <p:spPr bwMode="ltGray">
              <a:xfrm>
                <a:off x="302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70" name="Line 46"/>
              <p:cNvSpPr>
                <a:spLocks noChangeShapeType="1"/>
              </p:cNvSpPr>
              <p:nvPr/>
            </p:nvSpPr>
            <p:spPr bwMode="ltGray">
              <a:xfrm>
                <a:off x="278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71" name="Line 47"/>
              <p:cNvSpPr>
                <a:spLocks noChangeShapeType="1"/>
              </p:cNvSpPr>
              <p:nvPr/>
            </p:nvSpPr>
            <p:spPr bwMode="ltGray">
              <a:xfrm>
                <a:off x="350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72" name="Line 48"/>
              <p:cNvSpPr>
                <a:spLocks noChangeShapeType="1"/>
              </p:cNvSpPr>
              <p:nvPr/>
            </p:nvSpPr>
            <p:spPr bwMode="ltGray">
              <a:xfrm>
                <a:off x="326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73" name="Line 49"/>
              <p:cNvSpPr>
                <a:spLocks noChangeShapeType="1"/>
              </p:cNvSpPr>
              <p:nvPr/>
            </p:nvSpPr>
            <p:spPr bwMode="ltGray">
              <a:xfrm>
                <a:off x="398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74" name="Line 50"/>
              <p:cNvSpPr>
                <a:spLocks noChangeShapeType="1"/>
              </p:cNvSpPr>
              <p:nvPr/>
            </p:nvSpPr>
            <p:spPr bwMode="ltGray">
              <a:xfrm>
                <a:off x="374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75" name="Line 51"/>
              <p:cNvSpPr>
                <a:spLocks noChangeShapeType="1"/>
              </p:cNvSpPr>
              <p:nvPr/>
            </p:nvSpPr>
            <p:spPr bwMode="ltGray">
              <a:xfrm>
                <a:off x="446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76" name="Line 52"/>
              <p:cNvSpPr>
                <a:spLocks noChangeShapeType="1"/>
              </p:cNvSpPr>
              <p:nvPr/>
            </p:nvSpPr>
            <p:spPr bwMode="ltGray">
              <a:xfrm>
                <a:off x="422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77" name="Line 53"/>
              <p:cNvSpPr>
                <a:spLocks noChangeShapeType="1"/>
              </p:cNvSpPr>
              <p:nvPr/>
            </p:nvSpPr>
            <p:spPr bwMode="ltGray">
              <a:xfrm>
                <a:off x="49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78" name="Line 54"/>
              <p:cNvSpPr>
                <a:spLocks noChangeShapeType="1"/>
              </p:cNvSpPr>
              <p:nvPr/>
            </p:nvSpPr>
            <p:spPr bwMode="ltGray">
              <a:xfrm>
                <a:off x="470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79" name="Line 55"/>
              <p:cNvSpPr>
                <a:spLocks noChangeShapeType="1"/>
              </p:cNvSpPr>
              <p:nvPr/>
            </p:nvSpPr>
            <p:spPr bwMode="ltGray">
              <a:xfrm>
                <a:off x="5184" y="1200"/>
                <a:ext cx="240" cy="0"/>
              </a:xfrm>
              <a:prstGeom prst="line">
                <a:avLst/>
              </a:prstGeom>
              <a:noFill/>
              <a:ln w="57150">
                <a:solidFill>
                  <a:schemeClr val="bg2"/>
                </a:solidFill>
                <a:round/>
                <a:headEnd/>
                <a:tailEnd/>
              </a:ln>
              <a:effectLst/>
            </p:spPr>
            <p:txBody>
              <a:bodyPr wrap="none" anchor="ctr"/>
              <a:lstStyle/>
              <a:p>
                <a:pPr>
                  <a:defRPr/>
                </a:pPr>
                <a:endParaRPr lang="en-US"/>
              </a:p>
            </p:txBody>
          </p:sp>
        </p:grpSp>
      </p:grpSp>
      <p:sp>
        <p:nvSpPr>
          <p:cNvPr id="1027" name="Rectangle 2"/>
          <p:cNvSpPr>
            <a:spLocks noGrp="1" noChangeArrowheads="1"/>
          </p:cNvSpPr>
          <p:nvPr>
            <p:ph type="title"/>
          </p:nvPr>
        </p:nvSpPr>
        <p:spPr bwMode="auto">
          <a:xfrm>
            <a:off x="685800" y="604838"/>
            <a:ext cx="777240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2332038"/>
            <a:ext cx="7772400" cy="4662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Date Placeholder 4"/>
          <p:cNvSpPr>
            <a:spLocks noGrp="1" noChangeArrowheads="1"/>
          </p:cNvSpPr>
          <p:nvPr>
            <p:ph type="dt" sz="half" idx="2"/>
          </p:nvPr>
        </p:nvSpPr>
        <p:spPr bwMode="auto">
          <a:xfrm>
            <a:off x="685800" y="7167563"/>
            <a:ext cx="1905000" cy="519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ct val="100000"/>
              </a:lnSpc>
              <a:spcBef>
                <a:spcPct val="0"/>
              </a:spcBef>
              <a:buClrTx/>
              <a:buSzTx/>
              <a:buFontTx/>
              <a:buNone/>
              <a:defRPr sz="1400"/>
            </a:lvl1pPr>
          </a:lstStyle>
          <a:p>
            <a:pPr>
              <a:defRPr/>
            </a:pPr>
            <a:endParaRPr lang="en-US"/>
          </a:p>
        </p:txBody>
      </p:sp>
      <p:sp>
        <p:nvSpPr>
          <p:cNvPr id="1029" name="Rectangle 5"/>
          <p:cNvSpPr>
            <a:spLocks noGrp="1" noChangeArrowheads="1"/>
          </p:cNvSpPr>
          <p:nvPr>
            <p:ph type="ftr" sz="quarter" idx="3"/>
          </p:nvPr>
        </p:nvSpPr>
        <p:spPr bwMode="auto">
          <a:xfrm>
            <a:off x="3124200" y="7167563"/>
            <a:ext cx="2895600" cy="519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lnSpc>
                <a:spcPct val="100000"/>
              </a:lnSpc>
              <a:spcBef>
                <a:spcPct val="0"/>
              </a:spcBef>
              <a:buClrTx/>
              <a:buSzTx/>
              <a:buFontTx/>
              <a:buNone/>
              <a:defRPr sz="1400" smtClean="0"/>
            </a:lvl1pPr>
          </a:lstStyle>
          <a:p>
            <a:pPr>
              <a:defRPr/>
            </a:pPr>
            <a:r>
              <a:rPr lang="en-US"/>
              <a:t>MGMT 58200</a:t>
            </a:r>
          </a:p>
        </p:txBody>
      </p:sp>
      <p:sp>
        <p:nvSpPr>
          <p:cNvPr id="1030" name="Rectangle 6"/>
          <p:cNvSpPr>
            <a:spLocks noGrp="1" noChangeArrowheads="1"/>
          </p:cNvSpPr>
          <p:nvPr>
            <p:ph type="sldNum" sz="quarter" idx="4"/>
          </p:nvPr>
        </p:nvSpPr>
        <p:spPr bwMode="auto">
          <a:xfrm>
            <a:off x="6553200" y="7167563"/>
            <a:ext cx="1905000" cy="519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ct val="100000"/>
              </a:lnSpc>
              <a:spcBef>
                <a:spcPct val="0"/>
              </a:spcBef>
              <a:buClrTx/>
              <a:buSzTx/>
              <a:buFontTx/>
              <a:buNone/>
              <a:defRPr sz="1400"/>
            </a:lvl1pPr>
          </a:lstStyle>
          <a:p>
            <a:pPr>
              <a:defRPr/>
            </a:pPr>
            <a:fld id="{99CDE09D-BDA6-45CB-B6FF-A3CF33DAA2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26.xml"/></Relationships>
</file>

<file path=ppt/slides/_rels/slide1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Database Management</a:t>
            </a:r>
          </a:p>
        </p:txBody>
      </p:sp>
      <p:sp>
        <p:nvSpPr>
          <p:cNvPr id="3075" name="Rectangle 3"/>
          <p:cNvSpPr>
            <a:spLocks noGrp="1" noChangeArrowheads="1"/>
          </p:cNvSpPr>
          <p:nvPr>
            <p:ph type="subTitle" idx="1"/>
          </p:nvPr>
        </p:nvSpPr>
        <p:spPr/>
        <p:txBody>
          <a:bodyPr/>
          <a:lstStyle/>
          <a:p>
            <a:pPr algn="l" eaLnBrk="1" hangingPunct="1"/>
            <a:r>
              <a:rPr lang="en-US" smtClean="0"/>
              <a:t>Structured Query Language (SQL)</a:t>
            </a:r>
          </a:p>
          <a:p>
            <a:pPr algn="l" eaLnBrk="1" hangingPunct="1"/>
            <a:endParaRPr lang="en-US" smtClean="0"/>
          </a:p>
          <a:p>
            <a:pPr algn="l" eaLnBrk="1" hangingPunct="1"/>
            <a:r>
              <a:rPr lang="en-US" smtClean="0"/>
              <a:t>Queries: Part 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p>
            <a:r>
              <a:rPr lang="en-US"/>
              <a:t>MGMT 58200</a:t>
            </a:r>
          </a:p>
        </p:txBody>
      </p:sp>
      <p:sp>
        <p:nvSpPr>
          <p:cNvPr id="12291" name="Slide Number Placeholder 5"/>
          <p:cNvSpPr>
            <a:spLocks noGrp="1"/>
          </p:cNvSpPr>
          <p:nvPr>
            <p:ph type="sldNum" sz="quarter" idx="12"/>
          </p:nvPr>
        </p:nvSpPr>
        <p:spPr>
          <a:noFill/>
        </p:spPr>
        <p:txBody>
          <a:bodyPr/>
          <a:lstStyle/>
          <a:p>
            <a:fld id="{A15D327B-AD94-4A44-962C-36FAFE782E61}" type="slidenum">
              <a:rPr lang="en-US" smtClean="0"/>
              <a:pPr/>
              <a:t>10</a:t>
            </a:fld>
            <a:endParaRPr lang="en-US" smtClean="0"/>
          </a:p>
        </p:txBody>
      </p:sp>
      <p:sp>
        <p:nvSpPr>
          <p:cNvPr id="12292" name="Rectangle 2"/>
          <p:cNvSpPr>
            <a:spLocks noGrp="1" noChangeArrowheads="1"/>
          </p:cNvSpPr>
          <p:nvPr>
            <p:ph type="title"/>
          </p:nvPr>
        </p:nvSpPr>
        <p:spPr/>
        <p:txBody>
          <a:bodyPr/>
          <a:lstStyle/>
          <a:p>
            <a:pPr eaLnBrk="1" hangingPunct="1"/>
            <a:r>
              <a:rPr lang="en-US" smtClean="0"/>
              <a:t>SQL Queries (Cont’d)</a:t>
            </a:r>
          </a:p>
        </p:txBody>
      </p:sp>
      <p:sp>
        <p:nvSpPr>
          <p:cNvPr id="12293" name="Rectangle 3"/>
          <p:cNvSpPr>
            <a:spLocks noGrp="1" noChangeArrowheads="1"/>
          </p:cNvSpPr>
          <p:nvPr>
            <p:ph type="body" idx="1"/>
          </p:nvPr>
        </p:nvSpPr>
        <p:spPr/>
        <p:txBody>
          <a:bodyPr/>
          <a:lstStyle/>
          <a:p>
            <a:pPr lvl="2" eaLnBrk="1" hangingPunct="1">
              <a:lnSpc>
                <a:spcPct val="75000"/>
              </a:lnSpc>
              <a:spcBef>
                <a:spcPct val="40000"/>
              </a:spcBef>
            </a:pPr>
            <a:r>
              <a:rPr lang="en-US" smtClean="0"/>
              <a:t>How can we avoid repetitions?</a:t>
            </a:r>
            <a:endParaRPr lang="en-US" i="1" smtClean="0">
              <a:solidFill>
                <a:srgbClr val="3399FF"/>
              </a:solidFill>
            </a:endParaRPr>
          </a:p>
          <a:p>
            <a:pPr lvl="3" eaLnBrk="1" hangingPunct="1">
              <a:lnSpc>
                <a:spcPct val="75000"/>
              </a:lnSpc>
              <a:spcBef>
                <a:spcPct val="40000"/>
              </a:spcBef>
              <a:buFont typeface="Wingdings" pitchFamily="2" charset="2"/>
              <a:buNone/>
            </a:pPr>
            <a:r>
              <a:rPr lang="en-US" i="1" smtClean="0">
                <a:solidFill>
                  <a:srgbClr val="3399FF"/>
                </a:solidFill>
              </a:rPr>
              <a:t>select f.c_number, f.last, f.first, s.c_number, s.last, s.first</a:t>
            </a:r>
          </a:p>
          <a:p>
            <a:pPr lvl="3" eaLnBrk="1" hangingPunct="1">
              <a:lnSpc>
                <a:spcPct val="75000"/>
              </a:lnSpc>
              <a:buFont typeface="Wingdings" pitchFamily="2" charset="2"/>
              <a:buNone/>
            </a:pPr>
            <a:r>
              <a:rPr lang="en-US" i="1" smtClean="0">
                <a:solidFill>
                  <a:srgbClr val="3399FF"/>
                </a:solidFill>
              </a:rPr>
              <a:t>from customer f, customer s</a:t>
            </a:r>
          </a:p>
          <a:p>
            <a:pPr lvl="3" eaLnBrk="1" hangingPunct="1">
              <a:lnSpc>
                <a:spcPct val="75000"/>
              </a:lnSpc>
              <a:buFont typeface="Wingdings" pitchFamily="2" charset="2"/>
              <a:buNone/>
            </a:pPr>
            <a:r>
              <a:rPr lang="en-US" i="1" smtClean="0">
                <a:solidFill>
                  <a:srgbClr val="3399FF"/>
                </a:solidFill>
              </a:rPr>
              <a:t>where f.last = s.last</a:t>
            </a:r>
          </a:p>
          <a:p>
            <a:pPr lvl="3" eaLnBrk="1" hangingPunct="1">
              <a:lnSpc>
                <a:spcPct val="75000"/>
              </a:lnSpc>
              <a:buFont typeface="Wingdings" pitchFamily="2" charset="2"/>
              <a:buNone/>
            </a:pPr>
            <a:r>
              <a:rPr lang="en-US" i="1" smtClean="0">
                <a:solidFill>
                  <a:srgbClr val="3399FF"/>
                </a:solidFill>
              </a:rPr>
              <a:t>and f.first = s.first</a:t>
            </a:r>
          </a:p>
          <a:p>
            <a:pPr lvl="3" eaLnBrk="1" hangingPunct="1">
              <a:lnSpc>
                <a:spcPct val="75000"/>
              </a:lnSpc>
              <a:spcAft>
                <a:spcPct val="40000"/>
              </a:spcAft>
              <a:buFont typeface="Wingdings" pitchFamily="2" charset="2"/>
              <a:buNone/>
            </a:pPr>
            <a:r>
              <a:rPr lang="en-US" i="1" smtClean="0">
                <a:solidFill>
                  <a:srgbClr val="3399FF"/>
                </a:solidFill>
              </a:rPr>
              <a:t>and f.c_number &lt; s.c_number;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a:t>MGMT 58200</a:t>
            </a:r>
          </a:p>
        </p:txBody>
      </p:sp>
      <p:sp>
        <p:nvSpPr>
          <p:cNvPr id="13315" name="Slide Number Placeholder 5"/>
          <p:cNvSpPr>
            <a:spLocks noGrp="1"/>
          </p:cNvSpPr>
          <p:nvPr>
            <p:ph type="sldNum" sz="quarter" idx="12"/>
          </p:nvPr>
        </p:nvSpPr>
        <p:spPr>
          <a:noFill/>
        </p:spPr>
        <p:txBody>
          <a:bodyPr/>
          <a:lstStyle/>
          <a:p>
            <a:fld id="{3BB1DC15-5391-470F-9B5D-232214EAFCDA}" type="slidenum">
              <a:rPr lang="en-US" smtClean="0"/>
              <a:pPr/>
              <a:t>11</a:t>
            </a:fld>
            <a:endParaRPr lang="en-US" smtClean="0"/>
          </a:p>
        </p:txBody>
      </p:sp>
      <p:sp>
        <p:nvSpPr>
          <p:cNvPr id="13316" name="Rectangle 2"/>
          <p:cNvSpPr>
            <a:spLocks noGrp="1" noChangeArrowheads="1"/>
          </p:cNvSpPr>
          <p:nvPr>
            <p:ph type="title"/>
          </p:nvPr>
        </p:nvSpPr>
        <p:spPr/>
        <p:txBody>
          <a:bodyPr/>
          <a:lstStyle/>
          <a:p>
            <a:pPr eaLnBrk="1" hangingPunct="1"/>
            <a:r>
              <a:rPr lang="en-US" smtClean="0"/>
              <a:t>SQL Queries (Cont’d)</a:t>
            </a:r>
          </a:p>
        </p:txBody>
      </p:sp>
      <p:sp>
        <p:nvSpPr>
          <p:cNvPr id="13317" name="Rectangle 3"/>
          <p:cNvSpPr>
            <a:spLocks noGrp="1" noChangeArrowheads="1"/>
          </p:cNvSpPr>
          <p:nvPr>
            <p:ph type="body" idx="1"/>
          </p:nvPr>
        </p:nvSpPr>
        <p:spPr/>
        <p:txBody>
          <a:bodyPr/>
          <a:lstStyle/>
          <a:p>
            <a:pPr eaLnBrk="1" hangingPunct="1"/>
            <a:r>
              <a:rPr lang="en-US" smtClean="0"/>
              <a:t>Use of set operators</a:t>
            </a:r>
          </a:p>
          <a:p>
            <a:pPr lvl="1" eaLnBrk="1" hangingPunct="1"/>
            <a:r>
              <a:rPr lang="en-US" smtClean="0"/>
              <a:t>Set operators (UNION, INTERSECT, MINUS)</a:t>
            </a:r>
          </a:p>
          <a:p>
            <a:pPr lvl="1" eaLnBrk="1" hangingPunct="1">
              <a:lnSpc>
                <a:spcPct val="75000"/>
              </a:lnSpc>
              <a:buFont typeface="Wingdings" pitchFamily="2" charset="2"/>
              <a:buNone/>
            </a:pPr>
            <a:r>
              <a:rPr lang="en-US" sz="2000" i="1" smtClean="0">
                <a:solidFill>
                  <a:srgbClr val="3399FF"/>
                </a:solidFill>
              </a:rPr>
              <a:t>select c_number, last, first</a:t>
            </a:r>
          </a:p>
          <a:p>
            <a:pPr lvl="1" eaLnBrk="1" hangingPunct="1">
              <a:lnSpc>
                <a:spcPct val="75000"/>
              </a:lnSpc>
              <a:buFont typeface="Wingdings" pitchFamily="2" charset="2"/>
              <a:buNone/>
            </a:pPr>
            <a:r>
              <a:rPr lang="en-US" sz="2000" i="1" smtClean="0">
                <a:solidFill>
                  <a:srgbClr val="3399FF"/>
                </a:solidFill>
              </a:rPr>
              <a:t>from customer</a:t>
            </a:r>
          </a:p>
          <a:p>
            <a:pPr lvl="1" eaLnBrk="1" hangingPunct="1">
              <a:lnSpc>
                <a:spcPct val="75000"/>
              </a:lnSpc>
              <a:buFont typeface="Wingdings" pitchFamily="2" charset="2"/>
              <a:buNone/>
            </a:pPr>
            <a:r>
              <a:rPr lang="en-US" sz="2000" i="1" smtClean="0">
                <a:solidFill>
                  <a:srgbClr val="3399FF"/>
                </a:solidFill>
              </a:rPr>
              <a:t>where slsrep_number=12</a:t>
            </a:r>
          </a:p>
          <a:p>
            <a:pPr lvl="1" eaLnBrk="1" hangingPunct="1">
              <a:lnSpc>
                <a:spcPct val="75000"/>
              </a:lnSpc>
              <a:buFont typeface="Wingdings" pitchFamily="2" charset="2"/>
              <a:buNone/>
            </a:pPr>
            <a:r>
              <a:rPr lang="en-US" sz="2000" i="1" smtClean="0">
                <a:solidFill>
                  <a:srgbClr val="3399FF"/>
                </a:solidFill>
              </a:rPr>
              <a:t>union</a:t>
            </a:r>
          </a:p>
          <a:p>
            <a:pPr lvl="1" eaLnBrk="1" hangingPunct="1">
              <a:lnSpc>
                <a:spcPct val="75000"/>
              </a:lnSpc>
              <a:buFont typeface="Wingdings" pitchFamily="2" charset="2"/>
              <a:buNone/>
            </a:pPr>
            <a:r>
              <a:rPr lang="en-US" sz="2000" i="1" smtClean="0">
                <a:solidFill>
                  <a:srgbClr val="3399FF"/>
                </a:solidFill>
              </a:rPr>
              <a:t>select customer.c_number, last, first</a:t>
            </a:r>
          </a:p>
          <a:p>
            <a:pPr lvl="1" eaLnBrk="1" hangingPunct="1">
              <a:lnSpc>
                <a:spcPct val="75000"/>
              </a:lnSpc>
              <a:buFont typeface="Wingdings" pitchFamily="2" charset="2"/>
              <a:buNone/>
            </a:pPr>
            <a:r>
              <a:rPr lang="en-US" sz="2000" i="1" smtClean="0">
                <a:solidFill>
                  <a:srgbClr val="3399FF"/>
                </a:solidFill>
              </a:rPr>
              <a:t>from customer,orders</a:t>
            </a:r>
          </a:p>
          <a:p>
            <a:pPr lvl="1" eaLnBrk="1" hangingPunct="1">
              <a:lnSpc>
                <a:spcPct val="75000"/>
              </a:lnSpc>
              <a:buFont typeface="Wingdings" pitchFamily="2" charset="2"/>
              <a:buNone/>
            </a:pPr>
            <a:r>
              <a:rPr lang="en-US" sz="2000" i="1" smtClean="0">
                <a:solidFill>
                  <a:srgbClr val="3399FF"/>
                </a:solidFill>
              </a:rPr>
              <a:t>where customer.c_number=orders.c_number;</a:t>
            </a:r>
          </a:p>
          <a:p>
            <a:pPr lvl="1" eaLnBrk="1" hangingPunct="1"/>
            <a:r>
              <a:rPr lang="en-US" smtClean="0"/>
              <a:t>Restriction: Union compatible</a:t>
            </a:r>
          </a:p>
          <a:p>
            <a:pPr eaLnBrk="1" hangingPunct="1"/>
            <a:r>
              <a:rPr lang="en-US" smtClean="0"/>
              <a:t>Set operators vs. subqueries</a:t>
            </a:r>
          </a:p>
        </p:txBody>
      </p:sp>
      <p:sp>
        <p:nvSpPr>
          <p:cNvPr id="13318" name="Text Box 4">
            <a:hlinkClick r:id="rId2" action="ppaction://hlinksldjump" tooltip="List the customer number, last name, and first name for every customer who is either represented by sales rep number 12 or who currently has orders on file, or both."/>
          </p:cNvPr>
          <p:cNvSpPr txBox="1">
            <a:spLocks noChangeArrowheads="1"/>
          </p:cNvSpPr>
          <p:nvPr/>
        </p:nvSpPr>
        <p:spPr bwMode="auto">
          <a:xfrm>
            <a:off x="7772400" y="41910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a:latin typeface="Arial" charset="0"/>
              </a:rPr>
              <a:t>[34]</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US"/>
              <a:t>MGMT 58200</a:t>
            </a:r>
          </a:p>
        </p:txBody>
      </p:sp>
      <p:sp>
        <p:nvSpPr>
          <p:cNvPr id="14339" name="Slide Number Placeholder 5"/>
          <p:cNvSpPr>
            <a:spLocks noGrp="1"/>
          </p:cNvSpPr>
          <p:nvPr>
            <p:ph type="sldNum" sz="quarter" idx="12"/>
          </p:nvPr>
        </p:nvSpPr>
        <p:spPr>
          <a:noFill/>
        </p:spPr>
        <p:txBody>
          <a:bodyPr/>
          <a:lstStyle/>
          <a:p>
            <a:fld id="{94BACF06-CA2C-4C0A-89B1-EE5E3B0D01FF}" type="slidenum">
              <a:rPr lang="en-US" smtClean="0"/>
              <a:pPr/>
              <a:t>12</a:t>
            </a:fld>
            <a:endParaRPr lang="en-US" smtClean="0"/>
          </a:p>
        </p:txBody>
      </p:sp>
      <p:sp>
        <p:nvSpPr>
          <p:cNvPr id="14340" name="Rectangle 2"/>
          <p:cNvSpPr>
            <a:spLocks noGrp="1" noChangeArrowheads="1"/>
          </p:cNvSpPr>
          <p:nvPr>
            <p:ph type="title"/>
          </p:nvPr>
        </p:nvSpPr>
        <p:spPr/>
        <p:txBody>
          <a:bodyPr/>
          <a:lstStyle/>
          <a:p>
            <a:pPr eaLnBrk="1" hangingPunct="1"/>
            <a:r>
              <a:rPr lang="en-US" smtClean="0"/>
              <a:t>SQL Queries (Cont’d)</a:t>
            </a:r>
          </a:p>
        </p:txBody>
      </p:sp>
      <p:sp>
        <p:nvSpPr>
          <p:cNvPr id="14341" name="Rectangle 3"/>
          <p:cNvSpPr>
            <a:spLocks noGrp="1" noChangeArrowheads="1"/>
          </p:cNvSpPr>
          <p:nvPr>
            <p:ph type="body" idx="1"/>
          </p:nvPr>
        </p:nvSpPr>
        <p:spPr>
          <a:xfrm>
            <a:off x="685800" y="2332038"/>
            <a:ext cx="7772400" cy="4830762"/>
          </a:xfrm>
        </p:spPr>
        <p:txBody>
          <a:bodyPr/>
          <a:lstStyle/>
          <a:p>
            <a:pPr eaLnBrk="1" hangingPunct="1">
              <a:lnSpc>
                <a:spcPct val="90000"/>
              </a:lnSpc>
            </a:pPr>
            <a:r>
              <a:rPr lang="en-US" sz="2400" smtClean="0"/>
              <a:t>Use of ALL and ANY</a:t>
            </a:r>
          </a:p>
          <a:p>
            <a:pPr eaLnBrk="1" hangingPunct="1">
              <a:lnSpc>
                <a:spcPct val="75000"/>
              </a:lnSpc>
              <a:spcBef>
                <a:spcPct val="40000"/>
              </a:spcBef>
              <a:buFont typeface="Wingdings" pitchFamily="2" charset="2"/>
              <a:buNone/>
            </a:pPr>
            <a:r>
              <a:rPr lang="en-US" sz="2000" i="1" smtClean="0">
                <a:solidFill>
                  <a:srgbClr val="3399FF"/>
                </a:solidFill>
              </a:rPr>
              <a:t>select c_number, last, first, balance, slsrep_number</a:t>
            </a:r>
          </a:p>
          <a:p>
            <a:pPr eaLnBrk="1" hangingPunct="1">
              <a:lnSpc>
                <a:spcPct val="75000"/>
              </a:lnSpc>
              <a:buFont typeface="Wingdings" pitchFamily="2" charset="2"/>
              <a:buNone/>
            </a:pPr>
            <a:r>
              <a:rPr lang="en-US" sz="2000" i="1" smtClean="0">
                <a:solidFill>
                  <a:srgbClr val="3399FF"/>
                </a:solidFill>
              </a:rPr>
              <a:t>from customer</a:t>
            </a:r>
          </a:p>
          <a:p>
            <a:pPr eaLnBrk="1" hangingPunct="1">
              <a:lnSpc>
                <a:spcPct val="75000"/>
              </a:lnSpc>
              <a:buFont typeface="Wingdings" pitchFamily="2" charset="2"/>
              <a:buNone/>
            </a:pPr>
            <a:r>
              <a:rPr lang="en-US" sz="2000" i="1" smtClean="0">
                <a:solidFill>
                  <a:srgbClr val="3399FF"/>
                </a:solidFill>
              </a:rPr>
              <a:t>where balance &gt;all</a:t>
            </a:r>
          </a:p>
          <a:p>
            <a:pPr eaLnBrk="1" hangingPunct="1">
              <a:lnSpc>
                <a:spcPct val="75000"/>
              </a:lnSpc>
              <a:buFont typeface="Wingdings" pitchFamily="2" charset="2"/>
              <a:buNone/>
            </a:pPr>
            <a:r>
              <a:rPr lang="en-US" sz="2000" i="1" smtClean="0">
                <a:solidFill>
                  <a:srgbClr val="3399FF"/>
                </a:solidFill>
              </a:rPr>
              <a:t>(select balance</a:t>
            </a:r>
          </a:p>
          <a:p>
            <a:pPr eaLnBrk="1" hangingPunct="1">
              <a:lnSpc>
                <a:spcPct val="75000"/>
              </a:lnSpc>
              <a:buFont typeface="Wingdings" pitchFamily="2" charset="2"/>
              <a:buNone/>
            </a:pPr>
            <a:r>
              <a:rPr lang="en-US" sz="2000" i="1" smtClean="0">
                <a:solidFill>
                  <a:srgbClr val="3399FF"/>
                </a:solidFill>
              </a:rPr>
              <a:t>from customer</a:t>
            </a:r>
          </a:p>
          <a:p>
            <a:pPr eaLnBrk="1" hangingPunct="1">
              <a:lnSpc>
                <a:spcPct val="75000"/>
              </a:lnSpc>
              <a:spcAft>
                <a:spcPct val="40000"/>
              </a:spcAft>
              <a:buFont typeface="Wingdings" pitchFamily="2" charset="2"/>
              <a:buNone/>
            </a:pPr>
            <a:r>
              <a:rPr lang="en-US" sz="2000" i="1" smtClean="0">
                <a:solidFill>
                  <a:srgbClr val="3399FF"/>
                </a:solidFill>
              </a:rPr>
              <a:t>where slsrep_number=12);</a:t>
            </a:r>
          </a:p>
          <a:p>
            <a:pPr eaLnBrk="1" hangingPunct="1">
              <a:lnSpc>
                <a:spcPct val="75000"/>
              </a:lnSpc>
              <a:spcBef>
                <a:spcPct val="40000"/>
              </a:spcBef>
              <a:buFont typeface="Wingdings" pitchFamily="2" charset="2"/>
              <a:buNone/>
            </a:pPr>
            <a:r>
              <a:rPr lang="en-US" sz="2000" i="1" smtClean="0">
                <a:solidFill>
                  <a:srgbClr val="3399FF"/>
                </a:solidFill>
              </a:rPr>
              <a:t>select c_number, last, first, balance, slsrep_number</a:t>
            </a:r>
          </a:p>
          <a:p>
            <a:pPr eaLnBrk="1" hangingPunct="1">
              <a:lnSpc>
                <a:spcPct val="75000"/>
              </a:lnSpc>
              <a:buFont typeface="Wingdings" pitchFamily="2" charset="2"/>
              <a:buNone/>
            </a:pPr>
            <a:r>
              <a:rPr lang="en-US" sz="2000" i="1" smtClean="0">
                <a:solidFill>
                  <a:srgbClr val="3399FF"/>
                </a:solidFill>
              </a:rPr>
              <a:t>from customer</a:t>
            </a:r>
          </a:p>
          <a:p>
            <a:pPr eaLnBrk="1" hangingPunct="1">
              <a:lnSpc>
                <a:spcPct val="75000"/>
              </a:lnSpc>
              <a:buFont typeface="Wingdings" pitchFamily="2" charset="2"/>
              <a:buNone/>
            </a:pPr>
            <a:r>
              <a:rPr lang="en-US" sz="2000" i="1" smtClean="0">
                <a:solidFill>
                  <a:srgbClr val="3399FF"/>
                </a:solidFill>
              </a:rPr>
              <a:t>where balance &gt;any</a:t>
            </a:r>
          </a:p>
          <a:p>
            <a:pPr eaLnBrk="1" hangingPunct="1">
              <a:lnSpc>
                <a:spcPct val="75000"/>
              </a:lnSpc>
              <a:buFont typeface="Wingdings" pitchFamily="2" charset="2"/>
              <a:buNone/>
            </a:pPr>
            <a:r>
              <a:rPr lang="en-US" sz="2000" i="1" smtClean="0">
                <a:solidFill>
                  <a:srgbClr val="3399FF"/>
                </a:solidFill>
              </a:rPr>
              <a:t>(select balance</a:t>
            </a:r>
          </a:p>
          <a:p>
            <a:pPr eaLnBrk="1" hangingPunct="1">
              <a:lnSpc>
                <a:spcPct val="75000"/>
              </a:lnSpc>
              <a:buFont typeface="Wingdings" pitchFamily="2" charset="2"/>
              <a:buNone/>
            </a:pPr>
            <a:r>
              <a:rPr lang="en-US" sz="2000" i="1" smtClean="0">
                <a:solidFill>
                  <a:srgbClr val="3399FF"/>
                </a:solidFill>
              </a:rPr>
              <a:t>from customer</a:t>
            </a:r>
          </a:p>
          <a:p>
            <a:pPr eaLnBrk="1" hangingPunct="1">
              <a:lnSpc>
                <a:spcPct val="75000"/>
              </a:lnSpc>
              <a:spcAft>
                <a:spcPct val="40000"/>
              </a:spcAft>
              <a:buFont typeface="Wingdings" pitchFamily="2" charset="2"/>
              <a:buNone/>
            </a:pPr>
            <a:r>
              <a:rPr lang="en-US" sz="2000" i="1" smtClean="0">
                <a:solidFill>
                  <a:srgbClr val="3399FF"/>
                </a:solidFill>
              </a:rPr>
              <a:t>where slsrep_number=12);</a:t>
            </a:r>
          </a:p>
          <a:p>
            <a:pPr eaLnBrk="1" hangingPunct="1">
              <a:lnSpc>
                <a:spcPct val="75000"/>
              </a:lnSpc>
              <a:spcAft>
                <a:spcPct val="40000"/>
              </a:spcAft>
            </a:pPr>
            <a:r>
              <a:rPr lang="en-US" sz="2400" smtClean="0"/>
              <a:t>Alternatives to ALL and ANY</a:t>
            </a:r>
          </a:p>
        </p:txBody>
      </p:sp>
      <p:sp>
        <p:nvSpPr>
          <p:cNvPr id="14342" name="Text Box 4">
            <a:hlinkClick r:id="rId2" action="ppaction://hlinksldjump" tooltip="Find the customer number, last name, first name, current balance, and sales rep number for every customer whose balance is larger than the individual balances of every customer of sales rep 12."/>
          </p:cNvPr>
          <p:cNvSpPr txBox="1">
            <a:spLocks noChangeArrowheads="1"/>
          </p:cNvSpPr>
          <p:nvPr/>
        </p:nvSpPr>
        <p:spPr bwMode="auto">
          <a:xfrm>
            <a:off x="7769225" y="35052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[35]</a:t>
            </a:r>
          </a:p>
        </p:txBody>
      </p:sp>
      <p:sp>
        <p:nvSpPr>
          <p:cNvPr id="14343" name="Text Box 5">
            <a:hlinkClick r:id="rId2" action="ppaction://hlinksldjump" tooltip="Find the customer number, last name, first name, current balance, and sales rep number of every customer whose balance is larger than the balance of at least one customer of sales rep number 12."/>
          </p:cNvPr>
          <p:cNvSpPr txBox="1">
            <a:spLocks noChangeArrowheads="1"/>
          </p:cNvSpPr>
          <p:nvPr/>
        </p:nvSpPr>
        <p:spPr bwMode="auto">
          <a:xfrm>
            <a:off x="7772400" y="55626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[36]</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a:t>MGMT 58200</a:t>
            </a:r>
          </a:p>
        </p:txBody>
      </p:sp>
      <p:sp>
        <p:nvSpPr>
          <p:cNvPr id="15363" name="Slide Number Placeholder 5"/>
          <p:cNvSpPr>
            <a:spLocks noGrp="1"/>
          </p:cNvSpPr>
          <p:nvPr>
            <p:ph type="sldNum" sz="quarter" idx="12"/>
          </p:nvPr>
        </p:nvSpPr>
        <p:spPr>
          <a:noFill/>
        </p:spPr>
        <p:txBody>
          <a:bodyPr/>
          <a:lstStyle/>
          <a:p>
            <a:fld id="{5CC0B4A9-49F2-44A0-8D12-AB623F1CBEBE}" type="slidenum">
              <a:rPr lang="en-US" smtClean="0"/>
              <a:pPr/>
              <a:t>13</a:t>
            </a:fld>
            <a:endParaRPr lang="en-US" smtClean="0"/>
          </a:p>
        </p:txBody>
      </p:sp>
      <p:sp>
        <p:nvSpPr>
          <p:cNvPr id="15364" name="Rectangle 2"/>
          <p:cNvSpPr>
            <a:spLocks noGrp="1" noChangeArrowheads="1"/>
          </p:cNvSpPr>
          <p:nvPr>
            <p:ph type="title"/>
          </p:nvPr>
        </p:nvSpPr>
        <p:spPr/>
        <p:txBody>
          <a:bodyPr/>
          <a:lstStyle/>
          <a:p>
            <a:pPr eaLnBrk="1" hangingPunct="1"/>
            <a:r>
              <a:rPr lang="en-US" smtClean="0"/>
              <a:t>SQL Queries (Cont’d)</a:t>
            </a:r>
          </a:p>
        </p:txBody>
      </p:sp>
      <p:sp>
        <p:nvSpPr>
          <p:cNvPr id="15365" name="Rectangle 3"/>
          <p:cNvSpPr>
            <a:spLocks noGrp="1" noChangeArrowheads="1"/>
          </p:cNvSpPr>
          <p:nvPr>
            <p:ph type="body" idx="1"/>
          </p:nvPr>
        </p:nvSpPr>
        <p:spPr/>
        <p:txBody>
          <a:bodyPr/>
          <a:lstStyle/>
          <a:p>
            <a:pPr eaLnBrk="1" hangingPunct="1"/>
            <a:r>
              <a:rPr lang="en-US" dirty="0" smtClean="0"/>
              <a:t>Correlated </a:t>
            </a:r>
            <a:r>
              <a:rPr lang="en-US" dirty="0" err="1" smtClean="0"/>
              <a:t>subquery</a:t>
            </a:r>
            <a:endParaRPr lang="en-US" dirty="0" smtClean="0"/>
          </a:p>
          <a:p>
            <a:pPr lvl="1" eaLnBrk="1" hangingPunct="1"/>
            <a:r>
              <a:rPr lang="en-US" dirty="0" smtClean="0"/>
              <a:t>Unlike in a regular subquery, here the inner query is executed for each row of the outer query (lots of processing!).</a:t>
            </a:r>
          </a:p>
          <a:p>
            <a:pPr lvl="1" eaLnBrk="1" hangingPunct="1">
              <a:lnSpc>
                <a:spcPct val="75000"/>
              </a:lnSpc>
              <a:spcBef>
                <a:spcPct val="40000"/>
              </a:spcBef>
              <a:buFont typeface="Wingdings" pitchFamily="2" charset="2"/>
              <a:buNone/>
            </a:pPr>
            <a:r>
              <a:rPr lang="en-US" sz="2000" i="1" dirty="0" smtClean="0">
                <a:solidFill>
                  <a:srgbClr val="3399FF"/>
                </a:solidFill>
              </a:rPr>
              <a:t>select last, first, balance</a:t>
            </a:r>
          </a:p>
          <a:p>
            <a:pPr lvl="1" eaLnBrk="1" hangingPunct="1">
              <a:lnSpc>
                <a:spcPct val="75000"/>
              </a:lnSpc>
              <a:buFont typeface="Wingdings" pitchFamily="2" charset="2"/>
              <a:buNone/>
            </a:pPr>
            <a:r>
              <a:rPr lang="en-US" sz="2000" i="1" dirty="0" smtClean="0">
                <a:solidFill>
                  <a:srgbClr val="3399FF"/>
                </a:solidFill>
              </a:rPr>
              <a:t>from customer a</a:t>
            </a:r>
          </a:p>
          <a:p>
            <a:pPr lvl="1" eaLnBrk="1" hangingPunct="1">
              <a:lnSpc>
                <a:spcPct val="75000"/>
              </a:lnSpc>
              <a:buFont typeface="Wingdings" pitchFamily="2" charset="2"/>
              <a:buNone/>
            </a:pPr>
            <a:r>
              <a:rPr lang="en-US" sz="2000" i="1" dirty="0" smtClean="0">
                <a:solidFill>
                  <a:srgbClr val="3399FF"/>
                </a:solidFill>
              </a:rPr>
              <a:t>where balance =</a:t>
            </a:r>
          </a:p>
          <a:p>
            <a:pPr lvl="1" eaLnBrk="1" hangingPunct="1">
              <a:lnSpc>
                <a:spcPct val="75000"/>
              </a:lnSpc>
              <a:buFont typeface="Wingdings" pitchFamily="2" charset="2"/>
              <a:buNone/>
            </a:pPr>
            <a:r>
              <a:rPr lang="en-US" sz="2000" i="1" dirty="0" smtClean="0">
                <a:solidFill>
                  <a:srgbClr val="3399FF"/>
                </a:solidFill>
              </a:rPr>
              <a:t>(select max(balance) </a:t>
            </a:r>
          </a:p>
          <a:p>
            <a:pPr lvl="1" eaLnBrk="1" hangingPunct="1">
              <a:lnSpc>
                <a:spcPct val="75000"/>
              </a:lnSpc>
              <a:buFont typeface="Wingdings" pitchFamily="2" charset="2"/>
              <a:buNone/>
            </a:pPr>
            <a:r>
              <a:rPr lang="en-US" sz="2000" i="1" dirty="0" smtClean="0">
                <a:solidFill>
                  <a:srgbClr val="3399FF"/>
                </a:solidFill>
              </a:rPr>
              <a:t>from customer b</a:t>
            </a:r>
          </a:p>
          <a:p>
            <a:pPr lvl="1" eaLnBrk="1" hangingPunct="1">
              <a:lnSpc>
                <a:spcPct val="75000"/>
              </a:lnSpc>
              <a:buFont typeface="Wingdings" pitchFamily="2" charset="2"/>
              <a:buNone/>
            </a:pPr>
            <a:r>
              <a:rPr lang="en-US" sz="2000" i="1" dirty="0" smtClean="0">
                <a:solidFill>
                  <a:srgbClr val="3399FF"/>
                </a:solidFill>
              </a:rPr>
              <a:t>where </a:t>
            </a:r>
            <a:r>
              <a:rPr lang="en-US" sz="2000" i="1" dirty="0" err="1" smtClean="0">
                <a:solidFill>
                  <a:srgbClr val="3399FF"/>
                </a:solidFill>
              </a:rPr>
              <a:t>a.slsrep_number</a:t>
            </a:r>
            <a:r>
              <a:rPr lang="en-US" sz="2000" i="1" dirty="0" smtClean="0">
                <a:solidFill>
                  <a:srgbClr val="3399FF"/>
                </a:solidFill>
              </a:rPr>
              <a:t>=</a:t>
            </a:r>
            <a:r>
              <a:rPr lang="en-US" sz="2000" i="1" dirty="0" err="1" smtClean="0">
                <a:solidFill>
                  <a:srgbClr val="3399FF"/>
                </a:solidFill>
              </a:rPr>
              <a:t>b.slsrep_number</a:t>
            </a:r>
            <a:r>
              <a:rPr lang="en-US" sz="2000" i="1" dirty="0" smtClean="0">
                <a:solidFill>
                  <a:srgbClr val="3399FF"/>
                </a:solidFill>
              </a:rPr>
              <a:t>);</a:t>
            </a:r>
          </a:p>
          <a:p>
            <a:pPr lvl="1" eaLnBrk="1" hangingPunct="1"/>
            <a:endParaRPr lang="en-US" sz="2000" dirty="0" smtClean="0"/>
          </a:p>
          <a:p>
            <a:pPr lvl="1" eaLnBrk="1" hangingPunct="1"/>
            <a:endParaRPr lang="en-US" dirty="0" smtClean="0"/>
          </a:p>
        </p:txBody>
      </p:sp>
      <p:sp>
        <p:nvSpPr>
          <p:cNvPr id="15366" name="Text Box 4">
            <a:hlinkClick r:id="rId2" action="ppaction://hlinksldjump" tooltip="For every sales rep, show the last name, first name, and balance of the customer who has the maximum balance among the customers of that sales rep."/>
          </p:cNvPr>
          <p:cNvSpPr txBox="1">
            <a:spLocks noChangeArrowheads="1"/>
          </p:cNvSpPr>
          <p:nvPr/>
        </p:nvSpPr>
        <p:spPr bwMode="auto">
          <a:xfrm>
            <a:off x="7772400" y="54102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[37]</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p>
            <a:r>
              <a:rPr lang="en-US"/>
              <a:t>MGMT 58200</a:t>
            </a:r>
          </a:p>
        </p:txBody>
      </p:sp>
      <p:sp>
        <p:nvSpPr>
          <p:cNvPr id="16387" name="Slide Number Placeholder 5"/>
          <p:cNvSpPr>
            <a:spLocks noGrp="1"/>
          </p:cNvSpPr>
          <p:nvPr>
            <p:ph type="sldNum" sz="quarter" idx="12"/>
          </p:nvPr>
        </p:nvSpPr>
        <p:spPr>
          <a:noFill/>
        </p:spPr>
        <p:txBody>
          <a:bodyPr/>
          <a:lstStyle/>
          <a:p>
            <a:fld id="{1E755202-4FB9-4DF7-AAED-38944E916DA0}" type="slidenum">
              <a:rPr lang="en-US" smtClean="0"/>
              <a:pPr/>
              <a:t>14</a:t>
            </a:fld>
            <a:endParaRPr lang="en-US" smtClean="0"/>
          </a:p>
        </p:txBody>
      </p:sp>
      <p:sp>
        <p:nvSpPr>
          <p:cNvPr id="16388" name="Rectangle 2"/>
          <p:cNvSpPr>
            <a:spLocks noGrp="1" noChangeArrowheads="1"/>
          </p:cNvSpPr>
          <p:nvPr>
            <p:ph type="title"/>
          </p:nvPr>
        </p:nvSpPr>
        <p:spPr/>
        <p:txBody>
          <a:bodyPr/>
          <a:lstStyle/>
          <a:p>
            <a:pPr eaLnBrk="1" hangingPunct="1"/>
            <a:r>
              <a:rPr lang="en-US" smtClean="0"/>
              <a:t>SQL Queries (Cont’d)</a:t>
            </a:r>
          </a:p>
        </p:txBody>
      </p:sp>
      <p:sp>
        <p:nvSpPr>
          <p:cNvPr id="16389" name="Rectangle 3"/>
          <p:cNvSpPr>
            <a:spLocks noGrp="1" noChangeArrowheads="1"/>
          </p:cNvSpPr>
          <p:nvPr>
            <p:ph type="body" idx="1"/>
          </p:nvPr>
        </p:nvSpPr>
        <p:spPr/>
        <p:txBody>
          <a:bodyPr/>
          <a:lstStyle/>
          <a:p>
            <a:pPr eaLnBrk="1" hangingPunct="1">
              <a:lnSpc>
                <a:spcPct val="90000"/>
              </a:lnSpc>
            </a:pPr>
            <a:r>
              <a:rPr lang="en-US" dirty="0" err="1" smtClean="0"/>
              <a:t>Subquery</a:t>
            </a:r>
            <a:r>
              <a:rPr lang="en-US" dirty="0" smtClean="0"/>
              <a:t> in the SELECT clause</a:t>
            </a:r>
          </a:p>
          <a:p>
            <a:pPr lvl="1" eaLnBrk="1" hangingPunct="1">
              <a:lnSpc>
                <a:spcPct val="90000"/>
              </a:lnSpc>
            </a:pPr>
            <a:r>
              <a:rPr lang="en-US" dirty="0" smtClean="0"/>
              <a:t>One can use a </a:t>
            </a:r>
            <a:r>
              <a:rPr lang="en-US" dirty="0" err="1" smtClean="0"/>
              <a:t>subquery</a:t>
            </a:r>
            <a:r>
              <a:rPr lang="en-US" dirty="0" smtClean="0"/>
              <a:t> in the SELECT clause instead of the WHERE clause.</a:t>
            </a:r>
          </a:p>
          <a:p>
            <a:pPr lvl="1" eaLnBrk="1" hangingPunct="1">
              <a:lnSpc>
                <a:spcPct val="90000"/>
              </a:lnSpc>
            </a:pPr>
            <a:r>
              <a:rPr lang="en-US" dirty="0" smtClean="0"/>
              <a:t>This </a:t>
            </a:r>
            <a:r>
              <a:rPr lang="en-US" dirty="0" err="1" smtClean="0"/>
              <a:t>subquery</a:t>
            </a:r>
            <a:r>
              <a:rPr lang="en-US" dirty="0" smtClean="0"/>
              <a:t> must return a single value.</a:t>
            </a:r>
          </a:p>
          <a:p>
            <a:pPr lvl="1" eaLnBrk="1" hangingPunct="1">
              <a:lnSpc>
                <a:spcPct val="75000"/>
              </a:lnSpc>
              <a:spcBef>
                <a:spcPct val="40000"/>
              </a:spcBef>
              <a:buFont typeface="Wingdings" pitchFamily="2" charset="2"/>
              <a:buNone/>
            </a:pPr>
            <a:endParaRPr lang="en-US" sz="2000" i="1" dirty="0" smtClean="0">
              <a:solidFill>
                <a:srgbClr val="3399FF"/>
              </a:solidFill>
            </a:endParaRPr>
          </a:p>
          <a:p>
            <a:pPr lvl="1" eaLnBrk="1" hangingPunct="1">
              <a:lnSpc>
                <a:spcPct val="75000"/>
              </a:lnSpc>
              <a:spcBef>
                <a:spcPct val="40000"/>
              </a:spcBef>
              <a:buFont typeface="Wingdings" pitchFamily="2" charset="2"/>
              <a:buNone/>
            </a:pPr>
            <a:r>
              <a:rPr lang="en-US" sz="2000" i="1" dirty="0" smtClean="0">
                <a:solidFill>
                  <a:srgbClr val="3399FF"/>
                </a:solidFill>
              </a:rPr>
              <a:t>select last, first, </a:t>
            </a:r>
          </a:p>
          <a:p>
            <a:pPr lvl="1" eaLnBrk="1" hangingPunct="1">
              <a:lnSpc>
                <a:spcPct val="75000"/>
              </a:lnSpc>
              <a:spcBef>
                <a:spcPct val="40000"/>
              </a:spcBef>
              <a:buNone/>
            </a:pPr>
            <a:r>
              <a:rPr lang="en-US" sz="2000" i="1" dirty="0" smtClean="0">
                <a:solidFill>
                  <a:srgbClr val="3399FF"/>
                </a:solidFill>
              </a:rPr>
              <a:t>(balance – (select </a:t>
            </a:r>
            <a:r>
              <a:rPr lang="en-US" sz="2000" i="1" dirty="0" err="1" smtClean="0">
                <a:solidFill>
                  <a:srgbClr val="3399FF"/>
                </a:solidFill>
              </a:rPr>
              <a:t>avg</a:t>
            </a:r>
            <a:r>
              <a:rPr lang="en-US" sz="2000" i="1" dirty="0" smtClean="0">
                <a:solidFill>
                  <a:srgbClr val="3399FF"/>
                </a:solidFill>
              </a:rPr>
              <a:t>(balance) from customer))</a:t>
            </a:r>
          </a:p>
          <a:p>
            <a:pPr lvl="1" eaLnBrk="1" hangingPunct="1">
              <a:lnSpc>
                <a:spcPct val="75000"/>
              </a:lnSpc>
              <a:buFont typeface="Wingdings" pitchFamily="2" charset="2"/>
              <a:buNone/>
            </a:pPr>
            <a:r>
              <a:rPr lang="en-US" sz="2000" i="1" dirty="0" smtClean="0">
                <a:solidFill>
                  <a:srgbClr val="3399FF"/>
                </a:solidFill>
              </a:rPr>
              <a:t>from customer;</a:t>
            </a:r>
          </a:p>
        </p:txBody>
      </p:sp>
      <p:sp>
        <p:nvSpPr>
          <p:cNvPr id="16390" name="Text Box 4">
            <a:hlinkClick r:id="rId2" action="ppaction://hlinksldjump" tooltip="For every customer, show the last and first names, as well as the difference in balance for this customer from the average balance of all customers."/>
          </p:cNvPr>
          <p:cNvSpPr txBox="1">
            <a:spLocks noChangeArrowheads="1"/>
          </p:cNvSpPr>
          <p:nvPr/>
        </p:nvSpPr>
        <p:spPr bwMode="auto">
          <a:xfrm>
            <a:off x="7620000" y="44958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a:latin typeface="Arial" charset="0"/>
              </a:rPr>
              <a:t>[38]</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a:t>MGMT 58200</a:t>
            </a:r>
          </a:p>
        </p:txBody>
      </p:sp>
      <p:sp>
        <p:nvSpPr>
          <p:cNvPr id="17411" name="Slide Number Placeholder 5"/>
          <p:cNvSpPr>
            <a:spLocks noGrp="1"/>
          </p:cNvSpPr>
          <p:nvPr>
            <p:ph type="sldNum" sz="quarter" idx="12"/>
          </p:nvPr>
        </p:nvSpPr>
        <p:spPr>
          <a:noFill/>
        </p:spPr>
        <p:txBody>
          <a:bodyPr/>
          <a:lstStyle/>
          <a:p>
            <a:fld id="{589A6200-35B4-4E15-874D-A5D97A7D243F}" type="slidenum">
              <a:rPr lang="en-US" smtClean="0"/>
              <a:pPr/>
              <a:t>15</a:t>
            </a:fld>
            <a:endParaRPr lang="en-US" dirty="0" smtClean="0"/>
          </a:p>
        </p:txBody>
      </p:sp>
      <p:sp>
        <p:nvSpPr>
          <p:cNvPr id="17412" name="Rectangle 2"/>
          <p:cNvSpPr>
            <a:spLocks noGrp="1" noChangeArrowheads="1"/>
          </p:cNvSpPr>
          <p:nvPr>
            <p:ph type="title"/>
          </p:nvPr>
        </p:nvSpPr>
        <p:spPr/>
        <p:txBody>
          <a:bodyPr/>
          <a:lstStyle/>
          <a:p>
            <a:pPr eaLnBrk="1" hangingPunct="1"/>
            <a:r>
              <a:rPr lang="en-US" dirty="0" smtClean="0"/>
              <a:t>SQL Queries (Cont’d)</a:t>
            </a:r>
          </a:p>
        </p:txBody>
      </p:sp>
      <p:sp>
        <p:nvSpPr>
          <p:cNvPr id="17413" name="Rectangle 3"/>
          <p:cNvSpPr>
            <a:spLocks noGrp="1" noChangeArrowheads="1"/>
          </p:cNvSpPr>
          <p:nvPr>
            <p:ph type="body" idx="1"/>
          </p:nvPr>
        </p:nvSpPr>
        <p:spPr>
          <a:xfrm>
            <a:off x="685800" y="2133600"/>
            <a:ext cx="7696200" cy="5105400"/>
          </a:xfrm>
        </p:spPr>
        <p:txBody>
          <a:bodyPr/>
          <a:lstStyle/>
          <a:p>
            <a:pPr eaLnBrk="1" hangingPunct="1"/>
            <a:r>
              <a:rPr lang="en-US" dirty="0" err="1" smtClean="0"/>
              <a:t>Subquery</a:t>
            </a:r>
            <a:r>
              <a:rPr lang="en-US" dirty="0" smtClean="0"/>
              <a:t> in the FROM clause</a:t>
            </a:r>
          </a:p>
          <a:p>
            <a:pPr lvl="1" eaLnBrk="1" hangingPunct="1"/>
            <a:r>
              <a:rPr lang="en-US" dirty="0" smtClean="0"/>
              <a:t>One can also use a </a:t>
            </a:r>
            <a:r>
              <a:rPr lang="en-US" dirty="0" err="1" smtClean="0"/>
              <a:t>subquery</a:t>
            </a:r>
            <a:r>
              <a:rPr lang="en-US" dirty="0" smtClean="0"/>
              <a:t> in the FROM clause. </a:t>
            </a:r>
          </a:p>
          <a:p>
            <a:pPr lvl="1" eaLnBrk="1" hangingPunct="1"/>
            <a:r>
              <a:rPr lang="en-US" dirty="0" smtClean="0"/>
              <a:t>This </a:t>
            </a:r>
            <a:r>
              <a:rPr lang="en-US" dirty="0" err="1" smtClean="0"/>
              <a:t>subquery</a:t>
            </a:r>
            <a:r>
              <a:rPr lang="en-US" dirty="0" smtClean="0"/>
              <a:t> may return multiple values (in fact, multiple rows and columns). Thus, the output of the </a:t>
            </a:r>
            <a:r>
              <a:rPr lang="en-US" dirty="0" err="1" smtClean="0"/>
              <a:t>subquery</a:t>
            </a:r>
            <a:r>
              <a:rPr lang="en-US" dirty="0" smtClean="0"/>
              <a:t> resembles a table (called derived table).</a:t>
            </a:r>
            <a:endParaRPr lang="en-US" i="1" dirty="0" smtClean="0">
              <a:solidFill>
                <a:srgbClr val="3399FF"/>
              </a:solidFill>
            </a:endParaRPr>
          </a:p>
          <a:p>
            <a:pPr lvl="1" eaLnBrk="1" hangingPunct="1">
              <a:lnSpc>
                <a:spcPct val="75000"/>
              </a:lnSpc>
              <a:spcBef>
                <a:spcPct val="40000"/>
              </a:spcBef>
              <a:buFont typeface="Wingdings" pitchFamily="2" charset="2"/>
              <a:buNone/>
            </a:pPr>
            <a:endParaRPr lang="en-US" sz="1400" i="1" dirty="0" smtClean="0">
              <a:solidFill>
                <a:srgbClr val="3399FF"/>
              </a:solidFill>
            </a:endParaRPr>
          </a:p>
          <a:p>
            <a:pPr lvl="1" eaLnBrk="1" hangingPunct="1">
              <a:lnSpc>
                <a:spcPct val="75000"/>
              </a:lnSpc>
              <a:spcBef>
                <a:spcPct val="40000"/>
              </a:spcBef>
              <a:buFont typeface="Wingdings" pitchFamily="2" charset="2"/>
              <a:buNone/>
            </a:pPr>
            <a:r>
              <a:rPr lang="en-US" sz="2000" i="1" dirty="0" smtClean="0">
                <a:solidFill>
                  <a:srgbClr val="3399FF"/>
                </a:solidFill>
              </a:rPr>
              <a:t>Select </a:t>
            </a:r>
            <a:r>
              <a:rPr lang="en-US" sz="2000" i="1" dirty="0" err="1" smtClean="0">
                <a:solidFill>
                  <a:srgbClr val="3399FF"/>
                </a:solidFill>
              </a:rPr>
              <a:t>part.part_number</a:t>
            </a:r>
            <a:r>
              <a:rPr lang="en-US" sz="2000" i="1" dirty="0" smtClean="0">
                <a:solidFill>
                  <a:srgbClr val="3399FF"/>
                </a:solidFill>
              </a:rPr>
              <a:t>, </a:t>
            </a:r>
            <a:r>
              <a:rPr lang="en-US" sz="2000" i="1" dirty="0" err="1" smtClean="0">
                <a:solidFill>
                  <a:srgbClr val="3399FF"/>
                </a:solidFill>
              </a:rPr>
              <a:t>unit_price</a:t>
            </a:r>
            <a:r>
              <a:rPr lang="en-US" sz="2000" i="1" dirty="0" smtClean="0">
                <a:solidFill>
                  <a:srgbClr val="3399FF"/>
                </a:solidFill>
              </a:rPr>
              <a:t>, </a:t>
            </a:r>
            <a:r>
              <a:rPr lang="en-US" sz="2000" i="1" dirty="0" err="1" smtClean="0">
                <a:solidFill>
                  <a:srgbClr val="3399FF"/>
                </a:solidFill>
              </a:rPr>
              <a:t>avg_q_price</a:t>
            </a:r>
            <a:endParaRPr lang="en-US" sz="2000" i="1" dirty="0" smtClean="0">
              <a:solidFill>
                <a:srgbClr val="3399FF"/>
              </a:solidFill>
            </a:endParaRPr>
          </a:p>
          <a:p>
            <a:pPr lvl="1" eaLnBrk="1" hangingPunct="1">
              <a:lnSpc>
                <a:spcPct val="75000"/>
              </a:lnSpc>
              <a:spcBef>
                <a:spcPct val="40000"/>
              </a:spcBef>
              <a:buFont typeface="Wingdings" pitchFamily="2" charset="2"/>
              <a:buNone/>
            </a:pPr>
            <a:r>
              <a:rPr lang="en-US" sz="2000" i="1" dirty="0" smtClean="0">
                <a:solidFill>
                  <a:srgbClr val="3399FF"/>
                </a:solidFill>
              </a:rPr>
              <a:t>from part, (select </a:t>
            </a:r>
            <a:r>
              <a:rPr lang="en-US" sz="2000" i="1" dirty="0" err="1" smtClean="0">
                <a:solidFill>
                  <a:srgbClr val="3399FF"/>
                </a:solidFill>
              </a:rPr>
              <a:t>part_number</a:t>
            </a:r>
            <a:r>
              <a:rPr lang="en-US" sz="2000" i="1" dirty="0" smtClean="0">
                <a:solidFill>
                  <a:srgbClr val="3399FF"/>
                </a:solidFill>
              </a:rPr>
              <a:t>, </a:t>
            </a:r>
            <a:r>
              <a:rPr lang="en-US" sz="2000" i="1" dirty="0" err="1" smtClean="0">
                <a:solidFill>
                  <a:srgbClr val="3399FF"/>
                </a:solidFill>
              </a:rPr>
              <a:t>avg</a:t>
            </a:r>
            <a:r>
              <a:rPr lang="en-US" sz="2000" i="1" dirty="0" smtClean="0">
                <a:solidFill>
                  <a:srgbClr val="3399FF"/>
                </a:solidFill>
              </a:rPr>
              <a:t>(</a:t>
            </a:r>
            <a:r>
              <a:rPr lang="en-US" sz="2000" i="1" dirty="0" err="1" smtClean="0">
                <a:solidFill>
                  <a:srgbClr val="3399FF"/>
                </a:solidFill>
              </a:rPr>
              <a:t>quoted_price</a:t>
            </a:r>
            <a:r>
              <a:rPr lang="en-US" sz="2000" i="1" dirty="0" smtClean="0">
                <a:solidFill>
                  <a:srgbClr val="3399FF"/>
                </a:solidFill>
              </a:rPr>
              <a:t>) </a:t>
            </a:r>
            <a:r>
              <a:rPr lang="en-US" sz="2000" i="1" dirty="0" err="1" smtClean="0">
                <a:solidFill>
                  <a:srgbClr val="3399FF"/>
                </a:solidFill>
              </a:rPr>
              <a:t>avg_q_price</a:t>
            </a:r>
            <a:endParaRPr lang="en-US" sz="2000" i="1" dirty="0" smtClean="0">
              <a:solidFill>
                <a:srgbClr val="3399FF"/>
              </a:solidFill>
            </a:endParaRPr>
          </a:p>
          <a:p>
            <a:pPr lvl="1" eaLnBrk="1" hangingPunct="1">
              <a:lnSpc>
                <a:spcPct val="75000"/>
              </a:lnSpc>
              <a:spcBef>
                <a:spcPct val="40000"/>
              </a:spcBef>
              <a:buFont typeface="Wingdings" pitchFamily="2" charset="2"/>
              <a:buNone/>
            </a:pPr>
            <a:r>
              <a:rPr lang="en-US" sz="2000" i="1" dirty="0" smtClean="0">
                <a:solidFill>
                  <a:srgbClr val="3399FF"/>
                </a:solidFill>
              </a:rPr>
              <a:t>from </a:t>
            </a:r>
            <a:r>
              <a:rPr lang="en-US" sz="2000" i="1" dirty="0" err="1" smtClean="0">
                <a:solidFill>
                  <a:srgbClr val="3399FF"/>
                </a:solidFill>
              </a:rPr>
              <a:t>order_line</a:t>
            </a:r>
            <a:r>
              <a:rPr lang="en-US" sz="2000" i="1" dirty="0" smtClean="0">
                <a:solidFill>
                  <a:srgbClr val="3399FF"/>
                </a:solidFill>
              </a:rPr>
              <a:t> group by </a:t>
            </a:r>
            <a:r>
              <a:rPr lang="en-US" sz="2000" i="1" dirty="0" err="1" smtClean="0">
                <a:solidFill>
                  <a:srgbClr val="3399FF"/>
                </a:solidFill>
              </a:rPr>
              <a:t>part_number</a:t>
            </a:r>
            <a:r>
              <a:rPr lang="en-US" sz="2000" i="1" dirty="0" smtClean="0">
                <a:solidFill>
                  <a:srgbClr val="3399FF"/>
                </a:solidFill>
              </a:rPr>
              <a:t>) </a:t>
            </a:r>
            <a:r>
              <a:rPr lang="en-US" sz="2000" i="1" dirty="0" err="1" smtClean="0">
                <a:solidFill>
                  <a:srgbClr val="3399FF"/>
                </a:solidFill>
              </a:rPr>
              <a:t>avg</a:t>
            </a:r>
            <a:endParaRPr lang="en-US" sz="2000" i="1" dirty="0" smtClean="0">
              <a:solidFill>
                <a:srgbClr val="3399FF"/>
              </a:solidFill>
            </a:endParaRPr>
          </a:p>
          <a:p>
            <a:pPr lvl="1" eaLnBrk="1" hangingPunct="1">
              <a:lnSpc>
                <a:spcPct val="75000"/>
              </a:lnSpc>
              <a:spcBef>
                <a:spcPct val="40000"/>
              </a:spcBef>
              <a:buFont typeface="Wingdings" pitchFamily="2" charset="2"/>
              <a:buNone/>
            </a:pPr>
            <a:r>
              <a:rPr lang="en-US" sz="2000" i="1" dirty="0" smtClean="0">
                <a:solidFill>
                  <a:srgbClr val="3399FF"/>
                </a:solidFill>
              </a:rPr>
              <a:t>where </a:t>
            </a:r>
            <a:r>
              <a:rPr lang="en-US" sz="2000" i="1" dirty="0" err="1" smtClean="0">
                <a:solidFill>
                  <a:srgbClr val="3399FF"/>
                </a:solidFill>
              </a:rPr>
              <a:t>part.part_number</a:t>
            </a:r>
            <a:r>
              <a:rPr lang="en-US" sz="2000" i="1" dirty="0" smtClean="0">
                <a:solidFill>
                  <a:srgbClr val="3399FF"/>
                </a:solidFill>
              </a:rPr>
              <a:t> = </a:t>
            </a:r>
            <a:r>
              <a:rPr lang="en-US" sz="2000" i="1" dirty="0" err="1" smtClean="0">
                <a:solidFill>
                  <a:srgbClr val="3399FF"/>
                </a:solidFill>
              </a:rPr>
              <a:t>avg.part_number</a:t>
            </a:r>
            <a:r>
              <a:rPr lang="en-US" sz="2000" i="1" dirty="0" smtClean="0">
                <a:solidFill>
                  <a:srgbClr val="3399FF"/>
                </a:solidFill>
              </a:rPr>
              <a:t>;</a:t>
            </a:r>
          </a:p>
        </p:txBody>
      </p:sp>
      <p:sp>
        <p:nvSpPr>
          <p:cNvPr id="17414" name="Text Box 4">
            <a:hlinkClick r:id="rId2" action="ppaction://hlinksldjump" tooltip="For every part which is on order, list the part number, along with its unit price and the average of its quoted prices in the orders. Call the latter AVG_Q_PRICE."/>
          </p:cNvPr>
          <p:cNvSpPr txBox="1">
            <a:spLocks noChangeArrowheads="1"/>
          </p:cNvSpPr>
          <p:nvPr/>
        </p:nvSpPr>
        <p:spPr bwMode="auto">
          <a:xfrm>
            <a:off x="7620000" y="55626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a:latin typeface="Arial" charset="0"/>
              </a:rPr>
              <a:t>[39]</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a:t>MGMT 58200</a:t>
            </a:r>
          </a:p>
        </p:txBody>
      </p:sp>
      <p:sp>
        <p:nvSpPr>
          <p:cNvPr id="18435" name="Slide Number Placeholder 5"/>
          <p:cNvSpPr>
            <a:spLocks noGrp="1"/>
          </p:cNvSpPr>
          <p:nvPr>
            <p:ph type="sldNum" sz="quarter" idx="12"/>
          </p:nvPr>
        </p:nvSpPr>
        <p:spPr>
          <a:noFill/>
        </p:spPr>
        <p:txBody>
          <a:bodyPr/>
          <a:lstStyle/>
          <a:p>
            <a:fld id="{1C1111D3-8235-4926-9A8D-49268CD54477}" type="slidenum">
              <a:rPr lang="en-US" smtClean="0"/>
              <a:pPr/>
              <a:t>16</a:t>
            </a:fld>
            <a:endParaRPr lang="en-US" smtClean="0"/>
          </a:p>
        </p:txBody>
      </p:sp>
      <p:sp>
        <p:nvSpPr>
          <p:cNvPr id="18436" name="Rectangle 2"/>
          <p:cNvSpPr>
            <a:spLocks noGrp="1" noChangeArrowheads="1"/>
          </p:cNvSpPr>
          <p:nvPr>
            <p:ph type="title"/>
          </p:nvPr>
        </p:nvSpPr>
        <p:spPr/>
        <p:txBody>
          <a:bodyPr/>
          <a:lstStyle/>
          <a:p>
            <a:pPr eaLnBrk="1" hangingPunct="1"/>
            <a:r>
              <a:rPr lang="en-US" dirty="0" smtClean="0"/>
              <a:t>SQL Queries (Cont’d)</a:t>
            </a:r>
          </a:p>
        </p:txBody>
      </p:sp>
      <p:sp>
        <p:nvSpPr>
          <p:cNvPr id="18437" name="Rectangle 3"/>
          <p:cNvSpPr>
            <a:spLocks noGrp="1" noChangeArrowheads="1"/>
          </p:cNvSpPr>
          <p:nvPr>
            <p:ph type="body" idx="1"/>
          </p:nvPr>
        </p:nvSpPr>
        <p:spPr>
          <a:xfrm>
            <a:off x="685800" y="2332038"/>
            <a:ext cx="7772400" cy="5211762"/>
          </a:xfrm>
        </p:spPr>
        <p:txBody>
          <a:bodyPr/>
          <a:lstStyle/>
          <a:p>
            <a:pPr lvl="1" eaLnBrk="1" hangingPunct="1">
              <a:lnSpc>
                <a:spcPct val="75000"/>
              </a:lnSpc>
              <a:spcBef>
                <a:spcPct val="40000"/>
              </a:spcBef>
            </a:pPr>
            <a:r>
              <a:rPr lang="en-US" smtClean="0"/>
              <a:t>The subquery in FROM may often be handy, and may even be used instead of a correlated subquery (for example, consider problem 37).</a:t>
            </a:r>
          </a:p>
          <a:p>
            <a:pPr lvl="1" eaLnBrk="1" hangingPunct="1">
              <a:lnSpc>
                <a:spcPct val="75000"/>
              </a:lnSpc>
              <a:buFont typeface="Wingdings" pitchFamily="2" charset="2"/>
              <a:buNone/>
            </a:pPr>
            <a:endParaRPr lang="en-US" i="1" smtClean="0">
              <a:solidFill>
                <a:srgbClr val="3399FF"/>
              </a:solidFill>
            </a:endParaRPr>
          </a:p>
          <a:p>
            <a:pPr lvl="1" eaLnBrk="1" hangingPunct="1">
              <a:lnSpc>
                <a:spcPct val="75000"/>
              </a:lnSpc>
              <a:buFont typeface="Wingdings" pitchFamily="2" charset="2"/>
              <a:buNone/>
            </a:pPr>
            <a:r>
              <a:rPr lang="en-US" sz="2000" i="1" smtClean="0">
                <a:solidFill>
                  <a:srgbClr val="3399FF"/>
                </a:solidFill>
              </a:rPr>
              <a:t>select last, first, balance</a:t>
            </a:r>
          </a:p>
          <a:p>
            <a:pPr lvl="1" eaLnBrk="1" hangingPunct="1">
              <a:lnSpc>
                <a:spcPct val="75000"/>
              </a:lnSpc>
              <a:buFont typeface="Wingdings" pitchFamily="2" charset="2"/>
              <a:buNone/>
            </a:pPr>
            <a:r>
              <a:rPr lang="en-US" sz="2000" i="1" smtClean="0">
                <a:solidFill>
                  <a:srgbClr val="3399FF"/>
                </a:solidFill>
              </a:rPr>
              <a:t>from customer, (select slsrep_number, max(balance) max_bal </a:t>
            </a:r>
          </a:p>
          <a:p>
            <a:pPr lvl="1" eaLnBrk="1" hangingPunct="1">
              <a:lnSpc>
                <a:spcPct val="75000"/>
              </a:lnSpc>
              <a:buFont typeface="Wingdings" pitchFamily="2" charset="2"/>
              <a:buNone/>
            </a:pPr>
            <a:r>
              <a:rPr lang="en-US" sz="2000" i="1" smtClean="0">
                <a:solidFill>
                  <a:srgbClr val="3399FF"/>
                </a:solidFill>
              </a:rPr>
              <a:t>from customer group by slsrep_number) max</a:t>
            </a:r>
          </a:p>
          <a:p>
            <a:pPr lvl="1" eaLnBrk="1" hangingPunct="1">
              <a:lnSpc>
                <a:spcPct val="75000"/>
              </a:lnSpc>
              <a:buFont typeface="Wingdings" pitchFamily="2" charset="2"/>
              <a:buNone/>
            </a:pPr>
            <a:r>
              <a:rPr lang="en-US" sz="2000" i="1" smtClean="0">
                <a:solidFill>
                  <a:srgbClr val="3399FF"/>
                </a:solidFill>
              </a:rPr>
              <a:t>where customer. slsrep_number = max. slsrep_number</a:t>
            </a:r>
          </a:p>
          <a:p>
            <a:pPr lvl="1" eaLnBrk="1" hangingPunct="1">
              <a:lnSpc>
                <a:spcPct val="75000"/>
              </a:lnSpc>
              <a:buFont typeface="Wingdings" pitchFamily="2" charset="2"/>
              <a:buNone/>
            </a:pPr>
            <a:r>
              <a:rPr lang="en-US" sz="2000" i="1" smtClean="0">
                <a:solidFill>
                  <a:srgbClr val="3399FF"/>
                </a:solidFill>
              </a:rPr>
              <a:t>and balance = max_bal;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a:t>MGMT 58200</a:t>
            </a:r>
          </a:p>
        </p:txBody>
      </p:sp>
      <p:sp>
        <p:nvSpPr>
          <p:cNvPr id="4099" name="Slide Number Placeholder 5"/>
          <p:cNvSpPr>
            <a:spLocks noGrp="1"/>
          </p:cNvSpPr>
          <p:nvPr>
            <p:ph type="sldNum" sz="quarter" idx="12"/>
          </p:nvPr>
        </p:nvSpPr>
        <p:spPr>
          <a:noFill/>
        </p:spPr>
        <p:txBody>
          <a:bodyPr/>
          <a:lstStyle/>
          <a:p>
            <a:fld id="{7EE70D69-739F-400C-869F-50AFB0E809D2}" type="slidenum">
              <a:rPr lang="en-US"/>
              <a:pPr/>
              <a:t>17</a:t>
            </a:fld>
            <a:endParaRPr lang="en-US"/>
          </a:p>
        </p:txBody>
      </p:sp>
      <p:sp>
        <p:nvSpPr>
          <p:cNvPr id="4100" name="Rectangle 2"/>
          <p:cNvSpPr>
            <a:spLocks noGrp="1" noChangeArrowheads="1"/>
          </p:cNvSpPr>
          <p:nvPr>
            <p:ph type="title"/>
          </p:nvPr>
        </p:nvSpPr>
        <p:spPr/>
        <p:txBody>
          <a:bodyPr/>
          <a:lstStyle/>
          <a:p>
            <a:pPr eaLnBrk="1" hangingPunct="1"/>
            <a:r>
              <a:rPr lang="en-US" dirty="0"/>
              <a:t>SQL Queries (Cont’d)</a:t>
            </a:r>
          </a:p>
        </p:txBody>
      </p:sp>
      <p:sp>
        <p:nvSpPr>
          <p:cNvPr id="4101" name="Rectangle 3"/>
          <p:cNvSpPr>
            <a:spLocks noGrp="1" noChangeArrowheads="1"/>
          </p:cNvSpPr>
          <p:nvPr>
            <p:ph type="body" idx="1"/>
          </p:nvPr>
        </p:nvSpPr>
        <p:spPr>
          <a:xfrm>
            <a:off x="685800" y="2133601"/>
            <a:ext cx="7772400" cy="5033962"/>
          </a:xfrm>
        </p:spPr>
        <p:txBody>
          <a:bodyPr/>
          <a:lstStyle/>
          <a:p>
            <a:pPr eaLnBrk="1" hangingPunct="1"/>
            <a:r>
              <a:rPr lang="en-US" dirty="0" smtClean="0"/>
              <a:t>Window functions</a:t>
            </a:r>
          </a:p>
          <a:p>
            <a:pPr lvl="1" eaLnBrk="1" hangingPunct="1"/>
            <a:r>
              <a:rPr lang="en-US" dirty="0"/>
              <a:t>These functions are useful for performing operations on a subset of </a:t>
            </a:r>
            <a:r>
              <a:rPr lang="en-US" dirty="0" smtClean="0"/>
              <a:t>rows.</a:t>
            </a:r>
            <a:endParaRPr lang="en-US" dirty="0"/>
          </a:p>
          <a:p>
            <a:pPr lvl="1" eaLnBrk="1" hangingPunct="1"/>
            <a:r>
              <a:rPr lang="en-US" dirty="0"/>
              <a:t>Similar to aggregate/group functions, but a new column is created without reducing the number of rows </a:t>
            </a:r>
            <a:r>
              <a:rPr lang="en-US" dirty="0" smtClean="0"/>
              <a:t>returned. </a:t>
            </a:r>
            <a:endParaRPr lang="en-US" dirty="0"/>
          </a:p>
          <a:p>
            <a:pPr lvl="1" eaLnBrk="1" hangingPunct="1"/>
            <a:r>
              <a:rPr lang="en-US" dirty="0" smtClean="0"/>
              <a:t>Example: Moving </a:t>
            </a:r>
            <a:r>
              <a:rPr lang="en-US" dirty="0"/>
              <a:t>average</a:t>
            </a:r>
          </a:p>
          <a:p>
            <a:pPr lvl="1" eaLnBrk="1" hangingPunct="1">
              <a:lnSpc>
                <a:spcPct val="75000"/>
              </a:lnSpc>
              <a:spcBef>
                <a:spcPct val="40000"/>
              </a:spcBef>
              <a:buNone/>
            </a:pPr>
            <a:r>
              <a:rPr lang="en-US" sz="2000" i="1" dirty="0">
                <a:solidFill>
                  <a:srgbClr val="3399FF"/>
                </a:solidFill>
              </a:rPr>
              <a:t>select </a:t>
            </a:r>
            <a:r>
              <a:rPr lang="en-US" sz="2000" i="1" dirty="0" err="1">
                <a:solidFill>
                  <a:srgbClr val="3399FF"/>
                </a:solidFill>
              </a:rPr>
              <a:t>empno</a:t>
            </a:r>
            <a:r>
              <a:rPr lang="en-US" sz="2000" i="1" dirty="0">
                <a:solidFill>
                  <a:srgbClr val="3399FF"/>
                </a:solidFill>
              </a:rPr>
              <a:t>, </a:t>
            </a:r>
            <a:r>
              <a:rPr lang="en-US" sz="2000" i="1" dirty="0" err="1">
                <a:solidFill>
                  <a:srgbClr val="3399FF"/>
                </a:solidFill>
              </a:rPr>
              <a:t>deptno</a:t>
            </a:r>
            <a:r>
              <a:rPr lang="en-US" sz="2000" i="1" dirty="0">
                <a:solidFill>
                  <a:srgbClr val="3399FF"/>
                </a:solidFill>
              </a:rPr>
              <a:t>, </a:t>
            </a:r>
            <a:r>
              <a:rPr lang="en-US" sz="2000" i="1" dirty="0" err="1">
                <a:solidFill>
                  <a:srgbClr val="3399FF"/>
                </a:solidFill>
              </a:rPr>
              <a:t>hiredate</a:t>
            </a:r>
            <a:r>
              <a:rPr lang="en-US" sz="2000" i="1" dirty="0">
                <a:solidFill>
                  <a:srgbClr val="3399FF"/>
                </a:solidFill>
              </a:rPr>
              <a:t>, </a:t>
            </a:r>
            <a:r>
              <a:rPr lang="en-US" sz="2000" i="1" dirty="0" err="1">
                <a:solidFill>
                  <a:srgbClr val="3399FF"/>
                </a:solidFill>
              </a:rPr>
              <a:t>sal</a:t>
            </a:r>
            <a:r>
              <a:rPr lang="en-US" sz="2000" i="1" dirty="0">
                <a:solidFill>
                  <a:srgbClr val="3399FF"/>
                </a:solidFill>
              </a:rPr>
              <a:t>,</a:t>
            </a:r>
          </a:p>
          <a:p>
            <a:pPr lvl="1" eaLnBrk="1" hangingPunct="1">
              <a:lnSpc>
                <a:spcPct val="75000"/>
              </a:lnSpc>
              <a:spcBef>
                <a:spcPct val="40000"/>
              </a:spcBef>
              <a:buNone/>
            </a:pPr>
            <a:r>
              <a:rPr lang="en-US" sz="2000" i="1" dirty="0" err="1">
                <a:solidFill>
                  <a:srgbClr val="3399FF"/>
                </a:solidFill>
              </a:rPr>
              <a:t>avg</a:t>
            </a:r>
            <a:r>
              <a:rPr lang="en-US" sz="2000" i="1" dirty="0">
                <a:solidFill>
                  <a:srgbClr val="3399FF"/>
                </a:solidFill>
              </a:rPr>
              <a:t>(</a:t>
            </a:r>
            <a:r>
              <a:rPr lang="en-US" sz="2000" i="1" dirty="0" err="1">
                <a:solidFill>
                  <a:srgbClr val="3399FF"/>
                </a:solidFill>
              </a:rPr>
              <a:t>sal</a:t>
            </a:r>
            <a:r>
              <a:rPr lang="en-US" sz="2000" i="1" dirty="0">
                <a:solidFill>
                  <a:srgbClr val="3399FF"/>
                </a:solidFill>
              </a:rPr>
              <a:t>) over (order by </a:t>
            </a:r>
            <a:r>
              <a:rPr lang="en-US" sz="2000" i="1" dirty="0" err="1">
                <a:solidFill>
                  <a:srgbClr val="3399FF"/>
                </a:solidFill>
              </a:rPr>
              <a:t>hiredate</a:t>
            </a:r>
            <a:endParaRPr lang="en-US" sz="2000" i="1" dirty="0">
              <a:solidFill>
                <a:srgbClr val="3399FF"/>
              </a:solidFill>
            </a:endParaRPr>
          </a:p>
          <a:p>
            <a:pPr lvl="1" eaLnBrk="1" hangingPunct="1">
              <a:lnSpc>
                <a:spcPct val="75000"/>
              </a:lnSpc>
              <a:spcBef>
                <a:spcPct val="40000"/>
              </a:spcBef>
              <a:buNone/>
            </a:pPr>
            <a:r>
              <a:rPr lang="en-US" sz="2000" i="1" dirty="0">
                <a:solidFill>
                  <a:srgbClr val="3399FF"/>
                </a:solidFill>
              </a:rPr>
              <a:t>rows between 2 preceding and 2 following) </a:t>
            </a:r>
            <a:r>
              <a:rPr lang="en-US" sz="2000" i="1" dirty="0" err="1">
                <a:solidFill>
                  <a:srgbClr val="3399FF"/>
                </a:solidFill>
              </a:rPr>
              <a:t>moving_avg</a:t>
            </a:r>
            <a:endParaRPr lang="en-US" sz="2000" i="1" dirty="0">
              <a:solidFill>
                <a:srgbClr val="3399FF"/>
              </a:solidFill>
            </a:endParaRPr>
          </a:p>
          <a:p>
            <a:pPr lvl="1" eaLnBrk="1" hangingPunct="1">
              <a:lnSpc>
                <a:spcPct val="75000"/>
              </a:lnSpc>
              <a:spcBef>
                <a:spcPct val="40000"/>
              </a:spcBef>
              <a:buNone/>
            </a:pPr>
            <a:r>
              <a:rPr lang="en-US" sz="2000" i="1" dirty="0">
                <a:solidFill>
                  <a:srgbClr val="3399FF"/>
                </a:solidFill>
              </a:rPr>
              <a:t>from </a:t>
            </a:r>
            <a:r>
              <a:rPr lang="en-US" sz="2000" i="1" dirty="0" err="1">
                <a:solidFill>
                  <a:srgbClr val="3399FF"/>
                </a:solidFill>
              </a:rPr>
              <a:t>emp</a:t>
            </a:r>
            <a:r>
              <a:rPr lang="en-US" sz="2000" i="1" dirty="0">
                <a:solidFill>
                  <a:srgbClr val="3399FF"/>
                </a:solidFill>
              </a:rPr>
              <a:t>;</a:t>
            </a:r>
          </a:p>
          <a:p>
            <a:pPr lvl="1" eaLnBrk="1" hangingPunct="1">
              <a:buClr>
                <a:schemeClr val="folHlink"/>
              </a:buClr>
              <a:buSzTx/>
              <a:buFont typeface="Wingdings" pitchFamily="2" charset="2"/>
              <a:buChar char="§"/>
            </a:pPr>
            <a:endParaRPr lang="en-US" sz="2400" dirty="0"/>
          </a:p>
          <a:p>
            <a:pPr lvl="1" eaLnBrk="1" hangingPunct="1">
              <a:buClr>
                <a:schemeClr val="folHlink"/>
              </a:buClr>
              <a:buSzTx/>
              <a:buFont typeface="Wingdings" pitchFamily="2" charset="2"/>
              <a:buChar char="§"/>
            </a:pPr>
            <a:endParaRPr lang="en-US" sz="2400" dirty="0" smtClean="0"/>
          </a:p>
          <a:p>
            <a:pPr lvl="1" eaLnBrk="1" hangingPunct="1">
              <a:lnSpc>
                <a:spcPct val="75000"/>
              </a:lnSpc>
              <a:spcBef>
                <a:spcPct val="40000"/>
              </a:spcBef>
              <a:buNone/>
            </a:pPr>
            <a:endParaRPr lang="en-US" sz="2000" i="1" dirty="0">
              <a:solidFill>
                <a:srgbClr val="3399FF"/>
              </a:solidFill>
            </a:endParaRPr>
          </a:p>
        </p:txBody>
      </p:sp>
      <p:sp>
        <p:nvSpPr>
          <p:cNvPr id="6" name="Text Box 4">
            <a:hlinkClick r:id="rId3" action="ppaction://hlinksldjump" tooltip="For every employee, list the employee number, department number, hire date, salary and moving average salary of the following employees: this employee and two employees hired right before and two employees hired right after this employee."/>
          </p:cNvPr>
          <p:cNvSpPr txBox="1">
            <a:spLocks noChangeArrowheads="1"/>
          </p:cNvSpPr>
          <p:nvPr/>
        </p:nvSpPr>
        <p:spPr bwMode="auto">
          <a:xfrm>
            <a:off x="7620000" y="5638800"/>
            <a:ext cx="685800" cy="396875"/>
          </a:xfrm>
          <a:prstGeom prst="rect">
            <a:avLst/>
          </a:prstGeom>
          <a:noFill/>
          <a:ln w="9525">
            <a:noFill/>
            <a:miter lim="800000"/>
            <a:headEnd/>
            <a:tailEnd/>
          </a:ln>
        </p:spPr>
        <p:txBody>
          <a:bodyPr>
            <a:spAutoFit/>
          </a:bodyPr>
          <a:lstStyle>
            <a:defPPr>
              <a:defRPr lang="en-US"/>
            </a:defPPr>
            <a:lvl1pPr>
              <a:lnSpc>
                <a:spcPct val="100000"/>
              </a:lnSpc>
              <a:spcBef>
                <a:spcPct val="50000"/>
              </a:spcBef>
              <a:buClrTx/>
              <a:buSzTx/>
              <a:buFontTx/>
              <a:buNone/>
              <a:defRPr>
                <a:latin typeface="Arial" charset="0"/>
              </a:defRPr>
            </a:lvl1pPr>
          </a:lstStyle>
          <a:p>
            <a:r>
              <a:rPr lang="en-US" dirty="0"/>
              <a:t>[40]</a:t>
            </a:r>
          </a:p>
        </p:txBody>
      </p:sp>
    </p:spTree>
    <p:extLst>
      <p:ext uri="{BB962C8B-B14F-4D97-AF65-F5344CB8AC3E}">
        <p14:creationId xmlns:p14="http://schemas.microsoft.com/office/powerpoint/2010/main" val="97988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a:t>MGMT 58200</a:t>
            </a:r>
          </a:p>
        </p:txBody>
      </p:sp>
      <p:sp>
        <p:nvSpPr>
          <p:cNvPr id="4099" name="Slide Number Placeholder 5"/>
          <p:cNvSpPr>
            <a:spLocks noGrp="1"/>
          </p:cNvSpPr>
          <p:nvPr>
            <p:ph type="sldNum" sz="quarter" idx="12"/>
          </p:nvPr>
        </p:nvSpPr>
        <p:spPr>
          <a:noFill/>
        </p:spPr>
        <p:txBody>
          <a:bodyPr/>
          <a:lstStyle/>
          <a:p>
            <a:fld id="{7EE70D69-739F-400C-869F-50AFB0E809D2}" type="slidenum">
              <a:rPr lang="en-US"/>
              <a:pPr/>
              <a:t>18</a:t>
            </a:fld>
            <a:endParaRPr lang="en-US"/>
          </a:p>
        </p:txBody>
      </p:sp>
      <p:sp>
        <p:nvSpPr>
          <p:cNvPr id="4100" name="Rectangle 2"/>
          <p:cNvSpPr>
            <a:spLocks noGrp="1" noChangeArrowheads="1"/>
          </p:cNvSpPr>
          <p:nvPr>
            <p:ph type="title"/>
          </p:nvPr>
        </p:nvSpPr>
        <p:spPr/>
        <p:txBody>
          <a:bodyPr/>
          <a:lstStyle/>
          <a:p>
            <a:pPr eaLnBrk="1" hangingPunct="1"/>
            <a:r>
              <a:rPr lang="en-US" dirty="0"/>
              <a:t>SQL Queries (Cont’d)</a:t>
            </a:r>
          </a:p>
        </p:txBody>
      </p:sp>
      <p:sp>
        <p:nvSpPr>
          <p:cNvPr id="4101" name="Rectangle 3"/>
          <p:cNvSpPr>
            <a:spLocks noGrp="1" noChangeArrowheads="1"/>
          </p:cNvSpPr>
          <p:nvPr>
            <p:ph type="body" idx="1"/>
          </p:nvPr>
        </p:nvSpPr>
        <p:spPr/>
        <p:txBody>
          <a:bodyPr/>
          <a:lstStyle/>
          <a:p>
            <a:pPr lvl="1" eaLnBrk="1" hangingPunct="1">
              <a:lnSpc>
                <a:spcPct val="75000"/>
              </a:lnSpc>
            </a:pPr>
            <a:r>
              <a:rPr lang="en-US" dirty="0"/>
              <a:t>Example: </a:t>
            </a:r>
            <a:r>
              <a:rPr lang="en-US" dirty="0" smtClean="0"/>
              <a:t>Cumulative </a:t>
            </a:r>
            <a:r>
              <a:rPr lang="en-US" dirty="0"/>
              <a:t>average</a:t>
            </a:r>
          </a:p>
          <a:p>
            <a:pPr lvl="1" eaLnBrk="1" hangingPunct="1">
              <a:lnSpc>
                <a:spcPct val="75000"/>
              </a:lnSpc>
              <a:spcBef>
                <a:spcPct val="40000"/>
              </a:spcBef>
              <a:buNone/>
            </a:pPr>
            <a:r>
              <a:rPr lang="en-US" sz="2000" i="1" dirty="0">
                <a:solidFill>
                  <a:srgbClr val="3399FF"/>
                </a:solidFill>
              </a:rPr>
              <a:t>select </a:t>
            </a:r>
            <a:r>
              <a:rPr lang="en-US" sz="2000" i="1" dirty="0" err="1">
                <a:solidFill>
                  <a:srgbClr val="3399FF"/>
                </a:solidFill>
              </a:rPr>
              <a:t>empno</a:t>
            </a:r>
            <a:r>
              <a:rPr lang="en-US" sz="2000" i="1" dirty="0">
                <a:solidFill>
                  <a:srgbClr val="3399FF"/>
                </a:solidFill>
              </a:rPr>
              <a:t>, </a:t>
            </a:r>
            <a:r>
              <a:rPr lang="en-US" sz="2000" i="1" dirty="0" err="1">
                <a:solidFill>
                  <a:srgbClr val="3399FF"/>
                </a:solidFill>
              </a:rPr>
              <a:t>deptno</a:t>
            </a:r>
            <a:r>
              <a:rPr lang="en-US" sz="2000" i="1" dirty="0">
                <a:solidFill>
                  <a:srgbClr val="3399FF"/>
                </a:solidFill>
              </a:rPr>
              <a:t>, </a:t>
            </a:r>
            <a:r>
              <a:rPr lang="en-US" sz="2000" i="1" dirty="0" err="1">
                <a:solidFill>
                  <a:srgbClr val="3399FF"/>
                </a:solidFill>
              </a:rPr>
              <a:t>sal</a:t>
            </a:r>
            <a:r>
              <a:rPr lang="en-US" sz="2000" i="1" dirty="0">
                <a:solidFill>
                  <a:srgbClr val="3399FF"/>
                </a:solidFill>
              </a:rPr>
              <a:t>,</a:t>
            </a:r>
          </a:p>
          <a:p>
            <a:pPr lvl="1" eaLnBrk="1" hangingPunct="1">
              <a:lnSpc>
                <a:spcPct val="75000"/>
              </a:lnSpc>
              <a:spcBef>
                <a:spcPct val="40000"/>
              </a:spcBef>
              <a:buNone/>
            </a:pPr>
            <a:r>
              <a:rPr lang="en-US" sz="2000" i="1" dirty="0" err="1">
                <a:solidFill>
                  <a:srgbClr val="3399FF"/>
                </a:solidFill>
              </a:rPr>
              <a:t>avg</a:t>
            </a:r>
            <a:r>
              <a:rPr lang="en-US" sz="2000" i="1" dirty="0">
                <a:solidFill>
                  <a:srgbClr val="3399FF"/>
                </a:solidFill>
              </a:rPr>
              <a:t>(</a:t>
            </a:r>
            <a:r>
              <a:rPr lang="en-US" sz="2000" i="1" dirty="0" err="1">
                <a:solidFill>
                  <a:srgbClr val="3399FF"/>
                </a:solidFill>
              </a:rPr>
              <a:t>sal</a:t>
            </a:r>
            <a:r>
              <a:rPr lang="en-US" sz="2000" i="1" dirty="0" smtClean="0">
                <a:solidFill>
                  <a:srgbClr val="3399FF"/>
                </a:solidFill>
              </a:rPr>
              <a:t>) over (order </a:t>
            </a:r>
            <a:r>
              <a:rPr lang="en-US" sz="2000" i="1" dirty="0">
                <a:solidFill>
                  <a:srgbClr val="3399FF"/>
                </a:solidFill>
              </a:rPr>
              <a:t>by </a:t>
            </a:r>
            <a:r>
              <a:rPr lang="en-US" sz="2000" i="1" dirty="0" err="1">
                <a:solidFill>
                  <a:srgbClr val="3399FF"/>
                </a:solidFill>
              </a:rPr>
              <a:t>hiredate</a:t>
            </a:r>
            <a:endParaRPr lang="en-US" sz="2000" i="1" dirty="0">
              <a:solidFill>
                <a:srgbClr val="3399FF"/>
              </a:solidFill>
            </a:endParaRPr>
          </a:p>
          <a:p>
            <a:pPr lvl="1" eaLnBrk="1" hangingPunct="1">
              <a:lnSpc>
                <a:spcPct val="75000"/>
              </a:lnSpc>
              <a:spcBef>
                <a:spcPct val="40000"/>
              </a:spcBef>
              <a:buNone/>
            </a:pPr>
            <a:r>
              <a:rPr lang="en-US" sz="2000" i="1" dirty="0">
                <a:solidFill>
                  <a:srgbClr val="3399FF"/>
                </a:solidFill>
              </a:rPr>
              <a:t>rows between unbounded preceding and current row</a:t>
            </a:r>
            <a:r>
              <a:rPr lang="en-US" sz="2000" i="1" dirty="0" smtClean="0">
                <a:solidFill>
                  <a:srgbClr val="3399FF"/>
                </a:solidFill>
              </a:rPr>
              <a:t>) </a:t>
            </a:r>
            <a:r>
              <a:rPr lang="en-US" sz="2000" i="1" dirty="0" err="1" smtClean="0">
                <a:solidFill>
                  <a:srgbClr val="3399FF"/>
                </a:solidFill>
              </a:rPr>
              <a:t>cumulative_avg</a:t>
            </a:r>
            <a:endParaRPr lang="en-US" sz="2000" i="1" dirty="0">
              <a:solidFill>
                <a:srgbClr val="3399FF"/>
              </a:solidFill>
            </a:endParaRPr>
          </a:p>
          <a:p>
            <a:pPr lvl="1" eaLnBrk="1" hangingPunct="1">
              <a:lnSpc>
                <a:spcPct val="75000"/>
              </a:lnSpc>
              <a:spcBef>
                <a:spcPct val="40000"/>
              </a:spcBef>
              <a:buNone/>
            </a:pPr>
            <a:r>
              <a:rPr lang="en-US" sz="2000" i="1" dirty="0">
                <a:solidFill>
                  <a:srgbClr val="3399FF"/>
                </a:solidFill>
              </a:rPr>
              <a:t>from </a:t>
            </a:r>
            <a:r>
              <a:rPr lang="en-US" sz="2000" i="1" dirty="0" err="1">
                <a:solidFill>
                  <a:srgbClr val="3399FF"/>
                </a:solidFill>
              </a:rPr>
              <a:t>emp</a:t>
            </a:r>
            <a:r>
              <a:rPr lang="en-US" sz="2000" i="1" dirty="0" smtClean="0">
                <a:solidFill>
                  <a:srgbClr val="3399FF"/>
                </a:solidFill>
              </a:rPr>
              <a:t>;</a:t>
            </a:r>
          </a:p>
          <a:p>
            <a:pPr lvl="1" eaLnBrk="1" hangingPunct="1">
              <a:lnSpc>
                <a:spcPct val="75000"/>
              </a:lnSpc>
              <a:spcBef>
                <a:spcPct val="40000"/>
              </a:spcBef>
              <a:buNone/>
            </a:pPr>
            <a:endParaRPr lang="en-US" sz="2000" i="1" dirty="0">
              <a:solidFill>
                <a:srgbClr val="3399FF"/>
              </a:solidFill>
            </a:endParaRPr>
          </a:p>
          <a:p>
            <a:pPr lvl="1" eaLnBrk="1" hangingPunct="1">
              <a:lnSpc>
                <a:spcPct val="75000"/>
              </a:lnSpc>
            </a:pPr>
            <a:r>
              <a:rPr lang="en-US" dirty="0"/>
              <a:t>Example: </a:t>
            </a:r>
            <a:r>
              <a:rPr lang="en-US" dirty="0" smtClean="0"/>
              <a:t>Group </a:t>
            </a:r>
            <a:r>
              <a:rPr lang="en-US" dirty="0"/>
              <a:t>average</a:t>
            </a:r>
          </a:p>
          <a:p>
            <a:pPr marL="457200" lvl="1" indent="0" eaLnBrk="1" hangingPunct="1">
              <a:lnSpc>
                <a:spcPct val="75000"/>
              </a:lnSpc>
              <a:spcBef>
                <a:spcPct val="40000"/>
              </a:spcBef>
              <a:buNone/>
            </a:pPr>
            <a:r>
              <a:rPr lang="en-US" sz="2000" i="1" dirty="0">
                <a:solidFill>
                  <a:srgbClr val="3399FF"/>
                </a:solidFill>
              </a:rPr>
              <a:t>select </a:t>
            </a:r>
            <a:r>
              <a:rPr lang="en-US" sz="2000" i="1" dirty="0" err="1">
                <a:solidFill>
                  <a:srgbClr val="3399FF"/>
                </a:solidFill>
              </a:rPr>
              <a:t>empno</a:t>
            </a:r>
            <a:r>
              <a:rPr lang="en-US" sz="2000" i="1" dirty="0">
                <a:solidFill>
                  <a:srgbClr val="3399FF"/>
                </a:solidFill>
              </a:rPr>
              <a:t>, </a:t>
            </a:r>
            <a:r>
              <a:rPr lang="en-US" sz="2000" i="1" dirty="0" err="1">
                <a:solidFill>
                  <a:srgbClr val="3399FF"/>
                </a:solidFill>
              </a:rPr>
              <a:t>deptno</a:t>
            </a:r>
            <a:r>
              <a:rPr lang="en-US" sz="2000" i="1" dirty="0">
                <a:solidFill>
                  <a:srgbClr val="3399FF"/>
                </a:solidFill>
              </a:rPr>
              <a:t>, </a:t>
            </a:r>
            <a:r>
              <a:rPr lang="en-US" sz="2000" i="1" dirty="0" err="1">
                <a:solidFill>
                  <a:srgbClr val="3399FF"/>
                </a:solidFill>
              </a:rPr>
              <a:t>sal</a:t>
            </a:r>
            <a:r>
              <a:rPr lang="en-US" sz="2000" i="1" dirty="0">
                <a:solidFill>
                  <a:srgbClr val="3399FF"/>
                </a:solidFill>
              </a:rPr>
              <a:t>, </a:t>
            </a:r>
          </a:p>
          <a:p>
            <a:pPr marL="457200" lvl="1" indent="0" eaLnBrk="1" hangingPunct="1">
              <a:lnSpc>
                <a:spcPct val="75000"/>
              </a:lnSpc>
              <a:spcBef>
                <a:spcPct val="40000"/>
              </a:spcBef>
              <a:buNone/>
            </a:pPr>
            <a:r>
              <a:rPr lang="en-US" sz="2000" i="1" dirty="0" err="1">
                <a:solidFill>
                  <a:srgbClr val="3399FF"/>
                </a:solidFill>
              </a:rPr>
              <a:t>avg</a:t>
            </a:r>
            <a:r>
              <a:rPr lang="en-US" sz="2000" i="1" dirty="0">
                <a:solidFill>
                  <a:srgbClr val="3399FF"/>
                </a:solidFill>
              </a:rPr>
              <a:t>(</a:t>
            </a:r>
            <a:r>
              <a:rPr lang="en-US" sz="2000" i="1" dirty="0" err="1">
                <a:solidFill>
                  <a:srgbClr val="3399FF"/>
                </a:solidFill>
              </a:rPr>
              <a:t>sal</a:t>
            </a:r>
            <a:r>
              <a:rPr lang="en-US" sz="2000" i="1" dirty="0" smtClean="0">
                <a:solidFill>
                  <a:srgbClr val="3399FF"/>
                </a:solidFill>
              </a:rPr>
              <a:t>) over (partition </a:t>
            </a:r>
            <a:r>
              <a:rPr lang="en-US" sz="2000" i="1" dirty="0">
                <a:solidFill>
                  <a:srgbClr val="3399FF"/>
                </a:solidFill>
              </a:rPr>
              <a:t>by </a:t>
            </a:r>
            <a:r>
              <a:rPr lang="en-US" sz="2000" i="1" dirty="0" err="1">
                <a:solidFill>
                  <a:srgbClr val="3399FF"/>
                </a:solidFill>
              </a:rPr>
              <a:t>deptno</a:t>
            </a:r>
            <a:r>
              <a:rPr lang="en-US" sz="2000" i="1" dirty="0" smtClean="0">
                <a:solidFill>
                  <a:srgbClr val="3399FF"/>
                </a:solidFill>
              </a:rPr>
              <a:t>) </a:t>
            </a:r>
            <a:r>
              <a:rPr lang="en-US" sz="2000" i="1" dirty="0" err="1" smtClean="0">
                <a:solidFill>
                  <a:srgbClr val="3399FF"/>
                </a:solidFill>
              </a:rPr>
              <a:t>dept_avg</a:t>
            </a:r>
            <a:endParaRPr lang="en-US" sz="2000" i="1" dirty="0">
              <a:solidFill>
                <a:srgbClr val="3399FF"/>
              </a:solidFill>
            </a:endParaRPr>
          </a:p>
          <a:p>
            <a:pPr marL="457200" lvl="1" indent="0" eaLnBrk="1" hangingPunct="1">
              <a:lnSpc>
                <a:spcPct val="75000"/>
              </a:lnSpc>
              <a:spcBef>
                <a:spcPct val="40000"/>
              </a:spcBef>
              <a:buNone/>
            </a:pPr>
            <a:r>
              <a:rPr lang="en-US" sz="2000" i="1" dirty="0">
                <a:solidFill>
                  <a:srgbClr val="3399FF"/>
                </a:solidFill>
              </a:rPr>
              <a:t>from </a:t>
            </a:r>
            <a:r>
              <a:rPr lang="en-US" sz="2000" i="1" dirty="0" err="1">
                <a:solidFill>
                  <a:srgbClr val="3399FF"/>
                </a:solidFill>
              </a:rPr>
              <a:t>emp</a:t>
            </a:r>
            <a:r>
              <a:rPr lang="en-US" sz="2000" i="1" dirty="0">
                <a:solidFill>
                  <a:srgbClr val="3399FF"/>
                </a:solidFill>
              </a:rPr>
              <a:t> </a:t>
            </a:r>
          </a:p>
          <a:p>
            <a:pPr marL="457200" lvl="1" indent="0" eaLnBrk="1" hangingPunct="1">
              <a:lnSpc>
                <a:spcPct val="75000"/>
              </a:lnSpc>
              <a:spcBef>
                <a:spcPct val="40000"/>
              </a:spcBef>
              <a:buNone/>
            </a:pPr>
            <a:r>
              <a:rPr lang="en-US" sz="2000" i="1" dirty="0">
                <a:solidFill>
                  <a:srgbClr val="3399FF"/>
                </a:solidFill>
              </a:rPr>
              <a:t>order by </a:t>
            </a:r>
            <a:r>
              <a:rPr lang="en-US" sz="2000" i="1" dirty="0" err="1">
                <a:solidFill>
                  <a:srgbClr val="3399FF"/>
                </a:solidFill>
              </a:rPr>
              <a:t>empno</a:t>
            </a:r>
            <a:r>
              <a:rPr lang="en-US" sz="2000" i="1" dirty="0">
                <a:solidFill>
                  <a:srgbClr val="3399FF"/>
                </a:solidFill>
              </a:rPr>
              <a:t>;</a:t>
            </a:r>
            <a:endParaRPr lang="en-US" sz="2000" i="1" dirty="0" smtClean="0">
              <a:solidFill>
                <a:srgbClr val="3399FF"/>
              </a:solidFill>
            </a:endParaRPr>
          </a:p>
          <a:p>
            <a:pPr lvl="1" eaLnBrk="1" hangingPunct="1">
              <a:lnSpc>
                <a:spcPct val="75000"/>
              </a:lnSpc>
              <a:spcBef>
                <a:spcPct val="40000"/>
              </a:spcBef>
            </a:pPr>
            <a:endParaRPr lang="en-US" sz="2000" i="1" dirty="0">
              <a:solidFill>
                <a:srgbClr val="3399FF"/>
              </a:solidFill>
            </a:endParaRPr>
          </a:p>
        </p:txBody>
      </p:sp>
      <p:sp>
        <p:nvSpPr>
          <p:cNvPr id="6" name="Text Box 4">
            <a:hlinkClick r:id="rId3" action="ppaction://hlinksldjump" tooltip="For every employee, list the employee number, department number, salary, and average salary of his/her department."/>
          </p:cNvPr>
          <p:cNvSpPr txBox="1">
            <a:spLocks noChangeArrowheads="1"/>
          </p:cNvSpPr>
          <p:nvPr/>
        </p:nvSpPr>
        <p:spPr bwMode="auto">
          <a:xfrm>
            <a:off x="7566991" y="49530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smtClean="0">
                <a:latin typeface="Arial" charset="0"/>
              </a:rPr>
              <a:t>[42]</a:t>
            </a:r>
            <a:endParaRPr lang="en-US" dirty="0">
              <a:latin typeface="Arial" charset="0"/>
            </a:endParaRPr>
          </a:p>
        </p:txBody>
      </p:sp>
      <p:sp>
        <p:nvSpPr>
          <p:cNvPr id="7" name="Text Box 4">
            <a:hlinkClick r:id="rId4" action="ppaction://hlinksldjump" tooltip="For every employee, list the employee number, department number, salary, and cummuative average salary of this employee and all other employees hired before this employee."/>
          </p:cNvPr>
          <p:cNvSpPr txBox="1">
            <a:spLocks noChangeArrowheads="1"/>
          </p:cNvSpPr>
          <p:nvPr/>
        </p:nvSpPr>
        <p:spPr bwMode="auto">
          <a:xfrm>
            <a:off x="7505700" y="2695782"/>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smtClean="0">
                <a:latin typeface="Arial" charset="0"/>
              </a:rPr>
              <a:t>[41]</a:t>
            </a:r>
            <a:endParaRPr lang="en-US" dirty="0">
              <a:latin typeface="Arial" charset="0"/>
            </a:endParaRPr>
          </a:p>
        </p:txBody>
      </p:sp>
    </p:spTree>
    <p:extLst>
      <p:ext uri="{BB962C8B-B14F-4D97-AF65-F5344CB8AC3E}">
        <p14:creationId xmlns:p14="http://schemas.microsoft.com/office/powerpoint/2010/main" val="1889853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a:t>MGMT 58200</a:t>
            </a:r>
          </a:p>
        </p:txBody>
      </p:sp>
      <p:sp>
        <p:nvSpPr>
          <p:cNvPr id="4099" name="Slide Number Placeholder 5"/>
          <p:cNvSpPr>
            <a:spLocks noGrp="1"/>
          </p:cNvSpPr>
          <p:nvPr>
            <p:ph type="sldNum" sz="quarter" idx="12"/>
          </p:nvPr>
        </p:nvSpPr>
        <p:spPr>
          <a:noFill/>
        </p:spPr>
        <p:txBody>
          <a:bodyPr/>
          <a:lstStyle/>
          <a:p>
            <a:fld id="{7EE70D69-739F-400C-869F-50AFB0E809D2}" type="slidenum">
              <a:rPr lang="en-US"/>
              <a:pPr/>
              <a:t>19</a:t>
            </a:fld>
            <a:endParaRPr lang="en-US"/>
          </a:p>
        </p:txBody>
      </p:sp>
      <p:sp>
        <p:nvSpPr>
          <p:cNvPr id="4100" name="Rectangle 2"/>
          <p:cNvSpPr>
            <a:spLocks noGrp="1" noChangeArrowheads="1"/>
          </p:cNvSpPr>
          <p:nvPr>
            <p:ph type="title"/>
          </p:nvPr>
        </p:nvSpPr>
        <p:spPr/>
        <p:txBody>
          <a:bodyPr/>
          <a:lstStyle/>
          <a:p>
            <a:pPr eaLnBrk="1" hangingPunct="1"/>
            <a:r>
              <a:rPr lang="en-US" dirty="0"/>
              <a:t>SQL Queries (Cont’d)</a:t>
            </a:r>
          </a:p>
        </p:txBody>
      </p:sp>
      <p:sp>
        <p:nvSpPr>
          <p:cNvPr id="4101" name="Rectangle 3"/>
          <p:cNvSpPr>
            <a:spLocks noGrp="1" noChangeArrowheads="1"/>
          </p:cNvSpPr>
          <p:nvPr>
            <p:ph type="body" idx="1"/>
          </p:nvPr>
        </p:nvSpPr>
        <p:spPr/>
        <p:txBody>
          <a:bodyPr/>
          <a:lstStyle/>
          <a:p>
            <a:pPr lvl="1" eaLnBrk="1" hangingPunct="1">
              <a:lnSpc>
                <a:spcPct val="75000"/>
              </a:lnSpc>
            </a:pPr>
            <a:r>
              <a:rPr lang="en-US" dirty="0"/>
              <a:t>Example: </a:t>
            </a:r>
            <a:r>
              <a:rPr lang="en-US" dirty="0" smtClean="0"/>
              <a:t>Group </a:t>
            </a:r>
            <a:r>
              <a:rPr lang="en-US" dirty="0"/>
              <a:t>rank</a:t>
            </a:r>
          </a:p>
          <a:p>
            <a:pPr lvl="1" eaLnBrk="1" hangingPunct="1">
              <a:lnSpc>
                <a:spcPct val="75000"/>
              </a:lnSpc>
              <a:spcBef>
                <a:spcPct val="40000"/>
              </a:spcBef>
              <a:buNone/>
            </a:pPr>
            <a:r>
              <a:rPr lang="en-US" sz="2000" i="1" dirty="0" smtClean="0">
                <a:solidFill>
                  <a:srgbClr val="3399FF"/>
                </a:solidFill>
              </a:rPr>
              <a:t>select </a:t>
            </a:r>
            <a:r>
              <a:rPr lang="en-US" sz="2000" i="1" dirty="0" err="1">
                <a:solidFill>
                  <a:srgbClr val="3399FF"/>
                </a:solidFill>
              </a:rPr>
              <a:t>empno</a:t>
            </a:r>
            <a:r>
              <a:rPr lang="en-US" sz="2000" i="1" dirty="0">
                <a:solidFill>
                  <a:srgbClr val="3399FF"/>
                </a:solidFill>
              </a:rPr>
              <a:t>, </a:t>
            </a:r>
            <a:r>
              <a:rPr lang="en-US" sz="2000" i="1" dirty="0" err="1">
                <a:solidFill>
                  <a:srgbClr val="3399FF"/>
                </a:solidFill>
              </a:rPr>
              <a:t>deptno</a:t>
            </a:r>
            <a:r>
              <a:rPr lang="en-US" sz="2000" i="1" dirty="0">
                <a:solidFill>
                  <a:srgbClr val="3399FF"/>
                </a:solidFill>
              </a:rPr>
              <a:t>, </a:t>
            </a:r>
            <a:r>
              <a:rPr lang="en-US" sz="2000" i="1" dirty="0" err="1">
                <a:solidFill>
                  <a:srgbClr val="3399FF"/>
                </a:solidFill>
              </a:rPr>
              <a:t>sal</a:t>
            </a:r>
            <a:r>
              <a:rPr lang="en-US" sz="2000" i="1" dirty="0">
                <a:solidFill>
                  <a:srgbClr val="3399FF"/>
                </a:solidFill>
              </a:rPr>
              <a:t>,</a:t>
            </a:r>
          </a:p>
          <a:p>
            <a:pPr lvl="1" eaLnBrk="1" hangingPunct="1">
              <a:lnSpc>
                <a:spcPct val="75000"/>
              </a:lnSpc>
              <a:spcBef>
                <a:spcPct val="40000"/>
              </a:spcBef>
              <a:buNone/>
            </a:pPr>
            <a:r>
              <a:rPr lang="en-US" sz="2000" i="1" dirty="0">
                <a:solidFill>
                  <a:srgbClr val="3399FF"/>
                </a:solidFill>
              </a:rPr>
              <a:t>rank() over (partition by </a:t>
            </a:r>
            <a:r>
              <a:rPr lang="en-US" sz="2000" i="1" dirty="0" err="1">
                <a:solidFill>
                  <a:srgbClr val="3399FF"/>
                </a:solidFill>
              </a:rPr>
              <a:t>deptno</a:t>
            </a:r>
            <a:endParaRPr lang="en-US" sz="2000" i="1" dirty="0">
              <a:solidFill>
                <a:srgbClr val="3399FF"/>
              </a:solidFill>
            </a:endParaRPr>
          </a:p>
          <a:p>
            <a:pPr lvl="1" eaLnBrk="1" hangingPunct="1">
              <a:lnSpc>
                <a:spcPct val="75000"/>
              </a:lnSpc>
              <a:spcBef>
                <a:spcPct val="40000"/>
              </a:spcBef>
              <a:buNone/>
            </a:pPr>
            <a:r>
              <a:rPr lang="en-US" sz="2000" i="1" dirty="0">
                <a:solidFill>
                  <a:srgbClr val="3399FF"/>
                </a:solidFill>
              </a:rPr>
              <a:t>order by </a:t>
            </a:r>
            <a:r>
              <a:rPr lang="en-US" sz="2000" i="1" dirty="0" err="1">
                <a:solidFill>
                  <a:srgbClr val="3399FF"/>
                </a:solidFill>
              </a:rPr>
              <a:t>sal</a:t>
            </a:r>
            <a:r>
              <a:rPr lang="en-US" sz="2000" i="1" dirty="0">
                <a:solidFill>
                  <a:srgbClr val="3399FF"/>
                </a:solidFill>
              </a:rPr>
              <a:t> </a:t>
            </a:r>
            <a:r>
              <a:rPr lang="en-US" sz="2000" i="1" dirty="0" err="1">
                <a:solidFill>
                  <a:srgbClr val="3399FF"/>
                </a:solidFill>
              </a:rPr>
              <a:t>desc</a:t>
            </a:r>
            <a:r>
              <a:rPr lang="en-US" sz="2000" i="1" dirty="0">
                <a:solidFill>
                  <a:srgbClr val="3399FF"/>
                </a:solidFill>
              </a:rPr>
              <a:t>) </a:t>
            </a:r>
            <a:r>
              <a:rPr lang="en-US" sz="2000" i="1" dirty="0" err="1" smtClean="0">
                <a:solidFill>
                  <a:srgbClr val="3399FF"/>
                </a:solidFill>
              </a:rPr>
              <a:t>within_dept_rank</a:t>
            </a:r>
            <a:endParaRPr lang="en-US" sz="2000" i="1" dirty="0">
              <a:solidFill>
                <a:srgbClr val="3399FF"/>
              </a:solidFill>
            </a:endParaRPr>
          </a:p>
          <a:p>
            <a:pPr lvl="1" eaLnBrk="1" hangingPunct="1">
              <a:lnSpc>
                <a:spcPct val="75000"/>
              </a:lnSpc>
              <a:spcBef>
                <a:spcPct val="40000"/>
              </a:spcBef>
              <a:buNone/>
            </a:pPr>
            <a:r>
              <a:rPr lang="en-US" sz="2000" i="1" dirty="0">
                <a:solidFill>
                  <a:srgbClr val="3399FF"/>
                </a:solidFill>
              </a:rPr>
              <a:t>from </a:t>
            </a:r>
            <a:r>
              <a:rPr lang="en-US" sz="2000" i="1" dirty="0" err="1">
                <a:solidFill>
                  <a:srgbClr val="3399FF"/>
                </a:solidFill>
              </a:rPr>
              <a:t>emp</a:t>
            </a:r>
            <a:endParaRPr lang="en-US" sz="2000" i="1" dirty="0">
              <a:solidFill>
                <a:srgbClr val="3399FF"/>
              </a:solidFill>
            </a:endParaRPr>
          </a:p>
          <a:p>
            <a:pPr lvl="1" eaLnBrk="1" hangingPunct="1">
              <a:lnSpc>
                <a:spcPct val="75000"/>
              </a:lnSpc>
              <a:spcBef>
                <a:spcPct val="40000"/>
              </a:spcBef>
              <a:buNone/>
            </a:pPr>
            <a:r>
              <a:rPr lang="en-US" sz="2000" i="1" dirty="0">
                <a:solidFill>
                  <a:srgbClr val="3399FF"/>
                </a:solidFill>
              </a:rPr>
              <a:t>order by </a:t>
            </a:r>
            <a:r>
              <a:rPr lang="en-US" sz="2000" i="1" dirty="0" err="1" smtClean="0">
                <a:solidFill>
                  <a:srgbClr val="3399FF"/>
                </a:solidFill>
              </a:rPr>
              <a:t>deptno,within_dept_rank</a:t>
            </a:r>
            <a:r>
              <a:rPr lang="en-US" sz="2000" i="1" dirty="0" smtClean="0">
                <a:solidFill>
                  <a:srgbClr val="3399FF"/>
                </a:solidFill>
              </a:rPr>
              <a:t>;</a:t>
            </a:r>
            <a:endParaRPr lang="en-US" sz="2000" i="1" dirty="0">
              <a:solidFill>
                <a:srgbClr val="3399FF"/>
              </a:solidFill>
            </a:endParaRPr>
          </a:p>
          <a:p>
            <a:pPr lvl="1" eaLnBrk="1" hangingPunct="1">
              <a:lnSpc>
                <a:spcPct val="75000"/>
              </a:lnSpc>
              <a:spcBef>
                <a:spcPct val="40000"/>
              </a:spcBef>
              <a:buNone/>
            </a:pPr>
            <a:endParaRPr lang="en-US" sz="2000" i="1" dirty="0">
              <a:solidFill>
                <a:srgbClr val="3399FF"/>
              </a:solidFill>
            </a:endParaRPr>
          </a:p>
          <a:p>
            <a:pPr lvl="1" eaLnBrk="1" hangingPunct="1">
              <a:lnSpc>
                <a:spcPct val="75000"/>
              </a:lnSpc>
              <a:spcBef>
                <a:spcPct val="40000"/>
              </a:spcBef>
              <a:buNone/>
            </a:pPr>
            <a:endParaRPr lang="en-US" sz="2000" i="1" dirty="0">
              <a:solidFill>
                <a:srgbClr val="3399FF"/>
              </a:solidFill>
            </a:endParaRPr>
          </a:p>
        </p:txBody>
      </p:sp>
      <p:sp>
        <p:nvSpPr>
          <p:cNvPr id="6" name="Text Box 4">
            <a:hlinkClick r:id="rId3" action="ppaction://hlinksldjump" tooltip="For every employee, list the employee number, department number, salary, and rank of this employee within the department based on descending salaries."/>
          </p:cNvPr>
          <p:cNvSpPr txBox="1">
            <a:spLocks noChangeArrowheads="1"/>
          </p:cNvSpPr>
          <p:nvPr/>
        </p:nvSpPr>
        <p:spPr bwMode="auto">
          <a:xfrm>
            <a:off x="7505700" y="28194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smtClean="0">
                <a:latin typeface="Arial" charset="0"/>
              </a:rPr>
              <a:t>[43]</a:t>
            </a:r>
            <a:endParaRPr lang="en-US" dirty="0">
              <a:latin typeface="Arial" charset="0"/>
            </a:endParaRPr>
          </a:p>
        </p:txBody>
      </p:sp>
    </p:spTree>
    <p:extLst>
      <p:ext uri="{BB962C8B-B14F-4D97-AF65-F5344CB8AC3E}">
        <p14:creationId xmlns:p14="http://schemas.microsoft.com/office/powerpoint/2010/main" val="2405940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a:t>MGMT 58200</a:t>
            </a:r>
          </a:p>
        </p:txBody>
      </p:sp>
      <p:sp>
        <p:nvSpPr>
          <p:cNvPr id="4099" name="Slide Number Placeholder 5"/>
          <p:cNvSpPr>
            <a:spLocks noGrp="1"/>
          </p:cNvSpPr>
          <p:nvPr>
            <p:ph type="sldNum" sz="quarter" idx="12"/>
          </p:nvPr>
        </p:nvSpPr>
        <p:spPr>
          <a:noFill/>
        </p:spPr>
        <p:txBody>
          <a:bodyPr/>
          <a:lstStyle/>
          <a:p>
            <a:fld id="{2AB2753B-8AF1-44E3-B1FD-C485328091E9}" type="slidenum">
              <a:rPr lang="en-US" smtClean="0"/>
              <a:pPr/>
              <a:t>2</a:t>
            </a:fld>
            <a:endParaRPr lang="en-US" smtClean="0"/>
          </a:p>
        </p:txBody>
      </p:sp>
      <p:sp>
        <p:nvSpPr>
          <p:cNvPr id="4100" name="Rectangle 2"/>
          <p:cNvSpPr>
            <a:spLocks noGrp="1" noChangeArrowheads="1"/>
          </p:cNvSpPr>
          <p:nvPr>
            <p:ph type="title"/>
          </p:nvPr>
        </p:nvSpPr>
        <p:spPr/>
        <p:txBody>
          <a:bodyPr/>
          <a:lstStyle/>
          <a:p>
            <a:pPr eaLnBrk="1" hangingPunct="1"/>
            <a:r>
              <a:rPr lang="en-US" smtClean="0"/>
              <a:t>SQL Queries (Cont’d)</a:t>
            </a:r>
          </a:p>
        </p:txBody>
      </p:sp>
      <p:sp>
        <p:nvSpPr>
          <p:cNvPr id="4101" name="Rectangle 3"/>
          <p:cNvSpPr>
            <a:spLocks noGrp="1" noChangeArrowheads="1"/>
          </p:cNvSpPr>
          <p:nvPr>
            <p:ph type="body" idx="1"/>
          </p:nvPr>
        </p:nvSpPr>
        <p:spPr>
          <a:xfrm>
            <a:off x="685800" y="2332038"/>
            <a:ext cx="7772400" cy="5059362"/>
          </a:xfrm>
        </p:spPr>
        <p:txBody>
          <a:bodyPr/>
          <a:lstStyle/>
          <a:p>
            <a:pPr eaLnBrk="1" hangingPunct="1"/>
            <a:r>
              <a:rPr lang="en-US" smtClean="0"/>
              <a:t>Nesting of queries</a:t>
            </a:r>
          </a:p>
          <a:p>
            <a:pPr lvl="1" eaLnBrk="1" hangingPunct="1"/>
            <a:r>
              <a:rPr lang="en-US" smtClean="0"/>
              <a:t>Subquery  </a:t>
            </a:r>
          </a:p>
          <a:p>
            <a:pPr lvl="1" eaLnBrk="1" hangingPunct="1"/>
            <a:r>
              <a:rPr lang="en-US" smtClean="0"/>
              <a:t>Order of execution</a:t>
            </a:r>
          </a:p>
          <a:p>
            <a:pPr lvl="1" eaLnBrk="1" hangingPunct="1">
              <a:buFont typeface="Wingdings" pitchFamily="2" charset="2"/>
              <a:buNone/>
            </a:pPr>
            <a:r>
              <a:rPr lang="en-US" sz="2000" i="1" smtClean="0">
                <a:solidFill>
                  <a:srgbClr val="3399FF"/>
                </a:solidFill>
              </a:rPr>
              <a:t>select c_number, last, first from customer</a:t>
            </a:r>
          </a:p>
          <a:p>
            <a:pPr lvl="1" eaLnBrk="1" hangingPunct="1">
              <a:lnSpc>
                <a:spcPct val="75000"/>
              </a:lnSpc>
              <a:buFont typeface="Wingdings" pitchFamily="2" charset="2"/>
              <a:buNone/>
            </a:pPr>
            <a:r>
              <a:rPr lang="en-US" sz="2000" i="1" smtClean="0">
                <a:solidFill>
                  <a:srgbClr val="3399FF"/>
                </a:solidFill>
              </a:rPr>
              <a:t>where credit_limit =</a:t>
            </a:r>
          </a:p>
          <a:p>
            <a:pPr lvl="1" eaLnBrk="1" hangingPunct="1">
              <a:lnSpc>
                <a:spcPct val="75000"/>
              </a:lnSpc>
              <a:buFont typeface="Wingdings" pitchFamily="2" charset="2"/>
              <a:buNone/>
            </a:pPr>
            <a:r>
              <a:rPr lang="en-US" sz="2000" i="1" smtClean="0">
                <a:solidFill>
                  <a:srgbClr val="3399FF"/>
                </a:solidFill>
              </a:rPr>
              <a:t>(select max(credit_limit) from customer</a:t>
            </a:r>
          </a:p>
          <a:p>
            <a:pPr lvl="1" eaLnBrk="1" hangingPunct="1">
              <a:lnSpc>
                <a:spcPct val="75000"/>
              </a:lnSpc>
              <a:spcAft>
                <a:spcPct val="40000"/>
              </a:spcAft>
              <a:buFont typeface="Wingdings" pitchFamily="2" charset="2"/>
              <a:buNone/>
            </a:pPr>
            <a:r>
              <a:rPr lang="en-US" sz="2000" i="1" smtClean="0">
                <a:solidFill>
                  <a:srgbClr val="3399FF"/>
                </a:solidFill>
              </a:rPr>
              <a:t>where slsrep_number = 6);</a:t>
            </a:r>
          </a:p>
        </p:txBody>
      </p:sp>
      <p:sp>
        <p:nvSpPr>
          <p:cNvPr id="4102" name="Text Box 4">
            <a:hlinkClick r:id="rId2" action="ppaction://hlinksldjump" tooltip="List the customer number, last name, and first name of those customers who have the same credit limit as the largest credit limit awarded to any customer of sales rep 6."/>
          </p:cNvPr>
          <p:cNvSpPr txBox="1">
            <a:spLocks noChangeArrowheads="1"/>
          </p:cNvSpPr>
          <p:nvPr/>
        </p:nvSpPr>
        <p:spPr bwMode="auto">
          <a:xfrm>
            <a:off x="8001000" y="4333875"/>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[24]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t>MGMT 58200</a:t>
            </a:r>
          </a:p>
        </p:txBody>
      </p:sp>
      <p:sp>
        <p:nvSpPr>
          <p:cNvPr id="19459" name="Slide Number Placeholder 5"/>
          <p:cNvSpPr>
            <a:spLocks noGrp="1"/>
          </p:cNvSpPr>
          <p:nvPr>
            <p:ph type="sldNum" sz="quarter" idx="12"/>
          </p:nvPr>
        </p:nvSpPr>
        <p:spPr>
          <a:noFill/>
        </p:spPr>
        <p:txBody>
          <a:bodyPr/>
          <a:lstStyle/>
          <a:p>
            <a:fld id="{1C78B5AC-CD76-4D47-82A3-0A016B140088}" type="slidenum">
              <a:rPr lang="en-US" smtClean="0"/>
              <a:pPr/>
              <a:t>20</a:t>
            </a:fld>
            <a:endParaRPr lang="en-US" smtClean="0"/>
          </a:p>
        </p:txBody>
      </p:sp>
      <p:sp>
        <p:nvSpPr>
          <p:cNvPr id="19460" name="Rectangle 2"/>
          <p:cNvSpPr>
            <a:spLocks noGrp="1" noChangeArrowheads="1"/>
          </p:cNvSpPr>
          <p:nvPr>
            <p:ph type="title"/>
          </p:nvPr>
        </p:nvSpPr>
        <p:spPr/>
        <p:txBody>
          <a:bodyPr/>
          <a:lstStyle/>
          <a:p>
            <a:pPr eaLnBrk="1" hangingPunct="1"/>
            <a:r>
              <a:rPr lang="en-US" smtClean="0"/>
              <a:t>SQL Queries (Cont’d)</a:t>
            </a:r>
          </a:p>
        </p:txBody>
      </p:sp>
      <p:sp>
        <p:nvSpPr>
          <p:cNvPr id="19461" name="Rectangle 3"/>
          <p:cNvSpPr>
            <a:spLocks noGrp="1" noChangeArrowheads="1"/>
          </p:cNvSpPr>
          <p:nvPr>
            <p:ph type="body" idx="1"/>
          </p:nvPr>
        </p:nvSpPr>
        <p:spPr/>
        <p:txBody>
          <a:bodyPr/>
          <a:lstStyle/>
          <a:p>
            <a:pPr eaLnBrk="1" hangingPunct="1">
              <a:lnSpc>
                <a:spcPct val="80000"/>
              </a:lnSpc>
            </a:pPr>
            <a:r>
              <a:rPr lang="en-US" sz="2800" smtClean="0"/>
              <a:t>Views</a:t>
            </a:r>
          </a:p>
          <a:p>
            <a:pPr lvl="1" eaLnBrk="1" hangingPunct="1">
              <a:lnSpc>
                <a:spcPct val="80000"/>
              </a:lnSpc>
            </a:pPr>
            <a:r>
              <a:rPr lang="en-US" sz="2400" smtClean="0"/>
              <a:t>Purpose</a:t>
            </a:r>
          </a:p>
          <a:p>
            <a:pPr lvl="1" eaLnBrk="1" hangingPunct="1">
              <a:lnSpc>
                <a:spcPct val="80000"/>
              </a:lnSpc>
            </a:pPr>
            <a:r>
              <a:rPr lang="en-US" sz="2400" smtClean="0"/>
              <a:t>Defining query</a:t>
            </a:r>
          </a:p>
          <a:p>
            <a:pPr lvl="1" eaLnBrk="1" hangingPunct="1">
              <a:lnSpc>
                <a:spcPct val="75000"/>
              </a:lnSpc>
              <a:spcBef>
                <a:spcPct val="40000"/>
              </a:spcBef>
            </a:pPr>
            <a:r>
              <a:rPr lang="en-US" sz="2400" smtClean="0"/>
              <a:t>Row and column view (from a single table)</a:t>
            </a:r>
          </a:p>
          <a:p>
            <a:pPr lvl="1" eaLnBrk="1" hangingPunct="1">
              <a:lnSpc>
                <a:spcPct val="75000"/>
              </a:lnSpc>
              <a:spcBef>
                <a:spcPct val="40000"/>
              </a:spcBef>
              <a:buFont typeface="Wingdings" pitchFamily="2" charset="2"/>
              <a:buNone/>
            </a:pPr>
            <a:r>
              <a:rPr lang="en-US" sz="2000" i="1" smtClean="0">
                <a:solidFill>
                  <a:srgbClr val="3399FF"/>
                </a:solidFill>
              </a:rPr>
              <a:t>create view housewares as</a:t>
            </a:r>
          </a:p>
          <a:p>
            <a:pPr lvl="1" eaLnBrk="1" hangingPunct="1">
              <a:lnSpc>
                <a:spcPct val="75000"/>
              </a:lnSpc>
              <a:buFont typeface="Wingdings" pitchFamily="2" charset="2"/>
              <a:buNone/>
            </a:pPr>
            <a:r>
              <a:rPr lang="en-US" sz="2000" i="1" smtClean="0">
                <a:solidFill>
                  <a:srgbClr val="3399FF"/>
                </a:solidFill>
              </a:rPr>
              <a:t>select part_number, part_description, units_on_hand, unit_price</a:t>
            </a:r>
          </a:p>
          <a:p>
            <a:pPr lvl="1" eaLnBrk="1" hangingPunct="1">
              <a:lnSpc>
                <a:spcPct val="75000"/>
              </a:lnSpc>
              <a:buFont typeface="Wingdings" pitchFamily="2" charset="2"/>
              <a:buNone/>
            </a:pPr>
            <a:r>
              <a:rPr lang="en-US" sz="2000" i="1" smtClean="0">
                <a:solidFill>
                  <a:srgbClr val="3399FF"/>
                </a:solidFill>
              </a:rPr>
              <a:t>from part</a:t>
            </a:r>
          </a:p>
          <a:p>
            <a:pPr lvl="1" eaLnBrk="1" hangingPunct="1">
              <a:lnSpc>
                <a:spcPct val="75000"/>
              </a:lnSpc>
              <a:spcAft>
                <a:spcPct val="40000"/>
              </a:spcAft>
              <a:buFont typeface="Wingdings" pitchFamily="2" charset="2"/>
              <a:buNone/>
            </a:pPr>
            <a:r>
              <a:rPr lang="en-US" sz="2000" i="1" smtClean="0">
                <a:solidFill>
                  <a:srgbClr val="3399FF"/>
                </a:solidFill>
              </a:rPr>
              <a:t>where item_class = 'HW';</a:t>
            </a:r>
          </a:p>
          <a:p>
            <a:pPr lvl="1" eaLnBrk="1" hangingPunct="1">
              <a:lnSpc>
                <a:spcPct val="75000"/>
              </a:lnSpc>
              <a:spcBef>
                <a:spcPct val="40000"/>
              </a:spcBef>
              <a:buFont typeface="Wingdings" pitchFamily="2" charset="2"/>
              <a:buNone/>
            </a:pPr>
            <a:r>
              <a:rPr lang="en-US" sz="2000" i="1" smtClean="0">
                <a:solidFill>
                  <a:srgbClr val="3399FF"/>
                </a:solidFill>
              </a:rPr>
              <a:t>create view housewares (num, dsc, oh, prce) as</a:t>
            </a:r>
          </a:p>
          <a:p>
            <a:pPr lvl="1" eaLnBrk="1" hangingPunct="1">
              <a:lnSpc>
                <a:spcPct val="75000"/>
              </a:lnSpc>
              <a:buFont typeface="Wingdings" pitchFamily="2" charset="2"/>
              <a:buNone/>
            </a:pPr>
            <a:r>
              <a:rPr lang="en-US" sz="2000" i="1" smtClean="0">
                <a:solidFill>
                  <a:srgbClr val="3399FF"/>
                </a:solidFill>
              </a:rPr>
              <a:t>select part_number, part_description, units_on_hand, unit_price</a:t>
            </a:r>
          </a:p>
          <a:p>
            <a:pPr lvl="1" eaLnBrk="1" hangingPunct="1">
              <a:lnSpc>
                <a:spcPct val="75000"/>
              </a:lnSpc>
              <a:buFont typeface="Wingdings" pitchFamily="2" charset="2"/>
              <a:buNone/>
            </a:pPr>
            <a:r>
              <a:rPr lang="en-US" sz="2000" i="1" smtClean="0">
                <a:solidFill>
                  <a:srgbClr val="3399FF"/>
                </a:solidFill>
              </a:rPr>
              <a:t>from part</a:t>
            </a:r>
          </a:p>
          <a:p>
            <a:pPr lvl="1" eaLnBrk="1" hangingPunct="1">
              <a:lnSpc>
                <a:spcPct val="75000"/>
              </a:lnSpc>
              <a:spcAft>
                <a:spcPct val="40000"/>
              </a:spcAft>
              <a:buFont typeface="Wingdings" pitchFamily="2" charset="2"/>
              <a:buNone/>
            </a:pPr>
            <a:r>
              <a:rPr lang="en-US" sz="2000" i="1" smtClean="0">
                <a:solidFill>
                  <a:srgbClr val="3399FF"/>
                </a:solidFill>
              </a:rPr>
              <a:t>where item_class = 'HW';</a:t>
            </a:r>
          </a:p>
          <a:p>
            <a:pPr lvl="1" eaLnBrk="1" hangingPunct="1">
              <a:lnSpc>
                <a:spcPct val="80000"/>
              </a:lnSpc>
              <a:buFont typeface="Wingdings" pitchFamily="2" charset="2"/>
              <a:buNone/>
            </a:pPr>
            <a:endParaRPr lang="en-US" sz="2400" smtClean="0"/>
          </a:p>
        </p:txBody>
      </p:sp>
      <p:sp>
        <p:nvSpPr>
          <p:cNvPr id="19462" name="Text Box 5">
            <a:hlinkClick r:id="rId2" action="ppaction://hlinksldjump" tooltip="Define a view named HOUSEWARES that consists of the part number, part description, units on hand, and unit price of all parts in item class HW."/>
          </p:cNvPr>
          <p:cNvSpPr txBox="1">
            <a:spLocks noChangeArrowheads="1"/>
          </p:cNvSpPr>
          <p:nvPr/>
        </p:nvSpPr>
        <p:spPr bwMode="auto">
          <a:xfrm>
            <a:off x="8315325" y="4291013"/>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a:latin typeface="Arial" charset="0"/>
              </a:rPr>
              <a:t>[</a:t>
            </a:r>
            <a:r>
              <a:rPr lang="en-US" dirty="0" smtClean="0">
                <a:latin typeface="Arial" charset="0"/>
              </a:rPr>
              <a:t>44]</a:t>
            </a:r>
            <a:endParaRPr lang="en-US" dirty="0">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a:t>MGMT 58200</a:t>
            </a:r>
          </a:p>
        </p:txBody>
      </p:sp>
      <p:sp>
        <p:nvSpPr>
          <p:cNvPr id="20483" name="Slide Number Placeholder 5"/>
          <p:cNvSpPr>
            <a:spLocks noGrp="1"/>
          </p:cNvSpPr>
          <p:nvPr>
            <p:ph type="sldNum" sz="quarter" idx="12"/>
          </p:nvPr>
        </p:nvSpPr>
        <p:spPr>
          <a:noFill/>
        </p:spPr>
        <p:txBody>
          <a:bodyPr/>
          <a:lstStyle/>
          <a:p>
            <a:fld id="{AC4B24D0-BF9E-4D7A-9462-D768E47261AB}" type="slidenum">
              <a:rPr lang="en-US" smtClean="0"/>
              <a:pPr/>
              <a:t>21</a:t>
            </a:fld>
            <a:endParaRPr lang="en-US" smtClean="0"/>
          </a:p>
        </p:txBody>
      </p:sp>
      <p:sp>
        <p:nvSpPr>
          <p:cNvPr id="20484" name="Rectangle 2"/>
          <p:cNvSpPr>
            <a:spLocks noGrp="1" noChangeArrowheads="1"/>
          </p:cNvSpPr>
          <p:nvPr>
            <p:ph type="title"/>
          </p:nvPr>
        </p:nvSpPr>
        <p:spPr>
          <a:xfrm>
            <a:off x="685800" y="604838"/>
            <a:ext cx="8153400" cy="1295400"/>
          </a:xfrm>
        </p:spPr>
        <p:txBody>
          <a:bodyPr/>
          <a:lstStyle/>
          <a:p>
            <a:pPr eaLnBrk="1" hangingPunct="1"/>
            <a:r>
              <a:rPr lang="en-US" smtClean="0"/>
              <a:t>SQL Queries (Cont’d)</a:t>
            </a:r>
          </a:p>
        </p:txBody>
      </p:sp>
      <p:sp>
        <p:nvSpPr>
          <p:cNvPr id="20485" name="Rectangle 3"/>
          <p:cNvSpPr>
            <a:spLocks noGrp="1" noChangeArrowheads="1"/>
          </p:cNvSpPr>
          <p:nvPr>
            <p:ph type="body" idx="1"/>
          </p:nvPr>
        </p:nvSpPr>
        <p:spPr/>
        <p:txBody>
          <a:bodyPr/>
          <a:lstStyle/>
          <a:p>
            <a:pPr lvl="1" eaLnBrk="1" hangingPunct="1"/>
            <a:r>
              <a:rPr lang="en-US" dirty="0" smtClean="0"/>
              <a:t>View from joining multiple tables</a:t>
            </a:r>
          </a:p>
          <a:p>
            <a:pPr lvl="1" eaLnBrk="1" hangingPunct="1">
              <a:lnSpc>
                <a:spcPct val="75000"/>
              </a:lnSpc>
              <a:spcBef>
                <a:spcPct val="40000"/>
              </a:spcBef>
              <a:buFont typeface="Wingdings" pitchFamily="2" charset="2"/>
              <a:buNone/>
            </a:pPr>
            <a:r>
              <a:rPr lang="en-US" sz="2000" i="1" dirty="0" smtClean="0">
                <a:solidFill>
                  <a:srgbClr val="3399FF"/>
                </a:solidFill>
              </a:rPr>
              <a:t>create view </a:t>
            </a:r>
            <a:r>
              <a:rPr lang="en-US" sz="2000" i="1" dirty="0" err="1" smtClean="0">
                <a:solidFill>
                  <a:srgbClr val="3399FF"/>
                </a:solidFill>
              </a:rPr>
              <a:t>cust_sales</a:t>
            </a:r>
            <a:r>
              <a:rPr lang="en-US" sz="2000" i="1" dirty="0" smtClean="0">
                <a:solidFill>
                  <a:srgbClr val="3399FF"/>
                </a:solidFill>
              </a:rPr>
              <a:t>(</a:t>
            </a:r>
            <a:r>
              <a:rPr lang="en-US" sz="2000" i="1" dirty="0" err="1" smtClean="0">
                <a:solidFill>
                  <a:srgbClr val="3399FF"/>
                </a:solidFill>
              </a:rPr>
              <a:t>cnumb</a:t>
            </a:r>
            <a:r>
              <a:rPr lang="en-US" sz="2000" i="1" dirty="0" smtClean="0">
                <a:solidFill>
                  <a:srgbClr val="3399FF"/>
                </a:solidFill>
              </a:rPr>
              <a:t>, clast, </a:t>
            </a:r>
            <a:r>
              <a:rPr lang="en-US" sz="2000" i="1" dirty="0" err="1" smtClean="0">
                <a:solidFill>
                  <a:srgbClr val="3399FF"/>
                </a:solidFill>
              </a:rPr>
              <a:t>cfirst</a:t>
            </a:r>
            <a:r>
              <a:rPr lang="en-US" sz="2000" i="1" dirty="0" smtClean="0">
                <a:solidFill>
                  <a:srgbClr val="3399FF"/>
                </a:solidFill>
              </a:rPr>
              <a:t>, </a:t>
            </a:r>
            <a:r>
              <a:rPr lang="en-US" sz="2000" i="1" dirty="0" err="1" smtClean="0">
                <a:solidFill>
                  <a:srgbClr val="3399FF"/>
                </a:solidFill>
              </a:rPr>
              <a:t>snumb</a:t>
            </a:r>
            <a:r>
              <a:rPr lang="en-US" sz="2000" i="1" dirty="0" smtClean="0">
                <a:solidFill>
                  <a:srgbClr val="3399FF"/>
                </a:solidFill>
              </a:rPr>
              <a:t>, </a:t>
            </a:r>
            <a:r>
              <a:rPr lang="en-US" sz="2000" i="1" dirty="0" err="1" smtClean="0">
                <a:solidFill>
                  <a:srgbClr val="3399FF"/>
                </a:solidFill>
              </a:rPr>
              <a:t>slast</a:t>
            </a:r>
            <a:r>
              <a:rPr lang="en-US" sz="2000" i="1" dirty="0" smtClean="0">
                <a:solidFill>
                  <a:srgbClr val="3399FF"/>
                </a:solidFill>
              </a:rPr>
              <a:t>, </a:t>
            </a:r>
            <a:r>
              <a:rPr lang="en-US" sz="2000" i="1" dirty="0" err="1" smtClean="0">
                <a:solidFill>
                  <a:srgbClr val="3399FF"/>
                </a:solidFill>
              </a:rPr>
              <a:t>sfirst</a:t>
            </a:r>
            <a:r>
              <a:rPr lang="en-US" sz="2000" i="1" dirty="0" smtClean="0">
                <a:solidFill>
                  <a:srgbClr val="3399FF"/>
                </a:solidFill>
              </a:rPr>
              <a:t>) as</a:t>
            </a:r>
          </a:p>
          <a:p>
            <a:pPr lvl="1" eaLnBrk="1" hangingPunct="1">
              <a:lnSpc>
                <a:spcPct val="75000"/>
              </a:lnSpc>
              <a:buFont typeface="Wingdings" pitchFamily="2" charset="2"/>
              <a:buNone/>
            </a:pPr>
            <a:r>
              <a:rPr lang="en-US" sz="2000" i="1" dirty="0" smtClean="0">
                <a:solidFill>
                  <a:srgbClr val="3399FF"/>
                </a:solidFill>
              </a:rPr>
              <a:t>select </a:t>
            </a:r>
            <a:r>
              <a:rPr lang="en-US" sz="2000" i="1" dirty="0" err="1" smtClean="0">
                <a:solidFill>
                  <a:srgbClr val="3399FF"/>
                </a:solidFill>
              </a:rPr>
              <a:t>c_number</a:t>
            </a:r>
            <a:r>
              <a:rPr lang="en-US" sz="2000" i="1" dirty="0" smtClean="0">
                <a:solidFill>
                  <a:srgbClr val="3399FF"/>
                </a:solidFill>
              </a:rPr>
              <a:t>, </a:t>
            </a:r>
            <a:r>
              <a:rPr lang="en-US" sz="2000" i="1" dirty="0" err="1" smtClean="0">
                <a:solidFill>
                  <a:srgbClr val="3399FF"/>
                </a:solidFill>
              </a:rPr>
              <a:t>customer.last</a:t>
            </a:r>
            <a:r>
              <a:rPr lang="en-US" sz="2000" i="1" dirty="0" smtClean="0">
                <a:solidFill>
                  <a:srgbClr val="3399FF"/>
                </a:solidFill>
              </a:rPr>
              <a:t>, </a:t>
            </a:r>
            <a:r>
              <a:rPr lang="en-US" sz="2000" i="1" dirty="0" err="1" smtClean="0">
                <a:solidFill>
                  <a:srgbClr val="3399FF"/>
                </a:solidFill>
              </a:rPr>
              <a:t>customer.first</a:t>
            </a:r>
            <a:r>
              <a:rPr lang="en-US" sz="2000" i="1" dirty="0" smtClean="0">
                <a:solidFill>
                  <a:srgbClr val="3399FF"/>
                </a:solidFill>
              </a:rPr>
              <a:t>, </a:t>
            </a:r>
          </a:p>
          <a:p>
            <a:pPr lvl="1" eaLnBrk="1" hangingPunct="1">
              <a:lnSpc>
                <a:spcPct val="75000"/>
              </a:lnSpc>
              <a:buFont typeface="Wingdings" pitchFamily="2" charset="2"/>
              <a:buNone/>
            </a:pPr>
            <a:r>
              <a:rPr lang="en-US" sz="2000" i="1" dirty="0" err="1" smtClean="0">
                <a:solidFill>
                  <a:srgbClr val="3399FF"/>
                </a:solidFill>
              </a:rPr>
              <a:t>sales_rep.slsrep_number</a:t>
            </a:r>
            <a:r>
              <a:rPr lang="en-US" sz="2000" i="1" dirty="0" smtClean="0">
                <a:solidFill>
                  <a:srgbClr val="3399FF"/>
                </a:solidFill>
              </a:rPr>
              <a:t>, </a:t>
            </a:r>
            <a:r>
              <a:rPr lang="en-US" sz="2000" i="1" dirty="0" err="1" smtClean="0">
                <a:solidFill>
                  <a:srgbClr val="3399FF"/>
                </a:solidFill>
              </a:rPr>
              <a:t>sales_rep.last</a:t>
            </a:r>
            <a:r>
              <a:rPr lang="en-US" sz="2000" i="1" dirty="0" smtClean="0">
                <a:solidFill>
                  <a:srgbClr val="3399FF"/>
                </a:solidFill>
              </a:rPr>
              <a:t>, </a:t>
            </a:r>
            <a:r>
              <a:rPr lang="en-US" sz="2000" i="1" dirty="0" err="1" smtClean="0">
                <a:solidFill>
                  <a:srgbClr val="3399FF"/>
                </a:solidFill>
              </a:rPr>
              <a:t>sales_rep.first</a:t>
            </a:r>
            <a:endParaRPr lang="en-US" sz="2000" i="1" dirty="0" smtClean="0">
              <a:solidFill>
                <a:srgbClr val="3399FF"/>
              </a:solidFill>
            </a:endParaRPr>
          </a:p>
          <a:p>
            <a:pPr lvl="1" eaLnBrk="1" hangingPunct="1">
              <a:lnSpc>
                <a:spcPct val="75000"/>
              </a:lnSpc>
              <a:buFont typeface="Wingdings" pitchFamily="2" charset="2"/>
              <a:buNone/>
            </a:pPr>
            <a:r>
              <a:rPr lang="en-US" sz="2000" i="1" dirty="0" smtClean="0">
                <a:solidFill>
                  <a:srgbClr val="3399FF"/>
                </a:solidFill>
              </a:rPr>
              <a:t>from  customer, </a:t>
            </a:r>
            <a:r>
              <a:rPr lang="en-US" sz="2000" i="1" dirty="0" err="1" smtClean="0">
                <a:solidFill>
                  <a:srgbClr val="3399FF"/>
                </a:solidFill>
              </a:rPr>
              <a:t>sales_rep</a:t>
            </a:r>
            <a:endParaRPr lang="en-US" sz="2000" i="1" dirty="0" smtClean="0">
              <a:solidFill>
                <a:srgbClr val="3399FF"/>
              </a:solidFill>
            </a:endParaRPr>
          </a:p>
          <a:p>
            <a:pPr lvl="1" eaLnBrk="1" hangingPunct="1">
              <a:lnSpc>
                <a:spcPct val="75000"/>
              </a:lnSpc>
              <a:spcAft>
                <a:spcPct val="40000"/>
              </a:spcAft>
              <a:buFont typeface="Wingdings" pitchFamily="2" charset="2"/>
              <a:buNone/>
            </a:pPr>
            <a:r>
              <a:rPr lang="en-US" sz="2000" i="1" dirty="0" smtClean="0">
                <a:solidFill>
                  <a:srgbClr val="3399FF"/>
                </a:solidFill>
              </a:rPr>
              <a:t>where </a:t>
            </a:r>
            <a:r>
              <a:rPr lang="en-US" sz="2000" i="1" dirty="0" err="1" smtClean="0">
                <a:solidFill>
                  <a:srgbClr val="3399FF"/>
                </a:solidFill>
              </a:rPr>
              <a:t>customer.slsrep_number</a:t>
            </a:r>
            <a:r>
              <a:rPr lang="en-US" sz="2000" i="1" dirty="0" smtClean="0">
                <a:solidFill>
                  <a:srgbClr val="3399FF"/>
                </a:solidFill>
              </a:rPr>
              <a:t> = </a:t>
            </a:r>
            <a:r>
              <a:rPr lang="en-US" sz="2000" i="1" dirty="0" err="1" smtClean="0">
                <a:solidFill>
                  <a:srgbClr val="3399FF"/>
                </a:solidFill>
              </a:rPr>
              <a:t>sales_rep.slsrep_number</a:t>
            </a:r>
            <a:r>
              <a:rPr lang="en-US" sz="2000" i="1" dirty="0" smtClean="0">
                <a:solidFill>
                  <a:srgbClr val="3399FF"/>
                </a:solidFill>
              </a:rPr>
              <a:t>;</a:t>
            </a:r>
          </a:p>
          <a:p>
            <a:pPr lvl="1" eaLnBrk="1" hangingPunct="1"/>
            <a:r>
              <a:rPr lang="en-US" dirty="0" smtClean="0"/>
              <a:t>View using statistics</a:t>
            </a:r>
          </a:p>
          <a:p>
            <a:pPr lvl="1" eaLnBrk="1" hangingPunct="1">
              <a:lnSpc>
                <a:spcPct val="75000"/>
              </a:lnSpc>
              <a:spcBef>
                <a:spcPct val="40000"/>
              </a:spcBef>
              <a:buFont typeface="Wingdings" pitchFamily="2" charset="2"/>
              <a:buNone/>
            </a:pPr>
            <a:r>
              <a:rPr lang="en-US" sz="2000" i="1" dirty="0" smtClean="0">
                <a:solidFill>
                  <a:srgbClr val="3399FF"/>
                </a:solidFill>
              </a:rPr>
              <a:t>create view </a:t>
            </a:r>
            <a:r>
              <a:rPr lang="en-US" sz="2000" i="1" dirty="0" err="1" smtClean="0">
                <a:solidFill>
                  <a:srgbClr val="3399FF"/>
                </a:solidFill>
              </a:rPr>
              <a:t>cred_cust</a:t>
            </a:r>
            <a:r>
              <a:rPr lang="en-US" sz="2000" i="1" dirty="0" smtClean="0">
                <a:solidFill>
                  <a:srgbClr val="3399FF"/>
                </a:solidFill>
              </a:rPr>
              <a:t>(</a:t>
            </a:r>
            <a:r>
              <a:rPr lang="en-US" sz="2000" i="1" dirty="0" err="1" smtClean="0">
                <a:solidFill>
                  <a:srgbClr val="3399FF"/>
                </a:solidFill>
              </a:rPr>
              <a:t>credit_limit</a:t>
            </a:r>
            <a:r>
              <a:rPr lang="en-US" sz="2000" i="1" dirty="0" smtClean="0">
                <a:solidFill>
                  <a:srgbClr val="3399FF"/>
                </a:solidFill>
              </a:rPr>
              <a:t>, </a:t>
            </a:r>
            <a:r>
              <a:rPr lang="en-US" sz="2000" i="1" dirty="0" err="1" smtClean="0">
                <a:solidFill>
                  <a:srgbClr val="3399FF"/>
                </a:solidFill>
              </a:rPr>
              <a:t>number_customers</a:t>
            </a:r>
            <a:r>
              <a:rPr lang="en-US" sz="2000" i="1" dirty="0" smtClean="0">
                <a:solidFill>
                  <a:srgbClr val="3399FF"/>
                </a:solidFill>
              </a:rPr>
              <a:t>) as</a:t>
            </a:r>
          </a:p>
          <a:p>
            <a:pPr lvl="1" eaLnBrk="1" hangingPunct="1">
              <a:lnSpc>
                <a:spcPct val="75000"/>
              </a:lnSpc>
              <a:buFont typeface="Wingdings" pitchFamily="2" charset="2"/>
              <a:buNone/>
            </a:pPr>
            <a:r>
              <a:rPr lang="en-US" sz="2000" i="1" dirty="0" smtClean="0">
                <a:solidFill>
                  <a:srgbClr val="3399FF"/>
                </a:solidFill>
              </a:rPr>
              <a:t>select </a:t>
            </a:r>
            <a:r>
              <a:rPr lang="en-US" sz="2000" i="1" dirty="0" err="1" smtClean="0">
                <a:solidFill>
                  <a:srgbClr val="3399FF"/>
                </a:solidFill>
              </a:rPr>
              <a:t>credit_limit</a:t>
            </a:r>
            <a:r>
              <a:rPr lang="en-US" sz="2000" i="1" dirty="0" smtClean="0">
                <a:solidFill>
                  <a:srgbClr val="3399FF"/>
                </a:solidFill>
              </a:rPr>
              <a:t>, count(*)</a:t>
            </a:r>
          </a:p>
          <a:p>
            <a:pPr lvl="1" eaLnBrk="1" hangingPunct="1">
              <a:lnSpc>
                <a:spcPct val="75000"/>
              </a:lnSpc>
              <a:buFont typeface="Wingdings" pitchFamily="2" charset="2"/>
              <a:buNone/>
            </a:pPr>
            <a:r>
              <a:rPr lang="en-US" sz="2000" i="1" dirty="0" smtClean="0">
                <a:solidFill>
                  <a:srgbClr val="3399FF"/>
                </a:solidFill>
              </a:rPr>
              <a:t>from customer</a:t>
            </a:r>
          </a:p>
          <a:p>
            <a:pPr lvl="1" eaLnBrk="1" hangingPunct="1">
              <a:lnSpc>
                <a:spcPct val="75000"/>
              </a:lnSpc>
              <a:spcAft>
                <a:spcPct val="40000"/>
              </a:spcAft>
              <a:buFont typeface="Wingdings" pitchFamily="2" charset="2"/>
              <a:buNone/>
            </a:pPr>
            <a:r>
              <a:rPr lang="en-US" sz="2000" i="1" dirty="0" smtClean="0">
                <a:solidFill>
                  <a:srgbClr val="3399FF"/>
                </a:solidFill>
              </a:rPr>
              <a:t>group by </a:t>
            </a:r>
            <a:r>
              <a:rPr lang="en-US" sz="2000" i="1" dirty="0" err="1" smtClean="0">
                <a:solidFill>
                  <a:srgbClr val="3399FF"/>
                </a:solidFill>
              </a:rPr>
              <a:t>credit_limit</a:t>
            </a:r>
            <a:r>
              <a:rPr lang="en-US" sz="2000" i="1" dirty="0" smtClean="0">
                <a:solidFill>
                  <a:srgbClr val="3399FF"/>
                </a:solidFill>
              </a:rPr>
              <a:t>;</a:t>
            </a:r>
          </a:p>
          <a:p>
            <a:pPr lvl="1" eaLnBrk="1" hangingPunct="1">
              <a:lnSpc>
                <a:spcPct val="75000"/>
              </a:lnSpc>
              <a:spcAft>
                <a:spcPct val="40000"/>
              </a:spcAft>
              <a:buFont typeface="Wingdings" pitchFamily="2" charset="2"/>
              <a:buNone/>
            </a:pPr>
            <a:endParaRPr lang="en-US" sz="2000" i="1" dirty="0" smtClean="0">
              <a:solidFill>
                <a:srgbClr val="3399FF"/>
              </a:solidFill>
            </a:endParaRPr>
          </a:p>
          <a:p>
            <a:pPr lvl="1" eaLnBrk="1" hangingPunct="1">
              <a:lnSpc>
                <a:spcPct val="75000"/>
              </a:lnSpc>
              <a:spcAft>
                <a:spcPct val="40000"/>
              </a:spcAft>
            </a:pPr>
            <a:endParaRPr lang="en-US" sz="2000" i="1" dirty="0" smtClean="0">
              <a:solidFill>
                <a:srgbClr val="3399FF"/>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a:t>MGMT 58200</a:t>
            </a:r>
          </a:p>
        </p:txBody>
      </p:sp>
      <p:sp>
        <p:nvSpPr>
          <p:cNvPr id="21507" name="Slide Number Placeholder 5"/>
          <p:cNvSpPr>
            <a:spLocks noGrp="1"/>
          </p:cNvSpPr>
          <p:nvPr>
            <p:ph type="sldNum" sz="quarter" idx="12"/>
          </p:nvPr>
        </p:nvSpPr>
        <p:spPr>
          <a:noFill/>
        </p:spPr>
        <p:txBody>
          <a:bodyPr/>
          <a:lstStyle/>
          <a:p>
            <a:fld id="{119BF579-E51A-4F41-97BF-FD4ABEF3D68F}" type="slidenum">
              <a:rPr lang="en-US" smtClean="0"/>
              <a:pPr/>
              <a:t>22</a:t>
            </a:fld>
            <a:endParaRPr lang="en-US" smtClean="0"/>
          </a:p>
        </p:txBody>
      </p:sp>
      <p:sp>
        <p:nvSpPr>
          <p:cNvPr id="21508" name="Rectangle 2"/>
          <p:cNvSpPr>
            <a:spLocks noGrp="1" noChangeArrowheads="1"/>
          </p:cNvSpPr>
          <p:nvPr>
            <p:ph type="title"/>
          </p:nvPr>
        </p:nvSpPr>
        <p:spPr>
          <a:xfrm>
            <a:off x="685800" y="604838"/>
            <a:ext cx="8153400" cy="1295400"/>
          </a:xfrm>
        </p:spPr>
        <p:txBody>
          <a:bodyPr/>
          <a:lstStyle/>
          <a:p>
            <a:pPr eaLnBrk="1" hangingPunct="1"/>
            <a:r>
              <a:rPr lang="en-US" smtClean="0"/>
              <a:t>SQL Queries (Cont’d)</a:t>
            </a:r>
          </a:p>
        </p:txBody>
      </p:sp>
      <p:sp>
        <p:nvSpPr>
          <p:cNvPr id="21509" name="Rectangle 3"/>
          <p:cNvSpPr>
            <a:spLocks noGrp="1" noChangeArrowheads="1"/>
          </p:cNvSpPr>
          <p:nvPr>
            <p:ph type="body" idx="1"/>
          </p:nvPr>
        </p:nvSpPr>
        <p:spPr/>
        <p:txBody>
          <a:bodyPr/>
          <a:lstStyle/>
          <a:p>
            <a:pPr lvl="1" eaLnBrk="1" hangingPunct="1"/>
            <a:r>
              <a:rPr lang="en-US" smtClean="0"/>
              <a:t>Complications with updating/inserting values</a:t>
            </a:r>
          </a:p>
          <a:p>
            <a:pPr lvl="1" eaLnBrk="1" hangingPunct="1"/>
            <a:r>
              <a:rPr lang="en-US" smtClean="0"/>
              <a:t>Dropping a view</a:t>
            </a:r>
          </a:p>
          <a:p>
            <a:pPr lvl="1" eaLnBrk="1" hangingPunct="1">
              <a:lnSpc>
                <a:spcPct val="75000"/>
              </a:lnSpc>
              <a:spcBef>
                <a:spcPct val="40000"/>
              </a:spcBef>
              <a:spcAft>
                <a:spcPct val="40000"/>
              </a:spcAft>
              <a:buFont typeface="Wingdings" pitchFamily="2" charset="2"/>
              <a:buNone/>
            </a:pPr>
            <a:r>
              <a:rPr lang="en-US" sz="2000" i="1" smtClean="0">
                <a:solidFill>
                  <a:srgbClr val="3399FF"/>
                </a:solidFill>
              </a:rPr>
              <a:t>drop view housewares;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r>
              <a:rPr lang="en-US"/>
              <a:t>MGMT 58200</a:t>
            </a:r>
          </a:p>
        </p:txBody>
      </p:sp>
      <p:sp>
        <p:nvSpPr>
          <p:cNvPr id="22531" name="Slide Number Placeholder 5"/>
          <p:cNvSpPr>
            <a:spLocks noGrp="1"/>
          </p:cNvSpPr>
          <p:nvPr>
            <p:ph type="sldNum" sz="quarter" idx="12"/>
          </p:nvPr>
        </p:nvSpPr>
        <p:spPr>
          <a:noFill/>
        </p:spPr>
        <p:txBody>
          <a:bodyPr/>
          <a:lstStyle/>
          <a:p>
            <a:fld id="{CEE6D0BF-69FF-46A4-994B-0E655A2FA996}" type="slidenum">
              <a:rPr lang="en-US" smtClean="0"/>
              <a:pPr/>
              <a:t>23</a:t>
            </a:fld>
            <a:endParaRPr lang="en-US" smtClean="0"/>
          </a:p>
        </p:txBody>
      </p:sp>
      <p:sp>
        <p:nvSpPr>
          <p:cNvPr id="22532" name="Rectangle 2"/>
          <p:cNvSpPr>
            <a:spLocks noGrp="1" noChangeArrowheads="1"/>
          </p:cNvSpPr>
          <p:nvPr>
            <p:ph type="title"/>
          </p:nvPr>
        </p:nvSpPr>
        <p:spPr/>
        <p:txBody>
          <a:bodyPr/>
          <a:lstStyle/>
          <a:p>
            <a:pPr eaLnBrk="1" hangingPunct="1"/>
            <a:r>
              <a:rPr lang="en-US" smtClean="0"/>
              <a:t>Problem Statements (Cont’d)</a:t>
            </a:r>
          </a:p>
        </p:txBody>
      </p:sp>
      <p:sp>
        <p:nvSpPr>
          <p:cNvPr id="22533" name="Rectangle 3"/>
          <p:cNvSpPr>
            <a:spLocks noGrp="1" noChangeArrowheads="1"/>
          </p:cNvSpPr>
          <p:nvPr>
            <p:ph type="body" idx="1"/>
          </p:nvPr>
        </p:nvSpPr>
        <p:spPr>
          <a:xfrm>
            <a:off x="685800" y="2332038"/>
            <a:ext cx="8077200" cy="4662487"/>
          </a:xfrm>
        </p:spPr>
        <p:txBody>
          <a:bodyPr/>
          <a:lstStyle/>
          <a:p>
            <a:pPr eaLnBrk="1" hangingPunct="1">
              <a:lnSpc>
                <a:spcPct val="80000"/>
              </a:lnSpc>
              <a:buFont typeface="Wingdings" pitchFamily="2" charset="2"/>
              <a:buNone/>
            </a:pPr>
            <a:r>
              <a:rPr lang="en-US" sz="2300" dirty="0" smtClean="0"/>
              <a:t>[24]	List the customer number, last name, and first name of 	those customers who have the same credit limit as the 	largest credit limit awarded to any customer of sales rep 	6.</a:t>
            </a:r>
          </a:p>
          <a:p>
            <a:pPr eaLnBrk="1" hangingPunct="1">
              <a:lnSpc>
                <a:spcPct val="80000"/>
              </a:lnSpc>
              <a:buFont typeface="Wingdings" pitchFamily="2" charset="2"/>
              <a:buNone/>
            </a:pPr>
            <a:r>
              <a:rPr lang="en-US" sz="2300" dirty="0" smtClean="0"/>
              <a:t>[25]	List the sales rep number, last name, and first name of all 	sales reps who have customer(s) with a credit limit of at 	least $1,500.</a:t>
            </a:r>
          </a:p>
          <a:p>
            <a:pPr eaLnBrk="1" hangingPunct="1">
              <a:lnSpc>
                <a:spcPct val="80000"/>
              </a:lnSpc>
              <a:buFont typeface="Wingdings" pitchFamily="2" charset="2"/>
              <a:buNone/>
            </a:pPr>
            <a:r>
              <a:rPr lang="en-US" sz="2300" dirty="0" smtClean="0"/>
              <a:t>[26]	List the customer number, last name, first name, and 	balance of each customer whose balance is greater than the 	average balance of all customers.</a:t>
            </a:r>
          </a:p>
          <a:p>
            <a:pPr eaLnBrk="1" hangingPunct="1">
              <a:lnSpc>
                <a:spcPct val="80000"/>
              </a:lnSpc>
              <a:buFont typeface="Wingdings" pitchFamily="2" charset="2"/>
              <a:buNone/>
            </a:pPr>
            <a:r>
              <a:rPr lang="en-US" sz="2300" dirty="0" smtClean="0"/>
              <a:t>[27]	List the customer number, last name, and first name for 	every customer together with the sales rep number, last 	name, and first name for the sales rep who represents the 	customer.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a:t>MGMT 58200</a:t>
            </a:r>
          </a:p>
        </p:txBody>
      </p:sp>
      <p:sp>
        <p:nvSpPr>
          <p:cNvPr id="23555" name="Slide Number Placeholder 5"/>
          <p:cNvSpPr>
            <a:spLocks noGrp="1"/>
          </p:cNvSpPr>
          <p:nvPr>
            <p:ph type="sldNum" sz="quarter" idx="12"/>
          </p:nvPr>
        </p:nvSpPr>
        <p:spPr>
          <a:noFill/>
        </p:spPr>
        <p:txBody>
          <a:bodyPr/>
          <a:lstStyle/>
          <a:p>
            <a:fld id="{2B58F81C-8B49-475B-B50A-F9F5AC7C403D}" type="slidenum">
              <a:rPr lang="en-US" smtClean="0"/>
              <a:pPr/>
              <a:t>24</a:t>
            </a:fld>
            <a:endParaRPr lang="en-US" smtClean="0"/>
          </a:p>
        </p:txBody>
      </p:sp>
      <p:sp>
        <p:nvSpPr>
          <p:cNvPr id="23556" name="Rectangle 2"/>
          <p:cNvSpPr>
            <a:spLocks noGrp="1" noChangeArrowheads="1"/>
          </p:cNvSpPr>
          <p:nvPr>
            <p:ph type="title"/>
          </p:nvPr>
        </p:nvSpPr>
        <p:spPr/>
        <p:txBody>
          <a:bodyPr/>
          <a:lstStyle/>
          <a:p>
            <a:pPr eaLnBrk="1" hangingPunct="1"/>
            <a:r>
              <a:rPr lang="en-US" smtClean="0"/>
              <a:t>Problem Statements (Cont’d)</a:t>
            </a:r>
          </a:p>
        </p:txBody>
      </p:sp>
      <p:sp>
        <p:nvSpPr>
          <p:cNvPr id="23557"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300" smtClean="0"/>
              <a:t>[28]	List the order number and order date for every order that 	contains a part stored in warehouse number 3.</a:t>
            </a:r>
          </a:p>
          <a:p>
            <a:pPr eaLnBrk="1" hangingPunct="1">
              <a:lnSpc>
                <a:spcPct val="80000"/>
              </a:lnSpc>
              <a:buFont typeface="Wingdings" pitchFamily="2" charset="2"/>
              <a:buNone/>
            </a:pPr>
            <a:r>
              <a:rPr lang="en-US" sz="2300" smtClean="0"/>
              <a:t>[29]	Find the description for every part included in order 	number 12491.</a:t>
            </a:r>
          </a:p>
          <a:p>
            <a:pPr eaLnBrk="1" hangingPunct="1">
              <a:lnSpc>
                <a:spcPct val="80000"/>
              </a:lnSpc>
              <a:buFont typeface="Wingdings" pitchFamily="2" charset="2"/>
              <a:buNone/>
            </a:pPr>
            <a:r>
              <a:rPr lang="en-US" sz="2300" smtClean="0"/>
              <a:t>[30]	Show the customers who have placed orders. </a:t>
            </a:r>
            <a:endParaRPr lang="en-US" sz="2300" b="1" smtClean="0"/>
          </a:p>
          <a:p>
            <a:pPr eaLnBrk="1" hangingPunct="1">
              <a:lnSpc>
                <a:spcPct val="80000"/>
              </a:lnSpc>
              <a:buFont typeface="Wingdings" pitchFamily="2" charset="2"/>
              <a:buNone/>
            </a:pPr>
            <a:r>
              <a:rPr lang="en-US" sz="2300" smtClean="0"/>
              <a:t>[31]	List every sales rep number along with the customer 	number that the sales rep represents. Include 	those 	sales reps who may not yet be assigned to any 	customers.</a:t>
            </a:r>
          </a:p>
          <a:p>
            <a:pPr eaLnBrk="1" hangingPunct="1">
              <a:lnSpc>
                <a:spcPct val="80000"/>
              </a:lnSpc>
              <a:buFont typeface="Wingdings" pitchFamily="2" charset="2"/>
              <a:buNone/>
            </a:pPr>
            <a:r>
              <a:rPr lang="en-US" sz="2300" smtClean="0"/>
              <a:t>[32]	List every sales rep number along with the customer 	number that the sales rep represents. Include those 	customers who may not yet be represented by any sales 	rep.</a:t>
            </a:r>
          </a:p>
          <a:p>
            <a:pPr eaLnBrk="1" hangingPunct="1">
              <a:lnSpc>
                <a:spcPct val="80000"/>
              </a:lnSpc>
              <a:buFont typeface="Wingdings" pitchFamily="2" charset="2"/>
              <a:buNone/>
            </a:pPr>
            <a:r>
              <a:rPr lang="en-US" sz="2300" smtClean="0"/>
              <a:t>[33]	Find every pair of customers who have the same first 	and last names.</a:t>
            </a:r>
          </a:p>
          <a:p>
            <a:pPr eaLnBrk="1" hangingPunct="1">
              <a:lnSpc>
                <a:spcPct val="80000"/>
              </a:lnSpc>
              <a:buFont typeface="Wingdings" pitchFamily="2" charset="2"/>
              <a:buNone/>
            </a:pPr>
            <a:endParaRPr lang="en-US" sz="23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p>
            <a:r>
              <a:rPr lang="en-US"/>
              <a:t>MGMT 58200</a:t>
            </a:r>
          </a:p>
        </p:txBody>
      </p:sp>
      <p:sp>
        <p:nvSpPr>
          <p:cNvPr id="24579" name="Slide Number Placeholder 5"/>
          <p:cNvSpPr>
            <a:spLocks noGrp="1"/>
          </p:cNvSpPr>
          <p:nvPr>
            <p:ph type="sldNum" sz="quarter" idx="12"/>
          </p:nvPr>
        </p:nvSpPr>
        <p:spPr>
          <a:noFill/>
        </p:spPr>
        <p:txBody>
          <a:bodyPr/>
          <a:lstStyle/>
          <a:p>
            <a:fld id="{29EA8582-47B4-45DE-9625-AD218BAB7B96}" type="slidenum">
              <a:rPr lang="en-US" smtClean="0"/>
              <a:pPr/>
              <a:t>25</a:t>
            </a:fld>
            <a:endParaRPr lang="en-US" smtClean="0"/>
          </a:p>
        </p:txBody>
      </p:sp>
      <p:sp>
        <p:nvSpPr>
          <p:cNvPr id="24580" name="Rectangle 2"/>
          <p:cNvSpPr>
            <a:spLocks noGrp="1" noChangeArrowheads="1"/>
          </p:cNvSpPr>
          <p:nvPr>
            <p:ph type="title"/>
          </p:nvPr>
        </p:nvSpPr>
        <p:spPr/>
        <p:txBody>
          <a:bodyPr/>
          <a:lstStyle/>
          <a:p>
            <a:pPr eaLnBrk="1" hangingPunct="1"/>
            <a:r>
              <a:rPr lang="en-US" smtClean="0"/>
              <a:t>Problem Statements (Cont’d)</a:t>
            </a:r>
          </a:p>
        </p:txBody>
      </p:sp>
      <p:sp>
        <p:nvSpPr>
          <p:cNvPr id="24581" name="Rectangle 3"/>
          <p:cNvSpPr>
            <a:spLocks noGrp="1" noChangeArrowheads="1"/>
          </p:cNvSpPr>
          <p:nvPr>
            <p:ph type="body" idx="1"/>
          </p:nvPr>
        </p:nvSpPr>
        <p:spPr>
          <a:xfrm>
            <a:off x="685800" y="2332038"/>
            <a:ext cx="8001000" cy="4662487"/>
          </a:xfrm>
          <a:noFill/>
        </p:spPr>
        <p:txBody>
          <a:bodyPr/>
          <a:lstStyle/>
          <a:p>
            <a:pPr eaLnBrk="1" hangingPunct="1">
              <a:lnSpc>
                <a:spcPct val="80000"/>
              </a:lnSpc>
              <a:buFont typeface="Wingdings" pitchFamily="2" charset="2"/>
              <a:buNone/>
            </a:pPr>
            <a:r>
              <a:rPr lang="en-US" sz="2300" smtClean="0"/>
              <a:t>[34]	List the customer number, last name, and first name for 	every customer who is either represented by sales rep 	number 12 or who currently has orders on file, or both.</a:t>
            </a:r>
          </a:p>
          <a:p>
            <a:pPr eaLnBrk="1" hangingPunct="1">
              <a:lnSpc>
                <a:spcPct val="80000"/>
              </a:lnSpc>
              <a:buFont typeface="Wingdings" pitchFamily="2" charset="2"/>
              <a:buNone/>
            </a:pPr>
            <a:r>
              <a:rPr lang="en-US" sz="2300" smtClean="0"/>
              <a:t>[35]	Find the customer number, last name, first name, current 	balance, and sales rep number for every customer whose 	balance is larger than the individual balances of every 	customer of sales rep 12.</a:t>
            </a:r>
          </a:p>
          <a:p>
            <a:pPr eaLnBrk="1" hangingPunct="1">
              <a:lnSpc>
                <a:spcPct val="80000"/>
              </a:lnSpc>
              <a:buFont typeface="Wingdings" pitchFamily="2" charset="2"/>
              <a:buNone/>
            </a:pPr>
            <a:r>
              <a:rPr lang="en-US" sz="2300" smtClean="0"/>
              <a:t>[36]	Find the customer number, last name, first name, current 	balance, and sales rep number of every customer whose 	balance is larger than the balance of at least one customer</a:t>
            </a:r>
            <a:br>
              <a:rPr lang="en-US" sz="2300" smtClean="0"/>
            </a:br>
            <a:r>
              <a:rPr lang="en-US" sz="2300" smtClean="0"/>
              <a:t>	of sales rep number 12.</a:t>
            </a:r>
          </a:p>
          <a:p>
            <a:pPr eaLnBrk="1" hangingPunct="1">
              <a:lnSpc>
                <a:spcPct val="80000"/>
              </a:lnSpc>
              <a:buFont typeface="Wingdings" pitchFamily="2" charset="2"/>
              <a:buNone/>
            </a:pPr>
            <a:r>
              <a:rPr lang="en-US" sz="2300" smtClean="0"/>
              <a:t>[37]	For every sales rep, show the last name, first name, and  	balance of the customer who has the maximum balance 	among the customers of that sales rep.</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a:t>MGMT 58200</a:t>
            </a:r>
          </a:p>
        </p:txBody>
      </p:sp>
      <p:sp>
        <p:nvSpPr>
          <p:cNvPr id="25603" name="Slide Number Placeholder 5"/>
          <p:cNvSpPr>
            <a:spLocks noGrp="1"/>
          </p:cNvSpPr>
          <p:nvPr>
            <p:ph type="sldNum" sz="quarter" idx="12"/>
          </p:nvPr>
        </p:nvSpPr>
        <p:spPr>
          <a:noFill/>
        </p:spPr>
        <p:txBody>
          <a:bodyPr/>
          <a:lstStyle/>
          <a:p>
            <a:fld id="{C7CDB6E0-4305-4E86-9C34-A568BB939139}" type="slidenum">
              <a:rPr lang="en-US" smtClean="0"/>
              <a:pPr/>
              <a:t>26</a:t>
            </a:fld>
            <a:endParaRPr lang="en-US" smtClean="0"/>
          </a:p>
        </p:txBody>
      </p:sp>
      <p:sp>
        <p:nvSpPr>
          <p:cNvPr id="25604" name="Rectangle 2"/>
          <p:cNvSpPr>
            <a:spLocks noGrp="1" noChangeArrowheads="1"/>
          </p:cNvSpPr>
          <p:nvPr>
            <p:ph type="title"/>
          </p:nvPr>
        </p:nvSpPr>
        <p:spPr/>
        <p:txBody>
          <a:bodyPr/>
          <a:lstStyle/>
          <a:p>
            <a:pPr eaLnBrk="1" hangingPunct="1"/>
            <a:r>
              <a:rPr lang="en-US" smtClean="0"/>
              <a:t>Problem Statements (Cont’d)</a:t>
            </a:r>
          </a:p>
        </p:txBody>
      </p:sp>
      <p:sp>
        <p:nvSpPr>
          <p:cNvPr id="25605" name="Rectangle 3"/>
          <p:cNvSpPr>
            <a:spLocks noGrp="1" noChangeArrowheads="1"/>
          </p:cNvSpPr>
          <p:nvPr>
            <p:ph type="body" idx="1"/>
          </p:nvPr>
        </p:nvSpPr>
        <p:spPr/>
        <p:txBody>
          <a:bodyPr/>
          <a:lstStyle/>
          <a:p>
            <a:pPr eaLnBrk="1" hangingPunct="1">
              <a:lnSpc>
                <a:spcPct val="80000"/>
              </a:lnSpc>
              <a:buNone/>
            </a:pPr>
            <a:r>
              <a:rPr lang="en-US" sz="2300" dirty="0" smtClean="0"/>
              <a:t>[38]	</a:t>
            </a:r>
            <a:r>
              <a:rPr lang="en-US" sz="2300" dirty="0"/>
              <a:t>For every customer, show the last and first names, as 	</a:t>
            </a:r>
            <a:r>
              <a:rPr lang="en-US" sz="2300" dirty="0" smtClean="0"/>
              <a:t>well </a:t>
            </a:r>
            <a:r>
              <a:rPr lang="en-US" sz="2300" dirty="0"/>
              <a:t>as the difference in balance for this customer from 	</a:t>
            </a:r>
            <a:r>
              <a:rPr lang="en-US" sz="2300" dirty="0" smtClean="0"/>
              <a:t>the </a:t>
            </a:r>
            <a:r>
              <a:rPr lang="en-US" sz="2300" dirty="0"/>
              <a:t>average balance of all customers. </a:t>
            </a:r>
            <a:endParaRPr lang="en-US" sz="2300" dirty="0" smtClean="0"/>
          </a:p>
          <a:p>
            <a:pPr eaLnBrk="1" hangingPunct="1">
              <a:lnSpc>
                <a:spcPct val="80000"/>
              </a:lnSpc>
              <a:buFont typeface="Wingdings" pitchFamily="2" charset="2"/>
              <a:buNone/>
            </a:pPr>
            <a:r>
              <a:rPr lang="en-US" sz="2300" dirty="0" smtClean="0"/>
              <a:t>[39]      For every part which is on order, list the part number, 	along with its unit price and the average of its quoted  	prices in the orders. Call the latter AVG_Q_PRICE.</a:t>
            </a:r>
          </a:p>
          <a:p>
            <a:pPr eaLnBrk="1" hangingPunct="1">
              <a:lnSpc>
                <a:spcPct val="80000"/>
              </a:lnSpc>
              <a:buNone/>
            </a:pPr>
            <a:r>
              <a:rPr lang="en-US" sz="2300" dirty="0" smtClean="0"/>
              <a:t>[40]	</a:t>
            </a:r>
            <a:r>
              <a:rPr lang="en-US" sz="2300" dirty="0"/>
              <a:t>For every employee, list the employee number, </a:t>
            </a:r>
            <a:r>
              <a:rPr lang="en-US" sz="2300" dirty="0" smtClean="0"/>
              <a:t>	department </a:t>
            </a:r>
            <a:r>
              <a:rPr lang="en-US" sz="2300" dirty="0"/>
              <a:t>number, hire date, salary and moving </a:t>
            </a:r>
            <a:r>
              <a:rPr lang="en-US" sz="2300" dirty="0" smtClean="0"/>
              <a:t>	average </a:t>
            </a:r>
            <a:r>
              <a:rPr lang="en-US" sz="2300" dirty="0"/>
              <a:t>salary of the following employees: this </a:t>
            </a:r>
            <a:r>
              <a:rPr lang="en-US" sz="2300" dirty="0" smtClean="0"/>
              <a:t>	employee </a:t>
            </a:r>
            <a:r>
              <a:rPr lang="en-US" sz="2300" dirty="0"/>
              <a:t>and two employees hired right before and two </a:t>
            </a:r>
            <a:r>
              <a:rPr lang="en-US" sz="2300" dirty="0" smtClean="0"/>
              <a:t>	employees </a:t>
            </a:r>
            <a:r>
              <a:rPr lang="en-US" sz="2300" dirty="0"/>
              <a:t>hired right after this employee (if such </a:t>
            </a:r>
            <a:r>
              <a:rPr lang="en-US" sz="2300" dirty="0" smtClean="0"/>
              <a:t>	employees </a:t>
            </a:r>
            <a:r>
              <a:rPr lang="en-US" sz="2300" dirty="0"/>
              <a:t>exist).</a:t>
            </a:r>
            <a:endParaRPr lang="en-US" sz="2300" dirty="0" smtClean="0"/>
          </a:p>
          <a:p>
            <a:pPr eaLnBrk="1" hangingPunct="1">
              <a:lnSpc>
                <a:spcPct val="80000"/>
              </a:lnSpc>
              <a:buNone/>
            </a:pPr>
            <a:r>
              <a:rPr lang="en-US" sz="2300" dirty="0"/>
              <a:t>[41] 	For every employee, list the employee number, </a:t>
            </a:r>
            <a:r>
              <a:rPr lang="en-US" sz="2300" dirty="0" smtClean="0"/>
              <a:t>	department </a:t>
            </a:r>
            <a:r>
              <a:rPr lang="en-US" sz="2300" dirty="0"/>
              <a:t>number, salary, and </a:t>
            </a:r>
            <a:r>
              <a:rPr lang="en-US" sz="2300" dirty="0" smtClean="0"/>
              <a:t>cumulative </a:t>
            </a:r>
            <a:r>
              <a:rPr lang="en-US" sz="2300" dirty="0"/>
              <a:t>average </a:t>
            </a:r>
            <a:r>
              <a:rPr lang="en-US" sz="2300" dirty="0" smtClean="0"/>
              <a:t>	salary </a:t>
            </a:r>
            <a:r>
              <a:rPr lang="en-US" sz="2300" dirty="0"/>
              <a:t>of this employee and all other employees hired </a:t>
            </a:r>
            <a:r>
              <a:rPr lang="en-US" sz="2300" dirty="0" smtClean="0"/>
              <a:t>	before </a:t>
            </a:r>
            <a:r>
              <a:rPr lang="en-US" sz="2300" dirty="0"/>
              <a:t>this employee.</a:t>
            </a:r>
            <a:endParaRPr lang="en-US" sz="23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a:t>MGMT 58200</a:t>
            </a:r>
          </a:p>
        </p:txBody>
      </p:sp>
      <p:sp>
        <p:nvSpPr>
          <p:cNvPr id="25603" name="Slide Number Placeholder 5"/>
          <p:cNvSpPr>
            <a:spLocks noGrp="1"/>
          </p:cNvSpPr>
          <p:nvPr>
            <p:ph type="sldNum" sz="quarter" idx="12"/>
          </p:nvPr>
        </p:nvSpPr>
        <p:spPr>
          <a:noFill/>
        </p:spPr>
        <p:txBody>
          <a:bodyPr/>
          <a:lstStyle/>
          <a:p>
            <a:fld id="{C7CDB6E0-4305-4E86-9C34-A568BB939139}" type="slidenum">
              <a:rPr lang="en-US" smtClean="0"/>
              <a:pPr/>
              <a:t>27</a:t>
            </a:fld>
            <a:endParaRPr lang="en-US" smtClean="0"/>
          </a:p>
        </p:txBody>
      </p:sp>
      <p:sp>
        <p:nvSpPr>
          <p:cNvPr id="25604" name="Rectangle 2"/>
          <p:cNvSpPr>
            <a:spLocks noGrp="1" noChangeArrowheads="1"/>
          </p:cNvSpPr>
          <p:nvPr>
            <p:ph type="title"/>
          </p:nvPr>
        </p:nvSpPr>
        <p:spPr/>
        <p:txBody>
          <a:bodyPr/>
          <a:lstStyle/>
          <a:p>
            <a:pPr eaLnBrk="1" hangingPunct="1"/>
            <a:r>
              <a:rPr lang="en-US" smtClean="0"/>
              <a:t>Problem Statements (Cont’d)</a:t>
            </a:r>
          </a:p>
        </p:txBody>
      </p:sp>
      <p:sp>
        <p:nvSpPr>
          <p:cNvPr id="25605" name="Rectangle 3"/>
          <p:cNvSpPr>
            <a:spLocks noGrp="1" noChangeArrowheads="1"/>
          </p:cNvSpPr>
          <p:nvPr>
            <p:ph type="body" idx="1"/>
          </p:nvPr>
        </p:nvSpPr>
        <p:spPr/>
        <p:txBody>
          <a:bodyPr/>
          <a:lstStyle/>
          <a:p>
            <a:pPr eaLnBrk="1" hangingPunct="1">
              <a:lnSpc>
                <a:spcPct val="80000"/>
              </a:lnSpc>
              <a:buNone/>
            </a:pPr>
            <a:r>
              <a:rPr lang="en-US" sz="2300" dirty="0"/>
              <a:t>[</a:t>
            </a:r>
            <a:r>
              <a:rPr lang="en-US" sz="2300" dirty="0" smtClean="0"/>
              <a:t>42] </a:t>
            </a:r>
            <a:r>
              <a:rPr lang="en-US" sz="2300" dirty="0"/>
              <a:t>	For every employee, list the employee number, </a:t>
            </a:r>
            <a:r>
              <a:rPr lang="en-US" sz="2300" dirty="0" smtClean="0"/>
              <a:t>	department </a:t>
            </a:r>
            <a:r>
              <a:rPr lang="en-US" sz="2300" dirty="0"/>
              <a:t>number, salary, and average salary of his/her </a:t>
            </a:r>
            <a:r>
              <a:rPr lang="en-US" sz="2300" dirty="0" smtClean="0"/>
              <a:t>	department</a:t>
            </a:r>
            <a:r>
              <a:rPr lang="en-US" sz="2300" dirty="0"/>
              <a:t>. </a:t>
            </a:r>
            <a:endParaRPr lang="en-US" sz="2300" dirty="0" smtClean="0"/>
          </a:p>
          <a:p>
            <a:pPr eaLnBrk="1" hangingPunct="1">
              <a:lnSpc>
                <a:spcPct val="80000"/>
              </a:lnSpc>
              <a:buNone/>
            </a:pPr>
            <a:r>
              <a:rPr lang="en-US" sz="2300" dirty="0" smtClean="0"/>
              <a:t>[43] </a:t>
            </a:r>
            <a:r>
              <a:rPr lang="en-US" sz="2300" dirty="0"/>
              <a:t>	For every employee, list the employee number, </a:t>
            </a:r>
            <a:r>
              <a:rPr lang="en-US" sz="2300" dirty="0" smtClean="0"/>
              <a:t>	department </a:t>
            </a:r>
            <a:r>
              <a:rPr lang="en-US" sz="2300" dirty="0"/>
              <a:t>number, salary, and rank of this employee </a:t>
            </a:r>
            <a:r>
              <a:rPr lang="en-US" sz="2300" dirty="0" smtClean="0"/>
              <a:t>	within </a:t>
            </a:r>
            <a:r>
              <a:rPr lang="en-US" sz="2300" dirty="0"/>
              <a:t>the department based on descending salaries. </a:t>
            </a:r>
            <a:endParaRPr lang="en-US" sz="2300" dirty="0" smtClean="0"/>
          </a:p>
          <a:p>
            <a:pPr eaLnBrk="1" hangingPunct="1">
              <a:lnSpc>
                <a:spcPct val="80000"/>
              </a:lnSpc>
              <a:buNone/>
            </a:pPr>
            <a:r>
              <a:rPr lang="en-US" sz="2300" dirty="0" smtClean="0"/>
              <a:t>[44] 	Define a view named HOUSEWARES that consists of    	the part number, part description, units on hand, and 		unit price of all parts in item class HW.</a:t>
            </a:r>
          </a:p>
          <a:p>
            <a:pPr eaLnBrk="1" hangingPunct="1">
              <a:lnSpc>
                <a:spcPct val="80000"/>
              </a:lnSpc>
              <a:buFont typeface="Wingdings" pitchFamily="2" charset="2"/>
              <a:buNone/>
            </a:pPr>
            <a:endParaRPr lang="en-US" sz="2300" dirty="0" smtClean="0"/>
          </a:p>
        </p:txBody>
      </p:sp>
    </p:spTree>
    <p:extLst>
      <p:ext uri="{BB962C8B-B14F-4D97-AF65-F5344CB8AC3E}">
        <p14:creationId xmlns:p14="http://schemas.microsoft.com/office/powerpoint/2010/main" val="1296180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a:t>MGMT 58200</a:t>
            </a:r>
          </a:p>
        </p:txBody>
      </p:sp>
      <p:sp>
        <p:nvSpPr>
          <p:cNvPr id="5123" name="Slide Number Placeholder 5"/>
          <p:cNvSpPr>
            <a:spLocks noGrp="1"/>
          </p:cNvSpPr>
          <p:nvPr>
            <p:ph type="sldNum" sz="quarter" idx="12"/>
          </p:nvPr>
        </p:nvSpPr>
        <p:spPr>
          <a:noFill/>
        </p:spPr>
        <p:txBody>
          <a:bodyPr/>
          <a:lstStyle/>
          <a:p>
            <a:fld id="{9779B4EE-57A6-4E08-9398-FC3D56C13622}" type="slidenum">
              <a:rPr lang="en-US" smtClean="0"/>
              <a:pPr/>
              <a:t>3</a:t>
            </a:fld>
            <a:endParaRPr lang="en-US" smtClean="0"/>
          </a:p>
        </p:txBody>
      </p:sp>
      <p:sp>
        <p:nvSpPr>
          <p:cNvPr id="5124" name="Rectangle 2"/>
          <p:cNvSpPr>
            <a:spLocks noGrp="1" noChangeArrowheads="1"/>
          </p:cNvSpPr>
          <p:nvPr>
            <p:ph type="title"/>
          </p:nvPr>
        </p:nvSpPr>
        <p:spPr/>
        <p:txBody>
          <a:bodyPr/>
          <a:lstStyle/>
          <a:p>
            <a:pPr eaLnBrk="1" hangingPunct="1"/>
            <a:r>
              <a:rPr lang="en-US" smtClean="0"/>
              <a:t>SQL Queries (Cont’d)</a:t>
            </a:r>
          </a:p>
        </p:txBody>
      </p:sp>
      <p:sp>
        <p:nvSpPr>
          <p:cNvPr id="5125" name="Rectangle 3"/>
          <p:cNvSpPr>
            <a:spLocks noGrp="1" noChangeArrowheads="1"/>
          </p:cNvSpPr>
          <p:nvPr>
            <p:ph type="body" idx="1"/>
          </p:nvPr>
        </p:nvSpPr>
        <p:spPr>
          <a:xfrm>
            <a:off x="685800" y="2133600"/>
            <a:ext cx="7772400" cy="5059363"/>
          </a:xfrm>
        </p:spPr>
        <p:txBody>
          <a:bodyPr/>
          <a:lstStyle/>
          <a:p>
            <a:pPr lvl="1" eaLnBrk="1" hangingPunct="1"/>
            <a:r>
              <a:rPr lang="en-US" smtClean="0"/>
              <a:t>Use of IN with a subquery</a:t>
            </a:r>
          </a:p>
          <a:p>
            <a:pPr lvl="1" eaLnBrk="1" hangingPunct="1">
              <a:lnSpc>
                <a:spcPct val="75000"/>
              </a:lnSpc>
              <a:spcBef>
                <a:spcPct val="40000"/>
              </a:spcBef>
              <a:buFont typeface="Wingdings" pitchFamily="2" charset="2"/>
              <a:buNone/>
            </a:pPr>
            <a:r>
              <a:rPr lang="en-US" sz="2000" i="1" smtClean="0">
                <a:solidFill>
                  <a:srgbClr val="3399FF"/>
                </a:solidFill>
              </a:rPr>
              <a:t>select c_number, last, first from customer</a:t>
            </a:r>
          </a:p>
          <a:p>
            <a:pPr lvl="1" eaLnBrk="1" hangingPunct="1">
              <a:lnSpc>
                <a:spcPct val="75000"/>
              </a:lnSpc>
              <a:buFont typeface="Wingdings" pitchFamily="2" charset="2"/>
              <a:buNone/>
            </a:pPr>
            <a:r>
              <a:rPr lang="en-US" sz="2000" i="1" smtClean="0">
                <a:solidFill>
                  <a:srgbClr val="3399FF"/>
                </a:solidFill>
              </a:rPr>
              <a:t>where credit_limit in</a:t>
            </a:r>
          </a:p>
          <a:p>
            <a:pPr lvl="1" eaLnBrk="1" hangingPunct="1">
              <a:lnSpc>
                <a:spcPct val="75000"/>
              </a:lnSpc>
              <a:buFont typeface="Wingdings" pitchFamily="2" charset="2"/>
              <a:buNone/>
            </a:pPr>
            <a:r>
              <a:rPr lang="en-US" sz="2000" i="1" smtClean="0">
                <a:solidFill>
                  <a:srgbClr val="3399FF"/>
                </a:solidFill>
              </a:rPr>
              <a:t>(select max(credit_limit) from customer</a:t>
            </a:r>
          </a:p>
          <a:p>
            <a:pPr lvl="1" eaLnBrk="1" hangingPunct="1">
              <a:lnSpc>
                <a:spcPct val="75000"/>
              </a:lnSpc>
              <a:spcAft>
                <a:spcPct val="30000"/>
              </a:spcAft>
              <a:buFont typeface="Wingdings" pitchFamily="2" charset="2"/>
              <a:buNone/>
            </a:pPr>
            <a:r>
              <a:rPr lang="en-US" sz="2000" i="1" smtClean="0">
                <a:solidFill>
                  <a:srgbClr val="3399FF"/>
                </a:solidFill>
              </a:rPr>
              <a:t>where slsrep_number = 6);</a:t>
            </a:r>
          </a:p>
          <a:p>
            <a:pPr lvl="2" eaLnBrk="1" hangingPunct="1"/>
            <a:r>
              <a:rPr lang="en-US" sz="2000" smtClean="0"/>
              <a:t>= vs. IN</a:t>
            </a:r>
          </a:p>
          <a:p>
            <a:pPr lvl="2" eaLnBrk="1" hangingPunct="1">
              <a:lnSpc>
                <a:spcPct val="75000"/>
              </a:lnSpc>
              <a:spcBef>
                <a:spcPct val="40000"/>
              </a:spcBef>
              <a:buFont typeface="Wingdings" pitchFamily="2" charset="2"/>
              <a:buNone/>
            </a:pPr>
            <a:r>
              <a:rPr lang="en-US" sz="2000" i="1" smtClean="0">
                <a:solidFill>
                  <a:srgbClr val="3399FF"/>
                </a:solidFill>
              </a:rPr>
              <a:t>select slsrep_number, last, first from sales_rep</a:t>
            </a:r>
          </a:p>
          <a:p>
            <a:pPr lvl="2" eaLnBrk="1" hangingPunct="1">
              <a:lnSpc>
                <a:spcPct val="75000"/>
              </a:lnSpc>
              <a:buFont typeface="Wingdings" pitchFamily="2" charset="2"/>
              <a:buNone/>
            </a:pPr>
            <a:r>
              <a:rPr lang="en-US" sz="2000" i="1" smtClean="0">
                <a:solidFill>
                  <a:srgbClr val="3399FF"/>
                </a:solidFill>
              </a:rPr>
              <a:t>where slsrep_number in</a:t>
            </a:r>
          </a:p>
          <a:p>
            <a:pPr lvl="2" eaLnBrk="1" hangingPunct="1">
              <a:lnSpc>
                <a:spcPct val="75000"/>
              </a:lnSpc>
              <a:buFont typeface="Wingdings" pitchFamily="2" charset="2"/>
              <a:buNone/>
            </a:pPr>
            <a:r>
              <a:rPr lang="en-US" sz="2000" i="1" smtClean="0">
                <a:solidFill>
                  <a:srgbClr val="3399FF"/>
                </a:solidFill>
              </a:rPr>
              <a:t>(select slsrep_number from customer</a:t>
            </a:r>
          </a:p>
          <a:p>
            <a:pPr lvl="2" eaLnBrk="1" hangingPunct="1">
              <a:lnSpc>
                <a:spcPct val="75000"/>
              </a:lnSpc>
              <a:spcAft>
                <a:spcPct val="30000"/>
              </a:spcAft>
              <a:buFont typeface="Wingdings" pitchFamily="2" charset="2"/>
              <a:buNone/>
            </a:pPr>
            <a:r>
              <a:rPr lang="en-US" sz="2000" i="1" smtClean="0">
                <a:solidFill>
                  <a:srgbClr val="3399FF"/>
                </a:solidFill>
              </a:rPr>
              <a:t>where credit_limit &gt;= 1500);</a:t>
            </a:r>
          </a:p>
          <a:p>
            <a:pPr lvl="1" eaLnBrk="1" hangingPunct="1"/>
            <a:r>
              <a:rPr lang="en-US" smtClean="0"/>
              <a:t>Use of other operators with a subquery</a:t>
            </a:r>
          </a:p>
          <a:p>
            <a:pPr lvl="1" eaLnBrk="1" hangingPunct="1">
              <a:lnSpc>
                <a:spcPct val="75000"/>
              </a:lnSpc>
              <a:spcBef>
                <a:spcPct val="40000"/>
              </a:spcBef>
              <a:buFont typeface="Wingdings" pitchFamily="2" charset="2"/>
              <a:buNone/>
            </a:pPr>
            <a:r>
              <a:rPr lang="en-US" sz="2000" i="1" smtClean="0">
                <a:solidFill>
                  <a:srgbClr val="3399FF"/>
                </a:solidFill>
              </a:rPr>
              <a:t>select c_number, last, first, balance from customer</a:t>
            </a:r>
          </a:p>
          <a:p>
            <a:pPr lvl="1" eaLnBrk="1" hangingPunct="1">
              <a:lnSpc>
                <a:spcPct val="75000"/>
              </a:lnSpc>
              <a:spcAft>
                <a:spcPct val="40000"/>
              </a:spcAft>
              <a:buFont typeface="Wingdings" pitchFamily="2" charset="2"/>
              <a:buNone/>
            </a:pPr>
            <a:r>
              <a:rPr lang="en-US" sz="2000" i="1" smtClean="0">
                <a:solidFill>
                  <a:srgbClr val="3399FF"/>
                </a:solidFill>
              </a:rPr>
              <a:t>where balance &gt; (select avg(balance) from customer);</a:t>
            </a:r>
          </a:p>
          <a:p>
            <a:pPr lvl="2" eaLnBrk="1" hangingPunct="1">
              <a:lnSpc>
                <a:spcPct val="75000"/>
              </a:lnSpc>
              <a:spcAft>
                <a:spcPct val="40000"/>
              </a:spcAft>
            </a:pPr>
            <a:r>
              <a:rPr lang="en-US" sz="2000" smtClean="0"/>
              <a:t>Could we avoid using a subquery here?</a:t>
            </a:r>
          </a:p>
          <a:p>
            <a:pPr lvl="1" eaLnBrk="1" hangingPunct="1"/>
            <a:endParaRPr lang="en-US" sz="2000" i="1" smtClean="0"/>
          </a:p>
        </p:txBody>
      </p:sp>
      <p:sp>
        <p:nvSpPr>
          <p:cNvPr id="5126" name="Text Box 5">
            <a:hlinkClick r:id="rId2" action="ppaction://hlinksldjump" tooltip="List the sales rep number, last name, and first name of all sales reps who have customer(s) with a credit limit of at least $1,500."/>
          </p:cNvPr>
          <p:cNvSpPr txBox="1">
            <a:spLocks noChangeArrowheads="1"/>
          </p:cNvSpPr>
          <p:nvPr/>
        </p:nvSpPr>
        <p:spPr bwMode="auto">
          <a:xfrm>
            <a:off x="8001000" y="4791075"/>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a:latin typeface="Arial" charset="0"/>
              </a:rPr>
              <a:t>[25]</a:t>
            </a:r>
          </a:p>
        </p:txBody>
      </p:sp>
      <p:sp>
        <p:nvSpPr>
          <p:cNvPr id="5127" name="Text Box 6">
            <a:hlinkClick r:id="rId2" action="ppaction://hlinksldjump" tooltip="List the customer number, last name, first name, and balance of each customer whose balance is greater than the average balance of all customers."/>
          </p:cNvPr>
          <p:cNvSpPr txBox="1">
            <a:spLocks noChangeArrowheads="1"/>
          </p:cNvSpPr>
          <p:nvPr/>
        </p:nvSpPr>
        <p:spPr bwMode="auto">
          <a:xfrm>
            <a:off x="7997825" y="62484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a:latin typeface="Arial" charset="0"/>
              </a:rPr>
              <a:t>[26]</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a:t>MGMT 58200</a:t>
            </a:r>
          </a:p>
        </p:txBody>
      </p:sp>
      <p:sp>
        <p:nvSpPr>
          <p:cNvPr id="6147" name="Slide Number Placeholder 5"/>
          <p:cNvSpPr>
            <a:spLocks noGrp="1"/>
          </p:cNvSpPr>
          <p:nvPr>
            <p:ph type="sldNum" sz="quarter" idx="12"/>
          </p:nvPr>
        </p:nvSpPr>
        <p:spPr>
          <a:noFill/>
        </p:spPr>
        <p:txBody>
          <a:bodyPr/>
          <a:lstStyle/>
          <a:p>
            <a:fld id="{B642C152-F00D-4B13-A990-121F5AD4E2C9}" type="slidenum">
              <a:rPr lang="en-US" smtClean="0"/>
              <a:pPr/>
              <a:t>4</a:t>
            </a:fld>
            <a:endParaRPr lang="en-US" smtClean="0"/>
          </a:p>
        </p:txBody>
      </p:sp>
      <p:sp>
        <p:nvSpPr>
          <p:cNvPr id="6148" name="Rectangle 2"/>
          <p:cNvSpPr>
            <a:spLocks noGrp="1" noChangeArrowheads="1"/>
          </p:cNvSpPr>
          <p:nvPr>
            <p:ph type="title"/>
          </p:nvPr>
        </p:nvSpPr>
        <p:spPr/>
        <p:txBody>
          <a:bodyPr/>
          <a:lstStyle/>
          <a:p>
            <a:pPr eaLnBrk="1" hangingPunct="1"/>
            <a:r>
              <a:rPr lang="en-US" smtClean="0"/>
              <a:t>SQL Queries (Cont’d)</a:t>
            </a:r>
          </a:p>
        </p:txBody>
      </p:sp>
      <p:sp>
        <p:nvSpPr>
          <p:cNvPr id="6149" name="Rectangle 3"/>
          <p:cNvSpPr>
            <a:spLocks noGrp="1" noChangeArrowheads="1"/>
          </p:cNvSpPr>
          <p:nvPr>
            <p:ph type="body" idx="1"/>
          </p:nvPr>
        </p:nvSpPr>
        <p:spPr/>
        <p:txBody>
          <a:bodyPr/>
          <a:lstStyle/>
          <a:p>
            <a:pPr eaLnBrk="1" hangingPunct="1">
              <a:lnSpc>
                <a:spcPct val="90000"/>
              </a:lnSpc>
            </a:pPr>
            <a:r>
              <a:rPr lang="en-US" sz="2400" dirty="0" smtClean="0"/>
              <a:t>Querying multiple tables</a:t>
            </a:r>
          </a:p>
          <a:p>
            <a:pPr lvl="1" eaLnBrk="1" hangingPunct="1">
              <a:lnSpc>
                <a:spcPct val="90000"/>
              </a:lnSpc>
            </a:pPr>
            <a:r>
              <a:rPr lang="en-US" sz="2000" dirty="0" smtClean="0"/>
              <a:t>Use of (natural) JOIN</a:t>
            </a:r>
          </a:p>
          <a:p>
            <a:pPr lvl="2" eaLnBrk="1" hangingPunct="1">
              <a:lnSpc>
                <a:spcPct val="90000"/>
              </a:lnSpc>
            </a:pPr>
            <a:r>
              <a:rPr lang="en-US" sz="1800" dirty="0" smtClean="0"/>
              <a:t>Joining two tables</a:t>
            </a:r>
          </a:p>
          <a:p>
            <a:pPr lvl="2" eaLnBrk="1" hangingPunct="1">
              <a:lnSpc>
                <a:spcPct val="75000"/>
              </a:lnSpc>
              <a:spcBef>
                <a:spcPct val="40000"/>
              </a:spcBef>
              <a:buFont typeface="Wingdings" pitchFamily="2" charset="2"/>
              <a:buNone/>
            </a:pPr>
            <a:r>
              <a:rPr lang="en-US" sz="2000" i="1" dirty="0" smtClean="0">
                <a:solidFill>
                  <a:srgbClr val="3399FF"/>
                </a:solidFill>
              </a:rPr>
              <a:t>select </a:t>
            </a:r>
            <a:r>
              <a:rPr lang="en-US" sz="2000" i="1" dirty="0" err="1" smtClean="0">
                <a:solidFill>
                  <a:srgbClr val="3399FF"/>
                </a:solidFill>
              </a:rPr>
              <a:t>c_number</a:t>
            </a:r>
            <a:r>
              <a:rPr lang="en-US" sz="2000" i="1" dirty="0" smtClean="0">
                <a:solidFill>
                  <a:srgbClr val="3399FF"/>
                </a:solidFill>
              </a:rPr>
              <a:t>, </a:t>
            </a:r>
            <a:r>
              <a:rPr lang="en-US" sz="2000" i="1" dirty="0" err="1" smtClean="0">
                <a:solidFill>
                  <a:srgbClr val="3399FF"/>
                </a:solidFill>
              </a:rPr>
              <a:t>customer.last</a:t>
            </a:r>
            <a:r>
              <a:rPr lang="en-US" sz="2000" i="1" dirty="0" smtClean="0">
                <a:solidFill>
                  <a:srgbClr val="3399FF"/>
                </a:solidFill>
              </a:rPr>
              <a:t>, </a:t>
            </a:r>
            <a:r>
              <a:rPr lang="en-US" sz="2000" i="1" dirty="0" err="1" smtClean="0">
                <a:solidFill>
                  <a:srgbClr val="3399FF"/>
                </a:solidFill>
              </a:rPr>
              <a:t>customer.first</a:t>
            </a:r>
            <a:r>
              <a:rPr lang="en-US" sz="2000" i="1" dirty="0" smtClean="0">
                <a:solidFill>
                  <a:srgbClr val="3399FF"/>
                </a:solidFill>
              </a:rPr>
              <a:t>,</a:t>
            </a:r>
          </a:p>
          <a:p>
            <a:pPr lvl="2" eaLnBrk="1" hangingPunct="1">
              <a:lnSpc>
                <a:spcPct val="75000"/>
              </a:lnSpc>
              <a:buFont typeface="Wingdings" pitchFamily="2" charset="2"/>
              <a:buNone/>
            </a:pPr>
            <a:r>
              <a:rPr lang="en-US" sz="2000" i="1" dirty="0" err="1" smtClean="0">
                <a:solidFill>
                  <a:srgbClr val="3399FF"/>
                </a:solidFill>
              </a:rPr>
              <a:t>sales_rep.slsrep_number</a:t>
            </a:r>
            <a:r>
              <a:rPr lang="en-US" sz="2000" i="1" dirty="0" smtClean="0">
                <a:solidFill>
                  <a:srgbClr val="3399FF"/>
                </a:solidFill>
              </a:rPr>
              <a:t>, </a:t>
            </a:r>
            <a:r>
              <a:rPr lang="en-US" sz="2000" i="1" dirty="0" err="1" smtClean="0">
                <a:solidFill>
                  <a:srgbClr val="3399FF"/>
                </a:solidFill>
              </a:rPr>
              <a:t>sales_rep.last</a:t>
            </a:r>
            <a:r>
              <a:rPr lang="en-US" sz="2000" i="1" dirty="0" smtClean="0">
                <a:solidFill>
                  <a:srgbClr val="3399FF"/>
                </a:solidFill>
              </a:rPr>
              <a:t>, </a:t>
            </a:r>
            <a:r>
              <a:rPr lang="en-US" sz="2000" i="1" dirty="0" err="1" smtClean="0">
                <a:solidFill>
                  <a:srgbClr val="3399FF"/>
                </a:solidFill>
              </a:rPr>
              <a:t>sales_rep.first</a:t>
            </a:r>
            <a:endParaRPr lang="en-US" sz="2000" i="1" dirty="0" smtClean="0">
              <a:solidFill>
                <a:srgbClr val="3399FF"/>
              </a:solidFill>
            </a:endParaRPr>
          </a:p>
          <a:p>
            <a:pPr lvl="2" eaLnBrk="1" hangingPunct="1">
              <a:lnSpc>
                <a:spcPct val="75000"/>
              </a:lnSpc>
              <a:buFont typeface="Wingdings" pitchFamily="2" charset="2"/>
              <a:buNone/>
            </a:pPr>
            <a:r>
              <a:rPr lang="en-US" sz="2000" i="1" dirty="0" smtClean="0">
                <a:solidFill>
                  <a:srgbClr val="3399FF"/>
                </a:solidFill>
              </a:rPr>
              <a:t>from customer, </a:t>
            </a:r>
            <a:r>
              <a:rPr lang="en-US" sz="2000" i="1" dirty="0" err="1" smtClean="0">
                <a:solidFill>
                  <a:srgbClr val="3399FF"/>
                </a:solidFill>
              </a:rPr>
              <a:t>sales_rep</a:t>
            </a:r>
            <a:endParaRPr lang="en-US" sz="2000" i="1" dirty="0" smtClean="0">
              <a:solidFill>
                <a:srgbClr val="3399FF"/>
              </a:solidFill>
            </a:endParaRPr>
          </a:p>
          <a:p>
            <a:pPr lvl="2" eaLnBrk="1" hangingPunct="1">
              <a:lnSpc>
                <a:spcPct val="75000"/>
              </a:lnSpc>
              <a:spcAft>
                <a:spcPct val="40000"/>
              </a:spcAft>
              <a:buFont typeface="Wingdings" pitchFamily="2" charset="2"/>
              <a:buNone/>
            </a:pPr>
            <a:r>
              <a:rPr lang="en-US" sz="2000" i="1" dirty="0" smtClean="0">
                <a:solidFill>
                  <a:srgbClr val="3399FF"/>
                </a:solidFill>
              </a:rPr>
              <a:t>where </a:t>
            </a:r>
            <a:r>
              <a:rPr lang="en-US" sz="2000" i="1" dirty="0" err="1" smtClean="0">
                <a:solidFill>
                  <a:srgbClr val="3399FF"/>
                </a:solidFill>
              </a:rPr>
              <a:t>customer.slsrep_number</a:t>
            </a:r>
            <a:r>
              <a:rPr lang="en-US" sz="2000" i="1" dirty="0" smtClean="0">
                <a:solidFill>
                  <a:srgbClr val="3399FF"/>
                </a:solidFill>
              </a:rPr>
              <a:t> = </a:t>
            </a:r>
            <a:r>
              <a:rPr lang="en-US" sz="2000" i="1" dirty="0" err="1" smtClean="0">
                <a:solidFill>
                  <a:srgbClr val="3399FF"/>
                </a:solidFill>
              </a:rPr>
              <a:t>sales_rep.slsrep_number</a:t>
            </a:r>
            <a:r>
              <a:rPr lang="en-US" sz="2000" i="1" dirty="0" smtClean="0">
                <a:solidFill>
                  <a:srgbClr val="3399FF"/>
                </a:solidFill>
              </a:rPr>
              <a:t>;</a:t>
            </a:r>
          </a:p>
          <a:p>
            <a:pPr lvl="2" eaLnBrk="1" hangingPunct="1">
              <a:lnSpc>
                <a:spcPct val="90000"/>
              </a:lnSpc>
            </a:pPr>
            <a:r>
              <a:rPr lang="en-US" sz="1800" dirty="0" smtClean="0"/>
              <a:t>Joining two tables and restricting rows</a:t>
            </a:r>
          </a:p>
          <a:p>
            <a:pPr lvl="2" eaLnBrk="1" hangingPunct="1">
              <a:lnSpc>
                <a:spcPct val="75000"/>
              </a:lnSpc>
              <a:spcBef>
                <a:spcPct val="40000"/>
              </a:spcBef>
              <a:buFont typeface="Wingdings" pitchFamily="2" charset="2"/>
              <a:buNone/>
            </a:pPr>
            <a:r>
              <a:rPr lang="en-US" sz="2000" i="1" dirty="0" smtClean="0">
                <a:solidFill>
                  <a:srgbClr val="3399FF"/>
                </a:solidFill>
              </a:rPr>
              <a:t>select </a:t>
            </a:r>
            <a:r>
              <a:rPr lang="en-US" sz="2000" i="1" dirty="0" err="1" smtClean="0">
                <a:solidFill>
                  <a:srgbClr val="3399FF"/>
                </a:solidFill>
              </a:rPr>
              <a:t>c_number</a:t>
            </a:r>
            <a:r>
              <a:rPr lang="en-US" sz="2000" i="1" dirty="0" smtClean="0">
                <a:solidFill>
                  <a:srgbClr val="3399FF"/>
                </a:solidFill>
              </a:rPr>
              <a:t>, </a:t>
            </a:r>
            <a:r>
              <a:rPr lang="en-US" sz="2000" i="1" dirty="0" err="1" smtClean="0">
                <a:solidFill>
                  <a:srgbClr val="3399FF"/>
                </a:solidFill>
              </a:rPr>
              <a:t>customer.last</a:t>
            </a:r>
            <a:r>
              <a:rPr lang="en-US" sz="2000" i="1" dirty="0" smtClean="0">
                <a:solidFill>
                  <a:srgbClr val="3399FF"/>
                </a:solidFill>
              </a:rPr>
              <a:t>, </a:t>
            </a:r>
            <a:r>
              <a:rPr lang="en-US" sz="2000" i="1" dirty="0" err="1" smtClean="0">
                <a:solidFill>
                  <a:srgbClr val="3399FF"/>
                </a:solidFill>
              </a:rPr>
              <a:t>customer.first</a:t>
            </a:r>
            <a:r>
              <a:rPr lang="en-US" sz="2000" i="1" dirty="0" smtClean="0">
                <a:solidFill>
                  <a:srgbClr val="3399FF"/>
                </a:solidFill>
              </a:rPr>
              <a:t>,</a:t>
            </a:r>
          </a:p>
          <a:p>
            <a:pPr lvl="2" eaLnBrk="1" hangingPunct="1">
              <a:lnSpc>
                <a:spcPct val="75000"/>
              </a:lnSpc>
              <a:buFont typeface="Wingdings" pitchFamily="2" charset="2"/>
              <a:buNone/>
            </a:pPr>
            <a:r>
              <a:rPr lang="en-US" sz="2000" i="1" dirty="0" err="1" smtClean="0">
                <a:solidFill>
                  <a:srgbClr val="3399FF"/>
                </a:solidFill>
              </a:rPr>
              <a:t>sales_rep.slsrep_number</a:t>
            </a:r>
            <a:r>
              <a:rPr lang="en-US" sz="2000" i="1" dirty="0" smtClean="0">
                <a:solidFill>
                  <a:srgbClr val="3399FF"/>
                </a:solidFill>
              </a:rPr>
              <a:t>, </a:t>
            </a:r>
            <a:r>
              <a:rPr lang="en-US" sz="2000" i="1" dirty="0" err="1" smtClean="0">
                <a:solidFill>
                  <a:srgbClr val="3399FF"/>
                </a:solidFill>
              </a:rPr>
              <a:t>sales_rep.last</a:t>
            </a:r>
            <a:r>
              <a:rPr lang="en-US" sz="2000" i="1" dirty="0" smtClean="0">
                <a:solidFill>
                  <a:srgbClr val="3399FF"/>
                </a:solidFill>
              </a:rPr>
              <a:t>, </a:t>
            </a:r>
            <a:r>
              <a:rPr lang="en-US" sz="2000" i="1" dirty="0" err="1" smtClean="0">
                <a:solidFill>
                  <a:srgbClr val="3399FF"/>
                </a:solidFill>
              </a:rPr>
              <a:t>sales_rep.first</a:t>
            </a:r>
            <a:endParaRPr lang="en-US" sz="2000" i="1" dirty="0" smtClean="0">
              <a:solidFill>
                <a:srgbClr val="3399FF"/>
              </a:solidFill>
            </a:endParaRPr>
          </a:p>
          <a:p>
            <a:pPr lvl="2" eaLnBrk="1" hangingPunct="1">
              <a:lnSpc>
                <a:spcPct val="75000"/>
              </a:lnSpc>
              <a:buFont typeface="Wingdings" pitchFamily="2" charset="2"/>
              <a:buNone/>
            </a:pPr>
            <a:r>
              <a:rPr lang="en-US" sz="2000" i="1" dirty="0" smtClean="0">
                <a:solidFill>
                  <a:srgbClr val="3399FF"/>
                </a:solidFill>
              </a:rPr>
              <a:t>from customer, </a:t>
            </a:r>
            <a:r>
              <a:rPr lang="en-US" sz="2000" i="1" dirty="0" err="1" smtClean="0">
                <a:solidFill>
                  <a:srgbClr val="3399FF"/>
                </a:solidFill>
              </a:rPr>
              <a:t>sales_rep</a:t>
            </a:r>
            <a:endParaRPr lang="en-US" sz="2000" i="1" dirty="0" smtClean="0">
              <a:solidFill>
                <a:srgbClr val="3399FF"/>
              </a:solidFill>
            </a:endParaRPr>
          </a:p>
          <a:p>
            <a:pPr lvl="2" eaLnBrk="1" hangingPunct="1">
              <a:lnSpc>
                <a:spcPct val="75000"/>
              </a:lnSpc>
              <a:buFont typeface="Wingdings" pitchFamily="2" charset="2"/>
              <a:buNone/>
            </a:pPr>
            <a:r>
              <a:rPr lang="en-US" sz="2000" i="1" dirty="0" smtClean="0">
                <a:solidFill>
                  <a:srgbClr val="3399FF"/>
                </a:solidFill>
              </a:rPr>
              <a:t>where </a:t>
            </a:r>
            <a:r>
              <a:rPr lang="en-US" sz="2000" i="1" dirty="0" err="1" smtClean="0">
                <a:solidFill>
                  <a:srgbClr val="3399FF"/>
                </a:solidFill>
              </a:rPr>
              <a:t>customer.slsrep_number</a:t>
            </a:r>
            <a:r>
              <a:rPr lang="en-US" sz="2000" i="1" dirty="0" smtClean="0">
                <a:solidFill>
                  <a:srgbClr val="3399FF"/>
                </a:solidFill>
              </a:rPr>
              <a:t> = </a:t>
            </a:r>
            <a:r>
              <a:rPr lang="en-US" sz="2000" i="1" dirty="0" err="1" smtClean="0">
                <a:solidFill>
                  <a:srgbClr val="3399FF"/>
                </a:solidFill>
              </a:rPr>
              <a:t>sales_rep.slsrep_number</a:t>
            </a:r>
            <a:endParaRPr lang="en-US" sz="2000" i="1" dirty="0" smtClean="0">
              <a:solidFill>
                <a:srgbClr val="3399FF"/>
              </a:solidFill>
            </a:endParaRPr>
          </a:p>
          <a:p>
            <a:pPr lvl="2" eaLnBrk="1" hangingPunct="1">
              <a:lnSpc>
                <a:spcPct val="75000"/>
              </a:lnSpc>
              <a:spcAft>
                <a:spcPct val="40000"/>
              </a:spcAft>
              <a:buFont typeface="Wingdings" pitchFamily="2" charset="2"/>
              <a:buNone/>
            </a:pPr>
            <a:r>
              <a:rPr lang="en-US" sz="2000" i="1" dirty="0" smtClean="0">
                <a:solidFill>
                  <a:srgbClr val="3399FF"/>
                </a:solidFill>
              </a:rPr>
              <a:t>and </a:t>
            </a:r>
            <a:r>
              <a:rPr lang="en-US" sz="2000" i="1" dirty="0" err="1" smtClean="0">
                <a:solidFill>
                  <a:srgbClr val="3399FF"/>
                </a:solidFill>
              </a:rPr>
              <a:t>credit_limit</a:t>
            </a:r>
            <a:r>
              <a:rPr lang="en-US" sz="2000" i="1" dirty="0" smtClean="0">
                <a:solidFill>
                  <a:srgbClr val="3399FF"/>
                </a:solidFill>
              </a:rPr>
              <a:t> = 1000;</a:t>
            </a:r>
          </a:p>
          <a:p>
            <a:pPr lvl="2" eaLnBrk="1" hangingPunct="1">
              <a:lnSpc>
                <a:spcPct val="90000"/>
              </a:lnSpc>
            </a:pPr>
            <a:r>
              <a:rPr lang="en-US" sz="1800" dirty="0" smtClean="0"/>
              <a:t>Which table names to include in FROM?</a:t>
            </a:r>
          </a:p>
          <a:p>
            <a:pPr lvl="2" eaLnBrk="1" hangingPunct="1">
              <a:lnSpc>
                <a:spcPct val="90000"/>
              </a:lnSpc>
            </a:pPr>
            <a:endParaRPr lang="en-US" sz="1800" dirty="0" smtClean="0"/>
          </a:p>
          <a:p>
            <a:pPr lvl="1" eaLnBrk="1" hangingPunct="1">
              <a:lnSpc>
                <a:spcPct val="90000"/>
              </a:lnSpc>
            </a:pPr>
            <a:endParaRPr lang="en-US" sz="2000" dirty="0" smtClean="0"/>
          </a:p>
        </p:txBody>
      </p:sp>
      <p:sp>
        <p:nvSpPr>
          <p:cNvPr id="6150" name="Text Box 4">
            <a:hlinkClick r:id="rId2" action="ppaction://hlinksldjump" tooltip="List the customer number, last name, and first name for every customer together with the sales rep number, last name, and first name for the sales rep who represents the customer."/>
          </p:cNvPr>
          <p:cNvSpPr txBox="1">
            <a:spLocks noChangeArrowheads="1"/>
          </p:cNvSpPr>
          <p:nvPr/>
        </p:nvSpPr>
        <p:spPr bwMode="auto">
          <a:xfrm>
            <a:off x="8153400" y="3795713"/>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a:latin typeface="Arial" charset="0"/>
              </a:rPr>
              <a:t>[27]</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a:t>MGMT 58200</a:t>
            </a:r>
          </a:p>
        </p:txBody>
      </p:sp>
      <p:sp>
        <p:nvSpPr>
          <p:cNvPr id="7171" name="Slide Number Placeholder 5"/>
          <p:cNvSpPr>
            <a:spLocks noGrp="1"/>
          </p:cNvSpPr>
          <p:nvPr>
            <p:ph type="sldNum" sz="quarter" idx="12"/>
          </p:nvPr>
        </p:nvSpPr>
        <p:spPr>
          <a:noFill/>
        </p:spPr>
        <p:txBody>
          <a:bodyPr/>
          <a:lstStyle/>
          <a:p>
            <a:fld id="{77A40B1A-DDBC-4760-AC27-83D63FF1F0D4}" type="slidenum">
              <a:rPr lang="en-US" smtClean="0"/>
              <a:pPr/>
              <a:t>5</a:t>
            </a:fld>
            <a:endParaRPr lang="en-US" smtClean="0"/>
          </a:p>
        </p:txBody>
      </p:sp>
      <p:sp>
        <p:nvSpPr>
          <p:cNvPr id="7172" name="Rectangle 2"/>
          <p:cNvSpPr>
            <a:spLocks noGrp="1" noChangeArrowheads="1"/>
          </p:cNvSpPr>
          <p:nvPr>
            <p:ph type="title"/>
          </p:nvPr>
        </p:nvSpPr>
        <p:spPr/>
        <p:txBody>
          <a:bodyPr/>
          <a:lstStyle/>
          <a:p>
            <a:pPr eaLnBrk="1" hangingPunct="1"/>
            <a:r>
              <a:rPr lang="en-US" smtClean="0"/>
              <a:t>SQL Queries (Cont’d)</a:t>
            </a:r>
          </a:p>
        </p:txBody>
      </p:sp>
      <p:sp>
        <p:nvSpPr>
          <p:cNvPr id="7173" name="Rectangle 3"/>
          <p:cNvSpPr>
            <a:spLocks noGrp="1" noChangeArrowheads="1"/>
          </p:cNvSpPr>
          <p:nvPr>
            <p:ph type="body" idx="1"/>
          </p:nvPr>
        </p:nvSpPr>
        <p:spPr/>
        <p:txBody>
          <a:bodyPr/>
          <a:lstStyle/>
          <a:p>
            <a:pPr lvl="2" eaLnBrk="1" hangingPunct="1"/>
            <a:r>
              <a:rPr lang="en-US" smtClean="0"/>
              <a:t>Joining more than two tables</a:t>
            </a:r>
          </a:p>
          <a:p>
            <a:pPr lvl="2" eaLnBrk="1" hangingPunct="1">
              <a:lnSpc>
                <a:spcPct val="75000"/>
              </a:lnSpc>
              <a:buFont typeface="Wingdings" pitchFamily="2" charset="2"/>
              <a:buNone/>
            </a:pPr>
            <a:r>
              <a:rPr lang="en-US" sz="2000" i="1" smtClean="0">
                <a:solidFill>
                  <a:srgbClr val="3399FF"/>
                </a:solidFill>
              </a:rPr>
              <a:t>select orders.order_number, order_date</a:t>
            </a:r>
          </a:p>
          <a:p>
            <a:pPr lvl="2" eaLnBrk="1" hangingPunct="1">
              <a:lnSpc>
                <a:spcPct val="75000"/>
              </a:lnSpc>
              <a:buFont typeface="Wingdings" pitchFamily="2" charset="2"/>
              <a:buNone/>
            </a:pPr>
            <a:r>
              <a:rPr lang="en-US" sz="2000" i="1" smtClean="0">
                <a:solidFill>
                  <a:srgbClr val="3399FF"/>
                </a:solidFill>
              </a:rPr>
              <a:t>from order_line, orders, part</a:t>
            </a:r>
          </a:p>
          <a:p>
            <a:pPr lvl="2" eaLnBrk="1" hangingPunct="1">
              <a:lnSpc>
                <a:spcPct val="75000"/>
              </a:lnSpc>
              <a:buFont typeface="Wingdings" pitchFamily="2" charset="2"/>
              <a:buNone/>
            </a:pPr>
            <a:r>
              <a:rPr lang="en-US" sz="2000" i="1" smtClean="0">
                <a:solidFill>
                  <a:srgbClr val="3399FF"/>
                </a:solidFill>
              </a:rPr>
              <a:t>where order_line.order_number = orders.order_number</a:t>
            </a:r>
          </a:p>
          <a:p>
            <a:pPr lvl="2" eaLnBrk="1" hangingPunct="1">
              <a:lnSpc>
                <a:spcPct val="75000"/>
              </a:lnSpc>
              <a:buFont typeface="Wingdings" pitchFamily="2" charset="2"/>
              <a:buNone/>
            </a:pPr>
            <a:r>
              <a:rPr lang="en-US" sz="2000" i="1" smtClean="0">
                <a:solidFill>
                  <a:srgbClr val="3399FF"/>
                </a:solidFill>
              </a:rPr>
              <a:t>and order_line.part_number=part.part_number</a:t>
            </a:r>
          </a:p>
          <a:p>
            <a:pPr lvl="2" eaLnBrk="1" hangingPunct="1">
              <a:lnSpc>
                <a:spcPct val="75000"/>
              </a:lnSpc>
              <a:buFont typeface="Wingdings" pitchFamily="2" charset="2"/>
              <a:buNone/>
            </a:pPr>
            <a:r>
              <a:rPr lang="en-US" sz="2000" i="1" smtClean="0">
                <a:solidFill>
                  <a:srgbClr val="3399FF"/>
                </a:solidFill>
              </a:rPr>
              <a:t>and warehouse_number =3;</a:t>
            </a:r>
          </a:p>
          <a:p>
            <a:pPr lvl="2" eaLnBrk="1" hangingPunct="1">
              <a:lnSpc>
                <a:spcPct val="75000"/>
              </a:lnSpc>
              <a:buFont typeface="Wingdings" pitchFamily="2" charset="2"/>
              <a:buNone/>
            </a:pPr>
            <a:endParaRPr lang="en-US" sz="2000" i="1" smtClean="0">
              <a:solidFill>
                <a:srgbClr val="3399FF"/>
              </a:solidFill>
            </a:endParaRPr>
          </a:p>
          <a:p>
            <a:pPr lvl="2" eaLnBrk="1" hangingPunct="1">
              <a:lnSpc>
                <a:spcPct val="75000"/>
              </a:lnSpc>
            </a:pPr>
            <a:r>
              <a:rPr lang="en-US" smtClean="0"/>
              <a:t>What happens if the tables are not joined properly?</a:t>
            </a:r>
          </a:p>
        </p:txBody>
      </p:sp>
      <p:sp>
        <p:nvSpPr>
          <p:cNvPr id="7174" name="Text Box 4">
            <a:hlinkClick r:id="rId2" action="ppaction://hlinksldjump" tooltip="List the order number and order date for every order that contains a part stored in warehouse number 3."/>
          </p:cNvPr>
          <p:cNvSpPr txBox="1">
            <a:spLocks noChangeArrowheads="1"/>
          </p:cNvSpPr>
          <p:nvPr/>
        </p:nvSpPr>
        <p:spPr bwMode="auto">
          <a:xfrm>
            <a:off x="8091488" y="32766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a:latin typeface="Arial" charset="0"/>
              </a:rPr>
              <a:t>[28]</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a:t>MGMT 58200</a:t>
            </a:r>
          </a:p>
        </p:txBody>
      </p:sp>
      <p:sp>
        <p:nvSpPr>
          <p:cNvPr id="8195" name="Slide Number Placeholder 5"/>
          <p:cNvSpPr>
            <a:spLocks noGrp="1"/>
          </p:cNvSpPr>
          <p:nvPr>
            <p:ph type="sldNum" sz="quarter" idx="12"/>
          </p:nvPr>
        </p:nvSpPr>
        <p:spPr>
          <a:noFill/>
        </p:spPr>
        <p:txBody>
          <a:bodyPr/>
          <a:lstStyle/>
          <a:p>
            <a:fld id="{3C2C7247-9105-4679-97C3-B5C819C6D991}" type="slidenum">
              <a:rPr lang="en-US" smtClean="0"/>
              <a:pPr/>
              <a:t>6</a:t>
            </a:fld>
            <a:endParaRPr lang="en-US" smtClean="0"/>
          </a:p>
        </p:txBody>
      </p:sp>
      <p:sp>
        <p:nvSpPr>
          <p:cNvPr id="8196" name="Rectangle 2"/>
          <p:cNvSpPr>
            <a:spLocks noGrp="1" noChangeArrowheads="1"/>
          </p:cNvSpPr>
          <p:nvPr>
            <p:ph type="title"/>
          </p:nvPr>
        </p:nvSpPr>
        <p:spPr/>
        <p:txBody>
          <a:bodyPr/>
          <a:lstStyle/>
          <a:p>
            <a:pPr eaLnBrk="1" hangingPunct="1"/>
            <a:r>
              <a:rPr lang="en-US" smtClean="0"/>
              <a:t>SQL Queries (Cont’d)</a:t>
            </a:r>
          </a:p>
        </p:txBody>
      </p:sp>
      <p:sp>
        <p:nvSpPr>
          <p:cNvPr id="8197" name="Rectangle 3"/>
          <p:cNvSpPr>
            <a:spLocks noGrp="1" noChangeArrowheads="1"/>
          </p:cNvSpPr>
          <p:nvPr>
            <p:ph type="body" idx="1"/>
          </p:nvPr>
        </p:nvSpPr>
        <p:spPr/>
        <p:txBody>
          <a:bodyPr/>
          <a:lstStyle/>
          <a:p>
            <a:pPr eaLnBrk="1" hangingPunct="1">
              <a:lnSpc>
                <a:spcPct val="80000"/>
              </a:lnSpc>
            </a:pPr>
            <a:r>
              <a:rPr lang="en-US" smtClean="0"/>
              <a:t>Joining vs. using subqueries</a:t>
            </a:r>
          </a:p>
          <a:p>
            <a:pPr lvl="1" eaLnBrk="1" hangingPunct="1">
              <a:lnSpc>
                <a:spcPct val="80000"/>
              </a:lnSpc>
            </a:pPr>
            <a:r>
              <a:rPr lang="en-US" smtClean="0"/>
              <a:t>Subqueries can be used instead of joins.</a:t>
            </a:r>
          </a:p>
          <a:p>
            <a:pPr lvl="1" eaLnBrk="1" hangingPunct="1">
              <a:lnSpc>
                <a:spcPct val="75000"/>
              </a:lnSpc>
              <a:spcBef>
                <a:spcPct val="40000"/>
              </a:spcBef>
              <a:buFont typeface="Wingdings" pitchFamily="2" charset="2"/>
              <a:buNone/>
            </a:pPr>
            <a:r>
              <a:rPr lang="en-US" sz="2000" i="1" smtClean="0">
                <a:solidFill>
                  <a:srgbClr val="3399FF"/>
                </a:solidFill>
              </a:rPr>
              <a:t>select part_description</a:t>
            </a:r>
          </a:p>
          <a:p>
            <a:pPr lvl="1" eaLnBrk="1" hangingPunct="1">
              <a:lnSpc>
                <a:spcPct val="75000"/>
              </a:lnSpc>
              <a:buFont typeface="Wingdings" pitchFamily="2" charset="2"/>
              <a:buNone/>
            </a:pPr>
            <a:r>
              <a:rPr lang="en-US" sz="2000" i="1" smtClean="0">
                <a:solidFill>
                  <a:srgbClr val="3399FF"/>
                </a:solidFill>
              </a:rPr>
              <a:t>from order_line, part</a:t>
            </a:r>
          </a:p>
          <a:p>
            <a:pPr lvl="1" eaLnBrk="1" hangingPunct="1">
              <a:lnSpc>
                <a:spcPct val="75000"/>
              </a:lnSpc>
              <a:buFont typeface="Wingdings" pitchFamily="2" charset="2"/>
              <a:buNone/>
            </a:pPr>
            <a:r>
              <a:rPr lang="en-US" sz="2000" i="1" smtClean="0">
                <a:solidFill>
                  <a:srgbClr val="3399FF"/>
                </a:solidFill>
              </a:rPr>
              <a:t>where order_line.part_number = part.part_number</a:t>
            </a:r>
          </a:p>
          <a:p>
            <a:pPr lvl="1" eaLnBrk="1" hangingPunct="1">
              <a:lnSpc>
                <a:spcPct val="75000"/>
              </a:lnSpc>
              <a:spcAft>
                <a:spcPct val="40000"/>
              </a:spcAft>
              <a:buFont typeface="Wingdings" pitchFamily="2" charset="2"/>
              <a:buNone/>
            </a:pPr>
            <a:r>
              <a:rPr lang="en-US" sz="2000" i="1" smtClean="0">
                <a:solidFill>
                  <a:srgbClr val="3399FF"/>
                </a:solidFill>
              </a:rPr>
              <a:t>and order_number =12491;</a:t>
            </a:r>
          </a:p>
          <a:p>
            <a:pPr lvl="1" eaLnBrk="1" hangingPunct="1">
              <a:lnSpc>
                <a:spcPct val="75000"/>
              </a:lnSpc>
              <a:spcBef>
                <a:spcPct val="40000"/>
              </a:spcBef>
              <a:buFont typeface="Wingdings" pitchFamily="2" charset="2"/>
              <a:buNone/>
            </a:pPr>
            <a:r>
              <a:rPr lang="en-US" sz="2000" i="1" smtClean="0">
                <a:solidFill>
                  <a:srgbClr val="3399FF"/>
                </a:solidFill>
              </a:rPr>
              <a:t>select part_description</a:t>
            </a:r>
          </a:p>
          <a:p>
            <a:pPr lvl="1" eaLnBrk="1" hangingPunct="1">
              <a:lnSpc>
                <a:spcPct val="75000"/>
              </a:lnSpc>
              <a:buFont typeface="Wingdings" pitchFamily="2" charset="2"/>
              <a:buNone/>
            </a:pPr>
            <a:r>
              <a:rPr lang="en-US" sz="2000" i="1" smtClean="0">
                <a:solidFill>
                  <a:srgbClr val="3399FF"/>
                </a:solidFill>
              </a:rPr>
              <a:t>from part</a:t>
            </a:r>
          </a:p>
          <a:p>
            <a:pPr lvl="1" eaLnBrk="1" hangingPunct="1">
              <a:lnSpc>
                <a:spcPct val="75000"/>
              </a:lnSpc>
              <a:buFont typeface="Wingdings" pitchFamily="2" charset="2"/>
              <a:buNone/>
            </a:pPr>
            <a:r>
              <a:rPr lang="en-US" sz="2000" i="1" smtClean="0">
                <a:solidFill>
                  <a:srgbClr val="3399FF"/>
                </a:solidFill>
              </a:rPr>
              <a:t>where part_number in</a:t>
            </a:r>
          </a:p>
          <a:p>
            <a:pPr lvl="1" eaLnBrk="1" hangingPunct="1">
              <a:lnSpc>
                <a:spcPct val="75000"/>
              </a:lnSpc>
              <a:buFont typeface="Wingdings" pitchFamily="2" charset="2"/>
              <a:buNone/>
            </a:pPr>
            <a:r>
              <a:rPr lang="en-US" sz="2000" i="1" smtClean="0">
                <a:solidFill>
                  <a:srgbClr val="3399FF"/>
                </a:solidFill>
              </a:rPr>
              <a:t>(select part_number</a:t>
            </a:r>
          </a:p>
          <a:p>
            <a:pPr lvl="1" eaLnBrk="1" hangingPunct="1">
              <a:lnSpc>
                <a:spcPct val="75000"/>
              </a:lnSpc>
              <a:buFont typeface="Wingdings" pitchFamily="2" charset="2"/>
              <a:buNone/>
            </a:pPr>
            <a:r>
              <a:rPr lang="en-US" sz="2000" i="1" smtClean="0">
                <a:solidFill>
                  <a:srgbClr val="3399FF"/>
                </a:solidFill>
              </a:rPr>
              <a:t>from order_line</a:t>
            </a:r>
          </a:p>
          <a:p>
            <a:pPr lvl="1" eaLnBrk="1" hangingPunct="1">
              <a:lnSpc>
                <a:spcPct val="75000"/>
              </a:lnSpc>
              <a:spcAft>
                <a:spcPct val="40000"/>
              </a:spcAft>
              <a:buFont typeface="Wingdings" pitchFamily="2" charset="2"/>
              <a:buNone/>
            </a:pPr>
            <a:r>
              <a:rPr lang="en-US" sz="2000" i="1" smtClean="0">
                <a:solidFill>
                  <a:srgbClr val="3399FF"/>
                </a:solidFill>
              </a:rPr>
              <a:t>where order_number = 12491);</a:t>
            </a:r>
            <a:endParaRPr lang="en-US" smtClean="0"/>
          </a:p>
        </p:txBody>
      </p:sp>
      <p:sp>
        <p:nvSpPr>
          <p:cNvPr id="8198" name="Text Box 4">
            <a:hlinkClick r:id="rId2" action="ppaction://hlinksldjump" tooltip="Find the description for every part included in order number 12491."/>
          </p:cNvPr>
          <p:cNvSpPr txBox="1">
            <a:spLocks noChangeArrowheads="1"/>
          </p:cNvSpPr>
          <p:nvPr/>
        </p:nvSpPr>
        <p:spPr bwMode="auto">
          <a:xfrm>
            <a:off x="7924800" y="36576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a:latin typeface="Arial" charset="0"/>
              </a:rPr>
              <a:t>[29]</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a:t>MGMT 58200</a:t>
            </a:r>
          </a:p>
        </p:txBody>
      </p:sp>
      <p:sp>
        <p:nvSpPr>
          <p:cNvPr id="9219" name="Slide Number Placeholder 5"/>
          <p:cNvSpPr>
            <a:spLocks noGrp="1"/>
          </p:cNvSpPr>
          <p:nvPr>
            <p:ph type="sldNum" sz="quarter" idx="12"/>
          </p:nvPr>
        </p:nvSpPr>
        <p:spPr>
          <a:noFill/>
        </p:spPr>
        <p:txBody>
          <a:bodyPr/>
          <a:lstStyle/>
          <a:p>
            <a:fld id="{915063E1-B3B7-4562-AFB5-B137652201C1}" type="slidenum">
              <a:rPr lang="en-US" smtClean="0"/>
              <a:pPr/>
              <a:t>7</a:t>
            </a:fld>
            <a:endParaRPr lang="en-US" smtClean="0"/>
          </a:p>
        </p:txBody>
      </p:sp>
      <p:sp>
        <p:nvSpPr>
          <p:cNvPr id="9220" name="Rectangle 2"/>
          <p:cNvSpPr>
            <a:spLocks noGrp="1" noChangeArrowheads="1"/>
          </p:cNvSpPr>
          <p:nvPr>
            <p:ph type="title"/>
          </p:nvPr>
        </p:nvSpPr>
        <p:spPr/>
        <p:txBody>
          <a:bodyPr/>
          <a:lstStyle/>
          <a:p>
            <a:pPr eaLnBrk="1" hangingPunct="1"/>
            <a:r>
              <a:rPr lang="en-US" smtClean="0"/>
              <a:t>SQL Queries (Cont’d)</a:t>
            </a:r>
          </a:p>
        </p:txBody>
      </p:sp>
      <p:sp>
        <p:nvSpPr>
          <p:cNvPr id="9221" name="Rectangle 3"/>
          <p:cNvSpPr>
            <a:spLocks noGrp="1" noChangeArrowheads="1"/>
          </p:cNvSpPr>
          <p:nvPr>
            <p:ph type="body" idx="1"/>
          </p:nvPr>
        </p:nvSpPr>
        <p:spPr/>
        <p:txBody>
          <a:bodyPr/>
          <a:lstStyle/>
          <a:p>
            <a:pPr lvl="1" eaLnBrk="1" hangingPunct="1"/>
            <a:r>
              <a:rPr lang="en-US" sz="2400" dirty="0" smtClean="0"/>
              <a:t>Joins may produce repetitions in the output (which we can eliminate by using DISTINCT), but </a:t>
            </a:r>
            <a:r>
              <a:rPr lang="en-US" sz="2400" dirty="0" err="1" smtClean="0"/>
              <a:t>subqueries</a:t>
            </a:r>
            <a:r>
              <a:rPr lang="en-US" sz="2400" dirty="0" smtClean="0"/>
              <a:t> will not produce any repetitions.</a:t>
            </a:r>
            <a:endParaRPr lang="en-US" sz="4000" dirty="0" smtClean="0"/>
          </a:p>
          <a:p>
            <a:pPr lvl="1" eaLnBrk="1" hangingPunct="1">
              <a:lnSpc>
                <a:spcPct val="75000"/>
              </a:lnSpc>
              <a:buFont typeface="Wingdings" pitchFamily="2" charset="2"/>
              <a:buNone/>
            </a:pPr>
            <a:r>
              <a:rPr lang="en-US" sz="2000" i="1" dirty="0" smtClean="0">
                <a:solidFill>
                  <a:srgbClr val="3399FF"/>
                </a:solidFill>
              </a:rPr>
              <a:t>select </a:t>
            </a:r>
            <a:r>
              <a:rPr lang="en-US" sz="2000" i="1" dirty="0" err="1" smtClean="0">
                <a:solidFill>
                  <a:srgbClr val="3399FF"/>
                </a:solidFill>
              </a:rPr>
              <a:t>customer.c_number</a:t>
            </a:r>
            <a:endParaRPr lang="en-US" sz="2000" i="1" dirty="0" smtClean="0">
              <a:solidFill>
                <a:srgbClr val="3399FF"/>
              </a:solidFill>
            </a:endParaRPr>
          </a:p>
          <a:p>
            <a:pPr lvl="1" eaLnBrk="1" hangingPunct="1">
              <a:lnSpc>
                <a:spcPct val="75000"/>
              </a:lnSpc>
              <a:buFont typeface="Wingdings" pitchFamily="2" charset="2"/>
              <a:buNone/>
            </a:pPr>
            <a:r>
              <a:rPr lang="en-US" sz="2000" i="1" dirty="0" smtClean="0">
                <a:solidFill>
                  <a:srgbClr val="3399FF"/>
                </a:solidFill>
              </a:rPr>
              <a:t>from customer, orders</a:t>
            </a:r>
          </a:p>
          <a:p>
            <a:pPr lvl="1" eaLnBrk="1" hangingPunct="1">
              <a:lnSpc>
                <a:spcPct val="75000"/>
              </a:lnSpc>
              <a:spcAft>
                <a:spcPts val="963"/>
              </a:spcAft>
              <a:buFont typeface="Wingdings" pitchFamily="2" charset="2"/>
              <a:buNone/>
            </a:pPr>
            <a:r>
              <a:rPr lang="en-US" sz="2000" i="1" dirty="0" smtClean="0">
                <a:solidFill>
                  <a:srgbClr val="3399FF"/>
                </a:solidFill>
              </a:rPr>
              <a:t>where </a:t>
            </a:r>
            <a:r>
              <a:rPr lang="en-US" sz="2000" i="1" dirty="0" err="1" smtClean="0">
                <a:solidFill>
                  <a:srgbClr val="3399FF"/>
                </a:solidFill>
              </a:rPr>
              <a:t>customer.c_number</a:t>
            </a:r>
            <a:r>
              <a:rPr lang="en-US" sz="2000" i="1" dirty="0" smtClean="0">
                <a:solidFill>
                  <a:srgbClr val="3399FF"/>
                </a:solidFill>
              </a:rPr>
              <a:t> = </a:t>
            </a:r>
            <a:r>
              <a:rPr lang="en-US" sz="2000" i="1" dirty="0" err="1" smtClean="0">
                <a:solidFill>
                  <a:srgbClr val="3399FF"/>
                </a:solidFill>
              </a:rPr>
              <a:t>orders.c_number</a:t>
            </a:r>
            <a:r>
              <a:rPr lang="en-US" sz="2000" i="1" dirty="0" smtClean="0">
                <a:solidFill>
                  <a:srgbClr val="3399FF"/>
                </a:solidFill>
              </a:rPr>
              <a:t>;</a:t>
            </a:r>
          </a:p>
          <a:p>
            <a:pPr lvl="1" eaLnBrk="1" hangingPunct="1">
              <a:lnSpc>
                <a:spcPct val="75000"/>
              </a:lnSpc>
              <a:buFont typeface="Wingdings" pitchFamily="2" charset="2"/>
              <a:buNone/>
            </a:pPr>
            <a:r>
              <a:rPr lang="en-US" sz="2000" i="1" dirty="0" smtClean="0">
                <a:solidFill>
                  <a:srgbClr val="3399FF"/>
                </a:solidFill>
              </a:rPr>
              <a:t>select distinct </a:t>
            </a:r>
            <a:r>
              <a:rPr lang="en-US" sz="2000" i="1" dirty="0" err="1" smtClean="0">
                <a:solidFill>
                  <a:srgbClr val="3399FF"/>
                </a:solidFill>
              </a:rPr>
              <a:t>customer.c_number</a:t>
            </a:r>
            <a:endParaRPr lang="en-US" sz="2000" i="1" dirty="0" smtClean="0">
              <a:solidFill>
                <a:srgbClr val="3399FF"/>
              </a:solidFill>
            </a:endParaRPr>
          </a:p>
          <a:p>
            <a:pPr lvl="1" eaLnBrk="1" hangingPunct="1">
              <a:lnSpc>
                <a:spcPct val="75000"/>
              </a:lnSpc>
              <a:buFont typeface="Wingdings" pitchFamily="2" charset="2"/>
              <a:buNone/>
            </a:pPr>
            <a:r>
              <a:rPr lang="en-US" sz="2000" i="1" dirty="0" smtClean="0">
                <a:solidFill>
                  <a:srgbClr val="3399FF"/>
                </a:solidFill>
              </a:rPr>
              <a:t>from customer, orders</a:t>
            </a:r>
          </a:p>
          <a:p>
            <a:pPr lvl="1" eaLnBrk="1" hangingPunct="1">
              <a:lnSpc>
                <a:spcPct val="75000"/>
              </a:lnSpc>
              <a:spcAft>
                <a:spcPts val="963"/>
              </a:spcAft>
              <a:buFont typeface="Wingdings" pitchFamily="2" charset="2"/>
              <a:buNone/>
            </a:pPr>
            <a:r>
              <a:rPr lang="en-US" sz="2000" i="1" dirty="0" smtClean="0">
                <a:solidFill>
                  <a:srgbClr val="3399FF"/>
                </a:solidFill>
              </a:rPr>
              <a:t>where </a:t>
            </a:r>
            <a:r>
              <a:rPr lang="en-US" sz="2000" i="1" dirty="0" err="1" smtClean="0">
                <a:solidFill>
                  <a:srgbClr val="3399FF"/>
                </a:solidFill>
              </a:rPr>
              <a:t>customer.c_number</a:t>
            </a:r>
            <a:r>
              <a:rPr lang="en-US" sz="2000" i="1" dirty="0" smtClean="0">
                <a:solidFill>
                  <a:srgbClr val="3399FF"/>
                </a:solidFill>
              </a:rPr>
              <a:t> = </a:t>
            </a:r>
            <a:r>
              <a:rPr lang="en-US" sz="2000" i="1" dirty="0" err="1" smtClean="0">
                <a:solidFill>
                  <a:srgbClr val="3399FF"/>
                </a:solidFill>
              </a:rPr>
              <a:t>orders.c_number</a:t>
            </a:r>
            <a:r>
              <a:rPr lang="en-US" sz="2000" i="1" dirty="0" smtClean="0">
                <a:solidFill>
                  <a:srgbClr val="3399FF"/>
                </a:solidFill>
              </a:rPr>
              <a:t>; </a:t>
            </a:r>
          </a:p>
          <a:p>
            <a:pPr lvl="1" eaLnBrk="1" hangingPunct="1">
              <a:lnSpc>
                <a:spcPct val="75000"/>
              </a:lnSpc>
              <a:buFont typeface="Wingdings" pitchFamily="2" charset="2"/>
              <a:buNone/>
            </a:pPr>
            <a:r>
              <a:rPr lang="en-US" sz="2000" i="1" dirty="0" smtClean="0">
                <a:solidFill>
                  <a:srgbClr val="3399FF"/>
                </a:solidFill>
              </a:rPr>
              <a:t>select </a:t>
            </a:r>
            <a:r>
              <a:rPr lang="en-US" sz="2000" i="1" dirty="0" err="1" smtClean="0">
                <a:solidFill>
                  <a:srgbClr val="3399FF"/>
                </a:solidFill>
              </a:rPr>
              <a:t>c_number</a:t>
            </a:r>
            <a:endParaRPr lang="en-US" sz="2000" i="1" dirty="0" smtClean="0">
              <a:solidFill>
                <a:srgbClr val="3399FF"/>
              </a:solidFill>
            </a:endParaRPr>
          </a:p>
          <a:p>
            <a:pPr lvl="1" eaLnBrk="1" hangingPunct="1">
              <a:lnSpc>
                <a:spcPct val="75000"/>
              </a:lnSpc>
              <a:buFont typeface="Wingdings" pitchFamily="2" charset="2"/>
              <a:buNone/>
            </a:pPr>
            <a:r>
              <a:rPr lang="en-US" sz="2000" i="1" dirty="0" smtClean="0">
                <a:solidFill>
                  <a:srgbClr val="3399FF"/>
                </a:solidFill>
              </a:rPr>
              <a:t>from customer</a:t>
            </a:r>
          </a:p>
          <a:p>
            <a:pPr lvl="1" eaLnBrk="1" hangingPunct="1">
              <a:lnSpc>
                <a:spcPct val="75000"/>
              </a:lnSpc>
              <a:buFont typeface="Wingdings" pitchFamily="2" charset="2"/>
              <a:buNone/>
            </a:pPr>
            <a:r>
              <a:rPr lang="en-US" sz="2000" i="1" dirty="0" smtClean="0">
                <a:solidFill>
                  <a:srgbClr val="3399FF"/>
                </a:solidFill>
              </a:rPr>
              <a:t>where </a:t>
            </a:r>
            <a:r>
              <a:rPr lang="en-US" sz="2000" i="1" dirty="0" err="1" smtClean="0">
                <a:solidFill>
                  <a:srgbClr val="3399FF"/>
                </a:solidFill>
              </a:rPr>
              <a:t>c_number</a:t>
            </a:r>
            <a:r>
              <a:rPr lang="en-US" sz="2000" i="1" dirty="0" smtClean="0">
                <a:solidFill>
                  <a:srgbClr val="3399FF"/>
                </a:solidFill>
              </a:rPr>
              <a:t> in </a:t>
            </a:r>
          </a:p>
          <a:p>
            <a:pPr lvl="1" eaLnBrk="1" hangingPunct="1">
              <a:lnSpc>
                <a:spcPct val="75000"/>
              </a:lnSpc>
              <a:buFont typeface="Wingdings" pitchFamily="2" charset="2"/>
              <a:buNone/>
            </a:pPr>
            <a:r>
              <a:rPr lang="en-US" sz="2000" i="1" dirty="0" smtClean="0">
                <a:solidFill>
                  <a:srgbClr val="3399FF"/>
                </a:solidFill>
              </a:rPr>
              <a:t>(select </a:t>
            </a:r>
            <a:r>
              <a:rPr lang="en-US" sz="2000" i="1" dirty="0" err="1" smtClean="0">
                <a:solidFill>
                  <a:srgbClr val="3399FF"/>
                </a:solidFill>
              </a:rPr>
              <a:t>c_number</a:t>
            </a:r>
            <a:r>
              <a:rPr lang="en-US" sz="2000" i="1" dirty="0" smtClean="0">
                <a:solidFill>
                  <a:srgbClr val="3399FF"/>
                </a:solidFill>
              </a:rPr>
              <a:t> from orders);</a:t>
            </a:r>
          </a:p>
        </p:txBody>
      </p:sp>
      <p:sp>
        <p:nvSpPr>
          <p:cNvPr id="9222" name="Text Box 4">
            <a:hlinkClick r:id="rId2" action="ppaction://hlinksldjump" tooltip="Show the customers who have placed orders."/>
          </p:cNvPr>
          <p:cNvSpPr txBox="1">
            <a:spLocks noChangeArrowheads="1"/>
          </p:cNvSpPr>
          <p:nvPr/>
        </p:nvSpPr>
        <p:spPr bwMode="auto">
          <a:xfrm>
            <a:off x="7924800" y="36576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a:latin typeface="Arial" charset="0"/>
              </a:rPr>
              <a:t>[30]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p>
            <a:r>
              <a:rPr lang="en-US"/>
              <a:t>MGMT 58200</a:t>
            </a:r>
          </a:p>
        </p:txBody>
      </p:sp>
      <p:sp>
        <p:nvSpPr>
          <p:cNvPr id="10243" name="Slide Number Placeholder 5"/>
          <p:cNvSpPr>
            <a:spLocks noGrp="1"/>
          </p:cNvSpPr>
          <p:nvPr>
            <p:ph type="sldNum" sz="quarter" idx="12"/>
          </p:nvPr>
        </p:nvSpPr>
        <p:spPr>
          <a:noFill/>
        </p:spPr>
        <p:txBody>
          <a:bodyPr/>
          <a:lstStyle/>
          <a:p>
            <a:fld id="{FF6B4E32-0703-44E1-BBC0-7247BE52548F}" type="slidenum">
              <a:rPr lang="en-US" smtClean="0"/>
              <a:pPr/>
              <a:t>8</a:t>
            </a:fld>
            <a:endParaRPr lang="en-US" smtClean="0"/>
          </a:p>
        </p:txBody>
      </p:sp>
      <p:sp>
        <p:nvSpPr>
          <p:cNvPr id="10244" name="Rectangle 2"/>
          <p:cNvSpPr>
            <a:spLocks noGrp="1" noChangeArrowheads="1"/>
          </p:cNvSpPr>
          <p:nvPr>
            <p:ph type="title"/>
          </p:nvPr>
        </p:nvSpPr>
        <p:spPr/>
        <p:txBody>
          <a:bodyPr/>
          <a:lstStyle/>
          <a:p>
            <a:pPr eaLnBrk="1" hangingPunct="1"/>
            <a:r>
              <a:rPr lang="en-US" smtClean="0"/>
              <a:t>SQL Queries (Cont’d)</a:t>
            </a:r>
          </a:p>
        </p:txBody>
      </p:sp>
      <p:sp>
        <p:nvSpPr>
          <p:cNvPr id="10245" name="Rectangle 3"/>
          <p:cNvSpPr>
            <a:spLocks noGrp="1" noChangeArrowheads="1"/>
          </p:cNvSpPr>
          <p:nvPr>
            <p:ph type="body" idx="1"/>
          </p:nvPr>
        </p:nvSpPr>
        <p:spPr/>
        <p:txBody>
          <a:bodyPr/>
          <a:lstStyle/>
          <a:p>
            <a:pPr lvl="1" eaLnBrk="1" hangingPunct="1"/>
            <a:r>
              <a:rPr lang="en-US" smtClean="0"/>
              <a:t>Use of outer JOIN</a:t>
            </a:r>
          </a:p>
          <a:p>
            <a:pPr lvl="2" eaLnBrk="1" hangingPunct="1"/>
            <a:r>
              <a:rPr lang="en-US" smtClean="0"/>
              <a:t>Right outer JOIN</a:t>
            </a:r>
          </a:p>
          <a:p>
            <a:pPr lvl="2" eaLnBrk="1" hangingPunct="1">
              <a:lnSpc>
                <a:spcPct val="75000"/>
              </a:lnSpc>
              <a:spcBef>
                <a:spcPct val="40000"/>
              </a:spcBef>
              <a:buFont typeface="Wingdings" pitchFamily="2" charset="2"/>
              <a:buNone/>
            </a:pPr>
            <a:r>
              <a:rPr lang="en-US" sz="2000" i="1" smtClean="0">
                <a:solidFill>
                  <a:srgbClr val="3399FF"/>
                </a:solidFill>
              </a:rPr>
              <a:t>select sales_rep.slsrep_number, c_number</a:t>
            </a:r>
          </a:p>
          <a:p>
            <a:pPr lvl="2" eaLnBrk="1" hangingPunct="1">
              <a:lnSpc>
                <a:spcPct val="75000"/>
              </a:lnSpc>
              <a:buFont typeface="Wingdings" pitchFamily="2" charset="2"/>
              <a:buNone/>
            </a:pPr>
            <a:r>
              <a:rPr lang="en-US" sz="2000" i="1" smtClean="0">
                <a:solidFill>
                  <a:srgbClr val="3399FF"/>
                </a:solidFill>
              </a:rPr>
              <a:t>from sales_rep, customer </a:t>
            </a:r>
          </a:p>
          <a:p>
            <a:pPr lvl="2" eaLnBrk="1" hangingPunct="1">
              <a:lnSpc>
                <a:spcPct val="75000"/>
              </a:lnSpc>
              <a:spcAft>
                <a:spcPct val="40000"/>
              </a:spcAft>
              <a:buFont typeface="Wingdings" pitchFamily="2" charset="2"/>
              <a:buNone/>
            </a:pPr>
            <a:r>
              <a:rPr lang="en-US" sz="2000" i="1" smtClean="0">
                <a:solidFill>
                  <a:srgbClr val="3399FF"/>
                </a:solidFill>
              </a:rPr>
              <a:t>where sales_rep.slsrep_number=customer.slsrep_number(+); </a:t>
            </a:r>
          </a:p>
          <a:p>
            <a:pPr lvl="2" eaLnBrk="1" hangingPunct="1"/>
            <a:r>
              <a:rPr lang="en-US" smtClean="0"/>
              <a:t>Left outer JOIN</a:t>
            </a:r>
          </a:p>
          <a:p>
            <a:pPr lvl="2" eaLnBrk="1" hangingPunct="1">
              <a:lnSpc>
                <a:spcPct val="75000"/>
              </a:lnSpc>
              <a:spcBef>
                <a:spcPct val="40000"/>
              </a:spcBef>
              <a:buFont typeface="Wingdings" pitchFamily="2" charset="2"/>
              <a:buNone/>
            </a:pPr>
            <a:r>
              <a:rPr lang="en-US" sz="2000" i="1" smtClean="0">
                <a:solidFill>
                  <a:srgbClr val="3399FF"/>
                </a:solidFill>
              </a:rPr>
              <a:t>select sales_rep.slsrep_number, c_number</a:t>
            </a:r>
          </a:p>
          <a:p>
            <a:pPr lvl="2" eaLnBrk="1" hangingPunct="1">
              <a:lnSpc>
                <a:spcPct val="75000"/>
              </a:lnSpc>
              <a:buFont typeface="Wingdings" pitchFamily="2" charset="2"/>
              <a:buNone/>
            </a:pPr>
            <a:r>
              <a:rPr lang="en-US" sz="2000" i="1" smtClean="0">
                <a:solidFill>
                  <a:srgbClr val="3399FF"/>
                </a:solidFill>
              </a:rPr>
              <a:t>from sales_rep, customer</a:t>
            </a:r>
          </a:p>
          <a:p>
            <a:pPr lvl="2" eaLnBrk="1" hangingPunct="1">
              <a:lnSpc>
                <a:spcPct val="75000"/>
              </a:lnSpc>
              <a:spcAft>
                <a:spcPct val="40000"/>
              </a:spcAft>
              <a:buFont typeface="Wingdings" pitchFamily="2" charset="2"/>
              <a:buNone/>
            </a:pPr>
            <a:r>
              <a:rPr lang="en-US" sz="2000" i="1" smtClean="0">
                <a:solidFill>
                  <a:srgbClr val="3399FF"/>
                </a:solidFill>
              </a:rPr>
              <a:t>where sales_rep.slsrep_number(+)=customer.slsrep_number;</a:t>
            </a:r>
          </a:p>
          <a:p>
            <a:pPr lvl="2" eaLnBrk="1" hangingPunct="1">
              <a:lnSpc>
                <a:spcPct val="75000"/>
              </a:lnSpc>
              <a:spcAft>
                <a:spcPct val="40000"/>
              </a:spcAft>
            </a:pPr>
            <a:r>
              <a:rPr lang="en-US" smtClean="0"/>
              <a:t>Could we do LEFT and RIGHT outer JOINs together?</a:t>
            </a:r>
          </a:p>
          <a:p>
            <a:pPr eaLnBrk="1" hangingPunct="1"/>
            <a:endParaRPr lang="en-US" sz="2000" i="1" smtClean="0">
              <a:solidFill>
                <a:srgbClr val="3399FF"/>
              </a:solidFill>
            </a:endParaRPr>
          </a:p>
        </p:txBody>
      </p:sp>
      <p:sp>
        <p:nvSpPr>
          <p:cNvPr id="10246" name="Text Box 4">
            <a:hlinkClick r:id="rId2" action="ppaction://hlinksldjump" tooltip="List every sales rep number along with the customer number that the sales rep represents. Include those sales reps who may not yet be assigned to any customers."/>
          </p:cNvPr>
          <p:cNvSpPr txBox="1">
            <a:spLocks noChangeArrowheads="1"/>
          </p:cNvSpPr>
          <p:nvPr/>
        </p:nvSpPr>
        <p:spPr bwMode="auto">
          <a:xfrm>
            <a:off x="8308975" y="32766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a:latin typeface="Arial" charset="0"/>
              </a:rPr>
              <a:t>[31]</a:t>
            </a:r>
          </a:p>
        </p:txBody>
      </p:sp>
      <p:sp>
        <p:nvSpPr>
          <p:cNvPr id="10247" name="Text Box 5">
            <a:hlinkClick r:id="rId2" action="ppaction://hlinksldjump" tooltip="List every sales rep number along with the customer number that the sales rep represents. Include those customers who may not yet be represented by any sales rep."/>
          </p:cNvPr>
          <p:cNvSpPr txBox="1">
            <a:spLocks noChangeArrowheads="1"/>
          </p:cNvSpPr>
          <p:nvPr/>
        </p:nvSpPr>
        <p:spPr bwMode="auto">
          <a:xfrm>
            <a:off x="8305800" y="49530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[32]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p>
            <a:r>
              <a:rPr lang="en-US"/>
              <a:t>MGMT 58200</a:t>
            </a:r>
          </a:p>
        </p:txBody>
      </p:sp>
      <p:sp>
        <p:nvSpPr>
          <p:cNvPr id="11267" name="Slide Number Placeholder 5"/>
          <p:cNvSpPr>
            <a:spLocks noGrp="1"/>
          </p:cNvSpPr>
          <p:nvPr>
            <p:ph type="sldNum" sz="quarter" idx="12"/>
          </p:nvPr>
        </p:nvSpPr>
        <p:spPr>
          <a:noFill/>
        </p:spPr>
        <p:txBody>
          <a:bodyPr/>
          <a:lstStyle/>
          <a:p>
            <a:fld id="{CB28D622-BA5F-41AD-A9AD-FF71EC276BFF}" type="slidenum">
              <a:rPr lang="en-US" smtClean="0"/>
              <a:pPr/>
              <a:t>9</a:t>
            </a:fld>
            <a:endParaRPr lang="en-US" smtClean="0"/>
          </a:p>
        </p:txBody>
      </p:sp>
      <p:sp>
        <p:nvSpPr>
          <p:cNvPr id="11268" name="Rectangle 2"/>
          <p:cNvSpPr>
            <a:spLocks noGrp="1" noChangeArrowheads="1"/>
          </p:cNvSpPr>
          <p:nvPr>
            <p:ph type="title"/>
          </p:nvPr>
        </p:nvSpPr>
        <p:spPr/>
        <p:txBody>
          <a:bodyPr/>
          <a:lstStyle/>
          <a:p>
            <a:pPr eaLnBrk="1" hangingPunct="1"/>
            <a:r>
              <a:rPr lang="en-US" smtClean="0"/>
              <a:t>SQL Queries (Cont’d)</a:t>
            </a:r>
          </a:p>
        </p:txBody>
      </p:sp>
      <p:sp>
        <p:nvSpPr>
          <p:cNvPr id="11269" name="Rectangle 3"/>
          <p:cNvSpPr>
            <a:spLocks noGrp="1" noChangeArrowheads="1"/>
          </p:cNvSpPr>
          <p:nvPr>
            <p:ph type="body" idx="1"/>
          </p:nvPr>
        </p:nvSpPr>
        <p:spPr>
          <a:xfrm>
            <a:off x="685800" y="2332038"/>
            <a:ext cx="7772400" cy="4906962"/>
          </a:xfrm>
        </p:spPr>
        <p:txBody>
          <a:bodyPr/>
          <a:lstStyle/>
          <a:p>
            <a:pPr eaLnBrk="1" hangingPunct="1"/>
            <a:r>
              <a:rPr lang="en-US" dirty="0" smtClean="0"/>
              <a:t>Using table aliases</a:t>
            </a:r>
          </a:p>
          <a:p>
            <a:pPr lvl="1" eaLnBrk="1" hangingPunct="1"/>
            <a:r>
              <a:rPr lang="en-US" dirty="0" smtClean="0"/>
              <a:t>Reasons to use table aliases</a:t>
            </a:r>
          </a:p>
          <a:p>
            <a:pPr lvl="2" eaLnBrk="1" hangingPunct="1"/>
            <a:r>
              <a:rPr lang="en-US" dirty="0" smtClean="0"/>
              <a:t>Abbreviation/simplicity (for example, consider problem 27)</a:t>
            </a:r>
          </a:p>
          <a:p>
            <a:pPr lvl="2" eaLnBrk="1" hangingPunct="1">
              <a:lnSpc>
                <a:spcPct val="75000"/>
              </a:lnSpc>
              <a:spcBef>
                <a:spcPct val="40000"/>
              </a:spcBef>
              <a:buFont typeface="Wingdings" pitchFamily="2" charset="2"/>
              <a:buNone/>
            </a:pPr>
            <a:r>
              <a:rPr lang="en-US" sz="2000" i="1" dirty="0" smtClean="0">
                <a:solidFill>
                  <a:srgbClr val="3399FF"/>
                </a:solidFill>
              </a:rPr>
              <a:t>select </a:t>
            </a:r>
            <a:r>
              <a:rPr lang="en-US" sz="2000" i="1" dirty="0" err="1" smtClean="0">
                <a:solidFill>
                  <a:srgbClr val="3399FF"/>
                </a:solidFill>
              </a:rPr>
              <a:t>s.slsrep_number</a:t>
            </a:r>
            <a:r>
              <a:rPr lang="en-US" sz="2000" i="1" dirty="0" smtClean="0">
                <a:solidFill>
                  <a:srgbClr val="3399FF"/>
                </a:solidFill>
              </a:rPr>
              <a:t>, </a:t>
            </a:r>
            <a:r>
              <a:rPr lang="en-US" sz="2000" i="1" dirty="0" err="1" smtClean="0">
                <a:solidFill>
                  <a:srgbClr val="3399FF"/>
                </a:solidFill>
              </a:rPr>
              <a:t>s.last</a:t>
            </a:r>
            <a:r>
              <a:rPr lang="en-US" sz="2000" i="1" dirty="0" smtClean="0">
                <a:solidFill>
                  <a:srgbClr val="3399FF"/>
                </a:solidFill>
              </a:rPr>
              <a:t>, </a:t>
            </a:r>
            <a:r>
              <a:rPr lang="en-US" sz="2000" i="1" dirty="0" err="1" smtClean="0">
                <a:solidFill>
                  <a:srgbClr val="3399FF"/>
                </a:solidFill>
              </a:rPr>
              <a:t>s.first</a:t>
            </a:r>
            <a:r>
              <a:rPr lang="en-US" sz="2000" i="1" dirty="0" smtClean="0">
                <a:solidFill>
                  <a:srgbClr val="3399FF"/>
                </a:solidFill>
              </a:rPr>
              <a:t>, </a:t>
            </a:r>
            <a:r>
              <a:rPr lang="en-US" sz="2000" i="1" dirty="0" err="1" smtClean="0">
                <a:solidFill>
                  <a:srgbClr val="3399FF"/>
                </a:solidFill>
              </a:rPr>
              <a:t>c_number</a:t>
            </a:r>
            <a:r>
              <a:rPr lang="en-US" sz="2000" i="1" dirty="0" smtClean="0">
                <a:solidFill>
                  <a:srgbClr val="3399FF"/>
                </a:solidFill>
              </a:rPr>
              <a:t>, </a:t>
            </a:r>
            <a:r>
              <a:rPr lang="en-US" sz="2000" i="1" dirty="0" err="1" smtClean="0">
                <a:solidFill>
                  <a:srgbClr val="3399FF"/>
                </a:solidFill>
              </a:rPr>
              <a:t>c.last</a:t>
            </a:r>
            <a:r>
              <a:rPr lang="en-US" sz="2000" i="1" dirty="0" smtClean="0">
                <a:solidFill>
                  <a:srgbClr val="3399FF"/>
                </a:solidFill>
              </a:rPr>
              <a:t>, </a:t>
            </a:r>
            <a:r>
              <a:rPr lang="en-US" sz="2000" i="1" dirty="0" err="1" smtClean="0">
                <a:solidFill>
                  <a:srgbClr val="3399FF"/>
                </a:solidFill>
              </a:rPr>
              <a:t>c.first</a:t>
            </a:r>
            <a:endParaRPr lang="en-US" sz="2000" i="1" dirty="0" smtClean="0">
              <a:solidFill>
                <a:srgbClr val="3399FF"/>
              </a:solidFill>
            </a:endParaRPr>
          </a:p>
          <a:p>
            <a:pPr lvl="2" eaLnBrk="1" hangingPunct="1">
              <a:lnSpc>
                <a:spcPct val="75000"/>
              </a:lnSpc>
              <a:buFont typeface="Wingdings" pitchFamily="2" charset="2"/>
              <a:buNone/>
            </a:pPr>
            <a:r>
              <a:rPr lang="en-US" sz="2000" i="1" dirty="0" smtClean="0">
                <a:solidFill>
                  <a:srgbClr val="3399FF"/>
                </a:solidFill>
              </a:rPr>
              <a:t>from </a:t>
            </a:r>
            <a:r>
              <a:rPr lang="en-US" sz="2000" i="1" dirty="0" err="1" smtClean="0">
                <a:solidFill>
                  <a:srgbClr val="3399FF"/>
                </a:solidFill>
              </a:rPr>
              <a:t>sales_rep</a:t>
            </a:r>
            <a:r>
              <a:rPr lang="en-US" sz="2000" i="1" dirty="0" smtClean="0">
                <a:solidFill>
                  <a:srgbClr val="3399FF"/>
                </a:solidFill>
              </a:rPr>
              <a:t> s, customer c</a:t>
            </a:r>
          </a:p>
          <a:p>
            <a:pPr lvl="2" eaLnBrk="1" hangingPunct="1">
              <a:lnSpc>
                <a:spcPct val="75000"/>
              </a:lnSpc>
              <a:spcBef>
                <a:spcPct val="40000"/>
              </a:spcBef>
              <a:buFont typeface="Wingdings" pitchFamily="2" charset="2"/>
              <a:buNone/>
            </a:pPr>
            <a:r>
              <a:rPr lang="en-US" sz="2000" i="1" dirty="0" smtClean="0">
                <a:solidFill>
                  <a:srgbClr val="3399FF"/>
                </a:solidFill>
              </a:rPr>
              <a:t>where </a:t>
            </a:r>
            <a:r>
              <a:rPr lang="en-US" sz="2000" i="1" dirty="0" err="1" smtClean="0">
                <a:solidFill>
                  <a:srgbClr val="3399FF"/>
                </a:solidFill>
              </a:rPr>
              <a:t>s.slsrep_number</a:t>
            </a:r>
            <a:r>
              <a:rPr lang="en-US" sz="2000" i="1" dirty="0" smtClean="0">
                <a:solidFill>
                  <a:srgbClr val="3399FF"/>
                </a:solidFill>
              </a:rPr>
              <a:t> = </a:t>
            </a:r>
            <a:r>
              <a:rPr lang="en-US" sz="2000" i="1" dirty="0" err="1" smtClean="0">
                <a:solidFill>
                  <a:srgbClr val="3399FF"/>
                </a:solidFill>
              </a:rPr>
              <a:t>c.slsrep_number</a:t>
            </a:r>
            <a:r>
              <a:rPr lang="en-US" sz="2000" i="1" dirty="0" smtClean="0">
                <a:solidFill>
                  <a:srgbClr val="3399FF"/>
                </a:solidFill>
              </a:rPr>
              <a:t>;</a:t>
            </a:r>
          </a:p>
          <a:p>
            <a:pPr lvl="4" eaLnBrk="1" hangingPunct="1">
              <a:lnSpc>
                <a:spcPct val="75000"/>
              </a:lnSpc>
              <a:spcBef>
                <a:spcPct val="40000"/>
              </a:spcBef>
              <a:buFont typeface="Wingdings" pitchFamily="2" charset="2"/>
              <a:buNone/>
            </a:pPr>
            <a:endParaRPr lang="en-US" sz="1600" i="1" dirty="0" smtClean="0">
              <a:solidFill>
                <a:srgbClr val="3399FF"/>
              </a:solidFill>
            </a:endParaRPr>
          </a:p>
          <a:p>
            <a:pPr lvl="2" eaLnBrk="1" hangingPunct="1"/>
            <a:r>
              <a:rPr lang="en-US" dirty="0" smtClean="0"/>
              <a:t>Joining a table to itself (self join)</a:t>
            </a:r>
          </a:p>
          <a:p>
            <a:pPr lvl="2" eaLnBrk="1" hangingPunct="1">
              <a:lnSpc>
                <a:spcPct val="75000"/>
              </a:lnSpc>
              <a:spcBef>
                <a:spcPct val="40000"/>
              </a:spcBef>
              <a:buFont typeface="Wingdings" pitchFamily="2" charset="2"/>
              <a:buNone/>
            </a:pPr>
            <a:r>
              <a:rPr lang="en-US" sz="2000" i="1" dirty="0" smtClean="0">
                <a:solidFill>
                  <a:srgbClr val="3399FF"/>
                </a:solidFill>
              </a:rPr>
              <a:t>select </a:t>
            </a:r>
            <a:r>
              <a:rPr lang="en-US" sz="2000" i="1" dirty="0" err="1" smtClean="0">
                <a:solidFill>
                  <a:srgbClr val="3399FF"/>
                </a:solidFill>
              </a:rPr>
              <a:t>f.c_number</a:t>
            </a:r>
            <a:r>
              <a:rPr lang="en-US" sz="2000" i="1" dirty="0" smtClean="0">
                <a:solidFill>
                  <a:srgbClr val="3399FF"/>
                </a:solidFill>
              </a:rPr>
              <a:t>, </a:t>
            </a:r>
            <a:r>
              <a:rPr lang="en-US" sz="2000" i="1" dirty="0" err="1" smtClean="0">
                <a:solidFill>
                  <a:srgbClr val="3399FF"/>
                </a:solidFill>
              </a:rPr>
              <a:t>f.last</a:t>
            </a:r>
            <a:r>
              <a:rPr lang="en-US" sz="2000" i="1" dirty="0" smtClean="0">
                <a:solidFill>
                  <a:srgbClr val="3399FF"/>
                </a:solidFill>
              </a:rPr>
              <a:t>, </a:t>
            </a:r>
            <a:r>
              <a:rPr lang="en-US" sz="2000" i="1" dirty="0" err="1" smtClean="0">
                <a:solidFill>
                  <a:srgbClr val="3399FF"/>
                </a:solidFill>
              </a:rPr>
              <a:t>f.first</a:t>
            </a:r>
            <a:r>
              <a:rPr lang="en-US" sz="2000" i="1" dirty="0" smtClean="0">
                <a:solidFill>
                  <a:srgbClr val="3399FF"/>
                </a:solidFill>
              </a:rPr>
              <a:t>, </a:t>
            </a:r>
            <a:r>
              <a:rPr lang="en-US" sz="2000" i="1" dirty="0" err="1" smtClean="0">
                <a:solidFill>
                  <a:srgbClr val="3399FF"/>
                </a:solidFill>
              </a:rPr>
              <a:t>s.c_number</a:t>
            </a:r>
            <a:r>
              <a:rPr lang="en-US" sz="2000" i="1" dirty="0" smtClean="0">
                <a:solidFill>
                  <a:srgbClr val="3399FF"/>
                </a:solidFill>
              </a:rPr>
              <a:t>, </a:t>
            </a:r>
            <a:r>
              <a:rPr lang="en-US" sz="2000" i="1" dirty="0" err="1" smtClean="0">
                <a:solidFill>
                  <a:srgbClr val="3399FF"/>
                </a:solidFill>
              </a:rPr>
              <a:t>s.last</a:t>
            </a:r>
            <a:r>
              <a:rPr lang="en-US" sz="2000" i="1" dirty="0" smtClean="0">
                <a:solidFill>
                  <a:srgbClr val="3399FF"/>
                </a:solidFill>
              </a:rPr>
              <a:t>, </a:t>
            </a:r>
            <a:r>
              <a:rPr lang="en-US" sz="2000" i="1" dirty="0" err="1" smtClean="0">
                <a:solidFill>
                  <a:srgbClr val="3399FF"/>
                </a:solidFill>
              </a:rPr>
              <a:t>s.first</a:t>
            </a:r>
            <a:endParaRPr lang="en-US" sz="2000" i="1" dirty="0" smtClean="0">
              <a:solidFill>
                <a:srgbClr val="3399FF"/>
              </a:solidFill>
            </a:endParaRPr>
          </a:p>
          <a:p>
            <a:pPr lvl="2" eaLnBrk="1" hangingPunct="1">
              <a:lnSpc>
                <a:spcPct val="75000"/>
              </a:lnSpc>
              <a:buFont typeface="Wingdings" pitchFamily="2" charset="2"/>
              <a:buNone/>
            </a:pPr>
            <a:r>
              <a:rPr lang="en-US" sz="2000" i="1" dirty="0" smtClean="0">
                <a:solidFill>
                  <a:srgbClr val="3399FF"/>
                </a:solidFill>
              </a:rPr>
              <a:t>from customer f, customer s</a:t>
            </a:r>
          </a:p>
          <a:p>
            <a:pPr lvl="2" eaLnBrk="1" hangingPunct="1">
              <a:lnSpc>
                <a:spcPct val="75000"/>
              </a:lnSpc>
              <a:buFont typeface="Wingdings" pitchFamily="2" charset="2"/>
              <a:buNone/>
            </a:pPr>
            <a:r>
              <a:rPr lang="en-US" sz="2000" i="1" dirty="0" smtClean="0">
                <a:solidFill>
                  <a:srgbClr val="3399FF"/>
                </a:solidFill>
              </a:rPr>
              <a:t>where </a:t>
            </a:r>
            <a:r>
              <a:rPr lang="en-US" sz="2000" i="1" dirty="0" err="1" smtClean="0">
                <a:solidFill>
                  <a:srgbClr val="3399FF"/>
                </a:solidFill>
              </a:rPr>
              <a:t>f.last</a:t>
            </a:r>
            <a:r>
              <a:rPr lang="en-US" sz="2000" i="1" dirty="0" smtClean="0">
                <a:solidFill>
                  <a:srgbClr val="3399FF"/>
                </a:solidFill>
              </a:rPr>
              <a:t> = </a:t>
            </a:r>
            <a:r>
              <a:rPr lang="en-US" sz="2000" i="1" dirty="0" err="1" smtClean="0">
                <a:solidFill>
                  <a:srgbClr val="3399FF"/>
                </a:solidFill>
              </a:rPr>
              <a:t>s.last</a:t>
            </a:r>
            <a:endParaRPr lang="en-US" sz="2000" i="1" dirty="0" smtClean="0">
              <a:solidFill>
                <a:srgbClr val="3399FF"/>
              </a:solidFill>
            </a:endParaRPr>
          </a:p>
          <a:p>
            <a:pPr lvl="2" eaLnBrk="1" hangingPunct="1">
              <a:lnSpc>
                <a:spcPct val="75000"/>
              </a:lnSpc>
              <a:spcAft>
                <a:spcPct val="40000"/>
              </a:spcAft>
              <a:buFont typeface="Wingdings" pitchFamily="2" charset="2"/>
              <a:buNone/>
            </a:pPr>
            <a:r>
              <a:rPr lang="en-US" sz="2000" i="1" dirty="0" smtClean="0">
                <a:solidFill>
                  <a:srgbClr val="3399FF"/>
                </a:solidFill>
              </a:rPr>
              <a:t>and </a:t>
            </a:r>
            <a:r>
              <a:rPr lang="en-US" sz="2000" i="1" dirty="0" err="1" smtClean="0">
                <a:solidFill>
                  <a:srgbClr val="3399FF"/>
                </a:solidFill>
              </a:rPr>
              <a:t>f.first</a:t>
            </a:r>
            <a:r>
              <a:rPr lang="en-US" sz="2000" i="1" dirty="0" smtClean="0">
                <a:solidFill>
                  <a:srgbClr val="3399FF"/>
                </a:solidFill>
              </a:rPr>
              <a:t> = </a:t>
            </a:r>
            <a:r>
              <a:rPr lang="en-US" sz="2000" i="1" dirty="0" err="1" smtClean="0">
                <a:solidFill>
                  <a:srgbClr val="3399FF"/>
                </a:solidFill>
              </a:rPr>
              <a:t>s.first</a:t>
            </a:r>
            <a:r>
              <a:rPr lang="en-US" sz="2000" i="1" dirty="0" smtClean="0">
                <a:solidFill>
                  <a:srgbClr val="3399FF"/>
                </a:solidFill>
              </a:rPr>
              <a:t>;</a:t>
            </a:r>
          </a:p>
          <a:p>
            <a:pPr lvl="2" eaLnBrk="1" hangingPunct="1">
              <a:lnSpc>
                <a:spcPct val="75000"/>
              </a:lnSpc>
              <a:spcAft>
                <a:spcPct val="40000"/>
              </a:spcAft>
              <a:buFont typeface="Wingdings" pitchFamily="2" charset="2"/>
              <a:buNone/>
            </a:pPr>
            <a:endParaRPr lang="en-US" sz="2000" i="1" dirty="0" smtClean="0">
              <a:solidFill>
                <a:srgbClr val="3399FF"/>
              </a:solidFill>
            </a:endParaRPr>
          </a:p>
        </p:txBody>
      </p:sp>
      <p:sp>
        <p:nvSpPr>
          <p:cNvPr id="11270" name="Text Box 4">
            <a:hlinkClick r:id="rId2" action="ppaction://hlinksldjump" tooltip="Find every pair of customers who have the same first and last names."/>
          </p:cNvPr>
          <p:cNvSpPr txBox="1">
            <a:spLocks noChangeArrowheads="1"/>
          </p:cNvSpPr>
          <p:nvPr/>
        </p:nvSpPr>
        <p:spPr bwMode="auto">
          <a:xfrm>
            <a:off x="8077200" y="58674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a:latin typeface="Arial" charset="0"/>
              </a:rPr>
              <a:t>[33]</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Database Management&amp;quot;&quot;/&gt;&lt;property id=&quot;20307&quot; value=&quot;256&quot;/&gt;&lt;/object&gt;&lt;object type=&quot;3&quot; unique_id=&quot;10005&quot;&gt;&lt;property id=&quot;20148&quot; value=&quot;5&quot;/&gt;&lt;property id=&quot;20300&quot; value=&quot;Slide 2 - &amp;quot;SQL Queries (Cont’d)&amp;quot;&quot;/&gt;&lt;property id=&quot;20307&quot; value=&quot;271&quot;/&gt;&lt;/object&gt;&lt;object type=&quot;3&quot; unique_id=&quot;10006&quot;&gt;&lt;property id=&quot;20148&quot; value=&quot;5&quot;/&gt;&lt;property id=&quot;20300&quot; value=&quot;Slide 3 - &amp;quot;SQL Queries (Cont’d)&amp;quot;&quot;/&gt;&lt;property id=&quot;20307&quot; value=&quot;272&quot;/&gt;&lt;/object&gt;&lt;object type=&quot;3&quot; unique_id=&quot;10007&quot;&gt;&lt;property id=&quot;20148&quot; value=&quot;5&quot;/&gt;&lt;property id=&quot;20300&quot; value=&quot;Slide 4 - &amp;quot;SQL Queries (Cont’d)&amp;quot;&quot;/&gt;&lt;property id=&quot;20307&quot; value=&quot;273&quot;/&gt;&lt;/object&gt;&lt;object type=&quot;3&quot; unique_id=&quot;10008&quot;&gt;&lt;property id=&quot;20148&quot; value=&quot;5&quot;/&gt;&lt;property id=&quot;20300&quot; value=&quot;Slide 5 - &amp;quot;SQL Queries (Cont’d)&amp;quot;&quot;/&gt;&lt;property id=&quot;20307&quot; value=&quot;275&quot;/&gt;&lt;/object&gt;&lt;object type=&quot;3&quot; unique_id=&quot;10009&quot;&gt;&lt;property id=&quot;20148&quot; value=&quot;5&quot;/&gt;&lt;property id=&quot;20300&quot; value=&quot;Slide 6 - &amp;quot;SQL Queries (Cont’d)&amp;quot;&quot;/&gt;&lt;property id=&quot;20307&quot; value=&quot;274&quot;/&gt;&lt;/object&gt;&lt;object type=&quot;3&quot; unique_id=&quot;10010&quot;&gt;&lt;property id=&quot;20148&quot; value=&quot;5&quot;/&gt;&lt;property id=&quot;20300&quot; value=&quot;Slide 7 - &amp;quot;SQL Queries (Cont’d)&amp;quot;&quot;/&gt;&lt;property id=&quot;20307&quot; value=&quot;297&quot;/&gt;&lt;/object&gt;&lt;object type=&quot;3&quot; unique_id=&quot;10011&quot;&gt;&lt;property id=&quot;20148&quot; value=&quot;5&quot;/&gt;&lt;property id=&quot;20300&quot; value=&quot;Slide 8 - &amp;quot;SQL Queries (Cont’d)&amp;quot;&quot;/&gt;&lt;property id=&quot;20307&quot; value=&quot;276&quot;/&gt;&lt;/object&gt;&lt;object type=&quot;3&quot; unique_id=&quot;10012&quot;&gt;&lt;property id=&quot;20148&quot; value=&quot;5&quot;/&gt;&lt;property id=&quot;20300&quot; value=&quot;Slide 9 - &amp;quot;SQL Queries (Cont’d)&amp;quot;&quot;/&gt;&lt;property id=&quot;20307&quot; value=&quot;289&quot;/&gt;&lt;/object&gt;&lt;object type=&quot;3&quot; unique_id=&quot;10013&quot;&gt;&lt;property id=&quot;20148&quot; value=&quot;5&quot;/&gt;&lt;property id=&quot;20300&quot; value=&quot;Slide 10 - &amp;quot;SQL Queries (Cont’d)&amp;quot;&quot;/&gt;&lt;property id=&quot;20307&quot; value=&quot;279&quot;/&gt;&lt;/object&gt;&lt;object type=&quot;3&quot; unique_id=&quot;10014&quot;&gt;&lt;property id=&quot;20148&quot; value=&quot;5&quot;/&gt;&lt;property id=&quot;20300&quot; value=&quot;Slide 11 - &amp;quot;SQL Queries (Cont’d)&amp;quot;&quot;/&gt;&lt;property id=&quot;20307&quot; value=&quot;280&quot;/&gt;&lt;/object&gt;&lt;object type=&quot;3&quot; unique_id=&quot;10015&quot;&gt;&lt;property id=&quot;20148&quot; value=&quot;5&quot;/&gt;&lt;property id=&quot;20300&quot; value=&quot;Slide 12 - &amp;quot;SQL Queries (Cont’d)&amp;quot;&quot;/&gt;&lt;property id=&quot;20307&quot; value=&quot;281&quot;/&gt;&lt;/object&gt;&lt;object type=&quot;3&quot; unique_id=&quot;10016&quot;&gt;&lt;property id=&quot;20148&quot; value=&quot;5&quot;/&gt;&lt;property id=&quot;20300&quot; value=&quot;Slide 13 - &amp;quot;SQL Queries (Cont’d)&amp;quot;&quot;/&gt;&lt;property id=&quot;20307&quot; value=&quot;277&quot;/&gt;&lt;/object&gt;&lt;object type=&quot;3&quot; unique_id=&quot;10017&quot;&gt;&lt;property id=&quot;20148&quot; value=&quot;5&quot;/&gt;&lt;property id=&quot;20300&quot; value=&quot;Slide 14 - &amp;quot;SQL Queries (Cont’d)&amp;quot;&quot;/&gt;&lt;property id=&quot;20307&quot; value=&quot;291&quot;/&gt;&lt;/object&gt;&lt;object type=&quot;3&quot; unique_id=&quot;10018&quot;&gt;&lt;property id=&quot;20148&quot; value=&quot;5&quot;/&gt;&lt;property id=&quot;20300&quot; value=&quot;Slide 15 - &amp;quot;SQL Queries (Cont’d)&amp;quot;&quot;/&gt;&lt;property id=&quot;20307&quot; value=&quot;292&quot;/&gt;&lt;/object&gt;&lt;object type=&quot;3&quot; unique_id=&quot;10019&quot;&gt;&lt;property id=&quot;20148&quot; value=&quot;5&quot;/&gt;&lt;property id=&quot;20300&quot; value=&quot;Slide 16 - &amp;quot;SQL Queries (Cont’d)&amp;quot;&quot;/&gt;&lt;property id=&quot;20307&quot; value=&quot;294&quot;/&gt;&lt;/object&gt;&lt;object type=&quot;3&quot; unique_id=&quot;10020&quot;&gt;&lt;property id=&quot;20148&quot; value=&quot;5&quot;/&gt;&lt;property id=&quot;20300&quot; value=&quot;Slide 17 - &amp;quot;SQL Queries (Cont’d)&amp;quot;&quot;/&gt;&lt;property id=&quot;20307&quot; value=&quot;283&quot;/&gt;&lt;/object&gt;&lt;object type=&quot;3&quot; unique_id=&quot;10021&quot;&gt;&lt;property id=&quot;20148&quot; value=&quot;5&quot;/&gt;&lt;property id=&quot;20300&quot; value=&quot;Slide 18 - &amp;quot;SQL Queries (Cont’d)&amp;quot;&quot;/&gt;&lt;property id=&quot;20307&quot; value=&quot;284&quot;/&gt;&lt;/object&gt;&lt;object type=&quot;3&quot; unique_id=&quot;10022&quot;&gt;&lt;property id=&quot;20148&quot; value=&quot;5&quot;/&gt;&lt;property id=&quot;20300&quot; value=&quot;Slide 19 - &amp;quot;SQL Queries (Cont’d)&amp;quot;&quot;/&gt;&lt;property id=&quot;20307&quot; value=&quot;285&quot;/&gt;&lt;/object&gt;&lt;object type=&quot;3&quot; unique_id=&quot;10023&quot;&gt;&lt;property id=&quot;20148&quot; value=&quot;5&quot;/&gt;&lt;property id=&quot;20300&quot; value=&quot;Slide 20 - &amp;quot;Problem Statements (Cont’d)&amp;quot;&quot;/&gt;&lt;property id=&quot;20307&quot; value=&quot;286&quot;/&gt;&lt;/object&gt;&lt;object type=&quot;3&quot; unique_id=&quot;10024&quot;&gt;&lt;property id=&quot;20148&quot; value=&quot;5&quot;/&gt;&lt;property id=&quot;20300&quot; value=&quot;Slide 21 - &amp;quot;Problem Statements (Cont’d)&amp;quot;&quot;/&gt;&lt;property id=&quot;20307&quot; value=&quot;287&quot;/&gt;&lt;/object&gt;&lt;object type=&quot;3&quot; unique_id=&quot;10025&quot;&gt;&lt;property id=&quot;20148&quot; value=&quot;5&quot;/&gt;&lt;property id=&quot;20300&quot; value=&quot;Slide 22 - &amp;quot;Problem Statements (Cont’d)&amp;quot;&quot;/&gt;&lt;property id=&quot;20307&quot; value=&quot;288&quot;/&gt;&lt;/object&gt;&lt;object type=&quot;3&quot; unique_id=&quot;10026&quot;&gt;&lt;property id=&quot;20148&quot; value=&quot;5&quot;/&gt;&lt;property id=&quot;20300&quot; value=&quot;Slide 23 - &amp;quot;Problem Statements (Cont’d)&amp;quot;&quot;/&gt;&lt;property id=&quot;20307&quot; value=&quot;295&quot;/&gt;&lt;/object&gt;&lt;/object&gt;&lt;/object&gt;&lt;/database&gt;"/>
  <p:tag name="SECTOMILLISECCONVERTED" val="1"/>
</p:tagLst>
</file>

<file path=ppt/theme/theme1.xml><?xml version="1.0" encoding="utf-8"?>
<a:theme xmlns:a="http://schemas.openxmlformats.org/drawingml/2006/main" name="Checkers">
  <a:themeElements>
    <a:clrScheme name="">
      <a:dk1>
        <a:srgbClr val="003399"/>
      </a:dk1>
      <a:lt1>
        <a:srgbClr val="FFFFFF"/>
      </a:lt1>
      <a:dk2>
        <a:srgbClr val="009999"/>
      </a:dk2>
      <a:lt2>
        <a:srgbClr val="009999"/>
      </a:lt2>
      <a:accent1>
        <a:srgbClr val="C0C0C0"/>
      </a:accent1>
      <a:accent2>
        <a:srgbClr val="009999"/>
      </a:accent2>
      <a:accent3>
        <a:srgbClr val="FFFFFF"/>
      </a:accent3>
      <a:accent4>
        <a:srgbClr val="002A82"/>
      </a:accent4>
      <a:accent5>
        <a:srgbClr val="DCDCDC"/>
      </a:accent5>
      <a:accent6>
        <a:srgbClr val="008A8A"/>
      </a:accent6>
      <a:hlink>
        <a:srgbClr val="009999"/>
      </a:hlink>
      <a:folHlink>
        <a:srgbClr val="009999"/>
      </a:folHlink>
    </a:clrScheme>
    <a:fontScheme name="Checker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heckers 1">
        <a:dk1>
          <a:srgbClr val="000000"/>
        </a:dk1>
        <a:lt1>
          <a:srgbClr val="83C1C0"/>
        </a:lt1>
        <a:dk2>
          <a:srgbClr val="FFFFFF"/>
        </a:dk2>
        <a:lt2>
          <a:srgbClr val="009999"/>
        </a:lt2>
        <a:accent1>
          <a:srgbClr val="C0C0C0"/>
        </a:accent1>
        <a:accent2>
          <a:srgbClr val="00EEE8"/>
        </a:accent2>
        <a:accent3>
          <a:srgbClr val="C1DDDC"/>
        </a:accent3>
        <a:accent4>
          <a:srgbClr val="000000"/>
        </a:accent4>
        <a:accent5>
          <a:srgbClr val="DCDCDC"/>
        </a:accent5>
        <a:accent6>
          <a:srgbClr val="00D8D2"/>
        </a:accent6>
        <a:hlink>
          <a:srgbClr val="FFFFFF"/>
        </a:hlink>
        <a:folHlink>
          <a:srgbClr val="CFD1E7"/>
        </a:folHlink>
      </a:clrScheme>
      <a:clrMap bg1="lt1" tx1="dk1" bg2="lt2" tx2="dk2" accent1="accent1" accent2="accent2" accent3="accent3" accent4="accent4" accent5="accent5" accent6="accent6" hlink="hlink" folHlink="folHlink"/>
    </a:extraClrScheme>
    <a:extraClrScheme>
      <a:clrScheme name="Checkers 2">
        <a:dk1>
          <a:srgbClr val="000000"/>
        </a:dk1>
        <a:lt1>
          <a:srgbClr val="FFFFFF"/>
        </a:lt1>
        <a:dk2>
          <a:srgbClr val="5F5F5F"/>
        </a:dk2>
        <a:lt2>
          <a:srgbClr val="47979D"/>
        </a:lt2>
        <a:accent1>
          <a:srgbClr val="DDDDDD"/>
        </a:accent1>
        <a:accent2>
          <a:srgbClr val="9DCDCD"/>
        </a:accent2>
        <a:accent3>
          <a:srgbClr val="FFFFFF"/>
        </a:accent3>
        <a:accent4>
          <a:srgbClr val="000000"/>
        </a:accent4>
        <a:accent5>
          <a:srgbClr val="EBEBEB"/>
        </a:accent5>
        <a:accent6>
          <a:srgbClr val="8EBABA"/>
        </a:accent6>
        <a:hlink>
          <a:srgbClr val="AFCDE3"/>
        </a:hlink>
        <a:folHlink>
          <a:srgbClr val="CFD1E7"/>
        </a:folHlink>
      </a:clrScheme>
      <a:clrMap bg1="lt1" tx1="dk1" bg2="lt2" tx2="dk2" accent1="accent1" accent2="accent2" accent3="accent3" accent4="accent4" accent5="accent5" accent6="accent6" hlink="hlink" folHlink="folHlink"/>
    </a:extraClrScheme>
    <a:extraClrScheme>
      <a:clrScheme name="Checkers 3">
        <a:dk1>
          <a:srgbClr val="000000"/>
        </a:dk1>
        <a:lt1>
          <a:srgbClr val="FFFFFF"/>
        </a:lt1>
        <a:dk2>
          <a:srgbClr val="000000"/>
        </a:dk2>
        <a:lt2>
          <a:srgbClr val="777777"/>
        </a:lt2>
        <a:accent1>
          <a:srgbClr val="DDDDDD"/>
        </a:accent1>
        <a:accent2>
          <a:srgbClr val="B2B2B2"/>
        </a:accent2>
        <a:accent3>
          <a:srgbClr val="FFFFFF"/>
        </a:accent3>
        <a:accent4>
          <a:srgbClr val="000000"/>
        </a:accent4>
        <a:accent5>
          <a:srgbClr val="EBEBEB"/>
        </a:accent5>
        <a:accent6>
          <a:srgbClr val="A1A1A1"/>
        </a:accent6>
        <a:hlink>
          <a:srgbClr val="5F5F5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Designs\Checkers.pot</Template>
  <TotalTime>2414</TotalTime>
  <Words>1454</Words>
  <Application>Microsoft Office PowerPoint</Application>
  <PresentationFormat>Custom</PresentationFormat>
  <Paragraphs>331</Paragraphs>
  <Slides>27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Times New Roman</vt:lpstr>
      <vt:lpstr>Wingdings</vt:lpstr>
      <vt:lpstr>Checkers</vt:lpstr>
      <vt:lpstr>Database Management</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Problem Statements (Cont’d)</vt:lpstr>
      <vt:lpstr>Problem Statements (Cont’d)</vt:lpstr>
      <vt:lpstr>Problem Statements (Cont’d)</vt:lpstr>
      <vt:lpstr>Problem Statements (Cont’d)</vt:lpstr>
      <vt:lpstr>Problem Statements (Cont’d)</vt:lpstr>
    </vt:vector>
  </TitlesOfParts>
  <Company>University of Dayton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544 - Database Management Syatems</dc:title>
  <dc:creator>Prabuddha De</dc:creator>
  <cp:lastModifiedBy>De, Prabuddha</cp:lastModifiedBy>
  <cp:revision>132</cp:revision>
  <cp:lastPrinted>2019-06-14T19:05:53Z</cp:lastPrinted>
  <dcterms:created xsi:type="dcterms:W3CDTF">2001-04-04T13:09:33Z</dcterms:created>
  <dcterms:modified xsi:type="dcterms:W3CDTF">2019-07-16T16:19:34Z</dcterms:modified>
</cp:coreProperties>
</file>