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1" r:id="rId1"/>
  </p:sldMasterIdLst>
  <p:notesMasterIdLst>
    <p:notesMasterId r:id="rId12"/>
  </p:notesMasterIdLst>
  <p:sldIdLst>
    <p:sldId id="256" r:id="rId2"/>
    <p:sldId id="258" r:id="rId3"/>
    <p:sldId id="259" r:id="rId4"/>
    <p:sldId id="260" r:id="rId5"/>
    <p:sldId id="266" r:id="rId6"/>
    <p:sldId id="264" r:id="rId7"/>
    <p:sldId id="261" r:id="rId8"/>
    <p:sldId id="265" r:id="rId9"/>
    <p:sldId id="262" r:id="rId10"/>
    <p:sldId id="267" r:id="rId11"/>
  </p:sldIdLst>
  <p:sldSz cx="9144000" cy="5143500" type="screen16x9"/>
  <p:notesSz cx="51435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03" d="100"/>
          <a:sy n="103" d="100"/>
        </p:scale>
        <p:origin x="45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63517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216" y="1085850"/>
            <a:ext cx="6619244" cy="2497186"/>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66216" y="3583035"/>
            <a:ext cx="6619244" cy="646065"/>
          </a:xfrm>
        </p:spPr>
        <p:txBody>
          <a:bodyPr anchor="t"/>
          <a:lstStyle>
            <a:lvl1pPr marL="0" indent="0" algn="l">
              <a:buNone/>
              <a:defRPr cap="all">
                <a:solidFill>
                  <a:schemeClr val="bg2">
                    <a:lumMod val="40000"/>
                    <a:lumOff val="6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9/13/2024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522694420"/>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7" y="3600440"/>
            <a:ext cx="6619243"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216" y="514350"/>
            <a:ext cx="6619244" cy="27305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866217" y="4025494"/>
            <a:ext cx="6619242" cy="370284"/>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9/13/2024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40866911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6" y="1085850"/>
            <a:ext cx="6619244" cy="1485900"/>
          </a:xfrm>
        </p:spPr>
        <p:txBody>
          <a:bodyPr/>
          <a:lstStyle>
            <a:lvl1pPr>
              <a:defRPr sz="3600"/>
            </a:lvl1pPr>
          </a:lstStyle>
          <a:p>
            <a:r>
              <a:rPr lang="en-US"/>
              <a:t>Click to edit Master title style</a:t>
            </a:r>
            <a:endParaRPr lang="en-US" dirty="0"/>
          </a:p>
        </p:txBody>
      </p:sp>
      <p:sp>
        <p:nvSpPr>
          <p:cNvPr id="8" name="Text Placeholder 3"/>
          <p:cNvSpPr>
            <a:spLocks noGrp="1"/>
          </p:cNvSpPr>
          <p:nvPr>
            <p:ph type="body" sz="half" idx="2"/>
          </p:nvPr>
        </p:nvSpPr>
        <p:spPr>
          <a:xfrm>
            <a:off x="866216" y="2743200"/>
            <a:ext cx="6619244" cy="177165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9/13/2024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62370857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101" y="1085850"/>
            <a:ext cx="5999486" cy="1742531"/>
          </a:xfrm>
        </p:spPr>
        <p:txBody>
          <a:bodyPr/>
          <a:lstStyle>
            <a:lvl1pPr>
              <a:defRPr sz="3600"/>
            </a:lvl1pPr>
          </a:lstStyle>
          <a:p>
            <a:r>
              <a:rPr lang="en-US"/>
              <a:t>Click to edit Master title style</a:t>
            </a:r>
            <a:endParaRPr lang="en-US" dirty="0"/>
          </a:p>
        </p:txBody>
      </p:sp>
      <p:sp>
        <p:nvSpPr>
          <p:cNvPr id="11" name="Text Placeholder 3"/>
          <p:cNvSpPr>
            <a:spLocks noGrp="1"/>
          </p:cNvSpPr>
          <p:nvPr>
            <p:ph type="body" sz="half" idx="14"/>
          </p:nvPr>
        </p:nvSpPr>
        <p:spPr>
          <a:xfrm>
            <a:off x="1447800" y="2828380"/>
            <a:ext cx="5459737" cy="256631"/>
          </a:xfrm>
        </p:spPr>
        <p:txBody>
          <a:bodyPr vert="horz" lIns="91440" tIns="45720" rIns="91440" bIns="45720" rtlCol="0" anchor="t">
            <a:normAutofit/>
          </a:bodyPr>
          <a:lstStyle>
            <a:lvl1pPr marL="0" indent="0">
              <a:buNone/>
              <a:defRPr lang="en-US" sz="1050" b="0" i="0" kern="1200" cap="small" dirty="0">
                <a:solidFill>
                  <a:schemeClr val="bg2">
                    <a:lumMod val="40000"/>
                    <a:lumOff val="60000"/>
                  </a:schemeClr>
                </a:solidFill>
                <a:latin typeface="+mj-lt"/>
                <a:ea typeface="+mj-ea"/>
                <a:cs typeface="+mj-cs"/>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marL="0" lvl="0" indent="0">
              <a:buNone/>
            </a:pPr>
            <a:r>
              <a:rPr lang="en-US"/>
              <a:t>Click to edit Master text styles</a:t>
            </a:r>
          </a:p>
        </p:txBody>
      </p:sp>
      <p:sp>
        <p:nvSpPr>
          <p:cNvPr id="10" name="Text Placeholder 3"/>
          <p:cNvSpPr>
            <a:spLocks noGrp="1"/>
          </p:cNvSpPr>
          <p:nvPr>
            <p:ph type="body" sz="half" idx="2"/>
          </p:nvPr>
        </p:nvSpPr>
        <p:spPr>
          <a:xfrm>
            <a:off x="866216" y="3262993"/>
            <a:ext cx="6619244" cy="125730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9/13/2024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12" name="TextBox 11"/>
          <p:cNvSpPr txBox="1"/>
          <p:nvPr/>
        </p:nvSpPr>
        <p:spPr>
          <a:xfrm>
            <a:off x="673721" y="728440"/>
            <a:ext cx="601434" cy="1500411"/>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9150" dirty="0"/>
              <a:t>“</a:t>
            </a:r>
          </a:p>
        </p:txBody>
      </p:sp>
      <p:sp>
        <p:nvSpPr>
          <p:cNvPr id="15" name="TextBox 14"/>
          <p:cNvSpPr txBox="1"/>
          <p:nvPr/>
        </p:nvSpPr>
        <p:spPr>
          <a:xfrm>
            <a:off x="6997868" y="1960341"/>
            <a:ext cx="601434" cy="1500411"/>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9150" dirty="0"/>
              <a:t>”</a:t>
            </a:r>
          </a:p>
        </p:txBody>
      </p:sp>
    </p:spTree>
    <p:extLst>
      <p:ext uri="{BB962C8B-B14F-4D97-AF65-F5344CB8AC3E}">
        <p14:creationId xmlns:p14="http://schemas.microsoft.com/office/powerpoint/2010/main" val="416211859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216" y="2343151"/>
            <a:ext cx="6619245" cy="1239885"/>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866216" y="3583036"/>
            <a:ext cx="6619244" cy="645300"/>
          </a:xfrm>
        </p:spPr>
        <p:txBody>
          <a:bodyPr anchor="t"/>
          <a:lstStyle>
            <a:lvl1pPr marL="0" indent="0" algn="l">
              <a:buNone/>
              <a:defRPr sz="1500" cap="none">
                <a:solidFill>
                  <a:schemeClr val="bg2">
                    <a:lumMod val="40000"/>
                    <a:lumOff val="6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9/13/2024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28148168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en-US"/>
              <a:t>Click to edit Master title style</a:t>
            </a:r>
            <a:endParaRPr lang="en-US" dirty="0"/>
          </a:p>
        </p:txBody>
      </p:sp>
      <p:sp>
        <p:nvSpPr>
          <p:cNvPr id="3" name="Text Placeholder 2"/>
          <p:cNvSpPr>
            <a:spLocks noGrp="1"/>
          </p:cNvSpPr>
          <p:nvPr>
            <p:ph type="body" idx="1"/>
          </p:nvPr>
        </p:nvSpPr>
        <p:spPr>
          <a:xfrm>
            <a:off x="474710" y="1485900"/>
            <a:ext cx="2210150"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6" name="Text Placeholder 3"/>
          <p:cNvSpPr>
            <a:spLocks noGrp="1"/>
          </p:cNvSpPr>
          <p:nvPr>
            <p:ph type="body" sz="half" idx="15"/>
          </p:nvPr>
        </p:nvSpPr>
        <p:spPr>
          <a:xfrm>
            <a:off x="489347" y="2000250"/>
            <a:ext cx="2195513"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Text Placeholder 4"/>
          <p:cNvSpPr>
            <a:spLocks noGrp="1"/>
          </p:cNvSpPr>
          <p:nvPr>
            <p:ph type="body" sz="quarter" idx="3"/>
          </p:nvPr>
        </p:nvSpPr>
        <p:spPr>
          <a:xfrm>
            <a:off x="2912745" y="1485900"/>
            <a:ext cx="2202181"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9" name="Text Placeholder 3"/>
          <p:cNvSpPr>
            <a:spLocks noGrp="1"/>
          </p:cNvSpPr>
          <p:nvPr>
            <p:ph type="body" sz="half" idx="16"/>
          </p:nvPr>
        </p:nvSpPr>
        <p:spPr>
          <a:xfrm>
            <a:off x="2904829" y="2000250"/>
            <a:ext cx="2210096"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4" name="Text Placeholder 4"/>
          <p:cNvSpPr>
            <a:spLocks noGrp="1"/>
          </p:cNvSpPr>
          <p:nvPr>
            <p:ph type="body" sz="quarter" idx="13"/>
          </p:nvPr>
        </p:nvSpPr>
        <p:spPr>
          <a:xfrm>
            <a:off x="5343525" y="1485900"/>
            <a:ext cx="2199085"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Text Placeholder 3"/>
          <p:cNvSpPr>
            <a:spLocks noGrp="1"/>
          </p:cNvSpPr>
          <p:nvPr>
            <p:ph type="body" sz="half" idx="17"/>
          </p:nvPr>
        </p:nvSpPr>
        <p:spPr>
          <a:xfrm>
            <a:off x="5343525" y="2000250"/>
            <a:ext cx="2199085"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cxnSp>
        <p:nvCxnSpPr>
          <p:cNvPr id="17" name="Straight Connector 16"/>
          <p:cNvCxnSpPr/>
          <p:nvPr/>
        </p:nvCxnSpPr>
        <p:spPr>
          <a:xfrm>
            <a:off x="2794607" y="1600200"/>
            <a:ext cx="0" cy="29718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1670" y="1600200"/>
            <a:ext cx="0" cy="297516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586B75A-687E-405C-8A0B-8D00578BA2C3}" type="datetimeFigureOut">
              <a:rPr lang="en-US" smtClean="0"/>
              <a:pPr/>
              <a:t>9/13/2024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213027724"/>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en-US"/>
              <a:t>Click to edit Master title style</a:t>
            </a:r>
            <a:endParaRPr lang="en-US" dirty="0"/>
          </a:p>
        </p:txBody>
      </p:sp>
      <p:sp>
        <p:nvSpPr>
          <p:cNvPr id="3" name="Text Placeholder 2"/>
          <p:cNvSpPr>
            <a:spLocks noGrp="1"/>
          </p:cNvSpPr>
          <p:nvPr>
            <p:ph type="body" idx="1"/>
          </p:nvPr>
        </p:nvSpPr>
        <p:spPr>
          <a:xfrm>
            <a:off x="489347" y="3188212"/>
            <a:ext cx="2205038"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9" name="Picture Placeholder 2"/>
          <p:cNvSpPr>
            <a:spLocks noGrp="1" noChangeAspect="1"/>
          </p:cNvSpPr>
          <p:nvPr>
            <p:ph type="pic" idx="15"/>
          </p:nvPr>
        </p:nvSpPr>
        <p:spPr>
          <a:xfrm>
            <a:off x="489347" y="1657350"/>
            <a:ext cx="2205038"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2" name="Text Placeholder 3"/>
          <p:cNvSpPr>
            <a:spLocks noGrp="1"/>
          </p:cNvSpPr>
          <p:nvPr>
            <p:ph type="body" sz="half" idx="18"/>
          </p:nvPr>
        </p:nvSpPr>
        <p:spPr>
          <a:xfrm>
            <a:off x="489347" y="3620409"/>
            <a:ext cx="220503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Text Placeholder 4"/>
          <p:cNvSpPr>
            <a:spLocks noGrp="1"/>
          </p:cNvSpPr>
          <p:nvPr>
            <p:ph type="body" sz="quarter" idx="3"/>
          </p:nvPr>
        </p:nvSpPr>
        <p:spPr>
          <a:xfrm>
            <a:off x="2917032" y="3188212"/>
            <a:ext cx="219789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30" name="Picture Placeholder 2"/>
          <p:cNvSpPr>
            <a:spLocks noGrp="1" noChangeAspect="1"/>
          </p:cNvSpPr>
          <p:nvPr>
            <p:ph type="pic" idx="21"/>
          </p:nvPr>
        </p:nvSpPr>
        <p:spPr>
          <a:xfrm>
            <a:off x="2917031" y="1657350"/>
            <a:ext cx="2197894"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3" name="Text Placeholder 3"/>
          <p:cNvSpPr>
            <a:spLocks noGrp="1"/>
          </p:cNvSpPr>
          <p:nvPr>
            <p:ph type="body" sz="half" idx="19"/>
          </p:nvPr>
        </p:nvSpPr>
        <p:spPr>
          <a:xfrm>
            <a:off x="2916016" y="3620408"/>
            <a:ext cx="2200805"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4" name="Text Placeholder 4"/>
          <p:cNvSpPr>
            <a:spLocks noGrp="1"/>
          </p:cNvSpPr>
          <p:nvPr>
            <p:ph type="body" sz="quarter" idx="13"/>
          </p:nvPr>
        </p:nvSpPr>
        <p:spPr>
          <a:xfrm>
            <a:off x="5343525" y="3188212"/>
            <a:ext cx="2199085"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31" name="Picture Placeholder 2"/>
          <p:cNvSpPr>
            <a:spLocks noGrp="1" noChangeAspect="1"/>
          </p:cNvSpPr>
          <p:nvPr>
            <p:ph type="pic" idx="22"/>
          </p:nvPr>
        </p:nvSpPr>
        <p:spPr>
          <a:xfrm>
            <a:off x="5343525" y="1657350"/>
            <a:ext cx="2199085"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20"/>
          </p:nvPr>
        </p:nvSpPr>
        <p:spPr>
          <a:xfrm>
            <a:off x="5343432" y="3620406"/>
            <a:ext cx="220199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cxnSp>
        <p:nvCxnSpPr>
          <p:cNvPr id="19" name="Straight Connector 18"/>
          <p:cNvCxnSpPr/>
          <p:nvPr/>
        </p:nvCxnSpPr>
        <p:spPr>
          <a:xfrm>
            <a:off x="2794607" y="1600200"/>
            <a:ext cx="0" cy="29718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1670" y="1600200"/>
            <a:ext cx="0" cy="297516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586B75A-687E-405C-8A0B-8D00578BA2C3}" type="datetimeFigureOut">
              <a:rPr lang="en-US" smtClean="0"/>
              <a:pPr/>
              <a:t>9/13/2024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851987233"/>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9/13/2024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667748684"/>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8159" y="322660"/>
            <a:ext cx="1314451" cy="4369594"/>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89348" y="665561"/>
            <a:ext cx="5567362" cy="402669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9/13/2024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13400183"/>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DEFAULT">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329213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5586B75A-687E-405C-8A0B-8D00578BA2C3}" type="datetimeFigureOut">
              <a:rPr lang="en-US" smtClean="0"/>
              <a:pPr/>
              <a:t>9/13/2024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024758343"/>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217" y="2146300"/>
            <a:ext cx="6619243" cy="1436735"/>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866216" y="3583036"/>
            <a:ext cx="6619244" cy="645300"/>
          </a:xfrm>
        </p:spPr>
        <p:txBody>
          <a:bodyPr anchor="t"/>
          <a:lstStyle>
            <a:lvl1pPr marL="0" indent="0" algn="l">
              <a:buNone/>
              <a:defRPr sz="1500" cap="all">
                <a:solidFill>
                  <a:schemeClr val="bg2">
                    <a:lumMod val="40000"/>
                    <a:lumOff val="6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9/13/2024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063805581"/>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7485" y="1545432"/>
            <a:ext cx="3297254" cy="3146822"/>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40870" y="1542069"/>
            <a:ext cx="3297256" cy="315018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586B75A-687E-405C-8A0B-8D00578BA2C3}" type="datetimeFigureOut">
              <a:rPr lang="en-US" smtClean="0"/>
              <a:pPr/>
              <a:t>9/13/2024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841564411"/>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27485" y="1428750"/>
            <a:ext cx="329725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27485" y="1885950"/>
            <a:ext cx="3297254" cy="280630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40872" y="1428750"/>
            <a:ext cx="329725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240872" y="1885950"/>
            <a:ext cx="3297254" cy="280630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9/13/2024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50051319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5586B75A-687E-405C-8A0B-8D00578BA2C3}" type="datetimeFigureOut">
              <a:rPr lang="en-US" smtClean="0"/>
              <a:pPr/>
              <a:t>9/13/2024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781922777"/>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586B75A-687E-405C-8A0B-8D00578BA2C3}" type="datetimeFigureOut">
              <a:rPr lang="en-US" smtClean="0"/>
              <a:pPr/>
              <a:t>9/13/2024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907961027"/>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5" y="1085850"/>
            <a:ext cx="2550798" cy="1085850"/>
          </a:xfrm>
        </p:spPr>
        <p:txBody>
          <a:bodyPr anchor="b"/>
          <a:lstStyle>
            <a:lvl1pPr algn="l">
              <a:defRPr sz="1800" b="0"/>
            </a:lvl1pPr>
          </a:lstStyle>
          <a:p>
            <a:r>
              <a:rPr lang="en-US"/>
              <a:t>Click to edit Master title style</a:t>
            </a:r>
            <a:endParaRPr lang="en-US" dirty="0"/>
          </a:p>
        </p:txBody>
      </p:sp>
      <p:sp>
        <p:nvSpPr>
          <p:cNvPr id="3" name="Content Placeholder 2"/>
          <p:cNvSpPr>
            <a:spLocks noGrp="1"/>
          </p:cNvSpPr>
          <p:nvPr>
            <p:ph idx="1"/>
          </p:nvPr>
        </p:nvSpPr>
        <p:spPr>
          <a:xfrm>
            <a:off x="3588462" y="1085850"/>
            <a:ext cx="3896998" cy="3429000"/>
          </a:xfrm>
        </p:spPr>
        <p:txBody>
          <a:bodyPr anchor="ct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6215" y="2346961"/>
            <a:ext cx="2550797" cy="2171699"/>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Date Placeholder 4"/>
          <p:cNvSpPr>
            <a:spLocks noGrp="1"/>
          </p:cNvSpPr>
          <p:nvPr>
            <p:ph type="dt" sz="half" idx="10"/>
          </p:nvPr>
        </p:nvSpPr>
        <p:spPr/>
        <p:txBody>
          <a:bodyPr/>
          <a:lstStyle/>
          <a:p>
            <a:fld id="{5586B75A-687E-405C-8A0B-8D00578BA2C3}" type="datetimeFigureOut">
              <a:rPr lang="en-US" smtClean="0"/>
              <a:pPr/>
              <a:t>9/13/2024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938322162"/>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430" y="1390644"/>
            <a:ext cx="3819680" cy="1181106"/>
          </a:xfrm>
        </p:spPr>
        <p:txBody>
          <a:bodyPr anchor="b">
            <a:normAutofit/>
          </a:bodyPr>
          <a:lstStyle>
            <a:lvl1pPr algn="l">
              <a:defRPr sz="27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12160" y="857250"/>
            <a:ext cx="2400300"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866216" y="2743200"/>
            <a:ext cx="3813734" cy="1028700"/>
          </a:xfrm>
        </p:spPr>
        <p:txBody>
          <a:bodyPr>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9/13/2024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04929512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0">
            <a:extLst>
              <a:ext uri="{28A0092B-C50C-407E-A947-70E740481C1C}">
                <a14:useLocalDpi xmlns:a14="http://schemas.microsoft.com/office/drawing/2010/main" val="0"/>
              </a:ext>
            </a:extLst>
          </a:blip>
          <a:srcRect l="3613"/>
          <a:stretch/>
        </p:blipFill>
        <p:spPr>
          <a:xfrm>
            <a:off x="0" y="2002264"/>
            <a:ext cx="3027759" cy="3141236"/>
          </a:xfrm>
          <a:prstGeom prst="rect">
            <a:avLst/>
          </a:prstGeom>
        </p:spPr>
      </p:pic>
      <p:pic>
        <p:nvPicPr>
          <p:cNvPr id="7" name="Picture 6"/>
          <p:cNvPicPr>
            <a:picLocks noChangeAspect="1"/>
          </p:cNvPicPr>
          <p:nvPr/>
        </p:nvPicPr>
        <p:blipFill rotWithShape="1">
          <a:blip r:embed="rId21">
            <a:extLst>
              <a:ext uri="{28A0092B-C50C-407E-A947-70E740481C1C}">
                <a14:useLocalDpi xmlns:a14="http://schemas.microsoft.com/office/drawing/2010/main" val="0"/>
              </a:ext>
            </a:extLst>
          </a:blip>
          <a:srcRect l="35640"/>
          <a:stretch/>
        </p:blipFill>
        <p:spPr>
          <a:xfrm>
            <a:off x="0" y="2169261"/>
            <a:ext cx="1141809" cy="1774090"/>
          </a:xfrm>
          <a:prstGeom prst="rect">
            <a:avLst/>
          </a:prstGeom>
        </p:spPr>
      </p:pic>
      <p:sp>
        <p:nvSpPr>
          <p:cNvPr id="16" name="Oval 15"/>
          <p:cNvSpPr/>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2">
            <a:extLst>
              <a:ext uri="{28A0092B-C50C-407E-A947-70E740481C1C}">
                <a14:useLocalDpi xmlns:a14="http://schemas.microsoft.com/office/drawing/2010/main" val="0"/>
              </a:ext>
            </a:extLst>
          </a:blip>
          <a:srcRect t="28813"/>
          <a:stretch/>
        </p:blipFill>
        <p:spPr>
          <a:xfrm>
            <a:off x="5999560" y="1"/>
            <a:ext cx="1202540" cy="856055"/>
          </a:xfrm>
          <a:prstGeom prst="rect">
            <a:avLst/>
          </a:prstGeom>
        </p:spPr>
      </p:pic>
      <p:pic>
        <p:nvPicPr>
          <p:cNvPr id="10" name="Picture 9"/>
          <p:cNvPicPr>
            <a:picLocks noChangeAspect="1"/>
          </p:cNvPicPr>
          <p:nvPr/>
        </p:nvPicPr>
        <p:blipFill rotWithShape="1">
          <a:blip r:embed="rId23">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14" name="Rectangle 13"/>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584" y="339538"/>
            <a:ext cx="7053542" cy="1050398"/>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827484" y="1539689"/>
            <a:ext cx="6709906" cy="314661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7616730" y="1343026"/>
            <a:ext cx="742949" cy="228599"/>
          </a:xfrm>
          <a:prstGeom prst="rect">
            <a:avLst/>
          </a:prstGeom>
        </p:spPr>
        <p:txBody>
          <a:bodyPr vert="horz" lIns="91440" tIns="45720" rIns="91440" bIns="45720" rtlCol="0" anchor="t"/>
          <a:lstStyle>
            <a:lvl1pPr algn="l">
              <a:defRPr sz="825" b="0" i="0">
                <a:solidFill>
                  <a:schemeClr val="tx1">
                    <a:tint val="75000"/>
                    <a:alpha val="60000"/>
                  </a:schemeClr>
                </a:solidFill>
              </a:defRPr>
            </a:lvl1pPr>
          </a:lstStyle>
          <a:p>
            <a:fld id="{5586B75A-687E-405C-8A0B-8D00578BA2C3}" type="datetimeFigureOut">
              <a:rPr lang="en-US" smtClean="0"/>
              <a:pPr/>
              <a:t>9/13/2024</a:t>
            </a:fld>
            <a:endParaRPr lang="en-US" dirty="0"/>
          </a:p>
        </p:txBody>
      </p:sp>
      <p:sp>
        <p:nvSpPr>
          <p:cNvPr id="5" name="Footer Placeholder 4"/>
          <p:cNvSpPr>
            <a:spLocks noGrp="1"/>
          </p:cNvSpPr>
          <p:nvPr>
            <p:ph type="ftr" sz="quarter" idx="3"/>
          </p:nvPr>
        </p:nvSpPr>
        <p:spPr>
          <a:xfrm rot="5400000">
            <a:off x="6713680" y="2418973"/>
            <a:ext cx="2894846" cy="228601"/>
          </a:xfrm>
          <a:prstGeom prst="rect">
            <a:avLst/>
          </a:prstGeom>
        </p:spPr>
        <p:txBody>
          <a:bodyPr vert="horz" lIns="91440" tIns="45720" rIns="91440" bIns="45720" rtlCol="0" anchor="b"/>
          <a:lstStyle>
            <a:lvl1pPr algn="l">
              <a:defRPr sz="825"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7764406" y="221797"/>
            <a:ext cx="628649" cy="575765"/>
          </a:xfrm>
          <a:prstGeom prst="rect">
            <a:avLst/>
          </a:prstGeom>
        </p:spPr>
        <p:txBody>
          <a:bodyPr vert="horz" lIns="91440" tIns="45720" rIns="91440" bIns="45720" rtlCol="0" anchor="b"/>
          <a:lstStyle>
            <a:lvl1pPr algn="ctr">
              <a:defRPr sz="2100" b="0" i="0">
                <a:solidFill>
                  <a:schemeClr val="tx1">
                    <a:tint val="75000"/>
                  </a:scheme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926077317"/>
      </p:ext>
    </p:extLst>
  </p:cSld>
  <p:clrMap bg1="dk1" tx1="lt1" bg2="dk2" tx2="lt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 id="2147483715" r:id="rId14"/>
    <p:sldLayoutId id="2147483716" r:id="rId15"/>
    <p:sldLayoutId id="2147483717" r:id="rId16"/>
    <p:sldLayoutId id="2147483718" r:id="rId17"/>
    <p:sldLayoutId id="2147483719" r:id="rId18"/>
  </p:sldLayoutIdLst>
  <p:hf sldNum="0" hdr="0" ftr="0" dt="0"/>
  <p:txStyles>
    <p:titleStyle>
      <a:lvl1pPr algn="l" defTabSz="342900" rtl="0" eaLnBrk="1" latinLnBrk="0" hangingPunct="1">
        <a:spcBef>
          <a:spcPct val="0"/>
        </a:spcBef>
        <a:buNone/>
        <a:defRPr sz="315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bg2">
            <a:lumMod val="40000"/>
            <a:lumOff val="60000"/>
          </a:schemeClr>
        </a:buClr>
        <a:buSzPct val="80000"/>
        <a:buFont typeface="Wingdings 3" charset="2"/>
        <a:buChar char=""/>
        <a:defRPr sz="1500" b="0" i="0" kern="1200">
          <a:solidFill>
            <a:schemeClr val="tx1"/>
          </a:solidFill>
          <a:latin typeface="+mj-lt"/>
          <a:ea typeface="+mj-ea"/>
          <a:cs typeface="+mj-cs"/>
        </a:defRPr>
      </a:lvl1pPr>
      <a:lvl2pPr marL="557213" indent="-214313" algn="l" defTabSz="342900" rtl="0" eaLnBrk="1" latinLnBrk="0" hangingPunct="1">
        <a:spcBef>
          <a:spcPts val="750"/>
        </a:spcBef>
        <a:spcAft>
          <a:spcPts val="0"/>
        </a:spcAft>
        <a:buClr>
          <a:schemeClr val="bg2">
            <a:lumMod val="40000"/>
            <a:lumOff val="60000"/>
          </a:schemeClr>
        </a:buClr>
        <a:buSzPct val="80000"/>
        <a:buFont typeface="Wingdings 3" charset="2"/>
        <a:buChar char=""/>
        <a:defRPr sz="1350" b="0" i="0" kern="1200">
          <a:solidFill>
            <a:schemeClr val="tx1"/>
          </a:solidFill>
          <a:latin typeface="+mj-lt"/>
          <a:ea typeface="+mj-ea"/>
          <a:cs typeface="+mj-cs"/>
        </a:defRPr>
      </a:lvl2pPr>
      <a:lvl3pPr marL="8572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3pPr>
      <a:lvl4pPr marL="12001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4pPr>
      <a:lvl5pPr marL="15430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5pPr>
      <a:lvl6pPr marL="187950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6pPr>
      <a:lvl7pPr marL="22288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7pPr>
      <a:lvl8pPr marL="25717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8pPr>
      <a:lvl9pPr marL="29146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pexels.com/?utm_source=magicslides.app&amp;utm_medium=presentation" TargetMode="External"/><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hyperlink" Target="https://pexels.com/?utm_source=magicslides.app&amp;utm_medium=presentation" TargetMode="External"/><Relationship Id="rId2" Type="http://schemas.openxmlformats.org/officeDocument/2006/relationships/notesSlide" Target="../notesSlides/notesSlide2.xml"/><Relationship Id="rId1" Type="http://schemas.openxmlformats.org/officeDocument/2006/relationships/slideLayout" Target="../slideLayouts/slideLayout18.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8.xml"/><Relationship Id="rId5" Type="http://schemas.openxmlformats.org/officeDocument/2006/relationships/image" Target="../media/image8.jpeg"/><Relationship Id="rId4" Type="http://schemas.openxmlformats.org/officeDocument/2006/relationships/hyperlink" Target="https://pexels.com/?utm_source=magicslides.app&amp;utm_medium=presentation"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xml"/><Relationship Id="rId1" Type="http://schemas.openxmlformats.org/officeDocument/2006/relationships/slideLayout" Target="../slideLayouts/slideLayout18.xml"/><Relationship Id="rId5" Type="http://schemas.openxmlformats.org/officeDocument/2006/relationships/hyperlink" Target="https://pexels.com/?utm_source=magicslides.app&amp;utm_medium=presentation" TargetMode="Externa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5.xml"/><Relationship Id="rId1" Type="http://schemas.openxmlformats.org/officeDocument/2006/relationships/slideLayout" Target="../slideLayouts/slideLayout18.xml"/><Relationship Id="rId5" Type="http://schemas.openxmlformats.org/officeDocument/2006/relationships/hyperlink" Target="https://pexels.com/?utm_source=magicslides.app&amp;utm_medium=presentation" TargetMode="Externa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6.xml"/><Relationship Id="rId1" Type="http://schemas.openxmlformats.org/officeDocument/2006/relationships/slideLayout" Target="../slideLayouts/slideLayout18.xml"/><Relationship Id="rId4" Type="http://schemas.openxmlformats.org/officeDocument/2006/relationships/hyperlink" Target="https://pexels.com/?utm_source=magicslides.app&amp;utm_medium=presentation" TargetMode="Externa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4" name="Text 1"/>
          <p:cNvSpPr/>
          <p:nvPr/>
        </p:nvSpPr>
        <p:spPr>
          <a:xfrm>
            <a:off x="1938287" y="1645920"/>
            <a:ext cx="4572000" cy="1171575"/>
          </a:xfrm>
          <a:prstGeom prst="rect">
            <a:avLst/>
          </a:prstGeom>
          <a:noFill/>
          <a:ln/>
        </p:spPr>
        <p:txBody>
          <a:bodyPr wrap="square" rtlCol="0" anchor="t"/>
          <a:lstStyle/>
          <a:p>
            <a:pPr marL="0" indent="0">
              <a:buNone/>
            </a:pPr>
            <a:r>
              <a:rPr lang="en-US" sz="3200" b="1" dirty="0">
                <a:solidFill>
                  <a:srgbClr val="1A6847"/>
                </a:solidFill>
                <a:latin typeface="Outfit" pitchFamily="34" charset="0"/>
                <a:ea typeface="Outfit" pitchFamily="34" charset="-122"/>
                <a:cs typeface="Outfit" pitchFamily="34" charset="-120"/>
              </a:rPr>
              <a:t>SPLIT ARRAY  WITH SAME AVERAGE</a:t>
            </a:r>
            <a:endParaRPr lang="en-US" sz="3200" dirty="0"/>
          </a:p>
        </p:txBody>
      </p:sp>
      <p:sp>
        <p:nvSpPr>
          <p:cNvPr id="5" name="Text 2"/>
          <p:cNvSpPr/>
          <p:nvPr/>
        </p:nvSpPr>
        <p:spPr>
          <a:xfrm>
            <a:off x="2743200" y="4754880"/>
            <a:ext cx="1828800" cy="457200"/>
          </a:xfrm>
          <a:prstGeom prst="rect">
            <a:avLst/>
          </a:prstGeom>
          <a:noFill/>
          <a:ln/>
        </p:spPr>
        <p:txBody>
          <a:bodyPr wrap="square" rtlCol="0" anchor="ctr"/>
          <a:lstStyle/>
          <a:p>
            <a:pPr marL="0" indent="0">
              <a:buNone/>
            </a:pPr>
            <a:r>
              <a:rPr lang="en-US" sz="800" u="sng" dirty="0">
                <a:solidFill>
                  <a:srgbClr val="FFFFFF"/>
                </a:solidFill>
                <a:hlinkClick r:id="rId3" tooltip="Pexel">
                  <a:extLst>
                    <a:ext uri="{A12FA001-AC4F-418D-AE19-62706E023703}">
                      <ahyp:hlinkClr xmlns:ahyp="http://schemas.microsoft.com/office/drawing/2018/hyperlinkcolor" val="tx"/>
                    </a:ext>
                  </a:extLst>
                </a:hlinkClick>
              </a:rPr>
              <a:t>Photo by Pexels</a:t>
            </a:r>
            <a:endParaRPr lang="en-US" sz="800" dirty="0"/>
          </a:p>
        </p:txBody>
      </p:sp>
      <p:sp>
        <p:nvSpPr>
          <p:cNvPr id="6" name="Rectangle 5">
            <a:extLst>
              <a:ext uri="{FF2B5EF4-FFF2-40B4-BE49-F238E27FC236}">
                <a16:creationId xmlns:a16="http://schemas.microsoft.com/office/drawing/2014/main" id="{BFD7057D-2503-0857-2C5C-F6E81683C2B9}"/>
              </a:ext>
            </a:extLst>
          </p:cNvPr>
          <p:cNvSpPr/>
          <p:nvPr/>
        </p:nvSpPr>
        <p:spPr>
          <a:xfrm>
            <a:off x="5353204" y="4084439"/>
            <a:ext cx="3390608" cy="707886"/>
          </a:xfrm>
          <a:prstGeom prst="rect">
            <a:avLst/>
          </a:prstGeom>
          <a:noFill/>
        </p:spPr>
        <p:txBody>
          <a:bodyPr wrap="none" lIns="91440" tIns="45720" rIns="91440" bIns="45720">
            <a:spAutoFit/>
          </a:bodyPr>
          <a:lstStyle/>
          <a:p>
            <a:pPr algn="ctr"/>
            <a:r>
              <a:rPr lang="en-US" sz="2000" b="0" cap="none" spc="0" dirty="0">
                <a:ln w="0"/>
                <a:solidFill>
                  <a:schemeClr val="tx1"/>
                </a:solidFill>
                <a:effectLst>
                  <a:outerShdw blurRad="38100" dist="19050" dir="2700000" algn="tl" rotWithShape="0">
                    <a:schemeClr val="dk1">
                      <a:alpha val="40000"/>
                    </a:schemeClr>
                  </a:outerShdw>
                </a:effectLst>
              </a:rPr>
              <a:t>BY </a:t>
            </a:r>
          </a:p>
          <a:p>
            <a:pPr algn="ctr"/>
            <a:r>
              <a:rPr lang="en-US" sz="2000" dirty="0">
                <a:ln w="0"/>
                <a:effectLst>
                  <a:outerShdw blurRad="38100" dist="19050" dir="2700000" algn="tl" rotWithShape="0">
                    <a:schemeClr val="dk1">
                      <a:alpha val="40000"/>
                    </a:schemeClr>
                  </a:outerShdw>
                </a:effectLst>
              </a:rPr>
              <a:t>S. Praveen Kumar (192210546)</a:t>
            </a:r>
            <a:endParaRPr lang="en-US" sz="2000" b="0" cap="none" spc="0" dirty="0">
              <a:ln w="0"/>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hank you greeting card thanksgiving ...">
            <a:extLst>
              <a:ext uri="{FF2B5EF4-FFF2-40B4-BE49-F238E27FC236}">
                <a16:creationId xmlns:a16="http://schemas.microsoft.com/office/drawing/2014/main" id="{C312C936-6C5B-5061-42CE-94F7BABA81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8404" y="1212783"/>
            <a:ext cx="6429676" cy="37634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6688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3657600" y="0"/>
            <a:ext cx="91440" cy="1543050"/>
          </a:xfrm>
          <a:prstGeom prst="rect">
            <a:avLst/>
          </a:prstGeom>
          <a:solidFill>
            <a:srgbClr val="FFD600"/>
          </a:solidFill>
          <a:ln w="12700">
            <a:solidFill>
              <a:srgbClr val="FFD600"/>
            </a:solidFill>
            <a:prstDash val="solid"/>
          </a:ln>
        </p:spPr>
      </p:sp>
      <p:sp>
        <p:nvSpPr>
          <p:cNvPr id="5" name="Shape 1"/>
          <p:cNvSpPr/>
          <p:nvPr/>
        </p:nvSpPr>
        <p:spPr>
          <a:xfrm>
            <a:off x="0" y="0"/>
            <a:ext cx="320040" cy="5143500"/>
          </a:xfrm>
          <a:prstGeom prst="rect">
            <a:avLst/>
          </a:prstGeom>
          <a:solidFill>
            <a:srgbClr val="1A6847"/>
          </a:solidFill>
          <a:ln w="12700">
            <a:solidFill>
              <a:srgbClr val="1A6847"/>
            </a:solidFill>
            <a:prstDash val="solid"/>
          </a:ln>
        </p:spPr>
      </p:sp>
      <p:sp>
        <p:nvSpPr>
          <p:cNvPr id="8" name="Text 4"/>
          <p:cNvSpPr/>
          <p:nvPr/>
        </p:nvSpPr>
        <p:spPr>
          <a:xfrm>
            <a:off x="3977640" y="19050"/>
            <a:ext cx="4389120" cy="514350"/>
          </a:xfrm>
          <a:prstGeom prst="rect">
            <a:avLst/>
          </a:prstGeom>
          <a:noFill/>
          <a:ln/>
        </p:spPr>
        <p:txBody>
          <a:bodyPr wrap="square" rtlCol="0" anchor="ctr"/>
          <a:lstStyle/>
          <a:p>
            <a:pPr marL="0" indent="0">
              <a:buNone/>
            </a:pPr>
            <a:r>
              <a:rPr lang="en-US" sz="2800" b="1" dirty="0">
                <a:solidFill>
                  <a:schemeClr val="accent1">
                    <a:lumMod val="60000"/>
                    <a:lumOff val="40000"/>
                  </a:schemeClr>
                </a:solidFill>
                <a:latin typeface="Times New Roman" panose="02020603050405020304" pitchFamily="18" charset="0"/>
                <a:ea typeface="Outfit" pitchFamily="34" charset="-122"/>
                <a:cs typeface="Times New Roman" panose="02020603050405020304" pitchFamily="18" charset="0"/>
              </a:rPr>
              <a:t>Introduction:</a:t>
            </a:r>
            <a:endParaRPr lang="en-US" sz="2800" dirty="0">
              <a:solidFill>
                <a:schemeClr val="accent1">
                  <a:lumMod val="60000"/>
                  <a:lumOff val="40000"/>
                </a:schemeClr>
              </a:solidFill>
              <a:latin typeface="Times New Roman" panose="02020603050405020304" pitchFamily="18" charset="0"/>
              <a:cs typeface="Times New Roman" panose="02020603050405020304" pitchFamily="18" charset="0"/>
            </a:endParaRPr>
          </a:p>
        </p:txBody>
      </p:sp>
      <p:sp>
        <p:nvSpPr>
          <p:cNvPr id="10" name="Text 6"/>
          <p:cNvSpPr/>
          <p:nvPr/>
        </p:nvSpPr>
        <p:spPr>
          <a:xfrm>
            <a:off x="3977640" y="605790"/>
            <a:ext cx="4389120" cy="4263390"/>
          </a:xfrm>
          <a:prstGeom prst="rect">
            <a:avLst/>
          </a:prstGeom>
          <a:noFill/>
          <a:ln/>
        </p:spPr>
        <p:txBody>
          <a:bodyPr wrap="square" rtlCol="0" anchor="t"/>
          <a:lstStyle/>
          <a:p>
            <a:pPr marL="171450" indent="-171450" algn="just">
              <a:lnSpc>
                <a:spcPts val="2000"/>
              </a:lnSpc>
              <a:buSzPct val="100000"/>
              <a:buFont typeface="Arial" panose="020B0604020202020204" pitchFamily="34" charset="0"/>
              <a:buChar char="•"/>
            </a:pPr>
            <a:r>
              <a:rPr lang="en-US" sz="1200" dirty="0">
                <a:latin typeface="Times New Roman" panose="02020603050405020304" pitchFamily="18" charset="0"/>
                <a:ea typeface="Outfit" pitchFamily="34" charset="-122"/>
                <a:cs typeface="Times New Roman" panose="02020603050405020304" pitchFamily="18" charset="0"/>
              </a:rPr>
              <a:t>Two arrays, A and B, must maintain the same average if split correctly, ensuring a thorough exploration of algorithms.</a:t>
            </a:r>
          </a:p>
          <a:p>
            <a:pPr marL="171450" indent="-171450" algn="just">
              <a:lnSpc>
                <a:spcPts val="2000"/>
              </a:lnSpc>
              <a:buSzPct val="100000"/>
              <a:buFont typeface="Arial" panose="020B0604020202020204" pitchFamily="34" charset="0"/>
              <a:buChar char="•"/>
            </a:pPr>
            <a:r>
              <a:rPr lang="en-US" sz="1200" dirty="0">
                <a:latin typeface="Times New Roman" panose="02020603050405020304" pitchFamily="18" charset="0"/>
                <a:ea typeface="Outfit" pitchFamily="34" charset="-122"/>
                <a:cs typeface="Times New Roman" panose="02020603050405020304" pitchFamily="18" charset="0"/>
              </a:rPr>
              <a:t>The goal is to determine the feasibility of such splits using an innovative approach in algorithm design and analysis.</a:t>
            </a:r>
          </a:p>
          <a:p>
            <a:pPr marL="171450" indent="-171450" algn="just">
              <a:lnSpc>
                <a:spcPts val="2000"/>
              </a:lnSpc>
              <a:buSzPct val="100000"/>
              <a:buFont typeface="Arial" panose="020B0604020202020204" pitchFamily="34" charset="0"/>
              <a:buChar char="•"/>
            </a:pPr>
            <a:r>
              <a:rPr lang="en-US" sz="1200" dirty="0">
                <a:latin typeface="Times New Roman" panose="02020603050405020304" pitchFamily="18" charset="0"/>
                <a:ea typeface="Outfit" pitchFamily="34" charset="-122"/>
                <a:cs typeface="Times New Roman" panose="02020603050405020304" pitchFamily="18" charset="0"/>
              </a:rPr>
              <a:t>Understanding this can pave the way for efficient solutions in various computing scenarios and real-world applications.</a:t>
            </a:r>
          </a:p>
          <a:p>
            <a:pPr marL="171450" indent="-171450" algn="just">
              <a:lnSpc>
                <a:spcPts val="2000"/>
              </a:lnSpc>
              <a:buSzPct val="100000"/>
              <a:buFont typeface="Arial" panose="020B0604020202020204" pitchFamily="34" charset="0"/>
              <a:buChar char="•"/>
            </a:pPr>
            <a:r>
              <a:rPr lang="en-US" sz="1050" b="0" i="0" dirty="0">
                <a:effectLst/>
                <a:latin typeface="Times New Roman" panose="02020603050405020304" pitchFamily="18" charset="0"/>
                <a:cs typeface="Times New Roman" panose="02020603050405020304" pitchFamily="18" charset="0"/>
              </a:rPr>
              <a:t>The </a:t>
            </a:r>
            <a:r>
              <a:rPr lang="en-US" sz="1050" b="1" i="0" dirty="0">
                <a:effectLst/>
                <a:latin typeface="Times New Roman" panose="02020603050405020304" pitchFamily="18" charset="0"/>
                <a:cs typeface="Times New Roman" panose="02020603050405020304" pitchFamily="18" charset="0"/>
              </a:rPr>
              <a:t>Split Array with Same Average</a:t>
            </a:r>
            <a:r>
              <a:rPr lang="en-US" sz="1050" b="0" i="0" dirty="0">
                <a:effectLst/>
                <a:latin typeface="Times New Roman" panose="02020603050405020304" pitchFamily="18" charset="0"/>
                <a:cs typeface="Times New Roman" panose="02020603050405020304" pitchFamily="18" charset="0"/>
              </a:rPr>
              <a:t> problem involves determining whether an array can be split into two non-empty subarrays such that the average of the elements in both subarrays is the same. This problem is computationally challenging because it requires checking various combinations of subsets. </a:t>
            </a:r>
          </a:p>
          <a:p>
            <a:pPr marL="171450" indent="-171450" algn="just">
              <a:lnSpc>
                <a:spcPts val="2000"/>
              </a:lnSpc>
              <a:buSzPct val="100000"/>
              <a:buFont typeface="Arial" panose="020B0604020202020204" pitchFamily="34" charset="0"/>
              <a:buChar char="•"/>
            </a:pPr>
            <a:r>
              <a:rPr lang="en-US" sz="1050" b="0" i="0" dirty="0">
                <a:effectLst/>
                <a:latin typeface="Times New Roman" panose="02020603050405020304" pitchFamily="18" charset="0"/>
                <a:cs typeface="Times New Roman" panose="02020603050405020304" pitchFamily="18" charset="0"/>
              </a:rPr>
              <a:t>A common approach to solving it involves using </a:t>
            </a:r>
            <a:r>
              <a:rPr lang="en-US" sz="1050" b="1" i="0" dirty="0">
                <a:effectLst/>
                <a:latin typeface="Times New Roman" panose="02020603050405020304" pitchFamily="18" charset="0"/>
                <a:cs typeface="Times New Roman" panose="02020603050405020304" pitchFamily="18" charset="0"/>
              </a:rPr>
              <a:t>backtracking</a:t>
            </a:r>
            <a:r>
              <a:rPr lang="en-US" sz="1050" b="0" i="0" dirty="0">
                <a:effectLst/>
                <a:latin typeface="Times New Roman" panose="02020603050405020304" pitchFamily="18" charset="0"/>
                <a:cs typeface="Times New Roman" panose="02020603050405020304" pitchFamily="18" charset="0"/>
              </a:rPr>
              <a:t> to explore possible partitions and </a:t>
            </a:r>
            <a:r>
              <a:rPr lang="en-US" sz="1050" b="1" i="0" dirty="0">
                <a:effectLst/>
                <a:latin typeface="Times New Roman" panose="02020603050405020304" pitchFamily="18" charset="0"/>
                <a:cs typeface="Times New Roman" panose="02020603050405020304" pitchFamily="18" charset="0"/>
              </a:rPr>
              <a:t>dynamic programming (DP)</a:t>
            </a:r>
            <a:r>
              <a:rPr lang="en-US" sz="1050" b="0" i="0" dirty="0">
                <a:effectLst/>
                <a:latin typeface="Times New Roman" panose="02020603050405020304" pitchFamily="18" charset="0"/>
                <a:cs typeface="Times New Roman" panose="02020603050405020304" pitchFamily="18" charset="0"/>
              </a:rPr>
              <a:t> to optimize the process by storing intermediate results, thus avoiding redundant calculations and improving efficiency. This hybrid approach helps reduce the complexity of finding a valid partition, making it feasible for larger arrays.</a:t>
            </a:r>
            <a:endParaRPr lang="en-US" sz="1050" dirty="0">
              <a:latin typeface="Times New Roman" panose="02020603050405020304" pitchFamily="18" charset="0"/>
              <a:cs typeface="Times New Roman" panose="02020603050405020304" pitchFamily="18" charset="0"/>
            </a:endParaRPr>
          </a:p>
        </p:txBody>
      </p:sp>
      <p:sp>
        <p:nvSpPr>
          <p:cNvPr id="11" name="Text 7"/>
          <p:cNvSpPr/>
          <p:nvPr/>
        </p:nvSpPr>
        <p:spPr>
          <a:xfrm>
            <a:off x="2743200" y="4754880"/>
            <a:ext cx="1828800" cy="457200"/>
          </a:xfrm>
          <a:prstGeom prst="rect">
            <a:avLst/>
          </a:prstGeom>
          <a:noFill/>
          <a:ln/>
        </p:spPr>
        <p:txBody>
          <a:bodyPr wrap="square" rtlCol="0" anchor="ctr"/>
          <a:lstStyle/>
          <a:p>
            <a:pPr marL="0" indent="0">
              <a:buNone/>
            </a:pPr>
            <a:r>
              <a:rPr lang="en-US" sz="800" u="sng" dirty="0">
                <a:solidFill>
                  <a:srgbClr val="FFFFFF"/>
                </a:solidFill>
                <a:hlinkClick r:id="rId3" tooltip="Pexel">
                  <a:extLst>
                    <a:ext uri="{A12FA001-AC4F-418D-AE19-62706E023703}">
                      <ahyp:hlinkClr xmlns:ahyp="http://schemas.microsoft.com/office/drawing/2018/hyperlinkcolor" val="tx"/>
                    </a:ext>
                  </a:extLst>
                </a:hlinkClick>
              </a:rPr>
              <a:t>Photo by Pexels</a:t>
            </a:r>
            <a:endParaRPr lang="en-US" sz="800" dirty="0"/>
          </a:p>
        </p:txBody>
      </p:sp>
      <p:pic>
        <p:nvPicPr>
          <p:cNvPr id="1026" name="Picture 2" descr="Print all subsets of a given Set or Array - GeeksforGeeks">
            <a:extLst>
              <a:ext uri="{FF2B5EF4-FFF2-40B4-BE49-F238E27FC236}">
                <a16:creationId xmlns:a16="http://schemas.microsoft.com/office/drawing/2014/main" id="{BEA52B23-15CD-0A2A-0302-350469AD5B1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 y="285750"/>
            <a:ext cx="3634740" cy="4572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3657600" y="0"/>
            <a:ext cx="91440" cy="1543050"/>
          </a:xfrm>
          <a:prstGeom prst="rect">
            <a:avLst/>
          </a:prstGeom>
          <a:solidFill>
            <a:srgbClr val="FFD600"/>
          </a:solidFill>
          <a:ln w="12700">
            <a:solidFill>
              <a:srgbClr val="FFD600"/>
            </a:solidFill>
            <a:prstDash val="solid"/>
          </a:ln>
        </p:spPr>
      </p:sp>
      <p:pic>
        <p:nvPicPr>
          <p:cNvPr id="4" name="Image 1" descr="https://djgurnpwsdoqjscwqbsj.supabase.co/storage/v1/object/public/users_file_magicslides_io/grayscale_image.png"/>
          <p:cNvPicPr>
            <a:picLocks noChangeAspect="1"/>
          </p:cNvPicPr>
          <p:nvPr/>
        </p:nvPicPr>
        <p:blipFill>
          <a:blip r:embed="rId3"/>
          <a:stretch>
            <a:fillRect/>
          </a:stretch>
        </p:blipFill>
        <p:spPr>
          <a:xfrm>
            <a:off x="4206240" y="1800225"/>
            <a:ext cx="365760" cy="365760"/>
          </a:xfrm>
          <a:prstGeom prst="rect">
            <a:avLst/>
          </a:prstGeom>
        </p:spPr>
      </p:pic>
      <p:sp>
        <p:nvSpPr>
          <p:cNvPr id="5" name="Shape 1"/>
          <p:cNvSpPr/>
          <p:nvPr/>
        </p:nvSpPr>
        <p:spPr>
          <a:xfrm>
            <a:off x="0" y="0"/>
            <a:ext cx="320040" cy="5143500"/>
          </a:xfrm>
          <a:prstGeom prst="rect">
            <a:avLst/>
          </a:prstGeom>
          <a:solidFill>
            <a:srgbClr val="1A6847"/>
          </a:solidFill>
          <a:ln w="12700">
            <a:solidFill>
              <a:srgbClr val="1A6847"/>
            </a:solidFill>
            <a:prstDash val="solid"/>
          </a:ln>
        </p:spPr>
      </p:sp>
      <p:sp>
        <p:nvSpPr>
          <p:cNvPr id="6" name="Shape 2"/>
          <p:cNvSpPr/>
          <p:nvPr/>
        </p:nvSpPr>
        <p:spPr>
          <a:xfrm>
            <a:off x="4114800" y="0"/>
            <a:ext cx="457200" cy="457200"/>
          </a:xfrm>
          <a:prstGeom prst="rect">
            <a:avLst/>
          </a:prstGeom>
          <a:solidFill>
            <a:srgbClr val="1A6847"/>
          </a:solidFill>
          <a:ln w="12700">
            <a:solidFill>
              <a:srgbClr val="1A6847"/>
            </a:solidFill>
            <a:prstDash val="solid"/>
          </a:ln>
        </p:spPr>
      </p:sp>
      <p:sp>
        <p:nvSpPr>
          <p:cNvPr id="7" name="Text 3"/>
          <p:cNvSpPr/>
          <p:nvPr/>
        </p:nvSpPr>
        <p:spPr>
          <a:xfrm>
            <a:off x="4114800" y="0"/>
            <a:ext cx="457200" cy="457200"/>
          </a:xfrm>
          <a:prstGeom prst="rect">
            <a:avLst/>
          </a:prstGeom>
          <a:noFill/>
          <a:ln/>
        </p:spPr>
        <p:txBody>
          <a:bodyPr wrap="square" rtlCol="0" anchor="t"/>
          <a:lstStyle/>
          <a:p>
            <a:pPr marL="0" indent="0" algn="ctr">
              <a:buNone/>
            </a:pPr>
            <a:r>
              <a:rPr lang="en-US" sz="1800" b="1" dirty="0">
                <a:solidFill>
                  <a:srgbClr val="FFD600"/>
                </a:solidFill>
                <a:latin typeface="Outfit" pitchFamily="34" charset="0"/>
                <a:ea typeface="Outfit" pitchFamily="34" charset="-122"/>
                <a:cs typeface="Outfit" pitchFamily="34" charset="-120"/>
              </a:rPr>
              <a:t>2</a:t>
            </a:r>
            <a:endParaRPr lang="en-US" sz="1800" dirty="0"/>
          </a:p>
        </p:txBody>
      </p:sp>
      <p:sp>
        <p:nvSpPr>
          <p:cNvPr id="8" name="Text 4"/>
          <p:cNvSpPr/>
          <p:nvPr/>
        </p:nvSpPr>
        <p:spPr>
          <a:xfrm>
            <a:off x="4114800" y="925830"/>
            <a:ext cx="4389120" cy="514350"/>
          </a:xfrm>
          <a:prstGeom prst="rect">
            <a:avLst/>
          </a:prstGeom>
          <a:noFill/>
          <a:ln/>
        </p:spPr>
        <p:txBody>
          <a:bodyPr wrap="square" rtlCol="0" anchor="ctr"/>
          <a:lstStyle/>
          <a:p>
            <a:pPr marL="0" indent="0">
              <a:buNone/>
            </a:pPr>
            <a:r>
              <a:rPr lang="en-US" sz="2800" b="1" dirty="0">
                <a:solidFill>
                  <a:srgbClr val="1A6847"/>
                </a:solidFill>
                <a:latin typeface="Outfit" pitchFamily="34" charset="0"/>
                <a:ea typeface="Outfit" pitchFamily="34" charset="-122"/>
                <a:cs typeface="Outfit" pitchFamily="34" charset="-120"/>
              </a:rPr>
              <a:t>The Problem Statement</a:t>
            </a:r>
            <a:endParaRPr lang="en-US" sz="2800" dirty="0"/>
          </a:p>
        </p:txBody>
      </p:sp>
      <p:sp>
        <p:nvSpPr>
          <p:cNvPr id="9" name="Text 5"/>
          <p:cNvSpPr/>
          <p:nvPr/>
        </p:nvSpPr>
        <p:spPr>
          <a:xfrm>
            <a:off x="4572000" y="1697355"/>
            <a:ext cx="3749040" cy="514350"/>
          </a:xfrm>
          <a:prstGeom prst="rect">
            <a:avLst/>
          </a:prstGeom>
          <a:noFill/>
          <a:ln/>
        </p:spPr>
        <p:txBody>
          <a:bodyPr wrap="square" rtlCol="0" anchor="ctr"/>
          <a:lstStyle/>
          <a:p>
            <a:pPr marL="0" indent="0">
              <a:buNone/>
            </a:pPr>
            <a:r>
              <a:rPr lang="en-US" sz="1600" b="1" dirty="0">
                <a:solidFill>
                  <a:srgbClr val="000000"/>
                </a:solidFill>
                <a:latin typeface="Outfit" pitchFamily="34" charset="0"/>
                <a:ea typeface="Outfit" pitchFamily="34" charset="-122"/>
                <a:cs typeface="Outfit" pitchFamily="34" charset="-120"/>
              </a:rPr>
              <a:t>Understanding the Challenge</a:t>
            </a:r>
            <a:endParaRPr lang="en-US" sz="1600" dirty="0"/>
          </a:p>
        </p:txBody>
      </p:sp>
      <p:sp>
        <p:nvSpPr>
          <p:cNvPr id="10" name="Text 6"/>
          <p:cNvSpPr/>
          <p:nvPr/>
        </p:nvSpPr>
        <p:spPr>
          <a:xfrm>
            <a:off x="4206240" y="1706452"/>
            <a:ext cx="4389120" cy="2314575"/>
          </a:xfrm>
          <a:prstGeom prst="rect">
            <a:avLst/>
          </a:prstGeom>
          <a:noFill/>
          <a:ln/>
        </p:spPr>
        <p:txBody>
          <a:bodyPr wrap="square" rtlCol="0" anchor="t"/>
          <a:lstStyle/>
          <a:p>
            <a:pPr marL="342900" indent="-342900" algn="just">
              <a:lnSpc>
                <a:spcPts val="2000"/>
              </a:lnSpc>
              <a:buSzPct val="100000"/>
              <a:buChar char="•"/>
            </a:pPr>
            <a:r>
              <a:rPr lang="en-US" sz="1200" dirty="0">
                <a:latin typeface="Outfit" pitchFamily="34" charset="0"/>
                <a:ea typeface="Outfit" pitchFamily="34" charset="-122"/>
                <a:cs typeface="Outfit" pitchFamily="34" charset="-120"/>
              </a:rPr>
              <a:t>Given an array of up to 30 positive integers, our goal is to split it into two arrays with equal averages.
Constraints emphasize all values must be under 10,001, ensuring the problem remains manageable yet challenging.
The solution requires exploration of all possible partitions to find if such a split exists—requiring robust algorithmic thinking.
This presents a fascinating problem in the field of algorithms, encouraging innovative problem-solving strategies.</a:t>
            </a:r>
            <a:endParaRPr lang="en-US" sz="1200" dirty="0"/>
          </a:p>
        </p:txBody>
      </p:sp>
      <p:sp>
        <p:nvSpPr>
          <p:cNvPr id="11" name="Text 7"/>
          <p:cNvSpPr/>
          <p:nvPr/>
        </p:nvSpPr>
        <p:spPr>
          <a:xfrm>
            <a:off x="2743200" y="4754880"/>
            <a:ext cx="1828800" cy="457200"/>
          </a:xfrm>
          <a:prstGeom prst="rect">
            <a:avLst/>
          </a:prstGeom>
          <a:noFill/>
          <a:ln/>
        </p:spPr>
        <p:txBody>
          <a:bodyPr wrap="square" rtlCol="0" anchor="ctr"/>
          <a:lstStyle/>
          <a:p>
            <a:pPr marL="0" indent="0">
              <a:buNone/>
            </a:pPr>
            <a:r>
              <a:rPr lang="en-US" sz="800" u="sng" dirty="0">
                <a:solidFill>
                  <a:srgbClr val="FFFFFF"/>
                </a:solidFill>
                <a:hlinkClick r:id="rId4" tooltip="Pexel">
                  <a:extLst>
                    <a:ext uri="{A12FA001-AC4F-418D-AE19-62706E023703}">
                      <ahyp:hlinkClr xmlns:ahyp="http://schemas.microsoft.com/office/drawing/2018/hyperlinkcolor" val="tx"/>
                    </a:ext>
                  </a:extLst>
                </a:hlinkClick>
              </a:rPr>
              <a:t>Photo by Pexels</a:t>
            </a:r>
            <a:endParaRPr lang="en-US" sz="800" dirty="0"/>
          </a:p>
        </p:txBody>
      </p:sp>
      <p:pic>
        <p:nvPicPr>
          <p:cNvPr id="14" name="Picture 13">
            <a:extLst>
              <a:ext uri="{FF2B5EF4-FFF2-40B4-BE49-F238E27FC236}">
                <a16:creationId xmlns:a16="http://schemas.microsoft.com/office/drawing/2014/main" id="{469BD6AE-E866-2C64-00DC-0AF4E2DC710F}"/>
              </a:ext>
            </a:extLst>
          </p:cNvPr>
          <p:cNvPicPr>
            <a:picLocks noChangeAspect="1"/>
          </p:cNvPicPr>
          <p:nvPr/>
        </p:nvPicPr>
        <p:blipFill>
          <a:blip r:embed="rId5"/>
          <a:stretch>
            <a:fillRect/>
          </a:stretch>
        </p:blipFill>
        <p:spPr>
          <a:xfrm>
            <a:off x="377190" y="712470"/>
            <a:ext cx="3467100" cy="397002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3657600" y="0"/>
            <a:ext cx="91440" cy="1543050"/>
          </a:xfrm>
          <a:prstGeom prst="rect">
            <a:avLst/>
          </a:prstGeom>
          <a:solidFill>
            <a:srgbClr val="FFD600"/>
          </a:solidFill>
          <a:ln w="12700">
            <a:solidFill>
              <a:srgbClr val="FFD600"/>
            </a:solidFill>
            <a:prstDash val="solid"/>
          </a:ln>
        </p:spPr>
      </p:sp>
      <p:pic>
        <p:nvPicPr>
          <p:cNvPr id="3" name="Image 0" descr="https://images.pexels.com/photos/27539258/pexels-photo-27539258.jpeg?auto=compress&amp;cs=tinysrgb&amp;fit=crop&amp;h=1200&amp;w=800"/>
          <p:cNvPicPr>
            <a:picLocks noChangeAspect="1"/>
          </p:cNvPicPr>
          <p:nvPr/>
        </p:nvPicPr>
        <p:blipFill>
          <a:blip r:embed="rId3"/>
          <a:stretch>
            <a:fillRect/>
          </a:stretch>
        </p:blipFill>
        <p:spPr>
          <a:xfrm>
            <a:off x="320040" y="0"/>
            <a:ext cx="3337560" cy="5143500"/>
          </a:xfrm>
          <a:prstGeom prst="rect">
            <a:avLst/>
          </a:prstGeom>
        </p:spPr>
      </p:pic>
      <p:pic>
        <p:nvPicPr>
          <p:cNvPr id="4" name="Image 1" descr="https://djgurnpwsdoqjscwqbsj.supabase.co/storage/v1/object/public/users_file_magicslides_io/grayscale_image.png"/>
          <p:cNvPicPr>
            <a:picLocks noChangeAspect="1"/>
          </p:cNvPicPr>
          <p:nvPr/>
        </p:nvPicPr>
        <p:blipFill>
          <a:blip r:embed="rId4"/>
          <a:stretch>
            <a:fillRect/>
          </a:stretch>
        </p:blipFill>
        <p:spPr>
          <a:xfrm>
            <a:off x="4206240" y="1800225"/>
            <a:ext cx="365760" cy="365760"/>
          </a:xfrm>
          <a:prstGeom prst="rect">
            <a:avLst/>
          </a:prstGeom>
        </p:spPr>
      </p:pic>
      <p:sp>
        <p:nvSpPr>
          <p:cNvPr id="5" name="Shape 1"/>
          <p:cNvSpPr/>
          <p:nvPr/>
        </p:nvSpPr>
        <p:spPr>
          <a:xfrm>
            <a:off x="0" y="0"/>
            <a:ext cx="320040" cy="5143500"/>
          </a:xfrm>
          <a:prstGeom prst="rect">
            <a:avLst/>
          </a:prstGeom>
          <a:solidFill>
            <a:srgbClr val="1A6847"/>
          </a:solidFill>
          <a:ln w="12700">
            <a:solidFill>
              <a:srgbClr val="1A6847"/>
            </a:solidFill>
            <a:prstDash val="solid"/>
          </a:ln>
        </p:spPr>
      </p:sp>
      <p:sp>
        <p:nvSpPr>
          <p:cNvPr id="6" name="Shape 2"/>
          <p:cNvSpPr/>
          <p:nvPr/>
        </p:nvSpPr>
        <p:spPr>
          <a:xfrm>
            <a:off x="4114800" y="0"/>
            <a:ext cx="457200" cy="457200"/>
          </a:xfrm>
          <a:prstGeom prst="rect">
            <a:avLst/>
          </a:prstGeom>
          <a:solidFill>
            <a:srgbClr val="1A6847"/>
          </a:solidFill>
          <a:ln w="12700">
            <a:solidFill>
              <a:srgbClr val="1A6847"/>
            </a:solidFill>
            <a:prstDash val="solid"/>
          </a:ln>
        </p:spPr>
      </p:sp>
      <p:sp>
        <p:nvSpPr>
          <p:cNvPr id="7" name="Text 3"/>
          <p:cNvSpPr/>
          <p:nvPr/>
        </p:nvSpPr>
        <p:spPr>
          <a:xfrm>
            <a:off x="4114800" y="0"/>
            <a:ext cx="457200" cy="457200"/>
          </a:xfrm>
          <a:prstGeom prst="rect">
            <a:avLst/>
          </a:prstGeom>
          <a:noFill/>
          <a:ln/>
        </p:spPr>
        <p:txBody>
          <a:bodyPr wrap="square" rtlCol="0" anchor="t"/>
          <a:lstStyle/>
          <a:p>
            <a:pPr marL="0" indent="0" algn="ctr">
              <a:buNone/>
            </a:pPr>
            <a:r>
              <a:rPr lang="en-US" sz="1800" b="1" dirty="0">
                <a:solidFill>
                  <a:srgbClr val="FFD600"/>
                </a:solidFill>
                <a:latin typeface="Outfit" pitchFamily="34" charset="0"/>
                <a:ea typeface="Outfit" pitchFamily="34" charset="-122"/>
                <a:cs typeface="Outfit" pitchFamily="34" charset="-120"/>
              </a:rPr>
              <a:t>3</a:t>
            </a:r>
            <a:endParaRPr lang="en-US" sz="1800" dirty="0"/>
          </a:p>
        </p:txBody>
      </p:sp>
      <p:sp>
        <p:nvSpPr>
          <p:cNvPr id="8" name="Text 4"/>
          <p:cNvSpPr/>
          <p:nvPr/>
        </p:nvSpPr>
        <p:spPr>
          <a:xfrm>
            <a:off x="4114800" y="925830"/>
            <a:ext cx="4389120" cy="514350"/>
          </a:xfrm>
          <a:prstGeom prst="rect">
            <a:avLst/>
          </a:prstGeom>
          <a:noFill/>
          <a:ln/>
        </p:spPr>
        <p:txBody>
          <a:bodyPr wrap="square" rtlCol="0" anchor="ctr"/>
          <a:lstStyle/>
          <a:p>
            <a:pPr marL="0" indent="0">
              <a:buNone/>
            </a:pPr>
            <a:r>
              <a:rPr lang="en-US" sz="2800" b="1" dirty="0">
                <a:solidFill>
                  <a:srgbClr val="1A6847"/>
                </a:solidFill>
                <a:latin typeface="Outfit" pitchFamily="34" charset="0"/>
                <a:ea typeface="Outfit" pitchFamily="34" charset="-122"/>
                <a:cs typeface="Outfit" pitchFamily="34" charset="-120"/>
              </a:rPr>
              <a:t>Proposed Design Work</a:t>
            </a:r>
            <a:endParaRPr lang="en-US" sz="2800" dirty="0"/>
          </a:p>
        </p:txBody>
      </p:sp>
      <p:sp>
        <p:nvSpPr>
          <p:cNvPr id="9" name="Text 5"/>
          <p:cNvSpPr/>
          <p:nvPr/>
        </p:nvSpPr>
        <p:spPr>
          <a:xfrm>
            <a:off x="4572000" y="1697355"/>
            <a:ext cx="3749040" cy="514350"/>
          </a:xfrm>
          <a:prstGeom prst="rect">
            <a:avLst/>
          </a:prstGeom>
          <a:noFill/>
          <a:ln/>
        </p:spPr>
        <p:txBody>
          <a:bodyPr wrap="square" rtlCol="0" anchor="ctr"/>
          <a:lstStyle/>
          <a:p>
            <a:pPr marL="0" indent="0">
              <a:buNone/>
            </a:pPr>
            <a:r>
              <a:rPr lang="en-US" sz="1600" b="1" dirty="0">
                <a:solidFill>
                  <a:srgbClr val="000000"/>
                </a:solidFill>
                <a:latin typeface="Outfit" pitchFamily="34" charset="0"/>
                <a:ea typeface="Outfit" pitchFamily="34" charset="-122"/>
                <a:cs typeface="Outfit" pitchFamily="34" charset="-120"/>
              </a:rPr>
              <a:t>Innovative Approach</a:t>
            </a:r>
            <a:endParaRPr lang="en-US" sz="1600" dirty="0"/>
          </a:p>
        </p:txBody>
      </p:sp>
      <p:sp>
        <p:nvSpPr>
          <p:cNvPr id="10" name="Text 6"/>
          <p:cNvSpPr/>
          <p:nvPr/>
        </p:nvSpPr>
        <p:spPr>
          <a:xfrm>
            <a:off x="4206240" y="1820228"/>
            <a:ext cx="4389120" cy="2314575"/>
          </a:xfrm>
          <a:prstGeom prst="rect">
            <a:avLst/>
          </a:prstGeom>
          <a:noFill/>
          <a:ln/>
        </p:spPr>
        <p:txBody>
          <a:bodyPr wrap="square" rtlCol="0" anchor="t"/>
          <a:lstStyle/>
          <a:p>
            <a:pPr marL="342900" indent="-342900" algn="just">
              <a:lnSpc>
                <a:spcPts val="2000"/>
              </a:lnSpc>
              <a:buSzPct val="100000"/>
              <a:buChar char="•"/>
            </a:pPr>
            <a:r>
              <a:rPr lang="en-US" sz="1200" dirty="0">
                <a:latin typeface="Outfit" pitchFamily="34" charset="0"/>
                <a:ea typeface="Outfit" pitchFamily="34" charset="-122"/>
                <a:cs typeface="Outfit" pitchFamily="34" charset="-120"/>
              </a:rPr>
              <a:t>The design utilizes backtracking and dynamic programming to explore potential array splits efficiently.
Backtracking allows exploration of all splits while maintaining conditions for equal averages in A and B arrays.
Dynamic programming aids by storing intermediate results, enhancing performance and reducing redundant calculations.
Incorporating memoization is key for optimizing recursive calls and improving the design's overall efficiency.</a:t>
            </a:r>
            <a:endParaRPr lang="en-US" sz="1200" dirty="0"/>
          </a:p>
        </p:txBody>
      </p:sp>
      <p:sp>
        <p:nvSpPr>
          <p:cNvPr id="11" name="Text 7"/>
          <p:cNvSpPr/>
          <p:nvPr/>
        </p:nvSpPr>
        <p:spPr>
          <a:xfrm>
            <a:off x="2743200" y="4754880"/>
            <a:ext cx="1828800" cy="457200"/>
          </a:xfrm>
          <a:prstGeom prst="rect">
            <a:avLst/>
          </a:prstGeom>
          <a:noFill/>
          <a:ln/>
        </p:spPr>
        <p:txBody>
          <a:bodyPr wrap="square" rtlCol="0" anchor="ctr"/>
          <a:lstStyle/>
          <a:p>
            <a:pPr marL="0" indent="0">
              <a:buNone/>
            </a:pPr>
            <a:r>
              <a:rPr lang="en-US" sz="800" u="sng" dirty="0">
                <a:solidFill>
                  <a:srgbClr val="FFFFFF"/>
                </a:solidFill>
                <a:hlinkClick r:id="rId5" tooltip="Pexel">
                  <a:extLst>
                    <a:ext uri="{A12FA001-AC4F-418D-AE19-62706E023703}">
                      <ahyp:hlinkClr xmlns:ahyp="http://schemas.microsoft.com/office/drawing/2018/hyperlinkcolor" val="tx"/>
                    </a:ext>
                  </a:extLst>
                </a:hlinkClick>
              </a:rPr>
              <a:t>Photo by Pexels</a:t>
            </a:r>
            <a:endParaRPr lang="en-US" sz="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75946C4-0501-4347-0922-A2CCB3C11F93}"/>
              </a:ext>
            </a:extLst>
          </p:cNvPr>
          <p:cNvSpPr txBox="1"/>
          <p:nvPr/>
        </p:nvSpPr>
        <p:spPr>
          <a:xfrm>
            <a:off x="673767" y="793423"/>
            <a:ext cx="3094117" cy="523220"/>
          </a:xfrm>
          <a:prstGeom prst="rect">
            <a:avLst/>
          </a:prstGeom>
          <a:noFill/>
        </p:spPr>
        <p:txBody>
          <a:bodyPr wrap="none" rtlCol="0">
            <a:spAutoFit/>
          </a:bodyPr>
          <a:lstStyle/>
          <a:p>
            <a:r>
              <a:rPr lang="en-IN" sz="2800" dirty="0">
                <a:solidFill>
                  <a:schemeClr val="accent4"/>
                </a:solidFill>
              </a:rPr>
              <a:t>Time complexity:</a:t>
            </a:r>
          </a:p>
        </p:txBody>
      </p:sp>
      <p:sp>
        <p:nvSpPr>
          <p:cNvPr id="3" name="TextBox 2">
            <a:extLst>
              <a:ext uri="{FF2B5EF4-FFF2-40B4-BE49-F238E27FC236}">
                <a16:creationId xmlns:a16="http://schemas.microsoft.com/office/drawing/2014/main" id="{D7CD468D-6F4D-8265-1958-20495881405A}"/>
              </a:ext>
            </a:extLst>
          </p:cNvPr>
          <p:cNvSpPr txBox="1"/>
          <p:nvPr/>
        </p:nvSpPr>
        <p:spPr>
          <a:xfrm>
            <a:off x="673767" y="1660555"/>
            <a:ext cx="7584709" cy="2862322"/>
          </a:xfrm>
          <a:prstGeom prst="rect">
            <a:avLst/>
          </a:prstGeom>
          <a:noFill/>
        </p:spPr>
        <p:txBody>
          <a:bodyPr wrap="square" rtlCol="0">
            <a:spAutoFit/>
          </a:bodyPr>
          <a:lstStyle/>
          <a:p>
            <a:pPr algn="l">
              <a:buFont typeface="Arial" panose="020B0604020202020204" pitchFamily="34" charset="0"/>
              <a:buChar char="•"/>
            </a:pPr>
            <a:r>
              <a:rPr lang="en-US" b="1" i="0" u="sng" dirty="0">
                <a:effectLst/>
                <a:latin typeface="ui-sans-serif"/>
              </a:rPr>
              <a:t>Best Case Time Complexity</a:t>
            </a:r>
            <a:r>
              <a:rPr lang="en-US" b="0" i="0" u="sng" dirty="0">
                <a:effectLst/>
                <a:latin typeface="ui-sans-serif"/>
              </a:rPr>
              <a:t>: </a:t>
            </a:r>
            <a:r>
              <a:rPr lang="en-US" b="0" i="0" dirty="0">
                <a:effectLst/>
                <a:latin typeface="KaTeX_Main"/>
              </a:rPr>
              <a:t>O(</a:t>
            </a:r>
            <a:r>
              <a:rPr lang="en-US" b="0" i="0" dirty="0" err="1">
                <a:effectLst/>
                <a:latin typeface="KaTeX_Main"/>
              </a:rPr>
              <a:t>n⋅S</a:t>
            </a:r>
            <a:r>
              <a:rPr lang="en-US" b="0" i="0" dirty="0">
                <a:effectLst/>
                <a:latin typeface="KaTeX_Main"/>
              </a:rPr>
              <a:t>)</a:t>
            </a:r>
            <a:r>
              <a:rPr lang="en-US" b="0" i="1" dirty="0">
                <a:effectLst/>
                <a:latin typeface="KaTeX_Math"/>
              </a:rPr>
              <a:t>O</a:t>
            </a:r>
            <a:r>
              <a:rPr lang="en-US" b="0" i="0" dirty="0">
                <a:effectLst/>
                <a:latin typeface="KaTeX_Main"/>
              </a:rPr>
              <a:t>(</a:t>
            </a:r>
            <a:r>
              <a:rPr lang="en-US" b="0" i="1" dirty="0" err="1">
                <a:effectLst/>
                <a:latin typeface="KaTeX_Math"/>
              </a:rPr>
              <a:t>n</a:t>
            </a:r>
            <a:r>
              <a:rPr lang="en-US" b="0" i="0" dirty="0" err="1">
                <a:effectLst/>
                <a:latin typeface="KaTeX_Main"/>
              </a:rPr>
              <a:t>⋅</a:t>
            </a:r>
            <a:r>
              <a:rPr lang="en-US" b="0" i="1" dirty="0" err="1">
                <a:effectLst/>
                <a:latin typeface="KaTeX_Math"/>
              </a:rPr>
              <a:t>S</a:t>
            </a:r>
            <a:r>
              <a:rPr lang="en-US" b="0" i="0" dirty="0">
                <a:effectLst/>
                <a:latin typeface="KaTeX_Main"/>
              </a:rPr>
              <a:t>)</a:t>
            </a:r>
            <a:br>
              <a:rPr lang="en-US" b="0" i="0" dirty="0">
                <a:effectLst/>
                <a:latin typeface="ui-sans-serif"/>
              </a:rPr>
            </a:br>
            <a:r>
              <a:rPr lang="en-US" b="0" i="0" dirty="0">
                <a:effectLst/>
                <a:latin typeface="ui-sans-serif"/>
              </a:rPr>
              <a:t>This occurs when the solution is found early in the backtracking process, and we don't need to explore all possible subsets.</a:t>
            </a:r>
          </a:p>
          <a:p>
            <a:pPr algn="l">
              <a:buFont typeface="Arial" panose="020B0604020202020204" pitchFamily="34" charset="0"/>
              <a:buChar char="•"/>
            </a:pPr>
            <a:r>
              <a:rPr lang="en-US" b="1" i="0" u="sng" dirty="0">
                <a:effectLst/>
                <a:latin typeface="ui-sans-serif"/>
              </a:rPr>
              <a:t>Worst Case Time Complexity</a:t>
            </a:r>
            <a:r>
              <a:rPr lang="en-US" b="0" i="0" u="sng" dirty="0">
                <a:effectLst/>
                <a:latin typeface="ui-sans-serif"/>
              </a:rPr>
              <a:t>: </a:t>
            </a:r>
            <a:r>
              <a:rPr lang="en-US" b="0" i="0" dirty="0">
                <a:effectLst/>
                <a:latin typeface="KaTeX_Main"/>
              </a:rPr>
              <a:t>O(2n⋅n⋅S)</a:t>
            </a:r>
            <a:r>
              <a:rPr lang="en-US" b="0" i="1" dirty="0">
                <a:effectLst/>
                <a:latin typeface="KaTeX_Math"/>
              </a:rPr>
              <a:t>O</a:t>
            </a:r>
            <a:r>
              <a:rPr lang="en-US" b="0" i="0" dirty="0">
                <a:effectLst/>
                <a:latin typeface="KaTeX_Main"/>
              </a:rPr>
              <a:t>(2</a:t>
            </a:r>
            <a:r>
              <a:rPr lang="en-US" b="0" i="1" dirty="0">
                <a:effectLst/>
                <a:latin typeface="KaTeX_Math"/>
              </a:rPr>
              <a:t>n</a:t>
            </a:r>
            <a:r>
              <a:rPr lang="en-US" b="0" i="0" dirty="0">
                <a:effectLst/>
                <a:latin typeface="KaTeX_Main"/>
              </a:rPr>
              <a:t>⋅</a:t>
            </a:r>
            <a:r>
              <a:rPr lang="en-US" b="0" i="1" dirty="0">
                <a:effectLst/>
                <a:latin typeface="KaTeX_Math"/>
              </a:rPr>
              <a:t>n</a:t>
            </a:r>
            <a:r>
              <a:rPr lang="en-US" b="0" i="0" dirty="0">
                <a:effectLst/>
                <a:latin typeface="KaTeX_Main"/>
              </a:rPr>
              <a:t>⋅</a:t>
            </a:r>
            <a:r>
              <a:rPr lang="en-US" b="0" i="1" dirty="0">
                <a:effectLst/>
                <a:latin typeface="KaTeX_Math"/>
              </a:rPr>
              <a:t>S</a:t>
            </a:r>
            <a:r>
              <a:rPr lang="en-US" b="0" i="0" dirty="0">
                <a:effectLst/>
                <a:latin typeface="KaTeX_Main"/>
              </a:rPr>
              <a:t>)</a:t>
            </a:r>
            <a:br>
              <a:rPr lang="en-US" b="0" i="0" dirty="0">
                <a:effectLst/>
                <a:latin typeface="ui-sans-serif"/>
              </a:rPr>
            </a:br>
            <a:r>
              <a:rPr lang="en-US" b="0" i="0" dirty="0">
                <a:effectLst/>
                <a:latin typeface="ui-sans-serif"/>
              </a:rPr>
              <a:t>This happens when all subsets need to be explored, meaning the backtracking algorithm examines every possible subset.</a:t>
            </a:r>
          </a:p>
          <a:p>
            <a:pPr algn="l">
              <a:buFont typeface="Arial" panose="020B0604020202020204" pitchFamily="34" charset="0"/>
              <a:buChar char="•"/>
            </a:pPr>
            <a:r>
              <a:rPr lang="en-US" b="1" i="0" u="sng" dirty="0">
                <a:effectLst/>
                <a:latin typeface="ui-sans-serif"/>
              </a:rPr>
              <a:t>Average Case Time Complexity</a:t>
            </a:r>
            <a:r>
              <a:rPr lang="en-US" b="0" i="0" u="sng" dirty="0">
                <a:effectLst/>
                <a:latin typeface="ui-sans-serif"/>
              </a:rPr>
              <a:t>: </a:t>
            </a:r>
            <a:r>
              <a:rPr lang="en-US" b="0" i="0" dirty="0">
                <a:effectLst/>
                <a:latin typeface="KaTeX_Main"/>
              </a:rPr>
              <a:t>O(2n/2⋅n⋅S)</a:t>
            </a:r>
            <a:r>
              <a:rPr lang="en-US" b="0" i="1" dirty="0">
                <a:effectLst/>
                <a:latin typeface="KaTeX_Math"/>
              </a:rPr>
              <a:t>O</a:t>
            </a:r>
            <a:r>
              <a:rPr lang="en-US" b="0" i="0" dirty="0">
                <a:effectLst/>
                <a:latin typeface="KaTeX_Main"/>
              </a:rPr>
              <a:t>(2</a:t>
            </a:r>
            <a:r>
              <a:rPr lang="en-US" b="0" i="1" dirty="0">
                <a:effectLst/>
                <a:latin typeface="KaTeX_Math"/>
              </a:rPr>
              <a:t>n</a:t>
            </a:r>
            <a:r>
              <a:rPr lang="en-US" b="0" i="0" dirty="0">
                <a:effectLst/>
                <a:latin typeface="KaTeX_Main"/>
              </a:rPr>
              <a:t>/2⋅</a:t>
            </a:r>
            <a:r>
              <a:rPr lang="en-US" b="0" i="1" dirty="0">
                <a:effectLst/>
                <a:latin typeface="KaTeX_Math"/>
              </a:rPr>
              <a:t>n</a:t>
            </a:r>
            <a:r>
              <a:rPr lang="en-US" b="0" i="0" dirty="0">
                <a:effectLst/>
                <a:latin typeface="KaTeX_Main"/>
              </a:rPr>
              <a:t>⋅</a:t>
            </a:r>
            <a:r>
              <a:rPr lang="en-US" b="0" i="1" dirty="0">
                <a:effectLst/>
                <a:latin typeface="KaTeX_Math"/>
              </a:rPr>
              <a:t>S</a:t>
            </a:r>
            <a:r>
              <a:rPr lang="en-US" b="0" i="0" dirty="0">
                <a:effectLst/>
                <a:latin typeface="KaTeX_Main"/>
              </a:rPr>
              <a:t>)</a:t>
            </a:r>
            <a:br>
              <a:rPr lang="en-US" b="0" i="0" dirty="0">
                <a:effectLst/>
                <a:latin typeface="ui-sans-serif"/>
              </a:rPr>
            </a:br>
            <a:r>
              <a:rPr lang="en-US" b="0" i="0" dirty="0">
                <a:effectLst/>
                <a:latin typeface="ui-sans-serif"/>
              </a:rPr>
              <a:t>On average, we expect to explore half of the subsets before finding a valid solution or concluding that no solution exists.</a:t>
            </a:r>
          </a:p>
          <a:p>
            <a:endParaRPr lang="en-IN" dirty="0"/>
          </a:p>
        </p:txBody>
      </p:sp>
    </p:spTree>
    <p:extLst>
      <p:ext uri="{BB962C8B-B14F-4D97-AF65-F5344CB8AC3E}">
        <p14:creationId xmlns:p14="http://schemas.microsoft.com/office/powerpoint/2010/main" val="28611768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0CE2EB3-4450-B8A0-4D32-66D86A889EA0}"/>
              </a:ext>
            </a:extLst>
          </p:cNvPr>
          <p:cNvPicPr>
            <a:picLocks noChangeAspect="1"/>
          </p:cNvPicPr>
          <p:nvPr/>
        </p:nvPicPr>
        <p:blipFill>
          <a:blip r:embed="rId2"/>
          <a:stretch>
            <a:fillRect/>
          </a:stretch>
        </p:blipFill>
        <p:spPr>
          <a:xfrm>
            <a:off x="449580" y="499926"/>
            <a:ext cx="8092440" cy="4621850"/>
          </a:xfrm>
          <a:prstGeom prst="rect">
            <a:avLst/>
          </a:prstGeom>
        </p:spPr>
      </p:pic>
      <p:sp>
        <p:nvSpPr>
          <p:cNvPr id="4" name="TextBox 3">
            <a:extLst>
              <a:ext uri="{FF2B5EF4-FFF2-40B4-BE49-F238E27FC236}">
                <a16:creationId xmlns:a16="http://schemas.microsoft.com/office/drawing/2014/main" id="{A0D20596-41DE-5733-D9F0-D635BA1FD588}"/>
              </a:ext>
            </a:extLst>
          </p:cNvPr>
          <p:cNvSpPr txBox="1"/>
          <p:nvPr/>
        </p:nvSpPr>
        <p:spPr>
          <a:xfrm>
            <a:off x="449580" y="4947"/>
            <a:ext cx="3525654" cy="400110"/>
          </a:xfrm>
          <a:prstGeom prst="rect">
            <a:avLst/>
          </a:prstGeom>
          <a:noFill/>
        </p:spPr>
        <p:txBody>
          <a:bodyPr wrap="square" rtlCol="0">
            <a:spAutoFit/>
          </a:bodyPr>
          <a:lstStyle/>
          <a:p>
            <a:r>
              <a:rPr lang="en-IN" sz="2000" dirty="0"/>
              <a:t>Program &amp; Output:</a:t>
            </a:r>
          </a:p>
        </p:txBody>
      </p:sp>
    </p:spTree>
    <p:extLst>
      <p:ext uri="{BB962C8B-B14F-4D97-AF65-F5344CB8AC3E}">
        <p14:creationId xmlns:p14="http://schemas.microsoft.com/office/powerpoint/2010/main" val="3539166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3657600" y="0"/>
            <a:ext cx="91440" cy="1543050"/>
          </a:xfrm>
          <a:prstGeom prst="rect">
            <a:avLst/>
          </a:prstGeom>
          <a:solidFill>
            <a:srgbClr val="FFD600"/>
          </a:solidFill>
          <a:ln w="12700">
            <a:solidFill>
              <a:srgbClr val="FFD600"/>
            </a:solidFill>
            <a:prstDash val="solid"/>
          </a:ln>
        </p:spPr>
      </p:sp>
      <p:pic>
        <p:nvPicPr>
          <p:cNvPr id="3" name="Image 0" descr="https://images.pexels.com/photos/28305481/pexels-photo-28305481.jpeg?auto=compress&amp;cs=tinysrgb&amp;fit=crop&amp;h=1200&amp;w=800"/>
          <p:cNvPicPr>
            <a:picLocks noChangeAspect="1"/>
          </p:cNvPicPr>
          <p:nvPr/>
        </p:nvPicPr>
        <p:blipFill>
          <a:blip r:embed="rId3"/>
          <a:stretch>
            <a:fillRect/>
          </a:stretch>
        </p:blipFill>
        <p:spPr>
          <a:xfrm>
            <a:off x="320040" y="0"/>
            <a:ext cx="3337560" cy="5143500"/>
          </a:xfrm>
          <a:prstGeom prst="rect">
            <a:avLst/>
          </a:prstGeom>
        </p:spPr>
      </p:pic>
      <p:pic>
        <p:nvPicPr>
          <p:cNvPr id="4" name="Image 1" descr="https://djgurnpwsdoqjscwqbsj.supabase.co/storage/v1/object/public/users_file_magicslides_io/grayscale_image.png"/>
          <p:cNvPicPr>
            <a:picLocks noChangeAspect="1"/>
          </p:cNvPicPr>
          <p:nvPr/>
        </p:nvPicPr>
        <p:blipFill>
          <a:blip r:embed="rId4"/>
          <a:stretch>
            <a:fillRect/>
          </a:stretch>
        </p:blipFill>
        <p:spPr>
          <a:xfrm>
            <a:off x="4206240" y="1800225"/>
            <a:ext cx="365760" cy="365760"/>
          </a:xfrm>
          <a:prstGeom prst="rect">
            <a:avLst/>
          </a:prstGeom>
        </p:spPr>
      </p:pic>
      <p:sp>
        <p:nvSpPr>
          <p:cNvPr id="5" name="Shape 1"/>
          <p:cNvSpPr/>
          <p:nvPr/>
        </p:nvSpPr>
        <p:spPr>
          <a:xfrm>
            <a:off x="0" y="0"/>
            <a:ext cx="320040" cy="5143500"/>
          </a:xfrm>
          <a:prstGeom prst="rect">
            <a:avLst/>
          </a:prstGeom>
          <a:solidFill>
            <a:srgbClr val="1A6847"/>
          </a:solidFill>
          <a:ln w="12700">
            <a:solidFill>
              <a:srgbClr val="1A6847"/>
            </a:solidFill>
            <a:prstDash val="solid"/>
          </a:ln>
        </p:spPr>
      </p:sp>
      <p:sp>
        <p:nvSpPr>
          <p:cNvPr id="6" name="Shape 2"/>
          <p:cNvSpPr/>
          <p:nvPr/>
        </p:nvSpPr>
        <p:spPr>
          <a:xfrm>
            <a:off x="4114800" y="0"/>
            <a:ext cx="457200" cy="457200"/>
          </a:xfrm>
          <a:prstGeom prst="rect">
            <a:avLst/>
          </a:prstGeom>
          <a:solidFill>
            <a:srgbClr val="1A6847"/>
          </a:solidFill>
          <a:ln w="12700">
            <a:solidFill>
              <a:srgbClr val="1A6847"/>
            </a:solidFill>
            <a:prstDash val="solid"/>
          </a:ln>
        </p:spPr>
      </p:sp>
      <p:sp>
        <p:nvSpPr>
          <p:cNvPr id="7" name="Text 3"/>
          <p:cNvSpPr/>
          <p:nvPr/>
        </p:nvSpPr>
        <p:spPr>
          <a:xfrm>
            <a:off x="4114800" y="0"/>
            <a:ext cx="457200" cy="457200"/>
          </a:xfrm>
          <a:prstGeom prst="rect">
            <a:avLst/>
          </a:prstGeom>
          <a:noFill/>
          <a:ln/>
        </p:spPr>
        <p:txBody>
          <a:bodyPr wrap="square" rtlCol="0" anchor="t"/>
          <a:lstStyle/>
          <a:p>
            <a:pPr marL="0" indent="0" algn="ctr">
              <a:buNone/>
            </a:pPr>
            <a:r>
              <a:rPr lang="en-US" sz="1800" b="1" dirty="0">
                <a:solidFill>
                  <a:srgbClr val="FFD600"/>
                </a:solidFill>
                <a:latin typeface="Outfit" pitchFamily="34" charset="0"/>
                <a:ea typeface="Outfit" pitchFamily="34" charset="-122"/>
                <a:cs typeface="Outfit" pitchFamily="34" charset="-120"/>
              </a:rPr>
              <a:t>4</a:t>
            </a:r>
            <a:endParaRPr lang="en-US" sz="1800" dirty="0"/>
          </a:p>
        </p:txBody>
      </p:sp>
      <p:sp>
        <p:nvSpPr>
          <p:cNvPr id="8" name="Text 4"/>
          <p:cNvSpPr/>
          <p:nvPr/>
        </p:nvSpPr>
        <p:spPr>
          <a:xfrm>
            <a:off x="4114800" y="925830"/>
            <a:ext cx="4389120" cy="514350"/>
          </a:xfrm>
          <a:prstGeom prst="rect">
            <a:avLst/>
          </a:prstGeom>
          <a:noFill/>
          <a:ln/>
        </p:spPr>
        <p:txBody>
          <a:bodyPr wrap="square" rtlCol="0" anchor="ctr"/>
          <a:lstStyle/>
          <a:p>
            <a:pPr marL="0" indent="0">
              <a:buNone/>
            </a:pPr>
            <a:r>
              <a:rPr lang="en-US" sz="2800" b="1" dirty="0">
                <a:solidFill>
                  <a:srgbClr val="1A6847"/>
                </a:solidFill>
                <a:latin typeface="Outfit" pitchFamily="34" charset="0"/>
                <a:ea typeface="Outfit" pitchFamily="34" charset="-122"/>
                <a:cs typeface="Outfit" pitchFamily="34" charset="-120"/>
              </a:rPr>
              <a:t>Functionality Breakdown</a:t>
            </a:r>
            <a:endParaRPr lang="en-US" sz="2800" dirty="0"/>
          </a:p>
        </p:txBody>
      </p:sp>
      <p:sp>
        <p:nvSpPr>
          <p:cNvPr id="9" name="Text 5"/>
          <p:cNvSpPr/>
          <p:nvPr/>
        </p:nvSpPr>
        <p:spPr>
          <a:xfrm>
            <a:off x="4572000" y="1697355"/>
            <a:ext cx="3749040" cy="514350"/>
          </a:xfrm>
          <a:prstGeom prst="rect">
            <a:avLst/>
          </a:prstGeom>
          <a:noFill/>
          <a:ln/>
        </p:spPr>
        <p:txBody>
          <a:bodyPr wrap="square" rtlCol="0" anchor="ctr"/>
          <a:lstStyle/>
          <a:p>
            <a:pPr marL="0" indent="0">
              <a:buNone/>
            </a:pPr>
            <a:r>
              <a:rPr lang="en-US" sz="1600" b="1" dirty="0">
                <a:solidFill>
                  <a:srgbClr val="000000"/>
                </a:solidFill>
                <a:latin typeface="Outfit" pitchFamily="34" charset="0"/>
                <a:ea typeface="Outfit" pitchFamily="34" charset="-122"/>
                <a:cs typeface="Outfit" pitchFamily="34" charset="-120"/>
              </a:rPr>
              <a:t>How It Works</a:t>
            </a:r>
            <a:endParaRPr lang="en-US" sz="1600" dirty="0"/>
          </a:p>
        </p:txBody>
      </p:sp>
      <p:sp>
        <p:nvSpPr>
          <p:cNvPr id="10" name="Text 6"/>
          <p:cNvSpPr/>
          <p:nvPr/>
        </p:nvSpPr>
        <p:spPr>
          <a:xfrm>
            <a:off x="4206240" y="1774508"/>
            <a:ext cx="4389120" cy="2314575"/>
          </a:xfrm>
          <a:prstGeom prst="rect">
            <a:avLst/>
          </a:prstGeom>
          <a:noFill/>
          <a:ln/>
        </p:spPr>
        <p:txBody>
          <a:bodyPr wrap="square" rtlCol="0" anchor="t"/>
          <a:lstStyle/>
          <a:p>
            <a:pPr marL="342900" indent="-342900" algn="just">
              <a:lnSpc>
                <a:spcPts val="2000"/>
              </a:lnSpc>
              <a:buSzPct val="100000"/>
              <a:buChar char="•"/>
            </a:pPr>
            <a:r>
              <a:rPr lang="en-US" sz="1200" dirty="0">
                <a:latin typeface="Outfit" pitchFamily="34" charset="0"/>
                <a:ea typeface="Outfit" pitchFamily="34" charset="-122"/>
                <a:cs typeface="Outfit" pitchFamily="34" charset="-120"/>
              </a:rPr>
              <a:t>The code attempts to split the input array by exploring combinations using a recursive function.
Key conditions check for valid splits that maintain equal averages in both resulting arrays A and B.
Various internal calculations, like total sum and current selection status, guide the decision-making process.
The return statement determines success or failure in achieving equal averages, completing the functionality cycle.</a:t>
            </a:r>
            <a:endParaRPr lang="en-US" sz="1200" dirty="0"/>
          </a:p>
        </p:txBody>
      </p:sp>
      <p:sp>
        <p:nvSpPr>
          <p:cNvPr id="11" name="Text 7"/>
          <p:cNvSpPr/>
          <p:nvPr/>
        </p:nvSpPr>
        <p:spPr>
          <a:xfrm>
            <a:off x="2743200" y="4754880"/>
            <a:ext cx="1828800" cy="457200"/>
          </a:xfrm>
          <a:prstGeom prst="rect">
            <a:avLst/>
          </a:prstGeom>
          <a:noFill/>
          <a:ln/>
        </p:spPr>
        <p:txBody>
          <a:bodyPr wrap="square" rtlCol="0" anchor="ctr"/>
          <a:lstStyle/>
          <a:p>
            <a:pPr marL="0" indent="0">
              <a:buNone/>
            </a:pPr>
            <a:r>
              <a:rPr lang="en-US" sz="800" u="sng" dirty="0">
                <a:solidFill>
                  <a:srgbClr val="FFFFFF"/>
                </a:solidFill>
                <a:hlinkClick r:id="rId5" tooltip="Pexel">
                  <a:extLst>
                    <a:ext uri="{A12FA001-AC4F-418D-AE19-62706E023703}">
                      <ahyp:hlinkClr xmlns:ahyp="http://schemas.microsoft.com/office/drawing/2018/hyperlinkcolor" val="tx"/>
                    </a:ext>
                  </a:extLst>
                </a:hlinkClick>
              </a:rPr>
              <a:t>Photo by Pexels</a:t>
            </a:r>
            <a:endParaRPr lang="en-US" sz="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D841C34-18C6-43C7-419C-2ADF270F9124}"/>
              </a:ext>
            </a:extLst>
          </p:cNvPr>
          <p:cNvSpPr txBox="1"/>
          <p:nvPr/>
        </p:nvSpPr>
        <p:spPr>
          <a:xfrm>
            <a:off x="365760" y="922273"/>
            <a:ext cx="8431731" cy="4278094"/>
          </a:xfrm>
          <a:prstGeom prst="rect">
            <a:avLst/>
          </a:prstGeom>
          <a:noFill/>
        </p:spPr>
        <p:txBody>
          <a:bodyPr wrap="square">
            <a:spAutoFit/>
          </a:bodyPr>
          <a:lstStyle/>
          <a:p>
            <a:r>
              <a:rPr lang="en-US" sz="1600" dirty="0">
                <a:solidFill>
                  <a:schemeClr val="accent4"/>
                </a:solidFill>
              </a:rPr>
              <a:t>1. **Optimization for Large Datasets**: As arrays grow larger, even with dynamic programming, the time complexity may become prohibitive. Future work can focus on further optimizing the algorithm to handle large datasets efficiently, possibly by leveraging advanced pruning techniques, heuristic-based search, or parallel processing.</a:t>
            </a:r>
          </a:p>
          <a:p>
            <a:endParaRPr lang="en-US" sz="1600" dirty="0">
              <a:solidFill>
                <a:schemeClr val="accent4"/>
              </a:solidFill>
            </a:endParaRPr>
          </a:p>
          <a:p>
            <a:r>
              <a:rPr lang="en-US" sz="1600" dirty="0">
                <a:solidFill>
                  <a:schemeClr val="accent4"/>
                </a:solidFill>
              </a:rPr>
              <a:t>2. **Application to Real-World Problems**: The concept of partitioning arrays into subsets with the same average can be applied to various fields, such as load balancing, financial portfolio distribution, and resource allocation. Exploring specific adaptations of the algorithm for these domains could yield practical tools for optimization.</a:t>
            </a:r>
          </a:p>
          <a:p>
            <a:endParaRPr lang="en-US" sz="1600" dirty="0">
              <a:solidFill>
                <a:schemeClr val="accent4"/>
              </a:solidFill>
            </a:endParaRPr>
          </a:p>
          <a:p>
            <a:r>
              <a:rPr lang="en-US" sz="1600" dirty="0">
                <a:solidFill>
                  <a:schemeClr val="accent4"/>
                </a:solidFill>
              </a:rPr>
              <a:t>3. **Integration with Machine Learning**: Machine learning models could be trained to predict the feasibility of splitting an array into subsets with the same average. By analyzing patterns in the input data, these models could potentially guide the backtracking process to focus on more promising branches, reducing the search space.</a:t>
            </a:r>
          </a:p>
        </p:txBody>
      </p:sp>
      <p:sp>
        <p:nvSpPr>
          <p:cNvPr id="4" name="TextBox 3">
            <a:extLst>
              <a:ext uri="{FF2B5EF4-FFF2-40B4-BE49-F238E27FC236}">
                <a16:creationId xmlns:a16="http://schemas.microsoft.com/office/drawing/2014/main" id="{8F30FE17-3F97-6868-673C-17FF2F7AE1C4}"/>
              </a:ext>
            </a:extLst>
          </p:cNvPr>
          <p:cNvSpPr txBox="1"/>
          <p:nvPr/>
        </p:nvSpPr>
        <p:spPr>
          <a:xfrm>
            <a:off x="616017" y="356135"/>
            <a:ext cx="2584362" cy="523220"/>
          </a:xfrm>
          <a:prstGeom prst="rect">
            <a:avLst/>
          </a:prstGeom>
          <a:noFill/>
        </p:spPr>
        <p:txBody>
          <a:bodyPr wrap="none" rtlCol="0">
            <a:spAutoFit/>
          </a:bodyPr>
          <a:lstStyle/>
          <a:p>
            <a:r>
              <a:rPr lang="en-IN" sz="2800" dirty="0">
                <a:solidFill>
                  <a:schemeClr val="accent2"/>
                </a:solidFill>
              </a:rPr>
              <a:t>Future Scope:</a:t>
            </a:r>
          </a:p>
        </p:txBody>
      </p:sp>
    </p:spTree>
    <p:extLst>
      <p:ext uri="{BB962C8B-B14F-4D97-AF65-F5344CB8AC3E}">
        <p14:creationId xmlns:p14="http://schemas.microsoft.com/office/powerpoint/2010/main" val="9512229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3657600" y="0"/>
            <a:ext cx="91440" cy="1543050"/>
          </a:xfrm>
          <a:prstGeom prst="rect">
            <a:avLst/>
          </a:prstGeom>
          <a:solidFill>
            <a:srgbClr val="FFD600"/>
          </a:solidFill>
          <a:ln w="12700">
            <a:solidFill>
              <a:srgbClr val="FFD600"/>
            </a:solidFill>
            <a:prstDash val="solid"/>
          </a:ln>
        </p:spPr>
      </p:sp>
      <p:pic>
        <p:nvPicPr>
          <p:cNvPr id="3" name="Image 0" descr="https://images.pexels.com/photos/7563656/pexels-photo-7563656.jpeg?auto=compress&amp;cs=tinysrgb&amp;fit=crop&amp;h=1200&amp;w=800"/>
          <p:cNvPicPr>
            <a:picLocks noChangeAspect="1"/>
          </p:cNvPicPr>
          <p:nvPr/>
        </p:nvPicPr>
        <p:blipFill>
          <a:blip r:embed="rId3"/>
          <a:stretch>
            <a:fillRect/>
          </a:stretch>
        </p:blipFill>
        <p:spPr>
          <a:xfrm>
            <a:off x="320040" y="0"/>
            <a:ext cx="3337560" cy="5143500"/>
          </a:xfrm>
          <a:prstGeom prst="rect">
            <a:avLst/>
          </a:prstGeom>
        </p:spPr>
      </p:pic>
      <p:sp>
        <p:nvSpPr>
          <p:cNvPr id="5" name="Shape 1"/>
          <p:cNvSpPr/>
          <p:nvPr/>
        </p:nvSpPr>
        <p:spPr>
          <a:xfrm>
            <a:off x="0" y="0"/>
            <a:ext cx="320040" cy="5143500"/>
          </a:xfrm>
          <a:prstGeom prst="rect">
            <a:avLst/>
          </a:prstGeom>
          <a:solidFill>
            <a:srgbClr val="1A6847"/>
          </a:solidFill>
          <a:ln w="12700">
            <a:solidFill>
              <a:srgbClr val="1A6847"/>
            </a:solidFill>
            <a:prstDash val="solid"/>
          </a:ln>
        </p:spPr>
      </p:sp>
      <p:sp>
        <p:nvSpPr>
          <p:cNvPr id="6" name="Shape 2"/>
          <p:cNvSpPr/>
          <p:nvPr/>
        </p:nvSpPr>
        <p:spPr>
          <a:xfrm>
            <a:off x="4114800" y="0"/>
            <a:ext cx="457200" cy="457200"/>
          </a:xfrm>
          <a:prstGeom prst="rect">
            <a:avLst/>
          </a:prstGeom>
          <a:solidFill>
            <a:srgbClr val="1A6847"/>
          </a:solidFill>
          <a:ln w="12700">
            <a:solidFill>
              <a:srgbClr val="1A6847"/>
            </a:solidFill>
            <a:prstDash val="solid"/>
          </a:ln>
        </p:spPr>
      </p:sp>
      <p:sp>
        <p:nvSpPr>
          <p:cNvPr id="7" name="Text 3"/>
          <p:cNvSpPr/>
          <p:nvPr/>
        </p:nvSpPr>
        <p:spPr>
          <a:xfrm>
            <a:off x="4114800" y="0"/>
            <a:ext cx="457200" cy="457200"/>
          </a:xfrm>
          <a:prstGeom prst="rect">
            <a:avLst/>
          </a:prstGeom>
          <a:noFill/>
          <a:ln/>
        </p:spPr>
        <p:txBody>
          <a:bodyPr wrap="square" rtlCol="0" anchor="t"/>
          <a:lstStyle/>
          <a:p>
            <a:pPr marL="0" indent="0" algn="ctr">
              <a:buNone/>
            </a:pPr>
            <a:r>
              <a:rPr lang="en-US" sz="1800" b="1" dirty="0">
                <a:solidFill>
                  <a:srgbClr val="FFD600"/>
                </a:solidFill>
                <a:latin typeface="Outfit" pitchFamily="34" charset="0"/>
                <a:ea typeface="Outfit" pitchFamily="34" charset="-122"/>
                <a:cs typeface="Outfit" pitchFamily="34" charset="-120"/>
              </a:rPr>
              <a:t>5</a:t>
            </a:r>
            <a:endParaRPr lang="en-US" sz="1800" dirty="0"/>
          </a:p>
        </p:txBody>
      </p:sp>
      <p:sp>
        <p:nvSpPr>
          <p:cNvPr id="8" name="Text 4"/>
          <p:cNvSpPr/>
          <p:nvPr/>
        </p:nvSpPr>
        <p:spPr>
          <a:xfrm>
            <a:off x="4114800" y="925830"/>
            <a:ext cx="4389120" cy="514350"/>
          </a:xfrm>
          <a:prstGeom prst="rect">
            <a:avLst/>
          </a:prstGeom>
          <a:noFill/>
          <a:ln/>
        </p:spPr>
        <p:txBody>
          <a:bodyPr wrap="square" rtlCol="0" anchor="ctr"/>
          <a:lstStyle/>
          <a:p>
            <a:pPr marL="0" indent="0">
              <a:buNone/>
            </a:pPr>
            <a:r>
              <a:rPr lang="en-US" sz="2800" b="1" dirty="0">
                <a:solidFill>
                  <a:srgbClr val="1A6847"/>
                </a:solidFill>
                <a:latin typeface="Outfit" pitchFamily="34" charset="0"/>
                <a:ea typeface="Outfit" pitchFamily="34" charset="-122"/>
                <a:cs typeface="Outfit" pitchFamily="34" charset="-120"/>
              </a:rPr>
              <a:t>Conclusion </a:t>
            </a:r>
            <a:endParaRPr lang="en-US" sz="2800" dirty="0"/>
          </a:p>
        </p:txBody>
      </p:sp>
      <p:sp>
        <p:nvSpPr>
          <p:cNvPr id="10" name="Text 6"/>
          <p:cNvSpPr/>
          <p:nvPr/>
        </p:nvSpPr>
        <p:spPr>
          <a:xfrm>
            <a:off x="4091940" y="1703070"/>
            <a:ext cx="4389120" cy="2314575"/>
          </a:xfrm>
          <a:prstGeom prst="rect">
            <a:avLst/>
          </a:prstGeom>
          <a:noFill/>
          <a:ln/>
        </p:spPr>
        <p:txBody>
          <a:bodyPr wrap="square" rtlCol="0" anchor="t"/>
          <a:lstStyle/>
          <a:p>
            <a:pPr marL="342900" indent="-342900" algn="just">
              <a:lnSpc>
                <a:spcPts val="2000"/>
              </a:lnSpc>
              <a:buSzPct val="100000"/>
              <a:buChar char="•"/>
            </a:pPr>
            <a:r>
              <a:rPr lang="en-US" sz="1200" dirty="0">
                <a:latin typeface="Outfit" pitchFamily="34" charset="0"/>
                <a:ea typeface="Outfit" pitchFamily="34" charset="-122"/>
                <a:cs typeface="Outfit" pitchFamily="34" charset="-120"/>
              </a:rPr>
              <a:t>This project showcases the power of algorithms in solving complex problems through systematic approaches.
By applying advanced techniques like backtracking and memoization, we can tackle challenging computational tasks.
Thank you for your attention; we hope this presentation inspires further exploration in algorithm design and analysis.
Feel free to ask any questions or discuss insights regarding this capstone project or algorithms in general!</a:t>
            </a:r>
            <a:endParaRPr lang="en-US" sz="1200" dirty="0"/>
          </a:p>
        </p:txBody>
      </p:sp>
      <p:sp>
        <p:nvSpPr>
          <p:cNvPr id="11" name="Text 7"/>
          <p:cNvSpPr/>
          <p:nvPr/>
        </p:nvSpPr>
        <p:spPr>
          <a:xfrm>
            <a:off x="2743200" y="4754880"/>
            <a:ext cx="1828800" cy="457200"/>
          </a:xfrm>
          <a:prstGeom prst="rect">
            <a:avLst/>
          </a:prstGeom>
          <a:noFill/>
          <a:ln/>
        </p:spPr>
        <p:txBody>
          <a:bodyPr wrap="square" rtlCol="0" anchor="ctr"/>
          <a:lstStyle/>
          <a:p>
            <a:pPr marL="0" indent="0">
              <a:buNone/>
            </a:pPr>
            <a:r>
              <a:rPr lang="en-US" sz="800" u="sng" dirty="0">
                <a:solidFill>
                  <a:srgbClr val="FFFFFF"/>
                </a:solidFill>
                <a:hlinkClick r:id="rId4" tooltip="Pexel">
                  <a:extLst>
                    <a:ext uri="{A12FA001-AC4F-418D-AE19-62706E023703}">
                      <ahyp:hlinkClr xmlns:ahyp="http://schemas.microsoft.com/office/drawing/2018/hyperlinkcolor" val="tx"/>
                    </a:ext>
                  </a:extLst>
                </a:hlinkClick>
              </a:rPr>
              <a:t>Photo by Pexels</a:t>
            </a:r>
            <a:endParaRPr lang="en-US" sz="8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51</TotalTime>
  <Words>817</Words>
  <Application>Microsoft Office PowerPoint</Application>
  <PresentationFormat>On-screen Show (16:9)</PresentationFormat>
  <Paragraphs>47</Paragraphs>
  <Slides>10</Slides>
  <Notes>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Arial</vt:lpstr>
      <vt:lpstr>Century Gothic</vt:lpstr>
      <vt:lpstr>KaTeX_Main</vt:lpstr>
      <vt:lpstr>KaTeX_Math</vt:lpstr>
      <vt:lpstr>Outfit</vt:lpstr>
      <vt:lpstr>Times New Roman</vt:lpstr>
      <vt:lpstr>ui-sans-serif</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praveen kumar</cp:lastModifiedBy>
  <cp:revision>5</cp:revision>
  <dcterms:created xsi:type="dcterms:W3CDTF">2024-09-12T03:15:38Z</dcterms:created>
  <dcterms:modified xsi:type="dcterms:W3CDTF">2024-09-13T16:18:02Z</dcterms:modified>
</cp:coreProperties>
</file>