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72" r:id="rId5"/>
    <p:sldId id="260" r:id="rId6"/>
    <p:sldId id="261" r:id="rId7"/>
    <p:sldId id="262" r:id="rId8"/>
    <p:sldId id="265" r:id="rId9"/>
    <p:sldId id="266" r:id="rId10"/>
    <p:sldId id="267" r:id="rId11"/>
    <p:sldId id="268" r:id="rId12"/>
    <p:sldId id="273" r:id="rId13"/>
    <p:sldId id="269"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3" d="100"/>
          <a:sy n="73" d="100"/>
        </p:scale>
        <p:origin x="-17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D:\Photos%20and%20Videos\Raghavi%20R%20S%20.xlxs.%20(1)-1.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D:\Photos%20and%20Videos\Raghavi%20R%20S.xlxs.%20(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[Raghavi R S .xlxs. (1)-1.xlsx]Sheet3!PivotTable1</c:name>
    <c:fmtId val="2"/>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Sheet3!$B$1</c:f>
              <c:strCache>
                <c:ptCount val="1"/>
                <c:pt idx="0">
                  <c:v>Sum of Age</c:v>
                </c:pt>
              </c:strCache>
            </c:strRef>
          </c:tx>
          <c:spPr>
            <a:solidFill>
              <a:schemeClr val="accent1"/>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Sheet3!$B$2:$B$20</c:f>
              <c:numCache>
                <c:formatCode>General</c:formatCode>
                <c:ptCount val="18"/>
                <c:pt idx="0">
                  <c:v>36</c:v>
                </c:pt>
                <c:pt idx="1">
                  <c:v>29</c:v>
                </c:pt>
                <c:pt idx="2">
                  <c:v>59</c:v>
                </c:pt>
                <c:pt idx="3">
                  <c:v>30</c:v>
                </c:pt>
                <c:pt idx="4">
                  <c:v>25</c:v>
                </c:pt>
                <c:pt idx="5">
                  <c:v>25</c:v>
                </c:pt>
                <c:pt idx="6">
                  <c:v>36</c:v>
                </c:pt>
                <c:pt idx="7">
                  <c:v>46</c:v>
                </c:pt>
                <c:pt idx="8">
                  <c:v>41</c:v>
                </c:pt>
                <c:pt idx="9">
                  <c:v>24</c:v>
                </c:pt>
                <c:pt idx="10">
                  <c:v>68</c:v>
                </c:pt>
                <c:pt idx="11">
                  <c:v>33</c:v>
                </c:pt>
                <c:pt idx="12">
                  <c:v>40</c:v>
                </c:pt>
                <c:pt idx="13">
                  <c:v>32</c:v>
                </c:pt>
                <c:pt idx="14">
                  <c:v>23</c:v>
                </c:pt>
                <c:pt idx="15">
                  <c:v>43</c:v>
                </c:pt>
                <c:pt idx="16">
                  <c:v>30</c:v>
                </c:pt>
                <c:pt idx="17">
                  <c:v>39</c:v>
                </c:pt>
              </c:numCache>
            </c:numRef>
          </c:val>
          <c:extLst>
            <c:ext xmlns:c16="http://schemas.microsoft.com/office/drawing/2014/chart" uri="{C3380CC4-5D6E-409C-BE32-E72D297353CC}">
              <c16:uniqueId val="{00000000-B654-4840-A2D6-E1B0C3711A30}"/>
            </c:ext>
          </c:extLst>
        </c:ser>
        <c:ser>
          <c:idx val="1"/>
          <c:order val="1"/>
          <c:tx>
            <c:strRef>
              <c:f>Sheet3!$C$1</c:f>
              <c:strCache>
                <c:ptCount val="1"/>
                <c:pt idx="0">
                  <c:v>Sum of Projects Completed</c:v>
                </c:pt>
              </c:strCache>
            </c:strRef>
          </c:tx>
          <c:spPr>
            <a:solidFill>
              <a:schemeClr val="accent2"/>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Sheet3!$C$2:$C$20</c:f>
              <c:numCache>
                <c:formatCode>General</c:formatCode>
                <c:ptCount val="18"/>
                <c:pt idx="0">
                  <c:v>12</c:v>
                </c:pt>
                <c:pt idx="1">
                  <c:v>18</c:v>
                </c:pt>
                <c:pt idx="2">
                  <c:v>19</c:v>
                </c:pt>
                <c:pt idx="3">
                  <c:v>7</c:v>
                </c:pt>
                <c:pt idx="4">
                  <c:v>2</c:v>
                </c:pt>
                <c:pt idx="5">
                  <c:v>11</c:v>
                </c:pt>
                <c:pt idx="6">
                  <c:v>11</c:v>
                </c:pt>
                <c:pt idx="7">
                  <c:v>15</c:v>
                </c:pt>
                <c:pt idx="8">
                  <c:v>13</c:v>
                </c:pt>
                <c:pt idx="9">
                  <c:v>5</c:v>
                </c:pt>
                <c:pt idx="10">
                  <c:v>20</c:v>
                </c:pt>
                <c:pt idx="11">
                  <c:v>13</c:v>
                </c:pt>
                <c:pt idx="12">
                  <c:v>17</c:v>
                </c:pt>
                <c:pt idx="13">
                  <c:v>14</c:v>
                </c:pt>
                <c:pt idx="14">
                  <c:v>4</c:v>
                </c:pt>
                <c:pt idx="15">
                  <c:v>14</c:v>
                </c:pt>
                <c:pt idx="16">
                  <c:v>8</c:v>
                </c:pt>
                <c:pt idx="17">
                  <c:v>17</c:v>
                </c:pt>
              </c:numCache>
            </c:numRef>
          </c:val>
          <c:extLst>
            <c:ext xmlns:c16="http://schemas.microsoft.com/office/drawing/2014/chart" uri="{C3380CC4-5D6E-409C-BE32-E72D297353CC}">
              <c16:uniqueId val="{00000002-B654-4840-A2D6-E1B0C3711A30}"/>
            </c:ext>
          </c:extLst>
        </c:ser>
        <c:ser>
          <c:idx val="2"/>
          <c:order val="2"/>
          <c:tx>
            <c:strRef>
              <c:f>Sheet3!$D$1</c:f>
              <c:strCache>
                <c:ptCount val="1"/>
                <c:pt idx="0">
                  <c:v>Sum of Productivity (%)</c:v>
                </c:pt>
              </c:strCache>
            </c:strRef>
          </c:tx>
          <c:spPr>
            <a:solidFill>
              <a:schemeClr val="accent3"/>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Sheet3!$D$2:$D$20</c:f>
              <c:numCache>
                <c:formatCode>General</c:formatCode>
                <c:ptCount val="18"/>
                <c:pt idx="0">
                  <c:v>22</c:v>
                </c:pt>
                <c:pt idx="1">
                  <c:v>88</c:v>
                </c:pt>
                <c:pt idx="2">
                  <c:v>55</c:v>
                </c:pt>
                <c:pt idx="3">
                  <c:v>32</c:v>
                </c:pt>
                <c:pt idx="4">
                  <c:v>15</c:v>
                </c:pt>
                <c:pt idx="5">
                  <c:v>57</c:v>
                </c:pt>
                <c:pt idx="6">
                  <c:v>45</c:v>
                </c:pt>
                <c:pt idx="7">
                  <c:v>44</c:v>
                </c:pt>
                <c:pt idx="8">
                  <c:v>44</c:v>
                </c:pt>
                <c:pt idx="9">
                  <c:v>63</c:v>
                </c:pt>
                <c:pt idx="10">
                  <c:v>62</c:v>
                </c:pt>
                <c:pt idx="11">
                  <c:v>41</c:v>
                </c:pt>
                <c:pt idx="12">
                  <c:v>3</c:v>
                </c:pt>
                <c:pt idx="13">
                  <c:v>45</c:v>
                </c:pt>
                <c:pt idx="14">
                  <c:v>92</c:v>
                </c:pt>
                <c:pt idx="15">
                  <c:v>3</c:v>
                </c:pt>
                <c:pt idx="16">
                  <c:v>87</c:v>
                </c:pt>
                <c:pt idx="17">
                  <c:v>10</c:v>
                </c:pt>
              </c:numCache>
            </c:numRef>
          </c:val>
          <c:extLst>
            <c:ext xmlns:c16="http://schemas.microsoft.com/office/drawing/2014/chart" uri="{C3380CC4-5D6E-409C-BE32-E72D297353CC}">
              <c16:uniqueId val="{00000003-B654-4840-A2D6-E1B0C3711A30}"/>
            </c:ext>
          </c:extLst>
        </c:ser>
        <c:dLbls>
          <c:showLegendKey val="0"/>
          <c:showVal val="0"/>
          <c:showCatName val="0"/>
          <c:showSerName val="0"/>
          <c:showPercent val="0"/>
          <c:showBubbleSize val="0"/>
        </c:dLbls>
        <c:gapWidth val="219"/>
        <c:overlap val="-27"/>
        <c:axId val="111018752"/>
        <c:axId val="111020288"/>
      </c:barChart>
      <c:catAx>
        <c:axId val="1110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020288"/>
        <c:crosses val="autoZero"/>
        <c:auto val="1"/>
        <c:lblAlgn val="ctr"/>
        <c:lblOffset val="100"/>
        <c:noMultiLvlLbl val="0"/>
      </c:catAx>
      <c:valAx>
        <c:axId val="111020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101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[Raghavi R S.xlxs. (1).xlsx]Sheet3!PivotTable28</c:name>
    <c:fmtId val="3"/>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Sum of Productivity (%) by Department</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Sheet3!$A$4:$A$8</c:f>
              <c:strCache>
                <c:ptCount val="5"/>
                <c:pt idx="0">
                  <c:v>Finance</c:v>
                </c:pt>
                <c:pt idx="1">
                  <c:v>HR</c:v>
                </c:pt>
                <c:pt idx="2">
                  <c:v>IT</c:v>
                </c:pt>
                <c:pt idx="3">
                  <c:v>Marketing</c:v>
                </c:pt>
                <c:pt idx="4">
                  <c:v>Sales</c:v>
                </c:pt>
              </c:strCache>
            </c:strRef>
          </c:cat>
          <c:val>
            <c:numRef>
              <c:f>Sheet3!$B$4:$B$8</c:f>
              <c:numCache>
                <c:formatCode>General</c:formatCode>
                <c:ptCount val="5"/>
                <c:pt idx="0">
                  <c:v>45</c:v>
                </c:pt>
                <c:pt idx="1">
                  <c:v>117</c:v>
                </c:pt>
                <c:pt idx="2">
                  <c:v>167</c:v>
                </c:pt>
                <c:pt idx="3">
                  <c:v>275</c:v>
                </c:pt>
                <c:pt idx="4">
                  <c:v>204</c:v>
                </c:pt>
              </c:numCache>
            </c:numRef>
          </c:val>
          <c:extLst>
            <c:ext xmlns:c16="http://schemas.microsoft.com/office/drawing/2014/chart" uri="{C3380CC4-5D6E-409C-BE32-E72D297353CC}">
              <c16:uniqueId val="{00000000-E823-411A-9A37-4F9F83892A25}"/>
            </c:ext>
          </c:extLst>
        </c:ser>
        <c:dLbls>
          <c:showLegendKey val="0"/>
          <c:showVal val="0"/>
          <c:showCatName val="0"/>
          <c:showSerName val="0"/>
          <c:showPercent val="0"/>
          <c:showBubbleSize val="0"/>
        </c:dLbls>
        <c:gapWidth val="219"/>
        <c:overlap val="-27"/>
        <c:axId val="110565248"/>
        <c:axId val="110649344"/>
      </c:barChart>
      <c:catAx>
        <c:axId val="11056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649344"/>
        <c:crosses val="autoZero"/>
        <c:auto val="1"/>
        <c:lblAlgn val="ctr"/>
        <c:lblOffset val="100"/>
        <c:noMultiLvlLbl val="0"/>
      </c:catAx>
      <c:valAx>
        <c:axId val="11064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5652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73970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726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888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112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011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262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5035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746767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2400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473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10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648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237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95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37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518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612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012276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14" y="642918"/>
            <a:ext cx="7712394" cy="1143000"/>
          </a:xfrm>
        </p:spPr>
        <p:txBody>
          <a:bodyPr>
            <a:normAutofit/>
          </a:bodyPr>
          <a:lstStyle/>
          <a:p>
            <a:pPr algn="ctr"/>
            <a:r>
              <a:rPr lang="en-US" sz="3200" b="1" dirty="0">
                <a:latin typeface="Baskerville Old Face" pitchFamily="18" charset="0"/>
              </a:rPr>
              <a:t>EMPLOYEE DATA ANALYSIS USING</a:t>
            </a:r>
            <a:br>
              <a:rPr lang="en-US" sz="3200" b="1" dirty="0">
                <a:latin typeface="Baskerville Old Face" pitchFamily="18" charset="0"/>
              </a:rPr>
            </a:br>
            <a:r>
              <a:rPr lang="en-US" sz="3200" b="1" dirty="0">
                <a:latin typeface="Baskerville Old Face" pitchFamily="18" charset="0"/>
              </a:rPr>
              <a:t> EXCEL</a:t>
            </a:r>
          </a:p>
        </p:txBody>
      </p:sp>
      <p:sp>
        <p:nvSpPr>
          <p:cNvPr id="3" name="Content Placeholder 2"/>
          <p:cNvSpPr>
            <a:spLocks noGrp="1"/>
          </p:cNvSpPr>
          <p:nvPr>
            <p:ph idx="1"/>
          </p:nvPr>
        </p:nvSpPr>
        <p:spPr>
          <a:xfrm>
            <a:off x="1357290" y="2057400"/>
            <a:ext cx="7498080" cy="4014806"/>
          </a:xfrm>
        </p:spPr>
        <p:txBody>
          <a:bodyPr>
            <a:normAutofit/>
          </a:bodyPr>
          <a:lstStyle/>
          <a:p>
            <a:pPr>
              <a:buFont typeface="Wingdings" pitchFamily="2" charset="2"/>
              <a:buChar char="§"/>
            </a:pPr>
            <a:r>
              <a:rPr lang="en-US" sz="2400" dirty="0">
                <a:latin typeface="Bookman Old Style" pitchFamily="18" charset="0"/>
              </a:rPr>
              <a:t>Student Name : </a:t>
            </a:r>
            <a:r>
              <a:rPr lang="en-US" sz="2400" dirty="0" err="1">
                <a:latin typeface="Bookman Old Style" pitchFamily="18" charset="0"/>
              </a:rPr>
              <a:t>Surathul</a:t>
            </a:r>
            <a:r>
              <a:rPr lang="en-US" sz="2400" dirty="0">
                <a:latin typeface="Bookman Old Style" pitchFamily="18" charset="0"/>
              </a:rPr>
              <a:t> </a:t>
            </a:r>
            <a:r>
              <a:rPr lang="en-US" sz="2400" dirty="0" err="1">
                <a:latin typeface="Bookman Old Style" pitchFamily="18" charset="0"/>
              </a:rPr>
              <a:t>Yameena</a:t>
            </a:r>
            <a:r>
              <a:rPr lang="en-US" sz="2400" dirty="0">
                <a:latin typeface="Bookman Old Style" pitchFamily="18" charset="0"/>
              </a:rPr>
              <a:t> S</a:t>
            </a:r>
          </a:p>
          <a:p>
            <a:pPr>
              <a:buFont typeface="Wingdings" pitchFamily="2" charset="2"/>
              <a:buChar char="§"/>
            </a:pPr>
            <a:r>
              <a:rPr lang="en-US" sz="2400" dirty="0">
                <a:latin typeface="Bookman Old Style" pitchFamily="18" charset="0"/>
              </a:rPr>
              <a:t>Register No : 312206388/unm299bcom(g)42/ 405055</a:t>
            </a:r>
          </a:p>
          <a:p>
            <a:pPr>
              <a:buFont typeface="Wingdings" pitchFamily="2" charset="2"/>
              <a:buChar char="§"/>
            </a:pPr>
            <a:r>
              <a:rPr lang="en-US" sz="2400" dirty="0">
                <a:latin typeface="Bookman Old Style" pitchFamily="18" charset="0"/>
              </a:rPr>
              <a:t>Department : B.com(General)</a:t>
            </a:r>
          </a:p>
          <a:p>
            <a:pPr>
              <a:buFont typeface="Wingdings" pitchFamily="2" charset="2"/>
              <a:buChar char="§"/>
            </a:pPr>
            <a:r>
              <a:rPr lang="en-US" sz="2400" dirty="0">
                <a:latin typeface="Bookman Old Style" pitchFamily="18" charset="0"/>
              </a:rPr>
              <a:t>College : SSKV college of arts and science for women, </a:t>
            </a:r>
            <a:r>
              <a:rPr lang="en-US" sz="2400" dirty="0" err="1">
                <a:latin typeface="Bookman Old Style" pitchFamily="18" charset="0"/>
              </a:rPr>
              <a:t>Kanchipuram</a:t>
            </a:r>
            <a:r>
              <a:rPr lang="en-US" sz="2400" dirty="0">
                <a:latin typeface="Bookman Old Style" pitchFamily="18" charset="0"/>
              </a:rPr>
              <a:t>, 631551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3" y="248177"/>
            <a:ext cx="10131425" cy="1456267"/>
          </a:xfrm>
        </p:spPr>
        <p:txBody>
          <a:bodyPr>
            <a:normAutofit/>
          </a:bodyPr>
          <a:lstStyle/>
          <a:p>
            <a:pPr algn="ctr"/>
            <a:r>
              <a:rPr lang="en-US" sz="3600" dirty="0">
                <a:latin typeface="Baskerville Old Face" pitchFamily="18" charset="0"/>
              </a:rPr>
              <a:t>MODELLING APPROACH</a:t>
            </a:r>
          </a:p>
        </p:txBody>
      </p:sp>
      <p:sp>
        <p:nvSpPr>
          <p:cNvPr id="3" name="Content Placeholder 2"/>
          <p:cNvSpPr>
            <a:spLocks noGrp="1"/>
          </p:cNvSpPr>
          <p:nvPr>
            <p:ph idx="1"/>
          </p:nvPr>
        </p:nvSpPr>
        <p:spPr>
          <a:xfrm>
            <a:off x="1357290" y="1571612"/>
            <a:ext cx="7467600" cy="4786322"/>
          </a:xfrm>
        </p:spPr>
        <p:txBody>
          <a:bodyPr>
            <a:normAutofit/>
          </a:bodyPr>
          <a:lstStyle/>
          <a:p>
            <a:pPr marL="514350" indent="-514350">
              <a:buNone/>
            </a:pPr>
            <a:r>
              <a:rPr lang="en-US" sz="2800" dirty="0">
                <a:latin typeface="Bookman Old Style" pitchFamily="18" charset="0"/>
              </a:rPr>
              <a:t>1.Data Collection</a:t>
            </a:r>
          </a:p>
          <a:p>
            <a:pPr marL="514350" indent="-514350">
              <a:buNone/>
            </a:pPr>
            <a:r>
              <a:rPr lang="en-US" sz="2800" dirty="0">
                <a:latin typeface="Bookman Old Style" pitchFamily="18" charset="0"/>
              </a:rPr>
              <a:t>        </a:t>
            </a:r>
            <a:r>
              <a:rPr lang="en-US" sz="2000" dirty="0">
                <a:latin typeface="Bookman Old Style" pitchFamily="18" charset="0"/>
              </a:rPr>
              <a:t>The first step in preparing a Employee Data Analysis is to collect the data. The data can be collected by using a website named </a:t>
            </a:r>
            <a:r>
              <a:rPr lang="en-US" sz="2000" i="1" dirty="0">
                <a:latin typeface="Bookman Old Style" pitchFamily="18" charset="0"/>
              </a:rPr>
              <a:t>KAGGLE</a:t>
            </a:r>
            <a:r>
              <a:rPr lang="en-US" sz="2000" dirty="0">
                <a:latin typeface="Bookman Old Style" pitchFamily="18" charset="0"/>
              </a:rPr>
              <a:t>.</a:t>
            </a:r>
          </a:p>
          <a:p>
            <a:pPr marL="514350" indent="-514350">
              <a:buNone/>
            </a:pPr>
            <a:r>
              <a:rPr lang="en-US" sz="2800" dirty="0">
                <a:latin typeface="Bookman Old Style" pitchFamily="18" charset="0"/>
              </a:rPr>
              <a:t>2.Feature Selection</a:t>
            </a:r>
          </a:p>
          <a:p>
            <a:pPr marL="514350" indent="-514350">
              <a:buNone/>
            </a:pPr>
            <a:r>
              <a:rPr lang="en-US" sz="2800" dirty="0">
                <a:latin typeface="Bookman Old Style" pitchFamily="18" charset="0"/>
              </a:rPr>
              <a:t>         </a:t>
            </a:r>
            <a:r>
              <a:rPr lang="en-US" sz="2000" dirty="0">
                <a:latin typeface="Bookman Old Style" pitchFamily="18" charset="0"/>
              </a:rPr>
              <a:t>After collecting the data, the dataset may have unwanted columns, irrelevant to the </a:t>
            </a:r>
            <a:r>
              <a:rPr lang="en-US" sz="2000" dirty="0" err="1">
                <a:latin typeface="Bookman Old Style" pitchFamily="18" charset="0"/>
              </a:rPr>
              <a:t>analysis.So</a:t>
            </a:r>
            <a:r>
              <a:rPr lang="en-US" sz="2000" dirty="0">
                <a:latin typeface="Bookman Old Style" pitchFamily="18" charset="0"/>
              </a:rPr>
              <a:t> the columns required for the analysis must be sorted out. Besides that there  were many rows in the dataset downloaded from the </a:t>
            </a:r>
            <a:r>
              <a:rPr lang="en-US" sz="2000" dirty="0" err="1">
                <a:latin typeface="Bookman Old Style" pitchFamily="18" charset="0"/>
              </a:rPr>
              <a:t>Kaggle</a:t>
            </a:r>
            <a:r>
              <a:rPr lang="en-US" sz="2000" dirty="0">
                <a:latin typeface="Bookman Old Style" pitchFamily="18" charset="0"/>
              </a:rPr>
              <a:t> website. Thus the excess number of rows were deleted for convenience</a:t>
            </a:r>
            <a:r>
              <a:rPr lang="en-US" sz="2200" dirty="0">
                <a:latin typeface="Bookman Old Style" pitchFamily="18" charset="0"/>
              </a:rPr>
              <a:t>.</a:t>
            </a:r>
          </a:p>
          <a:p>
            <a:pPr marL="457200" indent="-45720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428728" y="357166"/>
            <a:ext cx="7504960" cy="6143668"/>
          </a:xfrm>
        </p:spPr>
        <p:txBody>
          <a:bodyPr>
            <a:normAutofit fontScale="92500" lnSpcReduction="10000"/>
          </a:bodyPr>
          <a:lstStyle/>
          <a:p>
            <a:pPr>
              <a:buNone/>
            </a:pPr>
            <a:r>
              <a:rPr lang="en-US" sz="2800" dirty="0">
                <a:latin typeface="Baskerville Old Face" pitchFamily="18" charset="0"/>
              </a:rPr>
              <a:t>3.Text to Column</a:t>
            </a:r>
          </a:p>
          <a:p>
            <a:pPr>
              <a:buNone/>
            </a:pPr>
            <a:r>
              <a:rPr lang="en-US" sz="2200" dirty="0">
                <a:latin typeface="Baskerville Old Face" pitchFamily="18" charset="0"/>
              </a:rPr>
              <a:t>                 </a:t>
            </a:r>
            <a:r>
              <a:rPr lang="en-IN" sz="2200" dirty="0">
                <a:latin typeface="Bookman Old Style" pitchFamily="18" charset="0"/>
              </a:rPr>
              <a:t>"Text to Columns" is useful in employee productivity analysis for splitting combined data, like names and roles, into separate columns. This makes the data easier to organize and analyze for more accurate productivity insights.</a:t>
            </a:r>
          </a:p>
          <a:p>
            <a:pPr>
              <a:buNone/>
            </a:pPr>
            <a:r>
              <a:rPr lang="en-US" sz="2800" dirty="0">
                <a:latin typeface="Baskerville Old Face" pitchFamily="18" charset="0"/>
              </a:rPr>
              <a:t>4.Conditional Formatting</a:t>
            </a:r>
          </a:p>
          <a:p>
            <a:pPr>
              <a:buNone/>
            </a:pPr>
            <a:r>
              <a:rPr lang="en-US" sz="2000" dirty="0">
                <a:latin typeface="Bookman Old Style" pitchFamily="18" charset="0"/>
              </a:rPr>
              <a:t>                   </a:t>
            </a:r>
            <a:r>
              <a:rPr lang="en-IN" sz="2200" dirty="0">
                <a:latin typeface="Bookman Old Style" pitchFamily="18" charset="0"/>
              </a:rPr>
              <a:t>Conditional formatting in employee productivity analysis highlights important data by </a:t>
            </a:r>
            <a:r>
              <a:rPr lang="en-IN" sz="2200" dirty="0" err="1">
                <a:latin typeface="Bookman Old Style" pitchFamily="18" charset="0"/>
              </a:rPr>
              <a:t>color</a:t>
            </a:r>
            <a:r>
              <a:rPr lang="en-IN" sz="2200" dirty="0">
                <a:latin typeface="Bookman Old Style" pitchFamily="18" charset="0"/>
              </a:rPr>
              <a:t>-coding cells based on criteria, making it easy to spot trends, outliers, and performance issues</a:t>
            </a:r>
            <a:r>
              <a:rPr lang="en-IN" sz="2000" dirty="0">
                <a:latin typeface="Bookman Old Style" pitchFamily="18" charset="0"/>
              </a:rPr>
              <a:t>.</a:t>
            </a:r>
          </a:p>
          <a:p>
            <a:pPr>
              <a:buNone/>
            </a:pPr>
            <a:r>
              <a:rPr lang="en-US" sz="2800" dirty="0">
                <a:latin typeface="Baskerville Old Face" pitchFamily="18" charset="0"/>
              </a:rPr>
              <a:t>5.Pivot Table</a:t>
            </a:r>
          </a:p>
          <a:p>
            <a:pPr>
              <a:buNone/>
            </a:pPr>
            <a:r>
              <a:rPr lang="en-IN" sz="2200" dirty="0">
                <a:latin typeface="Bookman Old Style" pitchFamily="18" charset="0"/>
              </a:rPr>
              <a:t>                  Pivot tables in employee productivity analysis allow you to quickly summarize and compare data across different categories, helping to identify trends, track performance, and make informed decisions to improve productivity.</a:t>
            </a:r>
            <a:endParaRPr lang="en-US" sz="2200" dirty="0">
              <a:latin typeface="Bookman Old Style" pitchFamily="18" charset="0"/>
            </a:endParaRPr>
          </a:p>
          <a:p>
            <a:pPr>
              <a:buNone/>
            </a:pPr>
            <a:r>
              <a:rPr lang="en-US" sz="2200" dirty="0">
                <a:latin typeface="Bookman Old Style"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71625" y="500063"/>
            <a:ext cx="7572375" cy="6072187"/>
          </a:xfrm>
        </p:spPr>
        <p:txBody>
          <a:bodyPr>
            <a:normAutofit/>
          </a:bodyPr>
          <a:lstStyle/>
          <a:p>
            <a:pPr>
              <a:buNone/>
            </a:pPr>
            <a:r>
              <a:rPr lang="en-US" sz="2800" dirty="0">
                <a:latin typeface="Baskerville Old Face" pitchFamily="18" charset="0"/>
              </a:rPr>
              <a:t>6. Data Visualization</a:t>
            </a:r>
          </a:p>
          <a:p>
            <a:pPr>
              <a:buNone/>
            </a:pPr>
            <a:r>
              <a:rPr lang="en-IN" sz="2000" dirty="0">
                <a:latin typeface="Bookman Old Style" pitchFamily="18" charset="0"/>
              </a:rPr>
              <a:t>                   Data visualization in employee productivity analysis helps present complex data in a clear, visual format like charts or graphs, making it easier to identify trends, compare performance, and communicate insights effectively.</a:t>
            </a:r>
          </a:p>
          <a:p>
            <a:pPr>
              <a:buNone/>
            </a:pPr>
            <a:r>
              <a:rPr lang="en-US" sz="2800" dirty="0">
                <a:latin typeface="Baskerville Old Face" pitchFamily="18" charset="0"/>
              </a:rPr>
              <a:t>7. Pivot Chart</a:t>
            </a:r>
          </a:p>
          <a:p>
            <a:pPr>
              <a:buNone/>
            </a:pPr>
            <a:r>
              <a:rPr lang="en-IN" sz="2000" dirty="0">
                <a:latin typeface="Bookman Old Style" pitchFamily="18" charset="0"/>
              </a:rPr>
              <a:t>                  Pivot charts in employee productivity analysis provide a visual representation of pivot table data, making it easier to compare performance, identify trends, and quickly interpret productivity insights across different categories.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20" y="329659"/>
            <a:ext cx="10131425" cy="1456267"/>
          </a:xfrm>
        </p:spPr>
        <p:txBody>
          <a:bodyPr>
            <a:normAutofit/>
          </a:bodyPr>
          <a:lstStyle/>
          <a:p>
            <a:pPr algn="ctr"/>
            <a:r>
              <a:rPr lang="en-US" sz="3600" dirty="0">
                <a:latin typeface="Baskerville Old Face" pitchFamily="18" charset="0"/>
              </a:rPr>
              <a:t>RESULTS AND DISCUSSION</a:t>
            </a:r>
          </a:p>
        </p:txBody>
      </p:sp>
      <p:graphicFrame>
        <p:nvGraphicFramePr>
          <p:cNvPr id="8" name="Content Placeholder 7">
            <a:extLst>
              <a:ext uri="{FF2B5EF4-FFF2-40B4-BE49-F238E27FC236}">
                <a16:creationId xmlns:a16="http://schemas.microsoft.com/office/drawing/2014/main" id="{14EE09AE-C73E-F01A-CC1A-23D16B175F24}"/>
              </a:ext>
            </a:extLst>
          </p:cNvPr>
          <p:cNvGraphicFramePr>
            <a:graphicFrameLocks noGrp="1"/>
          </p:cNvGraphicFramePr>
          <p:nvPr>
            <p:ph idx="1"/>
            <p:extLst>
              <p:ext uri="{D42A27DB-BD31-4B8C-83A1-F6EECF244321}">
                <p14:modId xmlns:p14="http://schemas.microsoft.com/office/powerpoint/2010/main" val="4023607115"/>
              </p:ext>
            </p:extLst>
          </p:nvPr>
        </p:nvGraphicFramePr>
        <p:xfrm>
          <a:off x="1571604" y="1785926"/>
          <a:ext cx="7072362" cy="44291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84" y="401781"/>
            <a:ext cx="10131425" cy="1456267"/>
          </a:xfrm>
        </p:spPr>
        <p:txBody>
          <a:bodyPr>
            <a:normAutofit/>
          </a:bodyPr>
          <a:lstStyle/>
          <a:p>
            <a:pPr algn="ctr"/>
            <a:r>
              <a:rPr lang="en-US" sz="3600" dirty="0">
                <a:latin typeface="Baskerville Old Face" pitchFamily="18" charset="0"/>
              </a:rPr>
              <a:t>RESULT</a:t>
            </a:r>
          </a:p>
        </p:txBody>
      </p:sp>
      <p:graphicFrame>
        <p:nvGraphicFramePr>
          <p:cNvPr id="6" name="Content Placeholder 5">
            <a:extLst>
              <a:ext uri="{FF2B5EF4-FFF2-40B4-BE49-F238E27FC236}">
                <a16:creationId xmlns:a16="http://schemas.microsoft.com/office/drawing/2014/main" id="{53766C6A-8097-5593-7193-1D67CEB2B2E7}"/>
              </a:ext>
            </a:extLst>
          </p:cNvPr>
          <p:cNvGraphicFramePr>
            <a:graphicFrameLocks noGrp="1"/>
          </p:cNvGraphicFramePr>
          <p:nvPr>
            <p:ph idx="1"/>
            <p:extLst>
              <p:ext uri="{D42A27DB-BD31-4B8C-83A1-F6EECF244321}">
                <p14:modId xmlns:p14="http://schemas.microsoft.com/office/powerpoint/2010/main" val="3594135080"/>
              </p:ext>
            </p:extLst>
          </p:nvPr>
        </p:nvGraphicFramePr>
        <p:xfrm>
          <a:off x="1643042" y="1785926"/>
          <a:ext cx="6929486" cy="446247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08" y="465032"/>
            <a:ext cx="10131425" cy="1456267"/>
          </a:xfrm>
        </p:spPr>
        <p:txBody>
          <a:bodyPr>
            <a:normAutofit/>
          </a:bodyPr>
          <a:lstStyle/>
          <a:p>
            <a:pPr algn="ctr"/>
            <a:r>
              <a:rPr lang="en-US" sz="3600" dirty="0">
                <a:latin typeface="Baskerville Old Face" pitchFamily="18" charset="0"/>
              </a:rPr>
              <a:t>CONCLUSION</a:t>
            </a:r>
          </a:p>
        </p:txBody>
      </p:sp>
      <p:sp>
        <p:nvSpPr>
          <p:cNvPr id="3" name="Content Placeholder 2"/>
          <p:cNvSpPr>
            <a:spLocks noGrp="1"/>
          </p:cNvSpPr>
          <p:nvPr>
            <p:ph idx="1"/>
          </p:nvPr>
        </p:nvSpPr>
        <p:spPr>
          <a:xfrm>
            <a:off x="1435608" y="1447800"/>
            <a:ext cx="6922606" cy="4800600"/>
          </a:xfrm>
        </p:spPr>
        <p:txBody>
          <a:bodyPr>
            <a:normAutofit/>
          </a:bodyPr>
          <a:lstStyle/>
          <a:p>
            <a:pPr algn="just">
              <a:buNone/>
            </a:pPr>
            <a:r>
              <a:rPr lang="en-IN" sz="2200" dirty="0">
                <a:latin typeface="Bookman Old Style" pitchFamily="18" charset="0"/>
              </a:rPr>
              <a:t>            In conclusion, the Employee Productivity Analysis project provided valuable insights into the performance and efficiency of employees across various metrics. By utilizing tools like pivot tables, conditional formatting, and data visualization, we were able to identify key trends and highlight areas for improvement to enhance overall productivity. The findings from this analysis will serve as a foundation for implementing targeted strategies to boost employee and achieve organizational goals more effectively.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714620"/>
            <a:ext cx="6172200" cy="1143008"/>
          </a:xfrm>
        </p:spPr>
        <p:txBody>
          <a:bodyPr/>
          <a:lstStyle/>
          <a:p>
            <a:r>
              <a:rPr lang="en-US" b="1" u="sng" dirty="0">
                <a:latin typeface="Baskerville Old Face" pitchFamily="18" charset="0"/>
              </a:rPr>
              <a:t>PROJECT TITLE</a:t>
            </a:r>
          </a:p>
        </p:txBody>
      </p:sp>
      <p:sp>
        <p:nvSpPr>
          <p:cNvPr id="3" name="Subtitle 2"/>
          <p:cNvSpPr>
            <a:spLocks noGrp="1"/>
          </p:cNvSpPr>
          <p:nvPr>
            <p:ph type="subTitle" idx="1"/>
          </p:nvPr>
        </p:nvSpPr>
        <p:spPr>
          <a:xfrm>
            <a:off x="1643042" y="4071942"/>
            <a:ext cx="6172200" cy="1731476"/>
          </a:xfrm>
        </p:spPr>
        <p:txBody>
          <a:bodyPr>
            <a:normAutofit/>
          </a:bodyPr>
          <a:lstStyle/>
          <a:p>
            <a:r>
              <a:rPr lang="en-US" sz="2400" dirty="0">
                <a:solidFill>
                  <a:schemeClr val="tx1"/>
                </a:solidFill>
                <a:latin typeface="Bookman Old Style" pitchFamily="18" charset="0"/>
              </a:rPr>
              <a:t>EMPLOYEE PRODUCTIVITY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83" y="474066"/>
            <a:ext cx="10131425" cy="1456267"/>
          </a:xfrm>
        </p:spPr>
        <p:txBody>
          <a:bodyPr/>
          <a:lstStyle/>
          <a:p>
            <a:pPr algn="ctr"/>
            <a:r>
              <a:rPr lang="en-US" sz="4000" dirty="0">
                <a:latin typeface="Baskerville Old Face" pitchFamily="18" charset="0"/>
              </a:rPr>
              <a:t>AGENDA</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sz="2800" dirty="0">
                <a:latin typeface="Bookman Old Style" pitchFamily="18" charset="0"/>
              </a:rPr>
              <a:t>Problem statement </a:t>
            </a:r>
          </a:p>
          <a:p>
            <a:pPr>
              <a:buFont typeface="Wingdings" pitchFamily="2" charset="2"/>
              <a:buChar char="§"/>
            </a:pPr>
            <a:r>
              <a:rPr lang="en-US" sz="2800" dirty="0">
                <a:latin typeface="Bookman Old Style" pitchFamily="18" charset="0"/>
              </a:rPr>
              <a:t>Project overview</a:t>
            </a:r>
          </a:p>
          <a:p>
            <a:pPr>
              <a:buFont typeface="Wingdings" pitchFamily="2" charset="2"/>
              <a:buChar char="§"/>
            </a:pPr>
            <a:r>
              <a:rPr lang="en-US" sz="2800" dirty="0">
                <a:latin typeface="Bookman Old Style" pitchFamily="18" charset="0"/>
              </a:rPr>
              <a:t>End users</a:t>
            </a:r>
          </a:p>
          <a:p>
            <a:pPr>
              <a:buFont typeface="Wingdings" pitchFamily="2" charset="2"/>
              <a:buChar char="§"/>
            </a:pPr>
            <a:r>
              <a:rPr lang="en-US" sz="2800" dirty="0">
                <a:latin typeface="Bookman Old Style" pitchFamily="18" charset="0"/>
              </a:rPr>
              <a:t>Our solution and proposition</a:t>
            </a:r>
          </a:p>
          <a:p>
            <a:pPr>
              <a:buFont typeface="Wingdings" pitchFamily="2" charset="2"/>
              <a:buChar char="§"/>
            </a:pPr>
            <a:r>
              <a:rPr lang="en-US" sz="2800" dirty="0">
                <a:latin typeface="Bookman Old Style" pitchFamily="18" charset="0"/>
              </a:rPr>
              <a:t>Dataset description</a:t>
            </a:r>
          </a:p>
          <a:p>
            <a:pPr>
              <a:buFont typeface="Wingdings" pitchFamily="2" charset="2"/>
              <a:buChar char="§"/>
            </a:pPr>
            <a:r>
              <a:rPr lang="en-US" sz="2800" dirty="0" err="1">
                <a:latin typeface="Bookman Old Style" pitchFamily="18" charset="0"/>
              </a:rPr>
              <a:t>Modelling</a:t>
            </a:r>
            <a:r>
              <a:rPr lang="en-US" sz="2800" dirty="0">
                <a:latin typeface="Bookman Old Style" pitchFamily="18" charset="0"/>
              </a:rPr>
              <a:t> approach</a:t>
            </a:r>
          </a:p>
          <a:p>
            <a:pPr>
              <a:buFont typeface="Wingdings" pitchFamily="2" charset="2"/>
              <a:buChar char="§"/>
            </a:pPr>
            <a:r>
              <a:rPr lang="en-US" sz="2800" dirty="0">
                <a:latin typeface="Bookman Old Style" pitchFamily="18" charset="0"/>
              </a:rPr>
              <a:t>Results and discussion </a:t>
            </a:r>
          </a:p>
          <a:p>
            <a:pPr>
              <a:buFont typeface="Wingdings" pitchFamily="2" charset="2"/>
              <a:buChar char="§"/>
            </a:pPr>
            <a:r>
              <a:rPr lang="en-US" sz="2800" dirty="0">
                <a:latin typeface="Bookman Old Style" pitchFamily="18"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962" y="609599"/>
            <a:ext cx="10131425" cy="1456267"/>
          </a:xfrm>
        </p:spPr>
        <p:txBody>
          <a:bodyPr>
            <a:normAutofit/>
          </a:bodyPr>
          <a:lstStyle/>
          <a:p>
            <a:pPr algn="ctr"/>
            <a:r>
              <a:rPr lang="en-US" sz="3600" dirty="0">
                <a:latin typeface="Baskerville Old Face" pitchFamily="18" charset="0"/>
              </a:rPr>
              <a:t>PROBLEM STATEMENT</a:t>
            </a:r>
            <a:endParaRPr lang="en-IN" sz="3600" dirty="0">
              <a:latin typeface="Baskerville Old Face" pitchFamily="18" charset="0"/>
            </a:endParaRPr>
          </a:p>
        </p:txBody>
      </p:sp>
      <p:sp>
        <p:nvSpPr>
          <p:cNvPr id="3" name="Content Placeholder 2"/>
          <p:cNvSpPr>
            <a:spLocks noGrp="1"/>
          </p:cNvSpPr>
          <p:nvPr>
            <p:ph idx="1"/>
          </p:nvPr>
        </p:nvSpPr>
        <p:spPr>
          <a:xfrm>
            <a:off x="269195" y="2065866"/>
            <a:ext cx="8388101" cy="4362499"/>
          </a:xfrm>
        </p:spPr>
        <p:txBody>
          <a:bodyPr>
            <a:normAutofit/>
          </a:bodyPr>
          <a:lstStyle/>
          <a:p>
            <a:pPr>
              <a:buFont typeface="Wingdings" pitchFamily="2" charset="2"/>
              <a:buChar char="§"/>
            </a:pPr>
            <a:r>
              <a:rPr lang="en-IN" sz="2000" dirty="0">
                <a:latin typeface="Bookman Old Style" pitchFamily="18" charset="0"/>
              </a:rPr>
              <a:t>Employee productivity analysis is done to understand how effectively employees are working and to identify areas where they can improve.</a:t>
            </a:r>
          </a:p>
          <a:p>
            <a:pPr>
              <a:buFont typeface="Wingdings" pitchFamily="2" charset="2"/>
              <a:buChar char="§"/>
            </a:pPr>
            <a:r>
              <a:rPr lang="en-IN" sz="2000" dirty="0">
                <a:latin typeface="Bookman Old Style" pitchFamily="18" charset="0"/>
              </a:rPr>
              <a:t> By analyzing productivity, companies can spot trends, measure performance against goals, and make decisions to enhance efficiency. </a:t>
            </a:r>
          </a:p>
          <a:p>
            <a:pPr>
              <a:buFont typeface="Wingdings" pitchFamily="2" charset="2"/>
              <a:buChar char="§"/>
            </a:pPr>
            <a:r>
              <a:rPr lang="en-IN" sz="2000" dirty="0">
                <a:latin typeface="Bookman Old Style" pitchFamily="18" charset="0"/>
              </a:rPr>
              <a:t>It helps in ensuring that resources are being used optimally, and it can also highlight which employees might need additional support or training.</a:t>
            </a:r>
          </a:p>
          <a:p>
            <a:pPr>
              <a:buFont typeface="Wingdings" pitchFamily="2" charset="2"/>
              <a:buChar char="§"/>
            </a:pPr>
            <a:r>
              <a:rPr lang="en-IN" sz="2000" dirty="0">
                <a:latin typeface="Bookman Old Style" pitchFamily="18" charset="0"/>
              </a:rPr>
              <a:t> Overall, it's a tool to boost both individual and organizational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51" y="573458"/>
            <a:ext cx="10131425" cy="1456267"/>
          </a:xfrm>
        </p:spPr>
        <p:txBody>
          <a:bodyPr>
            <a:normAutofit/>
          </a:bodyPr>
          <a:lstStyle/>
          <a:p>
            <a:pPr algn="ctr"/>
            <a:r>
              <a:rPr lang="en-US" sz="3600" dirty="0">
                <a:latin typeface="Baskerville Old Face" pitchFamily="18" charset="0"/>
              </a:rPr>
              <a:t>PROJECT OVERVIEW</a:t>
            </a:r>
          </a:p>
        </p:txBody>
      </p:sp>
      <p:sp>
        <p:nvSpPr>
          <p:cNvPr id="3" name="Content Placeholder 2"/>
          <p:cNvSpPr>
            <a:spLocks noGrp="1"/>
          </p:cNvSpPr>
          <p:nvPr>
            <p:ph idx="1"/>
          </p:nvPr>
        </p:nvSpPr>
        <p:spPr>
          <a:xfrm>
            <a:off x="203301" y="2491408"/>
            <a:ext cx="8737398" cy="3536490"/>
          </a:xfrm>
        </p:spPr>
        <p:txBody>
          <a:bodyPr>
            <a:normAutofit/>
          </a:bodyPr>
          <a:lstStyle/>
          <a:p>
            <a:pPr>
              <a:buFont typeface="Wingdings" pitchFamily="2" charset="2"/>
              <a:buChar char="§"/>
            </a:pPr>
            <a:r>
              <a:rPr lang="en-IN" sz="2000" dirty="0">
                <a:latin typeface="Bookman Old Style" pitchFamily="18" charset="0"/>
              </a:rPr>
              <a:t>The Employee Productivity Analysis project aims to evaluate the efficiency and effectiveness of employees in achieving their work goals. </a:t>
            </a:r>
          </a:p>
          <a:p>
            <a:pPr>
              <a:buFont typeface="Wingdings" pitchFamily="2" charset="2"/>
              <a:buChar char="§"/>
            </a:pPr>
            <a:r>
              <a:rPr lang="en-IN" sz="2000" dirty="0">
                <a:latin typeface="Bookman Old Style" pitchFamily="18" charset="0"/>
              </a:rPr>
              <a:t>The insights gained will help in optimizing work processes, providing targeted training, and improving overall organizational performance.</a:t>
            </a:r>
          </a:p>
          <a:p>
            <a:pPr>
              <a:buFont typeface="Wingdings" pitchFamily="2" charset="2"/>
              <a:buChar char="§"/>
            </a:pPr>
            <a:r>
              <a:rPr lang="en-IN" sz="2000" dirty="0">
                <a:latin typeface="Bookman Old Style" pitchFamily="18" charset="0"/>
              </a:rPr>
              <a:t> The ultimate goal is to enhance employee engagement and productivity, contributing to the company's growth and success</a:t>
            </a:r>
            <a:r>
              <a:rPr lang="en-IN" sz="2000" dirty="0"/>
              <a: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455" y="809792"/>
            <a:ext cx="7498080" cy="1143000"/>
          </a:xfrm>
        </p:spPr>
        <p:txBody>
          <a:bodyPr>
            <a:normAutofit/>
          </a:bodyPr>
          <a:lstStyle/>
          <a:p>
            <a:pPr algn="ctr"/>
            <a:r>
              <a:rPr lang="en-US" sz="3600" dirty="0">
                <a:latin typeface="Baskerville Old Face" pitchFamily="18" charset="0"/>
              </a:rPr>
              <a:t>WHO ARE THE END USERS ?</a:t>
            </a:r>
          </a:p>
        </p:txBody>
      </p:sp>
      <p:sp>
        <p:nvSpPr>
          <p:cNvPr id="3" name="Content Placeholder 2"/>
          <p:cNvSpPr>
            <a:spLocks noGrp="1"/>
          </p:cNvSpPr>
          <p:nvPr>
            <p:ph idx="1"/>
          </p:nvPr>
        </p:nvSpPr>
        <p:spPr/>
        <p:txBody>
          <a:bodyPr>
            <a:normAutofit/>
          </a:bodyPr>
          <a:lstStyle/>
          <a:p>
            <a:pPr algn="just">
              <a:buNone/>
            </a:pPr>
            <a:r>
              <a:rPr lang="en-IN" sz="2800" dirty="0">
                <a:latin typeface="Bookman Old Style" pitchFamily="18" charset="0"/>
              </a:rPr>
              <a:t>  </a:t>
            </a:r>
            <a:r>
              <a:rPr lang="en-IN" sz="2000" dirty="0">
                <a:latin typeface="Bookman Old Style" pitchFamily="18" charset="0"/>
              </a:rPr>
              <a:t>The end users of an Employee productivity analysis include:</a:t>
            </a:r>
          </a:p>
          <a:p>
            <a:pPr algn="just">
              <a:buNone/>
            </a:pPr>
            <a:r>
              <a:rPr lang="en-IN" sz="2000" dirty="0">
                <a:latin typeface="Bookman Old Style" pitchFamily="18" charset="0"/>
              </a:rPr>
              <a:t>     1.Managers and Supervisors</a:t>
            </a:r>
          </a:p>
          <a:p>
            <a:pPr algn="just">
              <a:buNone/>
            </a:pPr>
            <a:r>
              <a:rPr lang="en-IN" sz="2000" dirty="0">
                <a:latin typeface="Bookman Old Style" pitchFamily="18" charset="0"/>
              </a:rPr>
              <a:t>     2.Human Resources (HR)</a:t>
            </a:r>
          </a:p>
          <a:p>
            <a:pPr algn="just">
              <a:buNone/>
            </a:pPr>
            <a:r>
              <a:rPr lang="en-IN" sz="2000" dirty="0">
                <a:latin typeface="Bookman Old Style" pitchFamily="18" charset="0"/>
              </a:rPr>
              <a:t>     3.Executives and Senior Leadership</a:t>
            </a:r>
          </a:p>
          <a:p>
            <a:pPr algn="just">
              <a:buNone/>
            </a:pPr>
            <a:r>
              <a:rPr lang="en-IN" sz="2000" dirty="0">
                <a:latin typeface="Bookman Old Style" pitchFamily="18" charset="0"/>
              </a:rPr>
              <a:t>     4.Employees</a:t>
            </a:r>
          </a:p>
          <a:p>
            <a:pPr algn="just">
              <a:buNone/>
            </a:pPr>
            <a:r>
              <a:rPr lang="en-IN" sz="2000" dirty="0">
                <a:latin typeface="Bookman Old Style" pitchFamily="18" charset="0"/>
              </a:rPr>
              <a:t>     5.Business Analysts</a:t>
            </a:r>
            <a:endParaRPr lang="en-US" sz="2000" dirty="0">
              <a:latin typeface="Bookman Old Styl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66" y="630096"/>
            <a:ext cx="8693867" cy="1558938"/>
          </a:xfrm>
        </p:spPr>
        <p:txBody>
          <a:bodyPr>
            <a:noAutofit/>
          </a:bodyPr>
          <a:lstStyle/>
          <a:p>
            <a:pPr algn="ctr"/>
            <a:r>
              <a:rPr lang="en-US" sz="3200" dirty="0">
                <a:latin typeface="Baskerville Old Face" pitchFamily="18" charset="0"/>
              </a:rPr>
              <a:t>OUR SOLUTION AND ITS VALUE PROPOSITION</a:t>
            </a:r>
          </a:p>
        </p:txBody>
      </p:sp>
      <p:sp>
        <p:nvSpPr>
          <p:cNvPr id="3" name="Content Placeholder 2"/>
          <p:cNvSpPr>
            <a:spLocks noGrp="1"/>
          </p:cNvSpPr>
          <p:nvPr>
            <p:ph idx="1"/>
          </p:nvPr>
        </p:nvSpPr>
        <p:spPr>
          <a:xfrm>
            <a:off x="524915" y="2189034"/>
            <a:ext cx="8911623" cy="3649133"/>
          </a:xfrm>
        </p:spPr>
        <p:txBody>
          <a:bodyPr>
            <a:normAutofit/>
          </a:bodyPr>
          <a:lstStyle/>
          <a:p>
            <a:pPr>
              <a:buNone/>
            </a:pPr>
            <a:r>
              <a:rPr lang="en-US" sz="2000" dirty="0">
                <a:latin typeface="Bookman Old Style" pitchFamily="18" charset="0"/>
              </a:rPr>
              <a:t>    The </a:t>
            </a:r>
            <a:r>
              <a:rPr lang="en-US" sz="2000" dirty="0" err="1">
                <a:latin typeface="Bookman Old Style" pitchFamily="18" charset="0"/>
              </a:rPr>
              <a:t>techinques</a:t>
            </a:r>
            <a:r>
              <a:rPr lang="en-US" sz="2000" dirty="0">
                <a:latin typeface="Bookman Old Style" pitchFamily="18" charset="0"/>
              </a:rPr>
              <a:t> used in the Employee Data Analysis using excel are,</a:t>
            </a:r>
          </a:p>
          <a:p>
            <a:pPr algn="just">
              <a:buFont typeface="Wingdings" pitchFamily="2" charset="2"/>
              <a:buChar char="§"/>
            </a:pPr>
            <a:r>
              <a:rPr lang="en-US" sz="2000" dirty="0">
                <a:latin typeface="Bookman Old Style" pitchFamily="18" charset="0"/>
              </a:rPr>
              <a:t>Text to Column</a:t>
            </a:r>
          </a:p>
          <a:p>
            <a:pPr algn="just">
              <a:buFont typeface="Wingdings" pitchFamily="2" charset="2"/>
              <a:buChar char="§"/>
            </a:pPr>
            <a:r>
              <a:rPr lang="en-US" sz="2000" dirty="0">
                <a:latin typeface="Bookman Old Style" pitchFamily="18" charset="0"/>
              </a:rPr>
              <a:t>Conditional Formatting</a:t>
            </a:r>
          </a:p>
          <a:p>
            <a:pPr algn="just">
              <a:buFont typeface="Wingdings" pitchFamily="2" charset="2"/>
              <a:buChar char="§"/>
            </a:pPr>
            <a:r>
              <a:rPr lang="en-US" sz="2000" dirty="0">
                <a:latin typeface="Bookman Old Style" pitchFamily="18" charset="0"/>
              </a:rPr>
              <a:t>Pivot Table</a:t>
            </a:r>
          </a:p>
          <a:p>
            <a:pPr algn="just">
              <a:buFont typeface="Wingdings" pitchFamily="2" charset="2"/>
              <a:buChar char="§"/>
            </a:pPr>
            <a:r>
              <a:rPr lang="en-US" sz="2000" dirty="0">
                <a:latin typeface="Bookman Old Style" pitchFamily="18" charset="0"/>
              </a:rPr>
              <a:t>Data Visualization</a:t>
            </a:r>
          </a:p>
          <a:p>
            <a:pPr algn="just">
              <a:buFont typeface="Wingdings" pitchFamily="2" charset="2"/>
              <a:buChar char="§"/>
            </a:pPr>
            <a:r>
              <a:rPr lang="en-US" sz="2000" dirty="0">
                <a:latin typeface="Bookman Old Style" pitchFamily="18" charset="0"/>
              </a:rPr>
              <a:t>Pivot Chart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3" y="144569"/>
            <a:ext cx="10131425" cy="1456267"/>
          </a:xfrm>
        </p:spPr>
        <p:txBody>
          <a:bodyPr>
            <a:normAutofit/>
          </a:bodyPr>
          <a:lstStyle/>
          <a:p>
            <a:pPr algn="ctr"/>
            <a:r>
              <a:rPr lang="en-US" sz="3600" dirty="0">
                <a:latin typeface="Baskerville Old Face" pitchFamily="18" charset="0"/>
              </a:rPr>
              <a:t>DATASET DESCRIPTION</a:t>
            </a:r>
          </a:p>
        </p:txBody>
      </p:sp>
      <p:sp>
        <p:nvSpPr>
          <p:cNvPr id="3" name="Content Placeholder 2"/>
          <p:cNvSpPr>
            <a:spLocks noGrp="1"/>
          </p:cNvSpPr>
          <p:nvPr>
            <p:ph idx="1"/>
          </p:nvPr>
        </p:nvSpPr>
        <p:spPr/>
        <p:txBody>
          <a:bodyPr>
            <a:noAutofit/>
          </a:bodyPr>
          <a:lstStyle/>
          <a:p>
            <a:pPr>
              <a:buFont typeface="Wingdings" pitchFamily="2" charset="2"/>
              <a:buChar char="§"/>
            </a:pPr>
            <a:r>
              <a:rPr lang="en-US" sz="2000" dirty="0">
                <a:latin typeface="Bookman Old Style" pitchFamily="18" charset="0"/>
              </a:rPr>
              <a:t>Employees -  </a:t>
            </a:r>
            <a:r>
              <a:rPr lang="en-US" sz="2000" dirty="0" err="1">
                <a:latin typeface="Bookman Old Style" pitchFamily="18" charset="0"/>
              </a:rPr>
              <a:t>Kaggle</a:t>
            </a:r>
            <a:endParaRPr lang="en-US" sz="2000" dirty="0">
              <a:latin typeface="Bookman Old Style" pitchFamily="18" charset="0"/>
            </a:endParaRPr>
          </a:p>
          <a:p>
            <a:pPr>
              <a:buFont typeface="Wingdings" pitchFamily="2" charset="2"/>
              <a:buChar char="§"/>
            </a:pPr>
            <a:r>
              <a:rPr lang="en-US" sz="2000" dirty="0">
                <a:latin typeface="Bookman Old Style" pitchFamily="18" charset="0"/>
              </a:rPr>
              <a:t>20- Features</a:t>
            </a:r>
          </a:p>
          <a:p>
            <a:pPr>
              <a:buFont typeface="Wingdings" pitchFamily="2" charset="2"/>
              <a:buChar char="§"/>
            </a:pPr>
            <a:r>
              <a:rPr lang="en-US" sz="2000" dirty="0">
                <a:latin typeface="Bookman Old Style" pitchFamily="18" charset="0"/>
              </a:rPr>
              <a:t>9- Features</a:t>
            </a:r>
          </a:p>
          <a:p>
            <a:pPr>
              <a:buFont typeface="Wingdings" pitchFamily="2" charset="2"/>
              <a:buChar char="§"/>
            </a:pPr>
            <a:r>
              <a:rPr lang="en-US" sz="2000" dirty="0">
                <a:latin typeface="Bookman Old Style" pitchFamily="18" charset="0"/>
              </a:rPr>
              <a:t>Name – Text</a:t>
            </a:r>
          </a:p>
          <a:p>
            <a:pPr>
              <a:buFont typeface="Wingdings" pitchFamily="2" charset="2"/>
              <a:buChar char="§"/>
            </a:pPr>
            <a:r>
              <a:rPr lang="en-US" sz="2000" dirty="0">
                <a:latin typeface="Bookman Old Style" pitchFamily="18" charset="0"/>
              </a:rPr>
              <a:t>Age – Number</a:t>
            </a:r>
          </a:p>
          <a:p>
            <a:pPr>
              <a:buFont typeface="Wingdings" pitchFamily="2" charset="2"/>
              <a:buChar char="§"/>
            </a:pPr>
            <a:r>
              <a:rPr lang="en-US" sz="2000" dirty="0">
                <a:latin typeface="Bookman Old Style" pitchFamily="18" charset="0"/>
              </a:rPr>
              <a:t>Gender – Male / Female </a:t>
            </a:r>
          </a:p>
          <a:p>
            <a:pPr>
              <a:buFont typeface="Wingdings" pitchFamily="2" charset="2"/>
              <a:buChar char="§"/>
            </a:pPr>
            <a:r>
              <a:rPr lang="en-US" sz="2000" dirty="0">
                <a:latin typeface="Bookman Old Style" pitchFamily="18" charset="0"/>
              </a:rPr>
              <a:t>Projects Completed – Number</a:t>
            </a:r>
          </a:p>
          <a:p>
            <a:pPr>
              <a:buFont typeface="Wingdings" pitchFamily="2" charset="2"/>
              <a:buChar char="§"/>
            </a:pPr>
            <a:r>
              <a:rPr lang="en-US" sz="2000" dirty="0">
                <a:latin typeface="Bookman Old Style" pitchFamily="18" charset="0"/>
              </a:rPr>
              <a:t>Productivity - Percentage</a:t>
            </a:r>
          </a:p>
          <a:p>
            <a:pPr>
              <a:buFont typeface="Wingdings" pitchFamily="2" charset="2"/>
              <a:buChar char="§"/>
            </a:pPr>
            <a:r>
              <a:rPr lang="en-US" sz="2000" dirty="0">
                <a:latin typeface="Bookman Old Style" pitchFamily="18" charset="0"/>
              </a:rPr>
              <a:t>Department – Text</a:t>
            </a:r>
          </a:p>
          <a:p>
            <a:pPr>
              <a:buFont typeface="Wingdings" pitchFamily="2" charset="2"/>
              <a:buChar char="§"/>
            </a:pPr>
            <a:r>
              <a:rPr lang="en-US" sz="2000" dirty="0">
                <a:latin typeface="Bookman Old Style" pitchFamily="18" charset="0"/>
              </a:rPr>
              <a:t>Position – Text</a:t>
            </a:r>
          </a:p>
          <a:p>
            <a:pPr>
              <a:buFont typeface="Wingdings" pitchFamily="2" charset="2"/>
              <a:buChar char="§"/>
            </a:pPr>
            <a:r>
              <a:rPr lang="en-US" sz="2000" dirty="0">
                <a:latin typeface="Bookman Old Style" pitchFamily="18" charset="0"/>
              </a:rPr>
              <a:t>Joining Date - Date </a:t>
            </a:r>
          </a:p>
          <a:p>
            <a:pPr>
              <a:buFont typeface="Wingdings" pitchFamily="2" charset="2"/>
              <a:buChar char="§"/>
            </a:pPr>
            <a:r>
              <a:rPr lang="en-US" sz="2000" dirty="0">
                <a:latin typeface="Bookman Old Style" pitchFamily="18" charset="0"/>
              </a:rPr>
              <a:t>Salary -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57" y="230106"/>
            <a:ext cx="10131425" cy="1456267"/>
          </a:xfrm>
        </p:spPr>
        <p:txBody>
          <a:bodyPr>
            <a:normAutofit/>
          </a:bodyPr>
          <a:lstStyle/>
          <a:p>
            <a:pPr algn="ctr"/>
            <a:r>
              <a:rPr lang="en-US" sz="3600" dirty="0">
                <a:latin typeface="Baskerville Old Face" pitchFamily="18" charset="0"/>
              </a:rPr>
              <a:t>THE “WOW” IN OUR SOLUTION</a:t>
            </a:r>
          </a:p>
        </p:txBody>
      </p:sp>
      <p:sp>
        <p:nvSpPr>
          <p:cNvPr id="3" name="Content Placeholder 2"/>
          <p:cNvSpPr>
            <a:spLocks noGrp="1"/>
          </p:cNvSpPr>
          <p:nvPr>
            <p:ph idx="1"/>
          </p:nvPr>
        </p:nvSpPr>
        <p:spPr>
          <a:xfrm>
            <a:off x="198783" y="1868340"/>
            <a:ext cx="9065227" cy="3351561"/>
          </a:xfrm>
        </p:spPr>
        <p:txBody>
          <a:bodyPr>
            <a:normAutofit/>
          </a:bodyPr>
          <a:lstStyle/>
          <a:p>
            <a:pPr>
              <a:buNone/>
            </a:pPr>
            <a:r>
              <a:rPr lang="en-IN" sz="2000" dirty="0">
                <a:latin typeface="Bookman Old Style" pitchFamily="18" charset="0"/>
              </a:rPr>
              <a:t>    The “WOW” in our solution is </a:t>
            </a:r>
            <a:r>
              <a:rPr lang="en-IN" sz="2000" b="1" dirty="0">
                <a:latin typeface="Bookman Old Style" pitchFamily="18" charset="0"/>
              </a:rPr>
              <a:t>“PIVOT TABLE”.</a:t>
            </a:r>
          </a:p>
          <a:p>
            <a:pPr>
              <a:buNone/>
            </a:pPr>
            <a:r>
              <a:rPr lang="en-IN" sz="2000" dirty="0">
                <a:latin typeface="Bookman Old Style" pitchFamily="18" charset="0"/>
              </a:rPr>
              <a:t>    Pivot tables are essential in employee productivity analysis because they allow you to quickly summarize and compare data, like hours worked or tasks completed, across different categories. This helps identify trends and make informed decisions to boost productivity</a:t>
            </a:r>
            <a:r>
              <a:rPr lang="en-IN" sz="2000" b="1" dirty="0">
                <a:latin typeface="Bookman Old Style" pitchFamily="18"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Solstice</Template>
  <TotalTime>700</TotalTime>
  <Words>747</Words>
  <Application>Microsoft Office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EMPLOYEE DATA ANALYSIS USING  EXCEL</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MODELLING APPROACH</vt:lpstr>
      <vt:lpstr>PowerPoint Presentation</vt:lpstr>
      <vt:lpstr>PowerPoint Presentation</vt:lpstr>
      <vt:lpstr>RESULTS AND DISCUSSION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DELL</dc:creator>
  <cp:lastModifiedBy>syameena0810@gmail.com</cp:lastModifiedBy>
  <cp:revision>68</cp:revision>
  <dcterms:created xsi:type="dcterms:W3CDTF">2024-08-29T11:22:36Z</dcterms:created>
  <dcterms:modified xsi:type="dcterms:W3CDTF">2024-08-31T15:27:55Z</dcterms:modified>
</cp:coreProperties>
</file>