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71" r:id="rId13"/>
    <p:sldId id="2146847072" r:id="rId14"/>
    <p:sldId id="2146847073" r:id="rId15"/>
    <p:sldId id="2146847062" r:id="rId16"/>
    <p:sldId id="2146847061" r:id="rId17"/>
    <p:sldId id="2146847055" r:id="rId18"/>
    <p:sldId id="2146847059" r:id="rId19"/>
    <p:sldId id="2146847069" r:id="rId20"/>
    <p:sldId id="2146847074"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FFFF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795207" y="1636063"/>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Course Content Simplification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2043450" y="386891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C.Suravi</a:t>
            </a:r>
          </a:p>
          <a:p>
            <a:r>
              <a:rPr lang="en-US" sz="2000" b="1" dirty="0">
                <a:solidFill>
                  <a:schemeClr val="accent1">
                    <a:lumMod val="75000"/>
                  </a:schemeClr>
                </a:solidFill>
                <a:latin typeface="Arial" pitchFamily="34" charset="0"/>
                <a:cs typeface="Arial" pitchFamily="34" charset="0"/>
              </a:rPr>
              <a:t>Student name :C.Suravi</a:t>
            </a:r>
          </a:p>
          <a:p>
            <a:r>
              <a:rPr lang="en-US" sz="2000" b="1" dirty="0">
                <a:solidFill>
                  <a:schemeClr val="accent1">
                    <a:lumMod val="75000"/>
                  </a:schemeClr>
                </a:solidFill>
                <a:latin typeface="Arial"/>
                <a:cs typeface="Arial"/>
              </a:rPr>
              <a:t>College Name &amp; Department :Presidency University (Computer Science &amp;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1BE7C-61D2-6BC0-8BCF-825F0A0C0F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73A1F-F853-D0FD-B3B6-A5BC2E3275CF}"/>
              </a:ext>
            </a:extLst>
          </p:cNvPr>
          <p:cNvSpPr>
            <a:spLocks noGrp="1"/>
          </p:cNvSpPr>
          <p:nvPr>
            <p:ph type="title"/>
          </p:nvPr>
        </p:nvSpPr>
        <p:spPr/>
        <p:txBody>
          <a:bodyPr>
            <a:noAutofit/>
          </a:bodyPr>
          <a:lstStyle/>
          <a:p>
            <a:r>
              <a:rPr lang="en-IN" sz="3600" b="1" u="sng" dirty="0">
                <a:solidFill>
                  <a:schemeClr val="accent2">
                    <a:lumMod val="75000"/>
                  </a:schemeClr>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E8976CDF-4B59-ABFD-CB5B-1A7A9F57A79F}"/>
              </a:ext>
            </a:extLst>
          </p:cNvPr>
          <p:cNvPicPr>
            <a:picLocks noChangeAspect="1"/>
          </p:cNvPicPr>
          <p:nvPr/>
        </p:nvPicPr>
        <p:blipFill>
          <a:blip r:embed="rId2"/>
          <a:stretch>
            <a:fillRect/>
          </a:stretch>
        </p:blipFill>
        <p:spPr>
          <a:xfrm>
            <a:off x="3418450" y="1232452"/>
            <a:ext cx="8192358" cy="4647648"/>
          </a:xfrm>
          <a:prstGeom prst="rect">
            <a:avLst/>
          </a:prstGeom>
        </p:spPr>
      </p:pic>
      <p:sp>
        <p:nvSpPr>
          <p:cNvPr id="6" name="TextBox 5">
            <a:extLst>
              <a:ext uri="{FF2B5EF4-FFF2-40B4-BE49-F238E27FC236}">
                <a16:creationId xmlns:a16="http://schemas.microsoft.com/office/drawing/2014/main" id="{74C845E6-14FB-95E1-E830-58EE0B5051A7}"/>
              </a:ext>
            </a:extLst>
          </p:cNvPr>
          <p:cNvSpPr txBox="1"/>
          <p:nvPr/>
        </p:nvSpPr>
        <p:spPr>
          <a:xfrm>
            <a:off x="581192" y="3105834"/>
            <a:ext cx="2837258" cy="646331"/>
          </a:xfrm>
          <a:prstGeom prst="rect">
            <a:avLst/>
          </a:prstGeom>
          <a:noFill/>
        </p:spPr>
        <p:txBody>
          <a:bodyPr wrap="square" rtlCol="0">
            <a:spAutoFit/>
          </a:bodyPr>
          <a:lstStyle/>
          <a:p>
            <a:pPr marL="285750" indent="-285750">
              <a:buFont typeface="Wingdings" panose="05000000000000000000" pitchFamily="2" charset="2"/>
              <a:buChar char="q"/>
            </a:pPr>
            <a:r>
              <a:rPr lang="en-US" b="1" i="1" dirty="0">
                <a:latin typeface="Arial" panose="020B0604020202020204" pitchFamily="34" charset="0"/>
                <a:cs typeface="Arial" panose="020B0604020202020204" pitchFamily="34" charset="0"/>
              </a:rPr>
              <a:t>Provides simplified response.</a:t>
            </a:r>
            <a:endParaRPr lang="en-IN" dirty="0"/>
          </a:p>
        </p:txBody>
      </p:sp>
    </p:spTree>
    <p:extLst>
      <p:ext uri="{BB962C8B-B14F-4D97-AF65-F5344CB8AC3E}">
        <p14:creationId xmlns:p14="http://schemas.microsoft.com/office/powerpoint/2010/main" val="180683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2DFDC-A9B8-B543-646B-BF867E2D6D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9D58D4-B0E1-0A54-F457-6B74330980D0}"/>
              </a:ext>
            </a:extLst>
          </p:cNvPr>
          <p:cNvSpPr>
            <a:spLocks noGrp="1"/>
          </p:cNvSpPr>
          <p:nvPr>
            <p:ph type="title"/>
          </p:nvPr>
        </p:nvSpPr>
        <p:spPr/>
        <p:txBody>
          <a:bodyPr>
            <a:noAutofit/>
          </a:bodyPr>
          <a:lstStyle/>
          <a:p>
            <a:r>
              <a:rPr lang="en-IN" sz="3600" b="1" u="sng" dirty="0">
                <a:solidFill>
                  <a:schemeClr val="accent2">
                    <a:lumMod val="75000"/>
                  </a:schemeClr>
                </a:solidFill>
                <a:latin typeface="Arial" panose="020B0604020202020204" pitchFamily="34" charset="0"/>
                <a:cs typeface="Arial" panose="020B0604020202020204" pitchFamily="34" charset="0"/>
              </a:rPr>
              <a:t>Results</a:t>
            </a:r>
          </a:p>
        </p:txBody>
      </p:sp>
      <p:sp>
        <p:nvSpPr>
          <p:cNvPr id="6" name="TextBox 5">
            <a:extLst>
              <a:ext uri="{FF2B5EF4-FFF2-40B4-BE49-F238E27FC236}">
                <a16:creationId xmlns:a16="http://schemas.microsoft.com/office/drawing/2014/main" id="{E75A7808-6319-DEB0-2F85-036BB90F815D}"/>
              </a:ext>
            </a:extLst>
          </p:cNvPr>
          <p:cNvSpPr txBox="1"/>
          <p:nvPr/>
        </p:nvSpPr>
        <p:spPr>
          <a:xfrm>
            <a:off x="7916323" y="3059668"/>
            <a:ext cx="2837258" cy="369332"/>
          </a:xfrm>
          <a:prstGeom prst="rect">
            <a:avLst/>
          </a:prstGeom>
          <a:noFill/>
        </p:spPr>
        <p:txBody>
          <a:bodyPr wrap="square" rtlCol="0">
            <a:spAutoFit/>
          </a:bodyPr>
          <a:lstStyle/>
          <a:p>
            <a:pPr marL="285750" indent="-285750">
              <a:buFont typeface="Wingdings" panose="05000000000000000000" pitchFamily="2" charset="2"/>
              <a:buChar char="q"/>
            </a:pPr>
            <a:r>
              <a:rPr lang="en-US" b="1" i="1" dirty="0">
                <a:latin typeface="Arial" panose="020B0604020202020204" pitchFamily="34" charset="0"/>
                <a:cs typeface="Arial" panose="020B0604020202020204" pitchFamily="34" charset="0"/>
              </a:rPr>
              <a:t>Deployed Agent.</a:t>
            </a:r>
            <a:endParaRPr lang="en-IN" dirty="0"/>
          </a:p>
        </p:txBody>
      </p:sp>
      <p:pic>
        <p:nvPicPr>
          <p:cNvPr id="5" name="Picture 4">
            <a:extLst>
              <a:ext uri="{FF2B5EF4-FFF2-40B4-BE49-F238E27FC236}">
                <a16:creationId xmlns:a16="http://schemas.microsoft.com/office/drawing/2014/main" id="{7596E481-350F-B713-7F96-A70D51CCE03E}"/>
              </a:ext>
            </a:extLst>
          </p:cNvPr>
          <p:cNvPicPr>
            <a:picLocks noChangeAspect="1"/>
          </p:cNvPicPr>
          <p:nvPr/>
        </p:nvPicPr>
        <p:blipFill>
          <a:blip r:embed="rId2"/>
          <a:stretch>
            <a:fillRect/>
          </a:stretch>
        </p:blipFill>
        <p:spPr>
          <a:xfrm>
            <a:off x="581192" y="1232452"/>
            <a:ext cx="6477904" cy="5189286"/>
          </a:xfrm>
          <a:prstGeom prst="rect">
            <a:avLst/>
          </a:prstGeom>
        </p:spPr>
      </p:pic>
    </p:spTree>
    <p:extLst>
      <p:ext uri="{BB962C8B-B14F-4D97-AF65-F5344CB8AC3E}">
        <p14:creationId xmlns:p14="http://schemas.microsoft.com/office/powerpoint/2010/main" val="1353936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3600" b="1" u="sng" dirty="0">
                <a:solidFill>
                  <a:schemeClr val="accent2">
                    <a:lumMod val="75000"/>
                  </a:schemeClr>
                </a:solidFill>
                <a:latin typeface="Arial" panose="020B0604020202020204" pitchFamily="34" charset="0"/>
                <a:cs typeface="Arial" panose="020B0604020202020204" pitchFamily="34" charset="0"/>
              </a:rPr>
              <a:t>Conclusion</a:t>
            </a:r>
          </a:p>
        </p:txBody>
      </p:sp>
      <p:sp>
        <p:nvSpPr>
          <p:cNvPr id="4" name="Rectangle 1">
            <a:extLst>
              <a:ext uri="{FF2B5EF4-FFF2-40B4-BE49-F238E27FC236}">
                <a16:creationId xmlns:a16="http://schemas.microsoft.com/office/drawing/2014/main" id="{80F1860B-0B93-CA09-4194-B5CE038CD334}"/>
              </a:ext>
            </a:extLst>
          </p:cNvPr>
          <p:cNvSpPr>
            <a:spLocks noGrp="1" noChangeArrowheads="1"/>
          </p:cNvSpPr>
          <p:nvPr>
            <p:ph idx="1"/>
          </p:nvPr>
        </p:nvSpPr>
        <p:spPr bwMode="auto">
          <a:xfrm>
            <a:off x="723215" y="1276135"/>
            <a:ext cx="10745569" cy="4305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pPr>
            <a:r>
              <a:rPr lang="en-US" altLang="en-US" sz="2000" dirty="0">
                <a:solidFill>
                  <a:schemeClr val="tx1"/>
                </a:solidFill>
                <a:latin typeface="Arial" panose="020B0604020202020204" pitchFamily="34" charset="0"/>
                <a:cs typeface="Arial" panose="020B0604020202020204" pitchFamily="34" charset="0"/>
              </a:rPr>
              <a:t>The Course Content Simplification Agent successfully simplifies academic material based on the learner's understanding level.</a:t>
            </a:r>
          </a:p>
          <a:p>
            <a:pPr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pPr>
            <a:r>
              <a:rPr lang="en-US" altLang="en-US" sz="2000" dirty="0">
                <a:solidFill>
                  <a:schemeClr val="tx1"/>
                </a:solidFill>
                <a:latin typeface="Arial" panose="020B0604020202020204" pitchFamily="34" charset="0"/>
                <a:cs typeface="Arial" panose="020B0604020202020204" pitchFamily="34" charset="0"/>
              </a:rPr>
              <a:t>Built using IBM Watsonx.ai Studio and the granite-3-3-8b-instruct model, it provides real-time content adaptation without requiring any code.</a:t>
            </a:r>
          </a:p>
          <a:p>
            <a:pPr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pPr>
            <a:r>
              <a:rPr lang="en-US" altLang="en-US" sz="2000" dirty="0">
                <a:solidFill>
                  <a:schemeClr val="tx1"/>
                </a:solidFill>
                <a:latin typeface="Arial" panose="020B0604020202020204" pitchFamily="34" charset="0"/>
                <a:cs typeface="Arial" panose="020B0604020202020204" pitchFamily="34" charset="0"/>
              </a:rPr>
              <a:t>The agent enhances personalized learning by responding dynamically to user input.</a:t>
            </a:r>
          </a:p>
          <a:p>
            <a:pPr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pPr>
            <a:r>
              <a:rPr lang="en-US" altLang="en-US" sz="2000" dirty="0">
                <a:solidFill>
                  <a:schemeClr val="tx1"/>
                </a:solidFill>
                <a:latin typeface="Arial" panose="020B0604020202020204" pitchFamily="34" charset="0"/>
                <a:cs typeface="Arial" panose="020B0604020202020204" pitchFamily="34" charset="0"/>
              </a:rPr>
              <a:t>It improves comprehension, engagement, and accessibility in education.</a:t>
            </a:r>
          </a:p>
          <a:p>
            <a:pPr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pPr>
            <a:r>
              <a:rPr lang="en-US" altLang="en-US" sz="2000" dirty="0">
                <a:solidFill>
                  <a:schemeClr val="tx1"/>
                </a:solidFill>
                <a:latin typeface="Arial" panose="020B0604020202020204" pitchFamily="34" charset="0"/>
                <a:cs typeface="Arial" panose="020B0604020202020204" pitchFamily="34" charset="0"/>
              </a:rPr>
              <a:t>The solution demonstrates how AI can support inclusive, student-centered content delivery.</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3600" b="1" u="sng" dirty="0">
                <a:solidFill>
                  <a:schemeClr val="accent2">
                    <a:lumMod val="75000"/>
                  </a:schemeClr>
                </a:solidFill>
                <a:latin typeface="Arial" panose="020B0604020202020204" pitchFamily="34" charset="0"/>
                <a:cs typeface="Arial" panose="020B0604020202020204" pitchFamily="34"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20000"/>
              </a:lnSpc>
            </a:pPr>
            <a:r>
              <a:rPr lang="en-US" sz="3600" b="1" u="sng" dirty="0">
                <a:solidFill>
                  <a:schemeClr val="accent2">
                    <a:lumMod val="75000"/>
                  </a:schemeClr>
                </a:solidFill>
                <a:latin typeface="Arial" panose="020B0604020202020204" pitchFamily="34" charset="0"/>
                <a:cs typeface="Arial" panose="020B0604020202020204" pitchFamily="34" charset="0"/>
              </a:rPr>
              <a:t>Future scope</a:t>
            </a:r>
          </a:p>
        </p:txBody>
      </p:sp>
      <p:sp>
        <p:nvSpPr>
          <p:cNvPr id="2" name="Content Placeholder 1">
            <a:extLst>
              <a:ext uri="{FF2B5EF4-FFF2-40B4-BE49-F238E27FC236}">
                <a16:creationId xmlns:a16="http://schemas.microsoft.com/office/drawing/2014/main" id="{BA1D6A37-32B8-8E5A-1A74-70A2DBFE125D}"/>
              </a:ext>
            </a:extLst>
          </p:cNvPr>
          <p:cNvSpPr>
            <a:spLocks noGrp="1" noChangeArrowheads="1"/>
          </p:cNvSpPr>
          <p:nvPr>
            <p:ph idx="1"/>
          </p:nvPr>
        </p:nvSpPr>
        <p:spPr bwMode="auto">
          <a:xfrm>
            <a:off x="535670" y="1583911"/>
            <a:ext cx="5892639" cy="3690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lang="en-US" altLang="en-US" sz="2000" dirty="0">
                <a:solidFill>
                  <a:schemeClr val="tx1"/>
                </a:solidFill>
                <a:latin typeface="Arial" panose="020B0604020202020204" pitchFamily="34" charset="0"/>
                <a:cs typeface="Arial" panose="020B0604020202020204" pitchFamily="34" charset="0"/>
              </a:rPr>
              <a:t>Add support for more subjects and topics</a:t>
            </a:r>
          </a:p>
          <a:p>
            <a:pPr marR="0" lvl="0"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lang="en-US" altLang="en-US" sz="2000" dirty="0">
                <a:solidFill>
                  <a:schemeClr val="tx1"/>
                </a:solidFill>
                <a:latin typeface="Arial" panose="020B0604020202020204" pitchFamily="34" charset="0"/>
                <a:cs typeface="Arial" panose="020B0604020202020204" pitchFamily="34" charset="0"/>
              </a:rPr>
              <a:t>Provide answers in multiple languages</a:t>
            </a:r>
          </a:p>
          <a:p>
            <a:pPr marR="0" lvl="0"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lang="en-US" altLang="en-US" sz="2000" dirty="0">
                <a:solidFill>
                  <a:schemeClr val="tx1"/>
                </a:solidFill>
                <a:latin typeface="Arial" panose="020B0604020202020204" pitchFamily="34" charset="0"/>
                <a:cs typeface="Arial" panose="020B0604020202020204" pitchFamily="34" charset="0"/>
              </a:rPr>
              <a:t>Allow saving simplified answers as text</a:t>
            </a:r>
          </a:p>
          <a:p>
            <a:pPr marR="0" lvl="0"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lang="en-US" altLang="en-US" sz="2000" dirty="0">
                <a:solidFill>
                  <a:schemeClr val="tx1"/>
                </a:solidFill>
                <a:latin typeface="Arial" panose="020B0604020202020204" pitchFamily="34" charset="0"/>
                <a:cs typeface="Arial" panose="020B0604020202020204" pitchFamily="34" charset="0"/>
              </a:rPr>
              <a:t>Improve the accuracy of simplification</a:t>
            </a:r>
          </a:p>
          <a:p>
            <a:pPr marR="0" lvl="0"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lang="en-US" altLang="en-US" sz="2000" dirty="0">
                <a:solidFill>
                  <a:schemeClr val="tx1"/>
                </a:solidFill>
                <a:latin typeface="Arial" panose="020B0604020202020204" pitchFamily="34" charset="0"/>
                <a:cs typeface="Arial" panose="020B0604020202020204" pitchFamily="34" charset="0"/>
              </a:rPr>
              <a:t>Make the chatbot available on websites or apps</a:t>
            </a:r>
          </a:p>
          <a:p>
            <a:pPr marR="0" lvl="0"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lang="en-US" altLang="en-US" sz="2000" dirty="0">
                <a:solidFill>
                  <a:schemeClr val="tx1"/>
                </a:solidFill>
                <a:latin typeface="Arial" panose="020B0604020202020204" pitchFamily="34" charset="0"/>
                <a:cs typeface="Arial" panose="020B0604020202020204" pitchFamily="34" charset="0"/>
              </a:rPr>
              <a:t>Add memory to follow up on previous questions</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noAutofit/>
          </a:bodyPr>
          <a:lstStyle/>
          <a:p>
            <a:pPr>
              <a:lnSpc>
                <a:spcPct val="120000"/>
              </a:lnSpc>
            </a:pPr>
            <a:r>
              <a:rPr lang="en-IN" sz="3600" b="1" u="sng" dirty="0">
                <a:solidFill>
                  <a:schemeClr val="accent2">
                    <a:lumMod val="75000"/>
                  </a:schemeClr>
                </a:solidFill>
                <a:latin typeface="Arial" panose="020B0604020202020204" pitchFamily="34" charset="0"/>
                <a:cs typeface="Arial" panose="020B0604020202020204" pitchFamily="34" charset="0"/>
              </a:rPr>
              <a:t>IBM Certifications</a:t>
            </a:r>
          </a:p>
        </p:txBody>
      </p:sp>
      <p:pic>
        <p:nvPicPr>
          <p:cNvPr id="5" name="Content Placeholder 4">
            <a:extLst>
              <a:ext uri="{FF2B5EF4-FFF2-40B4-BE49-F238E27FC236}">
                <a16:creationId xmlns:a16="http://schemas.microsoft.com/office/drawing/2014/main" id="{C17AFF64-F592-DC96-1945-94B0A0626F85}"/>
              </a:ext>
            </a:extLst>
          </p:cNvPr>
          <p:cNvPicPr>
            <a:picLocks noGrp="1" noChangeAspect="1"/>
          </p:cNvPicPr>
          <p:nvPr>
            <p:ph idx="1"/>
          </p:nvPr>
        </p:nvPicPr>
        <p:blipFill>
          <a:blip r:embed="rId2"/>
          <a:stretch>
            <a:fillRect/>
          </a:stretch>
        </p:blipFill>
        <p:spPr>
          <a:xfrm>
            <a:off x="581192" y="1232452"/>
            <a:ext cx="11137196" cy="5098010"/>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FE0469-D8A1-C5A6-BA32-5D218191E3C5}"/>
              </a:ext>
            </a:extLst>
          </p:cNvPr>
          <p:cNvPicPr>
            <a:picLocks noChangeAspect="1"/>
          </p:cNvPicPr>
          <p:nvPr/>
        </p:nvPicPr>
        <p:blipFill>
          <a:blip r:embed="rId2"/>
          <a:stretch>
            <a:fillRect/>
          </a:stretch>
        </p:blipFill>
        <p:spPr>
          <a:xfrm>
            <a:off x="528569" y="927906"/>
            <a:ext cx="11260157" cy="5103042"/>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46A35-6BA7-3259-3634-1BD32350B79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E7596E9-DEE0-EF26-0BC6-2F2615519711}"/>
              </a:ext>
            </a:extLst>
          </p:cNvPr>
          <p:cNvPicPr>
            <a:picLocks noChangeAspect="1"/>
          </p:cNvPicPr>
          <p:nvPr/>
        </p:nvPicPr>
        <p:blipFill>
          <a:blip r:embed="rId2"/>
          <a:stretch>
            <a:fillRect/>
          </a:stretch>
        </p:blipFill>
        <p:spPr>
          <a:xfrm>
            <a:off x="469532" y="693180"/>
            <a:ext cx="11319194" cy="5574033"/>
          </a:xfrm>
          <a:prstGeom prst="rect">
            <a:avLst/>
          </a:prstGeom>
        </p:spPr>
      </p:pic>
    </p:spTree>
    <p:extLst>
      <p:ext uri="{BB962C8B-B14F-4D97-AF65-F5344CB8AC3E}">
        <p14:creationId xmlns:p14="http://schemas.microsoft.com/office/powerpoint/2010/main" val="339977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586490" y="746108"/>
            <a:ext cx="10515600" cy="449126"/>
          </a:xfrm>
        </p:spPr>
        <p:txBody>
          <a:bodyPr>
            <a:noAutofit/>
          </a:bodyPr>
          <a:lstStyle/>
          <a:p>
            <a:r>
              <a:rPr lang="en-US" sz="4000" b="1" u="sng" dirty="0">
                <a:solidFill>
                  <a:schemeClr val="accent2">
                    <a:lumMod val="7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970670"/>
            <a:ext cx="11019020" cy="5514535"/>
          </a:xfrm>
        </p:spPr>
        <p:txBody>
          <a:bodyPr vert="horz" lIns="91440" tIns="45720" rIns="91440" bIns="45720" rtlCol="0" anchor="t">
            <a:noAutofit/>
          </a:bodyPr>
          <a:lstStyle/>
          <a:p>
            <a:pPr marL="0" indent="0">
              <a:lnSpc>
                <a:spcPct val="100000"/>
              </a:lnSpc>
              <a:spcBef>
                <a:spcPct val="0"/>
              </a:spcBef>
              <a:buNone/>
            </a:pPr>
            <a:r>
              <a:rPr lang="en-US" sz="2000" b="1" dirty="0">
                <a:latin typeface="Arial"/>
                <a:ea typeface="+mn-lt"/>
                <a:cs typeface="Arial"/>
              </a:rPr>
              <a:t>  </a:t>
            </a:r>
            <a:endParaRPr lang="en-US" sz="4000" b="1" cap="all" dirty="0">
              <a:solidFill>
                <a:schemeClr val="accent2">
                  <a:lumMod val="75000"/>
                </a:schemeClr>
              </a:solidFill>
              <a:latin typeface="Arial" panose="020B0604020202020204" pitchFamily="34" charset="0"/>
              <a:ea typeface="+mj-ea"/>
              <a:cs typeface="Arial" panose="020B0604020202020204" pitchFamily="34" charset="0"/>
            </a:endParaRPr>
          </a:p>
          <a:p>
            <a:pPr>
              <a:buClr>
                <a:schemeClr val="accent2">
                  <a:lumMod val="75000"/>
                </a:schemeClr>
              </a:buClr>
            </a:pPr>
            <a:r>
              <a:rPr lang="en-US" sz="2400" b="1" dirty="0">
                <a:latin typeface="Arial"/>
                <a:ea typeface="+mn-lt"/>
                <a:cs typeface="Arial"/>
              </a:rPr>
              <a:t>Problem Statement </a:t>
            </a:r>
          </a:p>
          <a:p>
            <a:pPr>
              <a:buClr>
                <a:schemeClr val="accent2">
                  <a:lumMod val="75000"/>
                </a:schemeClr>
              </a:buClr>
            </a:pPr>
            <a:r>
              <a:rPr lang="en-US" sz="2400" b="1" dirty="0">
                <a:latin typeface="Arial"/>
                <a:ea typeface="+mn-lt"/>
                <a:cs typeface="Arial"/>
              </a:rPr>
              <a:t>Technology used</a:t>
            </a:r>
            <a:endParaRPr lang="en-US" sz="2400" dirty="0">
              <a:latin typeface="Arial"/>
              <a:cs typeface="Arial"/>
            </a:endParaRPr>
          </a:p>
          <a:p>
            <a:pPr>
              <a:buClr>
                <a:schemeClr val="accent2">
                  <a:lumMod val="75000"/>
                </a:schemeClr>
              </a:buClr>
            </a:pPr>
            <a:r>
              <a:rPr lang="en-US" sz="2400" b="1" dirty="0">
                <a:latin typeface="Arial"/>
                <a:ea typeface="+mn-lt"/>
                <a:cs typeface="+mn-lt"/>
              </a:rPr>
              <a:t>Wow factor </a:t>
            </a:r>
            <a:endParaRPr lang="en-US" sz="2400" dirty="0">
              <a:latin typeface="Arial"/>
              <a:ea typeface="+mn-lt"/>
              <a:cs typeface="+mn-lt"/>
            </a:endParaRPr>
          </a:p>
          <a:p>
            <a:pPr>
              <a:buClr>
                <a:schemeClr val="accent2">
                  <a:lumMod val="75000"/>
                </a:schemeClr>
              </a:buClr>
            </a:pPr>
            <a:r>
              <a:rPr lang="en-US" sz="2400" b="1" dirty="0">
                <a:latin typeface="Arial"/>
                <a:ea typeface="+mn-lt"/>
                <a:cs typeface="+mn-lt"/>
              </a:rPr>
              <a:t>End users</a:t>
            </a:r>
          </a:p>
          <a:p>
            <a:pPr>
              <a:buClr>
                <a:schemeClr val="accent2">
                  <a:lumMod val="75000"/>
                </a:schemeClr>
              </a:buClr>
            </a:pPr>
            <a:r>
              <a:rPr lang="en-US" sz="2400" b="1" dirty="0">
                <a:latin typeface="Arial"/>
                <a:ea typeface="+mn-lt"/>
                <a:cs typeface="+mn-lt"/>
              </a:rPr>
              <a:t>Result</a:t>
            </a:r>
          </a:p>
          <a:p>
            <a:pPr>
              <a:buClr>
                <a:schemeClr val="accent2">
                  <a:lumMod val="75000"/>
                </a:schemeClr>
              </a:buClr>
            </a:pPr>
            <a:r>
              <a:rPr lang="en-US" sz="2400" b="1" dirty="0">
                <a:latin typeface="Arial"/>
                <a:ea typeface="+mn-lt"/>
                <a:cs typeface="+mn-lt"/>
              </a:rPr>
              <a:t>Conclusion</a:t>
            </a:r>
          </a:p>
          <a:p>
            <a:pPr>
              <a:buClr>
                <a:schemeClr val="accent2">
                  <a:lumMod val="75000"/>
                </a:schemeClr>
              </a:buClr>
            </a:pPr>
            <a:r>
              <a:rPr lang="en-US" sz="2400" b="1" dirty="0">
                <a:latin typeface="Arial"/>
                <a:ea typeface="+mn-lt"/>
                <a:cs typeface="+mn-lt"/>
              </a:rPr>
              <a:t>Git-hub Link</a:t>
            </a:r>
          </a:p>
          <a:p>
            <a:pPr>
              <a:buClr>
                <a:schemeClr val="accent2">
                  <a:lumMod val="75000"/>
                </a:schemeClr>
              </a:buClr>
            </a:pPr>
            <a:r>
              <a:rPr lang="en-US" sz="2400" b="1" dirty="0">
                <a:latin typeface="Arial"/>
                <a:ea typeface="+mn-lt"/>
                <a:cs typeface="+mn-lt"/>
              </a:rPr>
              <a:t>Future scope</a:t>
            </a:r>
          </a:p>
          <a:p>
            <a:pPr>
              <a:buClr>
                <a:schemeClr val="accent2">
                  <a:lumMod val="75000"/>
                </a:schemeClr>
              </a:buClr>
            </a:pPr>
            <a:r>
              <a:rPr lang="en-US" sz="24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u="sng" dirty="0">
                <a:solidFill>
                  <a:schemeClr val="accent2">
                    <a:lumMod val="75000"/>
                  </a:schemeClr>
                </a:solidFill>
                <a:latin typeface="Arial" panose="020B0604020202020204" pitchFamily="34" charset="0"/>
                <a:cs typeface="Arial" panose="020B0604020202020204" pitchFamily="34" charset="0"/>
              </a:rPr>
              <a:t>Problem Statement</a:t>
            </a:r>
            <a:endParaRPr lang="en-US" sz="4400" u="sng" dirty="0">
              <a:solidFill>
                <a:schemeClr val="accent2">
                  <a:lumMod val="75000"/>
                </a:schemeClr>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482520"/>
            <a:ext cx="11029615" cy="4673324"/>
          </a:xfrm>
        </p:spPr>
        <p:txBody>
          <a:bodyPr>
            <a:normAutofit fontScale="92500" lnSpcReduction="20000"/>
          </a:bodyPr>
          <a:lstStyle/>
          <a:p>
            <a:pPr marL="0" indent="0">
              <a:lnSpc>
                <a:spcPct val="150000"/>
              </a:lnSpc>
              <a:buNone/>
            </a:pPr>
            <a:r>
              <a:rPr lang="en-US" sz="2800" dirty="0">
                <a:solidFill>
                  <a:schemeClr val="tx1"/>
                </a:solidFill>
                <a:latin typeface="Arial" panose="020B0604020202020204" pitchFamily="34" charset="0"/>
                <a:ea typeface="+mn-lt"/>
                <a:cs typeface="Arial" panose="020B0604020202020204" pitchFamily="34" charset="0"/>
              </a:rPr>
              <a:t>Many students struggle to understand academic content due to complex language or advanced terminology. Traditional teaching materials aren't tailored to each learner's knowledge level. The goal was to build an AI agent that simplifies academic content based on the user's proficiency (Beginner, Intermediate, Expert).</a:t>
            </a:r>
          </a:p>
          <a:p>
            <a:pPr marL="0" indent="0">
              <a:lnSpc>
                <a:spcPct val="150000"/>
              </a:lnSpc>
              <a:buNone/>
            </a:pPr>
            <a:r>
              <a:rPr lang="en-US" sz="2800" b="1" i="1" u="sng" dirty="0">
                <a:solidFill>
                  <a:schemeClr val="tx1"/>
                </a:solidFill>
                <a:latin typeface="Arial" panose="020B0604020202020204" pitchFamily="34" charset="0"/>
                <a:ea typeface="+mn-lt"/>
                <a:cs typeface="Arial" panose="020B0604020202020204" pitchFamily="34" charset="0"/>
              </a:rPr>
              <a:t>Proposed Solution:</a:t>
            </a:r>
            <a:br>
              <a:rPr lang="en-US" sz="2800" dirty="0">
                <a:solidFill>
                  <a:schemeClr val="tx1"/>
                </a:solidFill>
                <a:latin typeface="Arial" panose="020B0604020202020204" pitchFamily="34" charset="0"/>
                <a:ea typeface="+mn-lt"/>
                <a:cs typeface="Arial" panose="020B0604020202020204" pitchFamily="34" charset="0"/>
              </a:rPr>
            </a:br>
            <a:r>
              <a:rPr lang="en-US" sz="2800" dirty="0">
                <a:solidFill>
                  <a:schemeClr val="tx1"/>
                </a:solidFill>
                <a:latin typeface="Arial" panose="020B0604020202020204" pitchFamily="34" charset="0"/>
                <a:ea typeface="+mn-lt"/>
                <a:cs typeface="Arial" panose="020B0604020202020204" pitchFamily="34" charset="0"/>
              </a:rPr>
              <a:t>We built this agent on IBM Cloud using </a:t>
            </a:r>
            <a:r>
              <a:rPr lang="en-US" sz="2800" dirty="0" err="1">
                <a:solidFill>
                  <a:schemeClr val="tx1"/>
                </a:solidFill>
                <a:latin typeface="Arial" panose="020B0604020202020204" pitchFamily="34" charset="0"/>
                <a:ea typeface="+mn-lt"/>
                <a:cs typeface="Arial" panose="020B0604020202020204" pitchFamily="34" charset="0"/>
              </a:rPr>
              <a:t>Watsonx</a:t>
            </a:r>
            <a:r>
              <a:rPr lang="en-US" sz="2800" dirty="0">
                <a:solidFill>
                  <a:schemeClr val="tx1"/>
                </a:solidFill>
                <a:latin typeface="Arial" panose="020B0604020202020204" pitchFamily="34" charset="0"/>
                <a:ea typeface="+mn-lt"/>
                <a:cs typeface="Arial" panose="020B0604020202020204" pitchFamily="34" charset="0"/>
              </a:rPr>
              <a:t> tools and Granite foundation models to make learning easier for everyone.</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000" b="1" u="sng" dirty="0">
                <a:solidFill>
                  <a:schemeClr val="accent2">
                    <a:lumMod val="75000"/>
                  </a:schemeClr>
                </a:solidFill>
                <a:latin typeface="Arial" panose="020B0604020202020204" pitchFamily="34" charset="0"/>
                <a:cs typeface="Arial" panose="020B0604020202020204" pitchFamily="34" charset="0"/>
              </a:rPr>
              <a:t>Technology  used</a:t>
            </a:r>
          </a:p>
        </p:txBody>
      </p:sp>
      <p:sp>
        <p:nvSpPr>
          <p:cNvPr id="3" name="Rectangle 1">
            <a:extLst>
              <a:ext uri="{FF2B5EF4-FFF2-40B4-BE49-F238E27FC236}">
                <a16:creationId xmlns:a16="http://schemas.microsoft.com/office/drawing/2014/main" id="{C8AAD943-ECD2-C72C-6DE8-525C2C59F454}"/>
              </a:ext>
            </a:extLst>
          </p:cNvPr>
          <p:cNvSpPr>
            <a:spLocks noGrp="1" noChangeArrowheads="1"/>
          </p:cNvSpPr>
          <p:nvPr>
            <p:ph idx="1"/>
          </p:nvPr>
        </p:nvSpPr>
        <p:spPr bwMode="auto">
          <a:xfrm>
            <a:off x="581192" y="1276135"/>
            <a:ext cx="10602623" cy="4305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IBM Cloud Lite account</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Watsonx.ai Studio</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IBM Granite foundation model</a:t>
            </a:r>
          </a:p>
          <a:p>
            <a:pPr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pPr>
            <a:r>
              <a:rPr lang="en-US" sz="2000" dirty="0">
                <a:solidFill>
                  <a:schemeClr val="tx1"/>
                </a:solidFill>
                <a:latin typeface="Arial" panose="020B0604020202020204" pitchFamily="34" charset="0"/>
              </a:rPr>
              <a:t>Granite-3-3-8b-instruct model (used for content simplification) </a:t>
            </a:r>
          </a:p>
          <a:p>
            <a:pPr lvl="0" defTabSz="914400" eaLnBrk="0" fontAlgn="base" hangingPunct="0">
              <a:lnSpc>
                <a:spcPct val="200000"/>
              </a:lnSpc>
              <a:spcBef>
                <a:spcPct val="0"/>
              </a:spcBef>
              <a:spcAft>
                <a:spcPct val="0"/>
              </a:spcAft>
              <a:buClr>
                <a:schemeClr val="accent2">
                  <a:lumMod val="75000"/>
                </a:schemeClr>
              </a:buClr>
              <a:buSzTx/>
              <a:buFont typeface="Wingdings" panose="05000000000000000000" pitchFamily="2" charset="2"/>
              <a:buChar char="q"/>
            </a:pPr>
            <a:r>
              <a:rPr kumimoji="0" lang="en-US" altLang="en-US" sz="2000" b="0" i="0" u="none" strike="noStrike" cap="none" normalizeH="0" baseline="0" dirty="0">
                <a:ln>
                  <a:noFill/>
                </a:ln>
                <a:solidFill>
                  <a:schemeClr val="tx1"/>
                </a:solidFill>
                <a:effectLst/>
                <a:latin typeface="Arial" panose="020B0604020202020204" pitchFamily="34" charset="0"/>
              </a:rPr>
              <a:t>IBM Cloud Object Storage</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Vector Index for document-based Q&amp;A</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Built-in agent tools (retrieval, summarization, Q&amp;A)</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noAutofit/>
          </a:bodyPr>
          <a:lstStyle/>
          <a:p>
            <a:r>
              <a:rPr lang="en-IN" sz="3600" b="1" u="sng" dirty="0">
                <a:solidFill>
                  <a:schemeClr val="accent2">
                    <a:lumMod val="75000"/>
                  </a:schemeClr>
                </a:solidFill>
                <a:latin typeface="Arial" panose="020B0604020202020204" pitchFamily="34" charset="0"/>
                <a:cs typeface="Arial" panose="020B0604020202020204" pitchFamily="34" charset="0"/>
              </a:rPr>
              <a:t>IBM cloud services used</a:t>
            </a:r>
          </a:p>
        </p:txBody>
      </p:sp>
      <p:sp>
        <p:nvSpPr>
          <p:cNvPr id="4" name="Rectangle 1">
            <a:extLst>
              <a:ext uri="{FF2B5EF4-FFF2-40B4-BE49-F238E27FC236}">
                <a16:creationId xmlns:a16="http://schemas.microsoft.com/office/drawing/2014/main" id="{6811918B-7699-4A1E-7934-AEC1AD7D3420}"/>
              </a:ext>
            </a:extLst>
          </p:cNvPr>
          <p:cNvSpPr>
            <a:spLocks noGrp="1" noChangeArrowheads="1"/>
          </p:cNvSpPr>
          <p:nvPr>
            <p:ph idx="1"/>
          </p:nvPr>
        </p:nvSpPr>
        <p:spPr bwMode="auto">
          <a:xfrm>
            <a:off x="581192" y="1593497"/>
            <a:ext cx="10268645" cy="3671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Watsonx.ai Studio</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to build and manage the AI agent</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Watsonx.ai Runtime</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for executing tasks using granite-3-3-8b-instruct</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Cloud Object Storage</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for uploading study materials and documents</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Agent Lab</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to configure, preview, and deploy the agent</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Vector Indexing</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for enabling document-aware question answering</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600" b="1" u="sng" dirty="0">
                <a:solidFill>
                  <a:schemeClr val="accent2">
                    <a:lumMod val="75000"/>
                  </a:schemeClr>
                </a:solidFill>
                <a:latin typeface="Arial" panose="020B0604020202020204" pitchFamily="34" charset="0"/>
                <a:cs typeface="Arial" panose="020B0604020202020204" pitchFamily="34" charset="0"/>
              </a:rPr>
              <a:t>Wow factors</a:t>
            </a:r>
          </a:p>
        </p:txBody>
      </p:sp>
      <p:sp>
        <p:nvSpPr>
          <p:cNvPr id="4" name="Rectangle 2">
            <a:extLst>
              <a:ext uri="{FF2B5EF4-FFF2-40B4-BE49-F238E27FC236}">
                <a16:creationId xmlns:a16="http://schemas.microsoft.com/office/drawing/2014/main" id="{A7F66A73-45C2-DCA9-98A6-FEE51007DF4E}"/>
              </a:ext>
            </a:extLst>
          </p:cNvPr>
          <p:cNvSpPr>
            <a:spLocks noGrp="1" noChangeArrowheads="1"/>
          </p:cNvSpPr>
          <p:nvPr>
            <p:ph idx="1"/>
          </p:nvPr>
        </p:nvSpPr>
        <p:spPr bwMode="auto">
          <a:xfrm>
            <a:off x="581191" y="1434291"/>
            <a:ext cx="10841774"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Automatically rewrites complex academic content into simpler language based on the learner’s level.</a:t>
            </a:r>
          </a:p>
          <a:p>
            <a:pPr marR="0" lvl="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Built using IBM’s powerful granite-3-3-8b-instruct foundation model for high-quality natural language understanding.</a:t>
            </a:r>
          </a:p>
          <a:p>
            <a:pPr marR="0" lvl="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No coding required — fully built and deployed using </a:t>
            </a:r>
            <a:r>
              <a:rPr kumimoji="0" lang="en-US" altLang="en-US" sz="2000" u="none" strike="noStrike" cap="none" normalizeH="0" baseline="0" dirty="0" err="1">
                <a:ln>
                  <a:noFill/>
                </a:ln>
                <a:solidFill>
                  <a:schemeClr val="tx1"/>
                </a:solidFill>
                <a:effectLst/>
                <a:latin typeface="Arial" panose="020B0604020202020204" pitchFamily="34" charset="0"/>
                <a:cs typeface="Arial" panose="020B0604020202020204" pitchFamily="34" charset="0"/>
              </a:rPr>
              <a:t>Watsonx.ai's</a:t>
            </a:r>
            <a:r>
              <a:rPr kumimoji="0" lang="en-US" alt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 visual tools.</a:t>
            </a:r>
          </a:p>
          <a:p>
            <a:pPr marR="0" lvl="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Supports document upload and vector-based retrieval for personalized Q&amp;A.</a:t>
            </a:r>
          </a:p>
          <a:p>
            <a:pPr marR="0" lvl="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Dynamic explanation switching (Beginner ↔ Expert) in real time.</a:t>
            </a:r>
          </a:p>
          <a:p>
            <a:pPr marR="0" lvl="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Simplifies textbook paragraphs, class notes, or user prompts instantly.</a:t>
            </a:r>
          </a:p>
          <a:p>
            <a:pPr marR="0" lvl="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Can be deployed and previewed as a usable agent with one click.</a:t>
            </a:r>
          </a:p>
          <a:p>
            <a:pPr marR="0" lvl="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u="none" strike="noStrike" cap="none" normalizeH="0" baseline="0" dirty="0">
                <a:ln>
                  <a:noFill/>
                </a:ln>
                <a:solidFill>
                  <a:schemeClr val="tx1"/>
                </a:solidFill>
                <a:effectLst/>
                <a:latin typeface="Arial" panose="020B0604020202020204" pitchFamily="34" charset="0"/>
                <a:cs typeface="Arial" panose="020B0604020202020204" pitchFamily="34" charset="0"/>
              </a:rPr>
              <a:t>Provides a practical AI education use case for improving accessibility in classrooms.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600" b="1" u="sng" dirty="0">
                <a:solidFill>
                  <a:schemeClr val="accent2">
                    <a:lumMod val="75000"/>
                  </a:schemeClr>
                </a:solidFill>
                <a:latin typeface="Arial" panose="020B0604020202020204" pitchFamily="34" charset="0"/>
                <a:cs typeface="Arial" panose="020B0604020202020204" pitchFamily="34" charset="0"/>
              </a:rPr>
              <a:t>End users</a:t>
            </a:r>
          </a:p>
        </p:txBody>
      </p:sp>
      <p:sp>
        <p:nvSpPr>
          <p:cNvPr id="4" name="Rectangle 1">
            <a:extLst>
              <a:ext uri="{FF2B5EF4-FFF2-40B4-BE49-F238E27FC236}">
                <a16:creationId xmlns:a16="http://schemas.microsoft.com/office/drawing/2014/main" id="{DC204C41-9206-25E9-4063-D9DCD7B8FB36}"/>
              </a:ext>
            </a:extLst>
          </p:cNvPr>
          <p:cNvSpPr>
            <a:spLocks noGrp="1" noChangeArrowheads="1"/>
          </p:cNvSpPr>
          <p:nvPr>
            <p:ph idx="1"/>
          </p:nvPr>
        </p:nvSpPr>
        <p:spPr bwMode="auto">
          <a:xfrm>
            <a:off x="581192" y="1234560"/>
            <a:ext cx="11029616" cy="4921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Students</a:t>
            </a:r>
            <a:r>
              <a:rPr kumimoji="0" lang="en-US" altLang="en-US" sz="2000" b="0" i="0" u="none" strike="noStrike" cap="none" normalizeH="0" baseline="0" dirty="0">
                <a:ln>
                  <a:noFill/>
                </a:ln>
                <a:solidFill>
                  <a:schemeClr val="tx1"/>
                </a:solidFill>
                <a:effectLst/>
                <a:latin typeface="Arial" panose="020B0604020202020204" pitchFamily="34" charset="0"/>
              </a:rPr>
              <a:t>: To better understand difficult academic content in simpler terms.</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Teachers</a:t>
            </a:r>
            <a:r>
              <a:rPr kumimoji="0" lang="en-US" altLang="en-US" sz="2000" b="0" i="0" u="none" strike="noStrike" cap="none" normalizeH="0" baseline="0" dirty="0">
                <a:ln>
                  <a:noFill/>
                </a:ln>
                <a:solidFill>
                  <a:schemeClr val="tx1"/>
                </a:solidFill>
                <a:effectLst/>
                <a:latin typeface="Arial" panose="020B0604020202020204" pitchFamily="34" charset="0"/>
              </a:rPr>
              <a:t>: To create adaptive, easy-to-understand learning materials.</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Tutors and Mentors</a:t>
            </a:r>
            <a:r>
              <a:rPr kumimoji="0" lang="en-US" altLang="en-US" sz="2000" b="0" i="0" u="none" strike="noStrike" cap="none" normalizeH="0" baseline="0" dirty="0">
                <a:ln>
                  <a:noFill/>
                </a:ln>
                <a:solidFill>
                  <a:schemeClr val="tx1"/>
                </a:solidFill>
                <a:effectLst/>
                <a:latin typeface="Arial" panose="020B0604020202020204" pitchFamily="34" charset="0"/>
              </a:rPr>
              <a:t>: For providing individualized learning support.</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Curriculum Designers</a:t>
            </a:r>
            <a:r>
              <a:rPr kumimoji="0" lang="en-US" altLang="en-US" sz="2000" b="0" i="0" u="none" strike="noStrike" cap="none" normalizeH="0" baseline="0" dirty="0">
                <a:ln>
                  <a:noFill/>
                </a:ln>
                <a:solidFill>
                  <a:schemeClr val="tx1"/>
                </a:solidFill>
                <a:effectLst/>
                <a:latin typeface="Arial" panose="020B0604020202020204" pitchFamily="34" charset="0"/>
              </a:rPr>
              <a:t>: To assess and redesign content for inclusivity.</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E-learning Platforms</a:t>
            </a:r>
            <a:r>
              <a:rPr kumimoji="0" lang="en-US" altLang="en-US" sz="2000" b="0" i="0" u="none" strike="noStrike" cap="none" normalizeH="0" baseline="0" dirty="0">
                <a:ln>
                  <a:noFill/>
                </a:ln>
                <a:solidFill>
                  <a:schemeClr val="tx1"/>
                </a:solidFill>
                <a:effectLst/>
                <a:latin typeface="Arial" panose="020B0604020202020204" pitchFamily="34" charset="0"/>
              </a:rPr>
              <a:t>: To offer level-based content delivery.</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Academic Support Teams</a:t>
            </a:r>
            <a:r>
              <a:rPr kumimoji="0" lang="en-US" altLang="en-US" sz="2000" b="0" i="0" u="none" strike="noStrike" cap="none" normalizeH="0" baseline="0" dirty="0">
                <a:ln>
                  <a:noFill/>
                </a:ln>
                <a:solidFill>
                  <a:schemeClr val="tx1"/>
                </a:solidFill>
                <a:effectLst/>
                <a:latin typeface="Arial" panose="020B0604020202020204" pitchFamily="34" charset="0"/>
              </a:rPr>
              <a:t>: To assist students with different learning needs.</a:t>
            </a:r>
          </a:p>
          <a:p>
            <a:pPr marR="0" lvl="0" algn="l" defTabSz="914400" rtl="0" eaLnBrk="0" fontAlgn="base" latinLnBrk="0" hangingPunct="0">
              <a:lnSpc>
                <a:spcPct val="200000"/>
              </a:lnSpc>
              <a:spcBef>
                <a:spcPct val="0"/>
              </a:spcBef>
              <a:spcAft>
                <a:spcPct val="0"/>
              </a:spcAft>
              <a:buClr>
                <a:schemeClr val="accent2">
                  <a:lumMod val="75000"/>
                </a:schemeClr>
              </a:buClr>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Arial" panose="020B0604020202020204" pitchFamily="34" charset="0"/>
              </a:rPr>
              <a:t>Special Education Programs</a:t>
            </a:r>
            <a:r>
              <a:rPr kumimoji="0" lang="en-US" altLang="en-US" sz="2000" b="0" i="0" u="none" strike="noStrike" cap="none" normalizeH="0" baseline="0" dirty="0">
                <a:ln>
                  <a:noFill/>
                </a:ln>
                <a:solidFill>
                  <a:schemeClr val="tx1"/>
                </a:solidFill>
                <a:effectLst/>
                <a:latin typeface="Arial" panose="020B0604020202020204" pitchFamily="34" charset="0"/>
              </a:rPr>
              <a:t>: For tailoring explanations to students with learning challenges.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noAutofit/>
          </a:bodyPr>
          <a:lstStyle/>
          <a:p>
            <a:r>
              <a:rPr lang="en-IN" sz="3600" b="1" u="sng" dirty="0">
                <a:solidFill>
                  <a:schemeClr val="accent2">
                    <a:lumMod val="75000"/>
                  </a:schemeClr>
                </a:solidFill>
                <a:latin typeface="Arial" panose="020B0604020202020204" pitchFamily="34" charset="0"/>
                <a:cs typeface="Arial" panose="020B0604020202020204" pitchFamily="34" charset="0"/>
              </a:rPr>
              <a:t>Results</a:t>
            </a:r>
          </a:p>
        </p:txBody>
      </p:sp>
      <p:sp>
        <p:nvSpPr>
          <p:cNvPr id="3" name="TextBox 2">
            <a:extLst>
              <a:ext uri="{FF2B5EF4-FFF2-40B4-BE49-F238E27FC236}">
                <a16:creationId xmlns:a16="http://schemas.microsoft.com/office/drawing/2014/main" id="{E8C32D8F-EA39-5CE4-2B78-FC41FE689D1C}"/>
              </a:ext>
            </a:extLst>
          </p:cNvPr>
          <p:cNvSpPr txBox="1"/>
          <p:nvPr/>
        </p:nvSpPr>
        <p:spPr>
          <a:xfrm>
            <a:off x="755421" y="2852879"/>
            <a:ext cx="2837258" cy="1477328"/>
          </a:xfrm>
          <a:prstGeom prst="rect">
            <a:avLst/>
          </a:prstGeom>
          <a:noFill/>
        </p:spPr>
        <p:txBody>
          <a:bodyPr wrap="square" rtlCol="0">
            <a:spAutoFit/>
          </a:bodyPr>
          <a:lstStyle/>
          <a:p>
            <a:pPr marL="285750" indent="-285750">
              <a:buFont typeface="Wingdings" panose="05000000000000000000" pitchFamily="2" charset="2"/>
              <a:buChar char="q"/>
            </a:pPr>
            <a:r>
              <a:rPr lang="en-US" b="1" i="1" dirty="0">
                <a:latin typeface="Arial" panose="020B0604020202020204" pitchFamily="34" charset="0"/>
                <a:cs typeface="Arial" panose="020B0604020202020204" pitchFamily="34" charset="0"/>
              </a:rPr>
              <a:t>Created the AI agent which responds based on user proficiency.</a:t>
            </a:r>
          </a:p>
          <a:p>
            <a:endParaRPr lang="en-IN" dirty="0"/>
          </a:p>
        </p:txBody>
      </p:sp>
      <p:pic>
        <p:nvPicPr>
          <p:cNvPr id="6" name="Picture 5">
            <a:extLst>
              <a:ext uri="{FF2B5EF4-FFF2-40B4-BE49-F238E27FC236}">
                <a16:creationId xmlns:a16="http://schemas.microsoft.com/office/drawing/2014/main" id="{7BC3E53E-730B-1EFF-36F2-2FA0BEBFA176}"/>
              </a:ext>
            </a:extLst>
          </p:cNvPr>
          <p:cNvPicPr>
            <a:picLocks noChangeAspect="1"/>
          </p:cNvPicPr>
          <p:nvPr/>
        </p:nvPicPr>
        <p:blipFill>
          <a:blip r:embed="rId2"/>
          <a:stretch>
            <a:fillRect/>
          </a:stretch>
        </p:blipFill>
        <p:spPr>
          <a:xfrm>
            <a:off x="3766907" y="605321"/>
            <a:ext cx="7951481" cy="5345313"/>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47A8C-C549-AF9C-F6F8-B00C20C13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0105A0-AF7F-91DD-8D16-F1D386E9A137}"/>
              </a:ext>
            </a:extLst>
          </p:cNvPr>
          <p:cNvSpPr>
            <a:spLocks noGrp="1"/>
          </p:cNvSpPr>
          <p:nvPr>
            <p:ph type="title"/>
          </p:nvPr>
        </p:nvSpPr>
        <p:spPr/>
        <p:txBody>
          <a:bodyPr>
            <a:noAutofit/>
          </a:bodyPr>
          <a:lstStyle/>
          <a:p>
            <a:r>
              <a:rPr lang="en-IN" sz="3600" b="1" u="sng" dirty="0">
                <a:solidFill>
                  <a:schemeClr val="accent2">
                    <a:lumMod val="75000"/>
                  </a:schemeClr>
                </a:solidFill>
                <a:latin typeface="Arial" panose="020B0604020202020204" pitchFamily="34" charset="0"/>
                <a:cs typeface="Arial" panose="020B0604020202020204" pitchFamily="34" charset="0"/>
              </a:rPr>
              <a:t>Results</a:t>
            </a:r>
          </a:p>
        </p:txBody>
      </p:sp>
      <p:pic>
        <p:nvPicPr>
          <p:cNvPr id="5" name="Picture 4">
            <a:extLst>
              <a:ext uri="{FF2B5EF4-FFF2-40B4-BE49-F238E27FC236}">
                <a16:creationId xmlns:a16="http://schemas.microsoft.com/office/drawing/2014/main" id="{EEF0BF76-0ECB-A830-1D59-E3B6D2217D91}"/>
              </a:ext>
            </a:extLst>
          </p:cNvPr>
          <p:cNvPicPr>
            <a:picLocks noChangeAspect="1"/>
          </p:cNvPicPr>
          <p:nvPr/>
        </p:nvPicPr>
        <p:blipFill>
          <a:blip r:embed="rId2"/>
          <a:srcRect t="10802"/>
          <a:stretch>
            <a:fillRect/>
          </a:stretch>
        </p:blipFill>
        <p:spPr>
          <a:xfrm>
            <a:off x="581193" y="1232452"/>
            <a:ext cx="7635708" cy="5092148"/>
          </a:xfrm>
          <a:prstGeom prst="rect">
            <a:avLst/>
          </a:prstGeom>
        </p:spPr>
      </p:pic>
      <p:sp>
        <p:nvSpPr>
          <p:cNvPr id="7" name="TextBox 6">
            <a:extLst>
              <a:ext uri="{FF2B5EF4-FFF2-40B4-BE49-F238E27FC236}">
                <a16:creationId xmlns:a16="http://schemas.microsoft.com/office/drawing/2014/main" id="{FF48FBD2-704A-A60C-4C58-0C2565DCD3C3}"/>
              </a:ext>
            </a:extLst>
          </p:cNvPr>
          <p:cNvSpPr txBox="1"/>
          <p:nvPr/>
        </p:nvSpPr>
        <p:spPr>
          <a:xfrm>
            <a:off x="8660325" y="3316861"/>
            <a:ext cx="2837258" cy="923330"/>
          </a:xfrm>
          <a:prstGeom prst="rect">
            <a:avLst/>
          </a:prstGeom>
          <a:noFill/>
        </p:spPr>
        <p:txBody>
          <a:bodyPr wrap="square" rtlCol="0">
            <a:spAutoFit/>
          </a:bodyPr>
          <a:lstStyle/>
          <a:p>
            <a:pPr marL="285750" indent="-285750">
              <a:buFont typeface="Wingdings" panose="05000000000000000000" pitchFamily="2" charset="2"/>
              <a:buChar char="q"/>
            </a:pPr>
            <a:r>
              <a:rPr lang="en-US" b="1" i="1" dirty="0">
                <a:latin typeface="Arial" panose="020B0604020202020204" pitchFamily="34" charset="0"/>
                <a:cs typeface="Arial" panose="020B0604020202020204" pitchFamily="34" charset="0"/>
              </a:rPr>
              <a:t>Curates response based on user input.</a:t>
            </a:r>
          </a:p>
          <a:p>
            <a:endParaRPr lang="en-IN" dirty="0"/>
          </a:p>
        </p:txBody>
      </p:sp>
    </p:spTree>
    <p:extLst>
      <p:ext uri="{BB962C8B-B14F-4D97-AF65-F5344CB8AC3E}">
        <p14:creationId xmlns:p14="http://schemas.microsoft.com/office/powerpoint/2010/main" val="273436722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207</TotalTime>
  <Words>573</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Franklin Gothic Book</vt:lpstr>
      <vt:lpstr>Franklin Gothic Demi</vt:lpstr>
      <vt:lpstr>Wingdings</vt:lpstr>
      <vt:lpstr>Wingdings 2</vt:lpstr>
      <vt:lpstr>DividendVTI</vt:lpstr>
      <vt:lpstr>Course Content Simplification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 Suravi</cp:lastModifiedBy>
  <cp:revision>144</cp:revision>
  <dcterms:created xsi:type="dcterms:W3CDTF">2021-05-26T16:50:10Z</dcterms:created>
  <dcterms:modified xsi:type="dcterms:W3CDTF">2025-08-04T12:59:46Z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