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3500"/>
    <a:srgbClr val="EBF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42675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12612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0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08363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17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عنوان الشكل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3112514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3719304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34578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218080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EAC36CF-C371-4433-A43F-3669D2FDF0D9}" type="datetimeFigureOut">
              <a:rPr lang="ar-SA" smtClean="0"/>
              <a:t>13/09/43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420249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EAC36CF-C371-4433-A43F-3669D2FDF0D9}" type="datetimeFigureOut">
              <a:rPr lang="ar-SA" smtClean="0"/>
              <a:t>13/09/43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26036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EAC36CF-C371-4433-A43F-3669D2FDF0D9}" type="datetimeFigureOut">
              <a:rPr lang="ar-SA" smtClean="0"/>
              <a:t>13/09/43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62660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7EAC36CF-C371-4433-A43F-3669D2FDF0D9}" type="datetimeFigureOut">
              <a:rPr lang="ar-SA" smtClean="0"/>
              <a:t>13/09/43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129377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C36CF-C371-4433-A43F-3669D2FDF0D9}" type="datetimeFigureOut">
              <a:rPr lang="ar-SA" smtClean="0"/>
              <a:t>13/09/43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284541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EAC36CF-C371-4433-A43F-3669D2FDF0D9}" type="datetimeFigureOut">
              <a:rPr lang="ar-SA" smtClean="0"/>
              <a:t>13/09/43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656C35A-C3E1-4AC7-A27A-13EF10138C50}" type="slidenum">
              <a:rPr lang="ar-SA" smtClean="0"/>
              <a:t>‹#›</a:t>
            </a:fld>
            <a:endParaRPr lang="ar-SA"/>
          </a:p>
        </p:txBody>
      </p:sp>
    </p:spTree>
    <p:extLst>
      <p:ext uri="{BB962C8B-B14F-4D97-AF65-F5344CB8AC3E}">
        <p14:creationId xmlns:p14="http://schemas.microsoft.com/office/powerpoint/2010/main" val="273778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656C35A-C3E1-4AC7-A27A-13EF10138C50}" type="slidenum">
              <a:rPr lang="ar-SA" smtClean="0"/>
              <a:t>‹#›</a:t>
            </a:fld>
            <a:endParaRPr lang="ar-SA"/>
          </a:p>
        </p:txBody>
      </p:sp>
      <p:sp>
        <p:nvSpPr>
          <p:cNvPr id="5" name="Date Placeholder 4"/>
          <p:cNvSpPr>
            <a:spLocks noGrp="1"/>
          </p:cNvSpPr>
          <p:nvPr>
            <p:ph type="dt" sz="half" idx="10"/>
          </p:nvPr>
        </p:nvSpPr>
        <p:spPr/>
        <p:txBody>
          <a:bodyPr/>
          <a:lstStyle/>
          <a:p>
            <a:fld id="{7EAC36CF-C371-4433-A43F-3669D2FDF0D9}" type="datetimeFigureOut">
              <a:rPr lang="ar-SA" smtClean="0"/>
              <a:t>13/09/43</a:t>
            </a:fld>
            <a:endParaRPr lang="ar-SA"/>
          </a:p>
        </p:txBody>
      </p:sp>
    </p:spTree>
    <p:extLst>
      <p:ext uri="{BB962C8B-B14F-4D97-AF65-F5344CB8AC3E}">
        <p14:creationId xmlns:p14="http://schemas.microsoft.com/office/powerpoint/2010/main" val="11812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AC36CF-C371-4433-A43F-3669D2FDF0D9}" type="datetimeFigureOut">
              <a:rPr lang="ar-SA" smtClean="0"/>
              <a:t>13/09/43</a:t>
            </a:fld>
            <a:endParaRPr lang="ar-S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56C35A-C3E1-4AC7-A27A-13EF10138C50}" type="slidenum">
              <a:rPr lang="ar-SA" smtClean="0"/>
              <a:t>‹#›</a:t>
            </a:fld>
            <a:endParaRPr lang="ar-SA"/>
          </a:p>
        </p:txBody>
      </p:sp>
    </p:spTree>
    <p:extLst>
      <p:ext uri="{BB962C8B-B14F-4D97-AF65-F5344CB8AC3E}">
        <p14:creationId xmlns:p14="http://schemas.microsoft.com/office/powerpoint/2010/main" val="21547671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F204A4A3-C9ED-4B08-8637-F7D74611CE3B}"/>
              </a:ext>
            </a:extLst>
          </p:cNvPr>
          <p:cNvPicPr>
            <a:picLocks noChangeAspect="1"/>
          </p:cNvPicPr>
          <p:nvPr/>
        </p:nvPicPr>
        <p:blipFill rotWithShape="1">
          <a:blip r:embed="rId2">
            <a:extLst>
              <a:ext uri="{28A0092B-C50C-407E-A947-70E740481C1C}">
                <a14:useLocalDpi xmlns:a14="http://schemas.microsoft.com/office/drawing/2010/main" val="0"/>
              </a:ext>
            </a:extLst>
          </a:blip>
          <a:srcRect b="7464"/>
          <a:stretch/>
        </p:blipFill>
        <p:spPr>
          <a:xfrm>
            <a:off x="0" y="-396241"/>
            <a:ext cx="12263120" cy="7416801"/>
          </a:xfrm>
          <a:prstGeom prst="rect">
            <a:avLst/>
          </a:prstGeom>
        </p:spPr>
      </p:pic>
      <p:sp>
        <p:nvSpPr>
          <p:cNvPr id="10" name="عنوان 1">
            <a:extLst>
              <a:ext uri="{FF2B5EF4-FFF2-40B4-BE49-F238E27FC236}">
                <a16:creationId xmlns:a16="http://schemas.microsoft.com/office/drawing/2014/main" id="{1AD8E0FA-C530-4FB9-B0A1-904C890240FF}"/>
              </a:ext>
            </a:extLst>
          </p:cNvPr>
          <p:cNvSpPr>
            <a:spLocks noGrp="1"/>
          </p:cNvSpPr>
          <p:nvPr>
            <p:ph type="ctrTitle"/>
          </p:nvPr>
        </p:nvSpPr>
        <p:spPr>
          <a:xfrm>
            <a:off x="6664960" y="0"/>
            <a:ext cx="5527040" cy="1905317"/>
          </a:xfrm>
        </p:spPr>
        <p:txBody>
          <a:bodyPr>
            <a:normAutofit/>
          </a:bodyPr>
          <a:lstStyle/>
          <a:p>
            <a:pPr algn="ctr"/>
            <a:r>
              <a:rPr lang="en-US" dirty="0">
                <a:solidFill>
                  <a:schemeClr val="bg1"/>
                </a:solidFill>
                <a:latin typeface="Arial Rounded MT Bold" panose="020F0704030504030204" pitchFamily="34" charset="0"/>
              </a:rPr>
              <a:t>Driver Sleeping Detector</a:t>
            </a:r>
            <a:endParaRPr lang="ar-SA"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21135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2FF3B30B-2881-486E-93DF-E078688EF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 y="4035552"/>
            <a:ext cx="2822448" cy="2822448"/>
          </a:xfrm>
          <a:prstGeom prst="rect">
            <a:avLst/>
          </a:prstGeom>
        </p:spPr>
      </p:pic>
      <p:sp>
        <p:nvSpPr>
          <p:cNvPr id="7" name="مربع نص 6">
            <a:extLst>
              <a:ext uri="{FF2B5EF4-FFF2-40B4-BE49-F238E27FC236}">
                <a16:creationId xmlns:a16="http://schemas.microsoft.com/office/drawing/2014/main" id="{14F6CB2E-D81D-472C-8781-74AB3E1CD8BB}"/>
              </a:ext>
            </a:extLst>
          </p:cNvPr>
          <p:cNvSpPr txBox="1"/>
          <p:nvPr/>
        </p:nvSpPr>
        <p:spPr>
          <a:xfrm>
            <a:off x="762000" y="398979"/>
            <a:ext cx="8781288" cy="4493538"/>
          </a:xfrm>
          <a:prstGeom prst="rect">
            <a:avLst/>
          </a:prstGeom>
          <a:noFill/>
        </p:spPr>
        <p:txBody>
          <a:bodyPr wrap="square">
            <a:spAutoFit/>
          </a:bodyPr>
          <a:lstStyle/>
          <a:p>
            <a:pPr marL="342900" indent="-342900" algn="r" rtl="1">
              <a:buFontTx/>
              <a:buChar char="-"/>
            </a:pPr>
            <a:r>
              <a:rPr lang="ar-SA" sz="2200" b="1" i="0" dirty="0">
                <a:effectLst/>
                <a:latin typeface="Traditional Arabic" panose="02020603050405020304" pitchFamily="18" charset="-78"/>
                <a:cs typeface="Traditional Arabic" panose="02020603050405020304" pitchFamily="18" charset="-78"/>
              </a:rPr>
              <a:t>يعتبر النوم من العناصر الأساسية لتحقيق التوازن الجسدي النفسي في الإنسان، و رغم ذلك لا يوليه الكثير منا الأهمية الكافية، خصوصاً الذين اعتادوا على السهر لساعات الفجر الأولى، وقد أثبتت الدراسات أن قلة النوم تؤدي لنقص التركيز أثناء العمل وحوادث السيارات، وهذا الأمر لا ينعكس على الشخص ذاته بل على المحيطين به، و من العوامل التي تؤدي للنعاس أثناء النهار وأثناء قيادة السيارة، عدم الحصول على ساعات نوم كافية بسبب السهر أو اضطرابات النوم الأخرى.</a:t>
            </a:r>
          </a:p>
          <a:p>
            <a:pPr marL="342900" indent="-342900" algn="r" rtl="1">
              <a:buFontTx/>
              <a:buChar char="-"/>
            </a:pPr>
            <a:endParaRPr lang="ar-SA" sz="2200" b="1" dirty="0">
              <a:latin typeface="Traditional Arabic" panose="02020603050405020304" pitchFamily="18" charset="-78"/>
              <a:cs typeface="Traditional Arabic" panose="02020603050405020304" pitchFamily="18" charset="-78"/>
            </a:endParaRPr>
          </a:p>
          <a:p>
            <a:pPr marL="342900" indent="-342900" algn="r" rtl="1">
              <a:buFontTx/>
              <a:buChar char="-"/>
            </a:pPr>
            <a:r>
              <a:rPr lang="ar-SA" sz="2200" b="1" i="0" dirty="0">
                <a:effectLst/>
                <a:latin typeface="Traditional Arabic" panose="02020603050405020304" pitchFamily="18" charset="-78"/>
                <a:cs typeface="Traditional Arabic" panose="02020603050405020304" pitchFamily="18" charset="-78"/>
              </a:rPr>
              <a:t> في دراسة أجريت في الولايات المتحدة تبين أن النعاس خلال القيادة كان أحد المسببات لـ36 في المئة من الحوادث المميتة، في حين أظهر تقرير نشرته إدارة النقل والبيئة في بريطانيا أن 20 % من الحوادث المميتة والخطيرة نتجت من النعاس خلال القيادة. وأظهر الاستبيان أن 25% فقط يوقفون سياراتهم للحصول على غفوة عند شعورهم بالنعاس الشديد.</a:t>
            </a:r>
          </a:p>
          <a:p>
            <a:pPr marL="342900" indent="-342900" algn="r" rtl="1">
              <a:buFontTx/>
              <a:buChar char="-"/>
            </a:pPr>
            <a:endParaRPr lang="ar-SA" sz="2200" b="1" dirty="0">
              <a:latin typeface="Traditional Arabic" panose="02020603050405020304" pitchFamily="18" charset="-78"/>
              <a:cs typeface="Traditional Arabic" panose="02020603050405020304" pitchFamily="18" charset="-78"/>
            </a:endParaRPr>
          </a:p>
          <a:p>
            <a:pPr marL="342900" indent="-342900" algn="r" rtl="1">
              <a:buFontTx/>
              <a:buChar char="-"/>
            </a:pPr>
            <a:r>
              <a:rPr lang="ar-SA" sz="2200" b="1" dirty="0">
                <a:latin typeface="Traditional Arabic" panose="02020603050405020304" pitchFamily="18" charset="-78"/>
                <a:cs typeface="Traditional Arabic" panose="02020603050405020304" pitchFamily="18" charset="-78"/>
              </a:rPr>
              <a:t>في البحث التالي نقدم مشروع بعنوان "كاشف النوم أثناء القيادة" وهو عبارة عن برنامج مكتوب بلغة البايثون مهمته تتبع حالة السائق وذلك بالتركيز على بؤبؤ العين.</a:t>
            </a:r>
          </a:p>
        </p:txBody>
      </p:sp>
    </p:spTree>
    <p:extLst>
      <p:ext uri="{BB962C8B-B14F-4D97-AF65-F5344CB8AC3E}">
        <p14:creationId xmlns:p14="http://schemas.microsoft.com/office/powerpoint/2010/main" val="60883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14F6CB2E-D81D-472C-8781-74AB3E1CD8BB}"/>
              </a:ext>
            </a:extLst>
          </p:cNvPr>
          <p:cNvSpPr txBox="1"/>
          <p:nvPr/>
        </p:nvSpPr>
        <p:spPr>
          <a:xfrm>
            <a:off x="762000" y="398979"/>
            <a:ext cx="8781288" cy="1769715"/>
          </a:xfrm>
          <a:prstGeom prst="rect">
            <a:avLst/>
          </a:prstGeom>
          <a:noFill/>
        </p:spPr>
        <p:txBody>
          <a:bodyPr wrap="square">
            <a:spAutoFit/>
          </a:bodyPr>
          <a:lstStyle/>
          <a:p>
            <a:pPr algn="r" rtl="1"/>
            <a:r>
              <a:rPr lang="ar-SA" sz="4800" b="1" dirty="0">
                <a:solidFill>
                  <a:schemeClr val="accent2"/>
                </a:solidFill>
                <a:latin typeface="Arabic Typesetting" panose="03020402040406030203" pitchFamily="66" charset="-78"/>
                <a:cs typeface="Arabic Typesetting" panose="03020402040406030203" pitchFamily="66" charset="-78"/>
              </a:rPr>
              <a:t>التحديات:</a:t>
            </a:r>
          </a:p>
          <a:p>
            <a:pPr algn="r" rtl="1"/>
            <a:endParaRPr lang="ar-SA" sz="4000" b="1" dirty="0">
              <a:solidFill>
                <a:schemeClr val="accent2"/>
              </a:solidFill>
              <a:latin typeface="Arabic Typesetting" panose="03020402040406030203" pitchFamily="66" charset="-78"/>
              <a:cs typeface="Arabic Typesetting" panose="03020402040406030203" pitchFamily="66" charset="-78"/>
            </a:endParaRPr>
          </a:p>
          <a:p>
            <a:pPr marL="342900" indent="-342900" algn="r" rtl="1">
              <a:buFontTx/>
              <a:buChar char="-"/>
            </a:pPr>
            <a:endParaRPr lang="ar-SA" sz="2100" b="1" dirty="0">
              <a:latin typeface="Traditional Arabic" panose="02020603050405020304" pitchFamily="18" charset="-78"/>
              <a:cs typeface="Traditional Arabic" panose="02020603050405020304" pitchFamily="18" charset="-78"/>
            </a:endParaRPr>
          </a:p>
        </p:txBody>
      </p:sp>
      <p:pic>
        <p:nvPicPr>
          <p:cNvPr id="3" name="صورة 2">
            <a:extLst>
              <a:ext uri="{FF2B5EF4-FFF2-40B4-BE49-F238E27FC236}">
                <a16:creationId xmlns:a16="http://schemas.microsoft.com/office/drawing/2014/main" id="{FDE5C631-CD0D-416A-B771-6FE2B9212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022" y="4179316"/>
            <a:ext cx="2587244" cy="2587244"/>
          </a:xfrm>
          <a:prstGeom prst="rect">
            <a:avLst/>
          </a:prstGeom>
        </p:spPr>
      </p:pic>
      <p:sp>
        <p:nvSpPr>
          <p:cNvPr id="6" name="مربع نص 5">
            <a:extLst>
              <a:ext uri="{FF2B5EF4-FFF2-40B4-BE49-F238E27FC236}">
                <a16:creationId xmlns:a16="http://schemas.microsoft.com/office/drawing/2014/main" id="{3AEF7428-8149-49BA-867E-BEE9F3DA0813}"/>
              </a:ext>
            </a:extLst>
          </p:cNvPr>
          <p:cNvSpPr txBox="1"/>
          <p:nvPr/>
        </p:nvSpPr>
        <p:spPr>
          <a:xfrm>
            <a:off x="762000" y="1146038"/>
            <a:ext cx="8781288" cy="3816429"/>
          </a:xfrm>
          <a:prstGeom prst="rect">
            <a:avLst/>
          </a:prstGeom>
          <a:noFill/>
        </p:spPr>
        <p:txBody>
          <a:bodyPr wrap="square">
            <a:spAutoFit/>
          </a:bodyPr>
          <a:lstStyle/>
          <a:p>
            <a:pPr marL="457200" indent="-457200" algn="r" rtl="1">
              <a:buClr>
                <a:schemeClr val="accent2"/>
              </a:buClr>
              <a:buFont typeface="+mj-lt"/>
              <a:buAutoNum type="arabicPeriod"/>
            </a:pPr>
            <a:r>
              <a:rPr lang="ar-SA" sz="2200" b="1" dirty="0">
                <a:solidFill>
                  <a:schemeClr val="accent2"/>
                </a:solidFill>
                <a:latin typeface="Traditional Arabic" panose="02020603050405020304" pitchFamily="18" charset="-78"/>
                <a:cs typeface="Traditional Arabic" panose="02020603050405020304" pitchFamily="18" charset="-78"/>
              </a:rPr>
              <a:t>شدة الضوء : </a:t>
            </a:r>
            <a:r>
              <a:rPr lang="ar-SA" sz="2200" b="1" dirty="0">
                <a:latin typeface="Traditional Arabic" panose="02020603050405020304" pitchFamily="18" charset="-78"/>
                <a:cs typeface="Traditional Arabic" panose="02020603050405020304" pitchFamily="18" charset="-78"/>
              </a:rPr>
              <a:t>يعتبر الضوء عامل هام وأساسي وله الدور الأكبر في معالجة الصورة واكتشاف الوجه و بؤبؤ العين فلابد من توفر مصدر ضوء مناسب ومعاكس لاتجاه الكاميرا.</a:t>
            </a: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a:p>
            <a:pPr marL="457200" indent="-457200" algn="r" rtl="1">
              <a:buClr>
                <a:schemeClr val="accent2"/>
              </a:buClr>
              <a:buFont typeface="+mj-lt"/>
              <a:buAutoNum type="arabicPeriod"/>
            </a:pPr>
            <a:r>
              <a:rPr lang="ar-SA" sz="2200" b="1" dirty="0">
                <a:solidFill>
                  <a:schemeClr val="accent2"/>
                </a:solidFill>
                <a:latin typeface="Traditional Arabic" panose="02020603050405020304" pitchFamily="18" charset="-78"/>
                <a:cs typeface="Traditional Arabic" panose="02020603050405020304" pitchFamily="18" charset="-78"/>
              </a:rPr>
              <a:t>موضع الكاميرا: </a:t>
            </a:r>
            <a:r>
              <a:rPr lang="ar-SA" sz="2200" b="1" dirty="0">
                <a:latin typeface="Traditional Arabic" panose="02020603050405020304" pitchFamily="18" charset="-78"/>
                <a:cs typeface="Traditional Arabic" panose="02020603050405020304" pitchFamily="18" charset="-78"/>
              </a:rPr>
              <a:t>يجب الأخذ بعين الاعتبار مكان تموضع الكاميرا وزاويتها , بحيث يجب ان تكون الكاميرا مقابلة مباشرة لوجه السائق.</a:t>
            </a: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a:p>
            <a:pPr marL="457200" indent="-457200" algn="r" rtl="1">
              <a:buClr>
                <a:schemeClr val="accent2"/>
              </a:buClr>
              <a:buFont typeface="+mj-lt"/>
              <a:buAutoNum type="arabicPeriod"/>
            </a:pPr>
            <a:r>
              <a:rPr lang="ar-SA" sz="2200" b="1" dirty="0">
                <a:solidFill>
                  <a:schemeClr val="accent2"/>
                </a:solidFill>
                <a:latin typeface="Traditional Arabic" panose="02020603050405020304" pitchFamily="18" charset="-78"/>
                <a:cs typeface="Traditional Arabic" panose="02020603050405020304" pitchFamily="18" charset="-78"/>
              </a:rPr>
              <a:t>العوامل الخارجية: </a:t>
            </a:r>
            <a:r>
              <a:rPr lang="ar-SA" sz="2200" b="1" dirty="0">
                <a:latin typeface="Traditional Arabic" panose="02020603050405020304" pitchFamily="18" charset="-78"/>
                <a:cs typeface="Traditional Arabic" panose="02020603050405020304" pitchFamily="18" charset="-78"/>
              </a:rPr>
              <a:t>مثل ضوء الشمس والغبار واهتزاز المركبة...</a:t>
            </a: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a:p>
            <a:pPr marL="457200" indent="-457200" algn="r" rtl="1">
              <a:buClr>
                <a:schemeClr val="accent2"/>
              </a:buClr>
              <a:buFont typeface="+mj-lt"/>
              <a:buAutoNum type="arabicPeriod"/>
            </a:pPr>
            <a:endParaRPr lang="ar-SA" sz="22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379661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14F6CB2E-D81D-472C-8781-74AB3E1CD8BB}"/>
              </a:ext>
            </a:extLst>
          </p:cNvPr>
          <p:cNvSpPr txBox="1"/>
          <p:nvPr/>
        </p:nvSpPr>
        <p:spPr>
          <a:xfrm>
            <a:off x="762000" y="398979"/>
            <a:ext cx="8781288" cy="1031051"/>
          </a:xfrm>
          <a:prstGeom prst="rect">
            <a:avLst/>
          </a:prstGeom>
          <a:noFill/>
        </p:spPr>
        <p:txBody>
          <a:bodyPr wrap="square">
            <a:spAutoFit/>
          </a:bodyPr>
          <a:lstStyle/>
          <a:p>
            <a:pPr algn="r" rtl="1"/>
            <a:r>
              <a:rPr lang="ar-SA" sz="4000" b="1" dirty="0">
                <a:solidFill>
                  <a:schemeClr val="accent2"/>
                </a:solidFill>
                <a:latin typeface="Arabic Typesetting" panose="03020402040406030203" pitchFamily="66" charset="-78"/>
                <a:cs typeface="Arabic Typesetting" panose="03020402040406030203" pitchFamily="66" charset="-78"/>
              </a:rPr>
              <a:t>مبدئ عمل البرنامج:</a:t>
            </a:r>
          </a:p>
          <a:p>
            <a:pPr marL="342900" indent="-342900" algn="r" rtl="1">
              <a:buFontTx/>
              <a:buChar char="-"/>
            </a:pPr>
            <a:endParaRPr lang="ar-SA" sz="2100" b="1" dirty="0">
              <a:latin typeface="Traditional Arabic" panose="02020603050405020304" pitchFamily="18" charset="-78"/>
              <a:cs typeface="Traditional Arabic" panose="02020603050405020304" pitchFamily="18" charset="-78"/>
            </a:endParaRPr>
          </a:p>
        </p:txBody>
      </p:sp>
      <p:sp>
        <p:nvSpPr>
          <p:cNvPr id="6" name="مربع نص 5">
            <a:extLst>
              <a:ext uri="{FF2B5EF4-FFF2-40B4-BE49-F238E27FC236}">
                <a16:creationId xmlns:a16="http://schemas.microsoft.com/office/drawing/2014/main" id="{3AEF7428-8149-49BA-867E-BEE9F3DA0813}"/>
              </a:ext>
            </a:extLst>
          </p:cNvPr>
          <p:cNvSpPr txBox="1"/>
          <p:nvPr/>
        </p:nvSpPr>
        <p:spPr>
          <a:xfrm>
            <a:off x="762000" y="1129933"/>
            <a:ext cx="8781288" cy="4016484"/>
          </a:xfrm>
          <a:prstGeom prst="rect">
            <a:avLst/>
          </a:prstGeom>
          <a:noFill/>
        </p:spPr>
        <p:txBody>
          <a:bodyPr wrap="square">
            <a:spAutoFit/>
          </a:bodyPr>
          <a:lstStyle/>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يقوم البرنامج بالتقاط وتحديد الوجه باستخدام أدوات مكتبة </a:t>
            </a:r>
            <a:r>
              <a:rPr lang="en-US" sz="2000" b="1" dirty="0">
                <a:latin typeface="Traditional Arabic" panose="02020603050405020304" pitchFamily="18" charset="-78"/>
                <a:cs typeface="Traditional Arabic" panose="02020603050405020304" pitchFamily="18" charset="-78"/>
              </a:rPr>
              <a:t>OpenCV</a:t>
            </a:r>
            <a:r>
              <a:rPr lang="ar-SA" sz="2000" b="1" dirty="0">
                <a:latin typeface="Traditional Arabic" panose="02020603050405020304" pitchFamily="18" charset="-78"/>
                <a:cs typeface="Traditional Arabic" panose="02020603050405020304" pitchFamily="18" charset="-78"/>
              </a:rPr>
              <a:t>.</a:t>
            </a:r>
            <a:endParaRPr lang="en-US" sz="2000" b="1" dirty="0">
              <a:latin typeface="Traditional Arabic" panose="02020603050405020304" pitchFamily="18" charset="-78"/>
              <a:cs typeface="Traditional Arabic" panose="02020603050405020304" pitchFamily="18" charset="-78"/>
            </a:endParaRP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تتم معايرة إحداثيات العينين ووضع عتبة للتفرقة بين العين اليسرى و اليمنى.</a:t>
            </a: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تتم حساب المساحة التي تشغلها القزحية من سطح العين وذلك باستخدام اوزان مدربة مسبقا تحدد.</a:t>
            </a: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يتم حساب العتبة المثلى لمعالجة اطار العين.</a:t>
            </a: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 تحديد بؤبؤ العين عن طريق حساب النقطة الوسطى لقزحية العين.</a:t>
            </a:r>
          </a:p>
          <a:p>
            <a:pPr marL="342900" indent="-342900" algn="r" rtl="1">
              <a:lnSpc>
                <a:spcPct val="150000"/>
              </a:lnSpc>
              <a:buClr>
                <a:schemeClr val="accent2"/>
              </a:buClr>
              <a:buFont typeface="Arial" panose="020B0604020202020204" pitchFamily="34" charset="0"/>
              <a:buChar char="•"/>
            </a:pPr>
            <a:endParaRPr lang="ar-SA" sz="2400" b="1" dirty="0">
              <a:latin typeface="Traditional Arabic" panose="02020603050405020304" pitchFamily="18" charset="-78"/>
              <a:cs typeface="Traditional Arabic" panose="02020603050405020304" pitchFamily="18" charset="-78"/>
            </a:endParaRPr>
          </a:p>
          <a:p>
            <a:pPr marL="342900" indent="-342900" algn="r" rtl="1">
              <a:lnSpc>
                <a:spcPct val="150000"/>
              </a:lnSpc>
              <a:buClr>
                <a:schemeClr val="accent2"/>
              </a:buClr>
              <a:buFont typeface="Arial" panose="020B0604020202020204" pitchFamily="34" charset="0"/>
              <a:buChar char="•"/>
            </a:pPr>
            <a:endParaRPr lang="ar-SA" sz="2400" b="1" dirty="0">
              <a:latin typeface="Traditional Arabic" panose="02020603050405020304" pitchFamily="18" charset="-78"/>
              <a:cs typeface="Traditional Arabic" panose="02020603050405020304" pitchFamily="18" charset="-78"/>
            </a:endParaRPr>
          </a:p>
          <a:p>
            <a:pPr marL="457200" indent="-457200" algn="r" rtl="1">
              <a:lnSpc>
                <a:spcPct val="150000"/>
              </a:lnSpc>
              <a:buClr>
                <a:schemeClr val="accent2"/>
              </a:buClr>
              <a:buFont typeface="+mj-lt"/>
              <a:buAutoNum type="arabicPeriod"/>
            </a:pPr>
            <a:endParaRPr lang="ar-SA" sz="2400" b="1" dirty="0">
              <a:latin typeface="Traditional Arabic" panose="02020603050405020304" pitchFamily="18" charset="-78"/>
              <a:cs typeface="Traditional Arabic" panose="02020603050405020304" pitchFamily="18" charset="-78"/>
            </a:endParaRPr>
          </a:p>
        </p:txBody>
      </p:sp>
      <p:pic>
        <p:nvPicPr>
          <p:cNvPr id="4" name="صورة 3">
            <a:extLst>
              <a:ext uri="{FF2B5EF4-FFF2-40B4-BE49-F238E27FC236}">
                <a16:creationId xmlns:a16="http://schemas.microsoft.com/office/drawing/2014/main" id="{ACBA1ABC-48AA-46D1-8B10-1F798029ACDC}"/>
              </a:ext>
            </a:extLst>
          </p:cNvPr>
          <p:cNvPicPr>
            <a:picLocks noChangeAspect="1"/>
          </p:cNvPicPr>
          <p:nvPr/>
        </p:nvPicPr>
        <p:blipFill rotWithShape="1">
          <a:blip r:embed="rId2">
            <a:extLst>
              <a:ext uri="{28A0092B-C50C-407E-A947-70E740481C1C}">
                <a14:useLocalDpi xmlns:a14="http://schemas.microsoft.com/office/drawing/2010/main" val="0"/>
              </a:ext>
            </a:extLst>
          </a:blip>
          <a:srcRect l="7177" t="10185" r="7639" b="7870"/>
          <a:stretch/>
        </p:blipFill>
        <p:spPr>
          <a:xfrm>
            <a:off x="6797040" y="4846320"/>
            <a:ext cx="2091238" cy="2011680"/>
          </a:xfrm>
          <a:prstGeom prst="rect">
            <a:avLst/>
          </a:prstGeom>
        </p:spPr>
      </p:pic>
    </p:spTree>
    <p:extLst>
      <p:ext uri="{BB962C8B-B14F-4D97-AF65-F5344CB8AC3E}">
        <p14:creationId xmlns:p14="http://schemas.microsoft.com/office/powerpoint/2010/main" val="384854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14F6CB2E-D81D-472C-8781-74AB3E1CD8BB}"/>
              </a:ext>
            </a:extLst>
          </p:cNvPr>
          <p:cNvSpPr txBox="1"/>
          <p:nvPr/>
        </p:nvSpPr>
        <p:spPr>
          <a:xfrm>
            <a:off x="762000" y="398979"/>
            <a:ext cx="8781288" cy="1031051"/>
          </a:xfrm>
          <a:prstGeom prst="rect">
            <a:avLst/>
          </a:prstGeom>
          <a:noFill/>
        </p:spPr>
        <p:txBody>
          <a:bodyPr wrap="square">
            <a:spAutoFit/>
          </a:bodyPr>
          <a:lstStyle/>
          <a:p>
            <a:pPr algn="r" rtl="1"/>
            <a:r>
              <a:rPr lang="ar-SA" sz="4000" b="1" dirty="0">
                <a:solidFill>
                  <a:schemeClr val="accent2"/>
                </a:solidFill>
                <a:latin typeface="Arabic Typesetting" panose="03020402040406030203" pitchFamily="66" charset="-78"/>
                <a:cs typeface="Arabic Typesetting" panose="03020402040406030203" pitchFamily="66" charset="-78"/>
              </a:rPr>
              <a:t>آلية عمل البرنامج:</a:t>
            </a:r>
          </a:p>
          <a:p>
            <a:pPr marL="342900" indent="-342900" algn="r" rtl="1">
              <a:buFontTx/>
              <a:buChar char="-"/>
            </a:pPr>
            <a:endParaRPr lang="ar-SA" sz="2100" b="1" dirty="0">
              <a:latin typeface="Traditional Arabic" panose="02020603050405020304" pitchFamily="18" charset="-78"/>
              <a:cs typeface="Traditional Arabic" panose="02020603050405020304" pitchFamily="18" charset="-78"/>
            </a:endParaRPr>
          </a:p>
        </p:txBody>
      </p:sp>
      <p:sp>
        <p:nvSpPr>
          <p:cNvPr id="6" name="مربع نص 5">
            <a:extLst>
              <a:ext uri="{FF2B5EF4-FFF2-40B4-BE49-F238E27FC236}">
                <a16:creationId xmlns:a16="http://schemas.microsoft.com/office/drawing/2014/main" id="{3AEF7428-8149-49BA-867E-BEE9F3DA0813}"/>
              </a:ext>
            </a:extLst>
          </p:cNvPr>
          <p:cNvSpPr txBox="1"/>
          <p:nvPr/>
        </p:nvSpPr>
        <p:spPr>
          <a:xfrm>
            <a:off x="762000" y="1129933"/>
            <a:ext cx="8781288" cy="5409173"/>
          </a:xfrm>
          <a:prstGeom prst="rect">
            <a:avLst/>
          </a:prstGeom>
          <a:noFill/>
        </p:spPr>
        <p:txBody>
          <a:bodyPr wrap="square">
            <a:spAutoFit/>
          </a:bodyPr>
          <a:lstStyle/>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يتم التقاط وجه السائق.</a:t>
            </a:r>
            <a:endParaRPr lang="en-US" sz="2000" b="1" dirty="0">
              <a:latin typeface="Traditional Arabic" panose="02020603050405020304" pitchFamily="18" charset="-78"/>
              <a:cs typeface="Traditional Arabic" panose="02020603050405020304" pitchFamily="18" charset="-78"/>
            </a:endParaRP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تتم عملية التقاط الصور ومعالجتها وتحديد احداثيات بؤبؤ العين.</a:t>
            </a: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قمنا بتعريف متغير باسم</a:t>
            </a:r>
            <a:r>
              <a:rPr lang="en-US" b="1" dirty="0">
                <a:latin typeface="Traditional Arabic" panose="02020603050405020304" pitchFamily="18" charset="-78"/>
                <a:cs typeface="Traditional Arabic" panose="02020603050405020304" pitchFamily="18" charset="-78"/>
              </a:rPr>
              <a:t>state</a:t>
            </a:r>
            <a:r>
              <a:rPr lang="en-US" sz="1600" b="1" dirty="0">
                <a:latin typeface="Traditional Arabic" panose="02020603050405020304" pitchFamily="18" charset="-78"/>
                <a:cs typeface="Traditional Arabic" panose="02020603050405020304" pitchFamily="18" charset="-78"/>
              </a:rPr>
              <a:t>” </a:t>
            </a:r>
            <a:r>
              <a:rPr lang="ar-SA" sz="1600" b="1" dirty="0">
                <a:latin typeface="Traditional Arabic" panose="02020603050405020304" pitchFamily="18" charset="-78"/>
                <a:cs typeface="Traditional Arabic" panose="02020603050405020304" pitchFamily="18" charset="-78"/>
              </a:rPr>
              <a:t>" </a:t>
            </a:r>
            <a:r>
              <a:rPr lang="ar-SA" sz="2000" b="1" dirty="0">
                <a:latin typeface="Traditional Arabic" panose="02020603050405020304" pitchFamily="18" charset="-78"/>
                <a:cs typeface="Traditional Arabic" panose="02020603050405020304" pitchFamily="18" charset="-78"/>
              </a:rPr>
              <a:t>والذي يمثل حالة السائق ويأخذ احد القيمتين </a:t>
            </a:r>
            <a:r>
              <a:rPr lang="ar-SA" b="1" dirty="0">
                <a:latin typeface="Traditional Arabic" panose="02020603050405020304" pitchFamily="18" charset="-78"/>
                <a:cs typeface="Traditional Arabic" panose="02020603050405020304" pitchFamily="18" charset="-78"/>
              </a:rPr>
              <a:t>("</a:t>
            </a:r>
            <a:r>
              <a:rPr lang="en-US" b="1" dirty="0">
                <a:latin typeface="Traditional Arabic" panose="02020603050405020304" pitchFamily="18" charset="-78"/>
                <a:cs typeface="Traditional Arabic" panose="02020603050405020304" pitchFamily="18" charset="-78"/>
              </a:rPr>
              <a:t>sleep</a:t>
            </a:r>
            <a:r>
              <a:rPr lang="ar-SA" b="1" dirty="0">
                <a:latin typeface="Traditional Arabic" panose="02020603050405020304" pitchFamily="18" charset="-78"/>
                <a:cs typeface="Traditional Arabic" panose="02020603050405020304" pitchFamily="18" charset="-78"/>
              </a:rPr>
              <a:t>",“</a:t>
            </a:r>
            <a:r>
              <a:rPr lang="en-US" b="1" dirty="0">
                <a:latin typeface="Traditional Arabic" panose="02020603050405020304" pitchFamily="18" charset="-78"/>
                <a:cs typeface="Traditional Arabic" panose="02020603050405020304" pitchFamily="18" charset="-78"/>
              </a:rPr>
              <a:t>awake</a:t>
            </a:r>
            <a:r>
              <a:rPr lang="ar-SA" b="1" dirty="0">
                <a:latin typeface="Traditional Arabic" panose="02020603050405020304" pitchFamily="18" charset="-78"/>
                <a:cs typeface="Traditional Arabic" panose="02020603050405020304" pitchFamily="18" charset="-78"/>
              </a:rPr>
              <a:t>").</a:t>
            </a:r>
            <a:endParaRPr lang="ar-SA" sz="2000" b="1" dirty="0">
              <a:latin typeface="Traditional Arabic" panose="02020603050405020304" pitchFamily="18" charset="-78"/>
              <a:cs typeface="Traditional Arabic" panose="02020603050405020304" pitchFamily="18" charset="-78"/>
            </a:endParaRP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قمنا بتعريف متحولين , المتحول الأول "</a:t>
            </a:r>
            <a:r>
              <a:rPr lang="en-US" b="1" dirty="0">
                <a:latin typeface="Traditional Arabic" panose="02020603050405020304" pitchFamily="18" charset="-78"/>
                <a:cs typeface="Traditional Arabic" panose="02020603050405020304" pitchFamily="18" charset="-78"/>
              </a:rPr>
              <a:t>current_char</a:t>
            </a:r>
            <a:r>
              <a:rPr lang="ar-SA" sz="2000" b="1" dirty="0">
                <a:latin typeface="Traditional Arabic" panose="02020603050405020304" pitchFamily="18" charset="-78"/>
                <a:cs typeface="Traditional Arabic" panose="02020603050405020304" pitchFamily="18" charset="-78"/>
              </a:rPr>
              <a:t>" يقوم بتخزين القيم تبعا لقيمة "</a:t>
            </a:r>
            <a:r>
              <a:rPr lang="en-US" b="1" dirty="0">
                <a:latin typeface="Traditional Arabic" panose="02020603050405020304" pitchFamily="18" charset="-78"/>
                <a:cs typeface="Traditional Arabic" panose="02020603050405020304" pitchFamily="18" charset="-78"/>
              </a:rPr>
              <a:t>state</a:t>
            </a:r>
            <a:r>
              <a:rPr lang="ar-SA" sz="2000" b="1" dirty="0">
                <a:latin typeface="Traditional Arabic" panose="02020603050405020304" pitchFamily="18" charset="-78"/>
                <a:cs typeface="Traditional Arabic" panose="02020603050405020304" pitchFamily="18" charset="-78"/>
              </a:rPr>
              <a:t>" وتكون قيمته كالتالي:</a:t>
            </a:r>
          </a:p>
          <a:p>
            <a:pPr algn="r" rtl="1">
              <a:lnSpc>
                <a:spcPct val="150000"/>
              </a:lnSpc>
              <a:buClr>
                <a:schemeClr val="accent2"/>
              </a:buClr>
            </a:pPr>
            <a:r>
              <a:rPr lang="ar-SA" sz="2000" b="1" dirty="0">
                <a:latin typeface="Traditional Arabic" panose="02020603050405020304" pitchFamily="18" charset="-78"/>
                <a:cs typeface="Traditional Arabic" panose="02020603050405020304" pitchFamily="18" charset="-78"/>
              </a:rPr>
              <a:t>      - "/" في حال كانت قيمة</a:t>
            </a:r>
            <a:r>
              <a:rPr lang="ar-SA" sz="2400" b="1" dirty="0">
                <a:latin typeface="Traditional Arabic" panose="02020603050405020304" pitchFamily="18" charset="-78"/>
                <a:cs typeface="Traditional Arabic" panose="02020603050405020304" pitchFamily="18" charset="-78"/>
              </a:rPr>
              <a:t> </a:t>
            </a:r>
            <a:r>
              <a:rPr lang="en-US" b="1" dirty="0">
                <a:latin typeface="Traditional Arabic" panose="02020603050405020304" pitchFamily="18" charset="-78"/>
                <a:cs typeface="Traditional Arabic" panose="02020603050405020304" pitchFamily="18" charset="-78"/>
              </a:rPr>
              <a:t>sleep</a:t>
            </a:r>
            <a:r>
              <a:rPr lang="en-US" sz="2400" b="1" dirty="0">
                <a:latin typeface="Traditional Arabic" panose="02020603050405020304" pitchFamily="18" charset="-78"/>
                <a:cs typeface="Traditional Arabic" panose="02020603050405020304" pitchFamily="18" charset="-78"/>
              </a:rPr>
              <a:t>”</a:t>
            </a:r>
            <a:r>
              <a:rPr lang="ar-SA" b="1" dirty="0">
                <a:latin typeface="Traditional Arabic" panose="02020603050405020304" pitchFamily="18" charset="-78"/>
                <a:cs typeface="Traditional Arabic" panose="02020603050405020304" pitchFamily="18" charset="-78"/>
              </a:rPr>
              <a:t>=</a:t>
            </a:r>
            <a:r>
              <a:rPr lang="en-US" b="1" dirty="0">
                <a:latin typeface="Traditional Arabic" panose="02020603050405020304" pitchFamily="18" charset="-78"/>
                <a:cs typeface="Traditional Arabic" panose="02020603050405020304" pitchFamily="18" charset="-78"/>
              </a:rPr>
              <a:t>state</a:t>
            </a:r>
            <a:r>
              <a:rPr lang="ar-SA" sz="2000" b="1" dirty="0">
                <a:latin typeface="Traditional Arabic" panose="02020603050405020304" pitchFamily="18" charset="-78"/>
                <a:cs typeface="Traditional Arabic" panose="02020603050405020304" pitchFamily="18" charset="-78"/>
              </a:rPr>
              <a:t>".</a:t>
            </a:r>
          </a:p>
          <a:p>
            <a:pPr algn="r" rtl="1">
              <a:lnSpc>
                <a:spcPct val="150000"/>
              </a:lnSpc>
              <a:buClr>
                <a:schemeClr val="accent2"/>
              </a:buClr>
            </a:pPr>
            <a:r>
              <a:rPr lang="ar-SA" sz="2000" b="1" dirty="0">
                <a:latin typeface="Traditional Arabic" panose="02020603050405020304" pitchFamily="18" charset="-78"/>
                <a:cs typeface="Traditional Arabic" panose="02020603050405020304" pitchFamily="18" charset="-78"/>
              </a:rPr>
              <a:t>      - " " في حال كانت قيمة</a:t>
            </a:r>
            <a:r>
              <a:rPr lang="ar-SA" sz="2400" b="1" dirty="0">
                <a:latin typeface="Traditional Arabic" panose="02020603050405020304" pitchFamily="18" charset="-78"/>
                <a:cs typeface="Traditional Arabic" panose="02020603050405020304" pitchFamily="18" charset="-78"/>
              </a:rPr>
              <a:t> </a:t>
            </a:r>
            <a:r>
              <a:rPr lang="en-US" b="1" dirty="0">
                <a:latin typeface="Traditional Arabic" panose="02020603050405020304" pitchFamily="18" charset="-78"/>
                <a:cs typeface="Traditional Arabic" panose="02020603050405020304" pitchFamily="18" charset="-78"/>
              </a:rPr>
              <a:t>awake”</a:t>
            </a:r>
            <a:r>
              <a:rPr lang="ar-SA" b="1" dirty="0">
                <a:latin typeface="Traditional Arabic" panose="02020603050405020304" pitchFamily="18" charset="-78"/>
                <a:cs typeface="Traditional Arabic" panose="02020603050405020304" pitchFamily="18" charset="-78"/>
              </a:rPr>
              <a:t>=</a:t>
            </a:r>
            <a:r>
              <a:rPr lang="en-US" b="1" dirty="0">
                <a:latin typeface="Traditional Arabic" panose="02020603050405020304" pitchFamily="18" charset="-78"/>
                <a:cs typeface="Traditional Arabic" panose="02020603050405020304" pitchFamily="18" charset="-78"/>
              </a:rPr>
              <a:t>state</a:t>
            </a:r>
            <a:r>
              <a:rPr lang="ar-SA" sz="2000" b="1" dirty="0">
                <a:latin typeface="Traditional Arabic" panose="02020603050405020304" pitchFamily="18" charset="-78"/>
                <a:cs typeface="Traditional Arabic" panose="02020603050405020304" pitchFamily="18" charset="-78"/>
              </a:rPr>
              <a:t>".</a:t>
            </a:r>
          </a:p>
          <a:p>
            <a:pPr marL="342900" indent="-342900" algn="r" rtl="1">
              <a:lnSpc>
                <a:spcPct val="150000"/>
              </a:lnSpc>
              <a:buClr>
                <a:schemeClr val="accent2"/>
              </a:buClr>
              <a:buFont typeface="Arial" panose="020B0604020202020204" pitchFamily="34" charset="0"/>
              <a:buChar char="•"/>
            </a:pPr>
            <a:r>
              <a:rPr lang="ar-SA" sz="2000" b="1" dirty="0">
                <a:latin typeface="Traditional Arabic" panose="02020603050405020304" pitchFamily="18" charset="-78"/>
                <a:cs typeface="Traditional Arabic" panose="02020603050405020304" pitchFamily="18" charset="-78"/>
              </a:rPr>
              <a:t>المتحول الثاني “</a:t>
            </a:r>
            <a:r>
              <a:rPr lang="en-US" b="1" dirty="0">
                <a:latin typeface="Traditional Arabic" panose="02020603050405020304" pitchFamily="18" charset="-78"/>
                <a:cs typeface="Traditional Arabic" panose="02020603050405020304" pitchFamily="18" charset="-78"/>
              </a:rPr>
              <a:t>message</a:t>
            </a:r>
            <a:r>
              <a:rPr lang="ar-SA" sz="2000" b="1" dirty="0">
                <a:latin typeface="Traditional Arabic" panose="02020603050405020304" pitchFamily="18" charset="-78"/>
                <a:cs typeface="Traditional Arabic" panose="02020603050405020304" pitchFamily="18" charset="-78"/>
              </a:rPr>
              <a:t>" ويقوم بتخزين قيمة المتحول </a:t>
            </a:r>
            <a:r>
              <a:rPr lang="en-US" sz="2000" b="1" dirty="0">
                <a:latin typeface="Traditional Arabic" panose="02020603050405020304" pitchFamily="18" charset="-78"/>
                <a:cs typeface="Traditional Arabic" panose="02020603050405020304" pitchFamily="18" charset="-78"/>
              </a:rPr>
              <a:t>“</a:t>
            </a:r>
            <a:r>
              <a:rPr lang="en-US" b="1" dirty="0">
                <a:latin typeface="Traditional Arabic" panose="02020603050405020304" pitchFamily="18" charset="-78"/>
                <a:cs typeface="Traditional Arabic" panose="02020603050405020304" pitchFamily="18" charset="-78"/>
              </a:rPr>
              <a:t>current_char</a:t>
            </a:r>
            <a:r>
              <a:rPr lang="en-US" sz="2000" b="1" dirty="0">
                <a:latin typeface="Traditional Arabic" panose="02020603050405020304" pitchFamily="18" charset="-78"/>
                <a:cs typeface="Traditional Arabic" panose="02020603050405020304" pitchFamily="18" charset="-78"/>
              </a:rPr>
              <a:t>”</a:t>
            </a:r>
            <a:r>
              <a:rPr lang="ar-SA" sz="2000" b="1" dirty="0">
                <a:latin typeface="Traditional Arabic" panose="02020603050405020304" pitchFamily="18" charset="-78"/>
                <a:cs typeface="Traditional Arabic" panose="02020603050405020304" pitchFamily="18" charset="-78"/>
              </a:rPr>
              <a:t> في حال أصبحت لدينا سلسلة من "/" يتم الدخول بعداد زمني تنازلي بعد ذلك يتم اطلاق تنبيه صوتي لإيقاظ السائق.</a:t>
            </a:r>
          </a:p>
          <a:p>
            <a:pPr marL="342900" indent="-342900" algn="r" rtl="1">
              <a:lnSpc>
                <a:spcPct val="150000"/>
              </a:lnSpc>
              <a:buClr>
                <a:schemeClr val="accent2"/>
              </a:buClr>
              <a:buFont typeface="Arial" panose="020B0604020202020204" pitchFamily="34" charset="0"/>
              <a:buChar char="•"/>
            </a:pPr>
            <a:r>
              <a:rPr lang="ar-SA" sz="2400" b="1" dirty="0">
                <a:solidFill>
                  <a:schemeClr val="accent2"/>
                </a:solidFill>
                <a:latin typeface="Traditional Arabic" panose="02020603050405020304" pitchFamily="18" charset="-78"/>
                <a:cs typeface="Traditional Arabic" panose="02020603050405020304" pitchFamily="18" charset="-78"/>
              </a:rPr>
              <a:t>ملاحظة: </a:t>
            </a:r>
            <a:r>
              <a:rPr lang="ar-SA" sz="2000" b="1" dirty="0">
                <a:latin typeface="Traditional Arabic" panose="02020603050405020304" pitchFamily="18" charset="-78"/>
                <a:cs typeface="Traditional Arabic" panose="02020603050405020304" pitchFamily="18" charset="-78"/>
              </a:rPr>
              <a:t>تمت إضافة السلسلة النصية "/" وتخزينها في المتغير “</a:t>
            </a:r>
            <a:r>
              <a:rPr lang="en-US" b="1" dirty="0">
                <a:latin typeface="Traditional Arabic" panose="02020603050405020304" pitchFamily="18" charset="-78"/>
                <a:cs typeface="Traditional Arabic" panose="02020603050405020304" pitchFamily="18" charset="-78"/>
              </a:rPr>
              <a:t>massage</a:t>
            </a:r>
            <a:r>
              <a:rPr lang="ar-SA" sz="2000" b="1" dirty="0">
                <a:latin typeface="Traditional Arabic" panose="02020603050405020304" pitchFamily="18" charset="-78"/>
                <a:cs typeface="Traditional Arabic" panose="02020603050405020304" pitchFamily="18" charset="-78"/>
              </a:rPr>
              <a:t>" لتفادي الدخول في العداد الزمني مباشرة , فقد يتم لفت انتباه السائق لمشتتات بصرية او سمعية خارجية ففي حال عودة السائق لوضعه الطبيعي تتم مقاطعة السلسلة ب " " . </a:t>
            </a:r>
          </a:p>
        </p:txBody>
      </p:sp>
      <p:pic>
        <p:nvPicPr>
          <p:cNvPr id="3" name="صورة 2">
            <a:extLst>
              <a:ext uri="{FF2B5EF4-FFF2-40B4-BE49-F238E27FC236}">
                <a16:creationId xmlns:a16="http://schemas.microsoft.com/office/drawing/2014/main" id="{4ADF9B29-17E3-4866-AA08-F230ECD81052}"/>
              </a:ext>
            </a:extLst>
          </p:cNvPr>
          <p:cNvPicPr>
            <a:picLocks noChangeAspect="1"/>
          </p:cNvPicPr>
          <p:nvPr/>
        </p:nvPicPr>
        <p:blipFill rotWithShape="1">
          <a:blip r:embed="rId2">
            <a:extLst>
              <a:ext uri="{28A0092B-C50C-407E-A947-70E740481C1C}">
                <a14:useLocalDpi xmlns:a14="http://schemas.microsoft.com/office/drawing/2010/main" val="0"/>
              </a:ext>
            </a:extLst>
          </a:blip>
          <a:srcRect l="11540" t="21251" r="11389" b="15389"/>
          <a:stretch/>
        </p:blipFill>
        <p:spPr>
          <a:xfrm>
            <a:off x="959223" y="116540"/>
            <a:ext cx="2180946" cy="1792941"/>
          </a:xfrm>
          <a:prstGeom prst="rect">
            <a:avLst/>
          </a:prstGeom>
        </p:spPr>
      </p:pic>
    </p:spTree>
    <p:extLst>
      <p:ext uri="{BB962C8B-B14F-4D97-AF65-F5344CB8AC3E}">
        <p14:creationId xmlns:p14="http://schemas.microsoft.com/office/powerpoint/2010/main" val="425143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DF0E2177-AFFC-4E4B-B6BD-E6C36A29D3D1}"/>
              </a:ext>
            </a:extLst>
          </p:cNvPr>
          <p:cNvPicPr>
            <a:picLocks noChangeAspect="1"/>
          </p:cNvPicPr>
          <p:nvPr/>
        </p:nvPicPr>
        <p:blipFill rotWithShape="1">
          <a:blip r:embed="rId2">
            <a:extLst>
              <a:ext uri="{28A0092B-C50C-407E-A947-70E740481C1C}">
                <a14:useLocalDpi xmlns:a14="http://schemas.microsoft.com/office/drawing/2010/main" val="0"/>
              </a:ext>
            </a:extLst>
          </a:blip>
          <a:srcRect t="13297" b="7823"/>
          <a:stretch/>
        </p:blipFill>
        <p:spPr>
          <a:xfrm>
            <a:off x="0" y="1712259"/>
            <a:ext cx="6384365" cy="5423647"/>
          </a:xfrm>
          <a:prstGeom prst="rect">
            <a:avLst/>
          </a:prstGeom>
        </p:spPr>
      </p:pic>
      <p:sp>
        <p:nvSpPr>
          <p:cNvPr id="10" name="مربع نص 9">
            <a:extLst>
              <a:ext uri="{FF2B5EF4-FFF2-40B4-BE49-F238E27FC236}">
                <a16:creationId xmlns:a16="http://schemas.microsoft.com/office/drawing/2014/main" id="{2F2A1C1B-12F5-433D-88B7-C1EB9748A575}"/>
              </a:ext>
            </a:extLst>
          </p:cNvPr>
          <p:cNvSpPr txBox="1"/>
          <p:nvPr/>
        </p:nvSpPr>
        <p:spPr>
          <a:xfrm>
            <a:off x="5862918" y="2659559"/>
            <a:ext cx="4025152" cy="769441"/>
          </a:xfrm>
          <a:prstGeom prst="rect">
            <a:avLst/>
          </a:prstGeom>
          <a:noFill/>
        </p:spPr>
        <p:txBody>
          <a:bodyPr wrap="square" rtlCol="1">
            <a:spAutoFit/>
          </a:bodyPr>
          <a:lstStyle/>
          <a:p>
            <a:r>
              <a:rPr lang="en-US" sz="4400" b="1" dirty="0">
                <a:solidFill>
                  <a:schemeClr val="accent1"/>
                </a:solidFill>
                <a:latin typeface="Times New Roman" panose="02020603050405020304" pitchFamily="18" charset="0"/>
                <a:cs typeface="Times New Roman" panose="02020603050405020304" pitchFamily="18" charset="0"/>
              </a:rPr>
              <a:t>Any questions?</a:t>
            </a:r>
            <a:endParaRPr lang="ar-SA" sz="4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824925"/>
      </p:ext>
    </p:extLst>
  </p:cSld>
  <p:clrMapOvr>
    <a:masterClrMapping/>
  </p:clrMapOvr>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601</TotalTime>
  <Words>468</Words>
  <Application>Microsoft Office PowerPoint</Application>
  <PresentationFormat>شاشة عريضة</PresentationFormat>
  <Paragraphs>31</Paragraphs>
  <Slides>6</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6</vt:i4>
      </vt:variant>
    </vt:vector>
  </HeadingPairs>
  <TitlesOfParts>
    <vt:vector size="14" baseType="lpstr">
      <vt:lpstr>Arabic Typesetting</vt:lpstr>
      <vt:lpstr>Arial</vt:lpstr>
      <vt:lpstr>Arial Rounded MT Bold</vt:lpstr>
      <vt:lpstr>Times New Roman</vt:lpstr>
      <vt:lpstr>Traditional Arabic</vt:lpstr>
      <vt:lpstr>Trebuchet MS</vt:lpstr>
      <vt:lpstr>Wingdings 3</vt:lpstr>
      <vt:lpstr>واجهة</vt:lpstr>
      <vt:lpstr>Driver Sleeping Detector</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Sleeping Detector</dc:title>
  <dc:creator>Ghaith kt</dc:creator>
  <cp:lastModifiedBy>Ghaith kt</cp:lastModifiedBy>
  <cp:revision>9</cp:revision>
  <dcterms:created xsi:type="dcterms:W3CDTF">2022-04-05T16:40:33Z</dcterms:created>
  <dcterms:modified xsi:type="dcterms:W3CDTF">2022-04-13T22:57:57Z</dcterms:modified>
</cp:coreProperties>
</file>