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6" r:id="rId9"/>
    <p:sldId id="260" r:id="rId10"/>
    <p:sldId id="267" r:id="rId11"/>
    <p:sldId id="262" r:id="rId12"/>
    <p:sldId id="263" r:id="rId13"/>
    <p:sldId id="268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9F36-5589-48BE-A5EB-CAAAAF2EA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1C05-A4EA-464D-9B03-A36E575B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BCE7-DC76-4A06-B21C-2EA60912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AD75-151F-4E06-A0F1-37E62D8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676A-7B8A-4270-B857-F1E1AD9C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2E10-DB0F-4EE8-9F52-3F1EBE6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A423-879E-445D-B0E0-95EF89F4A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AAD0-0F76-4D58-8514-42ABB0DF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836-925A-4702-894C-E8719AD8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9BAB-084E-410D-9E4C-6D3E6C50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C2A56-C0B6-4481-948D-2D784A74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3477-D5A9-443D-8496-0B2D0BB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EAE3-F827-43AE-95B0-4A85579E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BB02-AE51-4577-AAEB-CBC7B003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955F-0D64-4F50-8E36-334AB42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EB8-E824-49B6-B60C-6383CC6C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C2EF-6311-4E48-BEE7-F24AE597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6DEF-A666-4D3C-A00D-017F4FA8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B9BE-2D8D-47BC-8681-ABE9876D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C277-E43A-4EEA-BFB8-1BD4103A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D691-1828-4547-99E6-E99CF1E9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B6D8-F069-4088-87F1-9259F6F5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1721-EF75-4D74-A497-60F7E543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4994-073E-4B51-8C4C-C7C8259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C4A8-B64F-4575-837C-24A36F2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8EEC-7EC9-4CCF-A209-557E25F1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3D8E-0022-4EE4-A446-B06D4DAE1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34056-A092-46BC-91CE-7285F3332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F4EF-599B-4A64-9077-CBB1E039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ECF4-2B8F-43B0-8CC7-18DA1CFD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14D7-C255-4CC1-B577-5EA5C355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C3F0-B873-4269-9AB9-6CD67A4C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F0B9-AB8F-46C5-87B2-134EC2B3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A072-C9E5-4F88-9D28-99380DCE3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3A7B8-9FB8-4884-B917-51FF3F420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E4F01-71D1-4D34-B0F0-78B2FD94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1C3D-FBCE-4E40-9DA6-F38E214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F7F01-1050-4621-A27D-22BD731C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2FB4E-CB29-40F3-BA25-9312FA38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0C5E-5C3E-41E2-87FE-FC106DE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50241-7A5D-44E1-8803-E68B32B5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63043-5C48-4AAF-B43D-644567E5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0763-2940-465D-B5DE-560F2784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5F55A-2D30-44EF-9476-F59FD9A7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B5C2-68D5-4877-817E-E076A8F0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FBB4-45A1-4CF6-A810-B012711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B8C6-6B61-4926-97B3-E93DFFE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9408-F1A7-459F-843C-11C4798F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518E-E5D9-4894-86AE-D3B8271D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C362-0763-401D-84B6-822FB39C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FFF6-5709-4D07-8E64-3A80361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28C1-B3B7-430C-B886-F81324B0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1D7-C3AB-4FB4-9327-2DD78A72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DA908-7BE0-42F4-99CF-B5694E438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86E1-DF92-4635-BE3E-52014ED3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CC732-1C5A-4DB0-9F92-1B19F93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EF74F-D0DC-4777-A97C-FAF9492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8C1F-5E18-49C8-A04C-683487F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D60D3-9692-4C08-A952-ADED2C8B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48B5-BEA1-4039-AFBE-64157D04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0F63-402C-405A-89A8-AF7CD58A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96A6-4B6A-4AB4-852F-6372D828270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172C-3A23-4A3F-B503-ED179A683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061D-CFFD-4B52-ADE5-0692357E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4601-5FB2-4486-8F5B-C9BAE52A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ngall.com/albert-einstein-pn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2013.igem.org/Team:UNITN-Trento/Attribution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0126E-0333-436C-8063-BD3A94AEF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2949" y="229805"/>
            <a:ext cx="2363716" cy="2363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913C2-17F2-4571-AF98-132C0A154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Thinking By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A020-7660-4CAB-A4A5-73A3740A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Surawich </a:t>
            </a:r>
            <a:r>
              <a:rPr lang="en-US" dirty="0" err="1"/>
              <a:t>Aungsusink</a:t>
            </a:r>
            <a:r>
              <a:rPr lang="en-US" dirty="0"/>
              <a:t> 6310422083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56108-8D11-4469-9DAA-1B912AE7B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38272" y="5469509"/>
            <a:ext cx="1583026" cy="8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0C4F0-8752-44CD-B424-87831C9E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71612"/>
            <a:ext cx="8572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46438-A6E5-4886-B1AD-999BC053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80987"/>
            <a:ext cx="11134725" cy="629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831DF-2FED-43F8-A192-8419D721EDA2}"/>
              </a:ext>
            </a:extLst>
          </p:cNvPr>
          <p:cNvSpPr txBox="1"/>
          <p:nvPr/>
        </p:nvSpPr>
        <p:spPr>
          <a:xfrm>
            <a:off x="631432" y="2075196"/>
            <a:ext cx="54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Feels more comfortable to have supporter.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Feels happy to save time for identify herb leaves.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B9E6-E7C5-4F75-8BB1-15BE0D0CEDA2}"/>
              </a:ext>
            </a:extLst>
          </p:cNvPr>
          <p:cNvSpPr txBox="1"/>
          <p:nvPr/>
        </p:nvSpPr>
        <p:spPr>
          <a:xfrm>
            <a:off x="6147397" y="2038124"/>
            <a:ext cx="54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Feels too expensive to invest in new technology.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Does not want to trust 100 percent in AI.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6CCF5-1354-4DE1-9A32-EAC344C78AB6}"/>
              </a:ext>
            </a:extLst>
          </p:cNvPr>
          <p:cNvSpPr txBox="1"/>
          <p:nvPr/>
        </p:nvSpPr>
        <p:spPr>
          <a:xfrm>
            <a:off x="660262" y="4637167"/>
            <a:ext cx="5464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How can to take picture for all herb leaves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How can AI detect the right herb leaves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Is there any ways to buy a cheaper camera and a cloud database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How can real time connect ESP232 / Arduino IDE board</a:t>
            </a:r>
            <a:r>
              <a:rPr lang="th-TH" sz="14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(IOT equipment) with cloud database to detect herb leaves image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5735-004B-4565-9EBA-9DFDA1208ADF}"/>
              </a:ext>
            </a:extLst>
          </p:cNvPr>
          <p:cNvSpPr txBox="1"/>
          <p:nvPr/>
        </p:nvSpPr>
        <p:spPr>
          <a:xfrm>
            <a:off x="6161812" y="4826675"/>
            <a:ext cx="5464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Gradually download the target herb leaves from internet as initial train data.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The more training data and testing data with good technique such as CNN, </a:t>
            </a:r>
            <a:r>
              <a:rPr lang="en-US" sz="1400" dirty="0" err="1">
                <a:solidFill>
                  <a:srgbClr val="00B0F0"/>
                </a:solidFill>
              </a:rPr>
              <a:t>ConvNet</a:t>
            </a:r>
            <a:r>
              <a:rPr lang="en-US" sz="1400" dirty="0">
                <a:solidFill>
                  <a:srgbClr val="00B0F0"/>
                </a:solidFill>
              </a:rPr>
              <a:t> or </a:t>
            </a:r>
            <a:r>
              <a:rPr lang="en-US" sz="1400" dirty="0" err="1">
                <a:solidFill>
                  <a:srgbClr val="00B0F0"/>
                </a:solidFill>
              </a:rPr>
              <a:t>GoogLeNet</a:t>
            </a:r>
            <a:r>
              <a:rPr lang="en-US" sz="1400" dirty="0">
                <a:solidFill>
                  <a:srgbClr val="00B0F0"/>
                </a:solidFill>
              </a:rPr>
              <a:t> can enhance the better detection.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Use 12 month-free trial cloud database at the initial state such as  Huawei Cloud.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Use LORA WAN to connect IOT equipment with cloud database.</a:t>
            </a:r>
          </a:p>
        </p:txBody>
      </p:sp>
    </p:spTree>
    <p:extLst>
      <p:ext uri="{BB962C8B-B14F-4D97-AF65-F5344CB8AC3E}">
        <p14:creationId xmlns:p14="http://schemas.microsoft.com/office/powerpoint/2010/main" val="177152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EAA1-BDDE-4D3B-86C4-918287E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0664"/>
          </a:xfrm>
        </p:spPr>
        <p:txBody>
          <a:bodyPr/>
          <a:lstStyle/>
          <a:p>
            <a:r>
              <a:rPr lang="en-US" dirty="0"/>
              <a:t>Appendix I – app.py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7C01-81EC-4E8C-836A-336941A5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2960"/>
            <a:ext cx="5487660" cy="4581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D14A0-F9B3-4535-BBAA-DFCFF00A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2960"/>
            <a:ext cx="5940500" cy="31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EAA1-BDDE-4D3B-86C4-918287E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0664"/>
          </a:xfrm>
        </p:spPr>
        <p:txBody>
          <a:bodyPr/>
          <a:lstStyle/>
          <a:p>
            <a:r>
              <a:rPr lang="en-US" dirty="0"/>
              <a:t>Appendix II – trainpicture.py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5A46F-3EBF-4194-A3DB-D7FE7DBC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1" y="822959"/>
            <a:ext cx="5995967" cy="39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51604-AD28-400A-AA73-32886E7A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0212"/>
            <a:ext cx="7772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54677-2F00-4672-A32D-495487F9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38137"/>
            <a:ext cx="10896600" cy="618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134EA-6F02-44FF-BE9A-02D63839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24" y="1365422"/>
            <a:ext cx="1558368" cy="297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39500-25E3-4F4B-8879-995937D891AD}"/>
              </a:ext>
            </a:extLst>
          </p:cNvPr>
          <p:cNvSpPr txBox="1"/>
          <p:nvPr/>
        </p:nvSpPr>
        <p:spPr>
          <a:xfrm>
            <a:off x="3917098" y="1519881"/>
            <a:ext cx="15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Autwachi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79D4C-3B6A-4A33-A21C-0A716B369E76}"/>
              </a:ext>
            </a:extLst>
          </p:cNvPr>
          <p:cNvSpPr txBox="1"/>
          <p:nvPr/>
        </p:nvSpPr>
        <p:spPr>
          <a:xfrm>
            <a:off x="3929452" y="2052664"/>
            <a:ext cx="31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Thai Traditional Doctor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9025-C8E6-4222-B849-355B3F8DD9BC}"/>
              </a:ext>
            </a:extLst>
          </p:cNvPr>
          <p:cNvSpPr txBox="1"/>
          <p:nvPr/>
        </p:nvSpPr>
        <p:spPr>
          <a:xfrm>
            <a:off x="3933572" y="2559291"/>
            <a:ext cx="697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Trekking, Colleting Herbs and </a:t>
            </a:r>
            <a:r>
              <a:rPr lang="en-US" sz="2400" dirty="0" err="1">
                <a:solidFill>
                  <a:srgbClr val="00B0F0"/>
                </a:solidFill>
              </a:rPr>
              <a:t>Compouding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Medecine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6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F9785-3B7E-4BC3-9FA3-811ECB89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04837"/>
            <a:ext cx="104203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1696F-4882-4A2F-BF51-F2BFAF61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71475"/>
            <a:ext cx="11029950" cy="611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F820E-D787-422D-BF05-F7D9432E6EAC}"/>
              </a:ext>
            </a:extLst>
          </p:cNvPr>
          <p:cNvSpPr txBox="1"/>
          <p:nvPr/>
        </p:nvSpPr>
        <p:spPr>
          <a:xfrm>
            <a:off x="3126261" y="1750953"/>
            <a:ext cx="8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Autwachi</a:t>
            </a:r>
            <a:r>
              <a:rPr lang="en-US" dirty="0">
                <a:solidFill>
                  <a:srgbClr val="00B0F0"/>
                </a:solidFill>
              </a:rPr>
              <a:t> is a Thai Traditional Doctor who working in almost very day in Chanthaburi.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C148-D8AA-4FF0-A4DA-E95E03D7FFCF}"/>
              </a:ext>
            </a:extLst>
          </p:cNvPr>
          <p:cNvSpPr txBox="1"/>
          <p:nvPr/>
        </p:nvSpPr>
        <p:spPr>
          <a:xfrm>
            <a:off x="4571999" y="2636110"/>
            <a:ext cx="668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Autwachi</a:t>
            </a:r>
            <a:r>
              <a:rPr lang="en-US" dirty="0">
                <a:solidFill>
                  <a:srgbClr val="00B0F0"/>
                </a:solidFill>
              </a:rPr>
              <a:t> needs to verify</a:t>
            </a:r>
            <a:r>
              <a:rPr lang="th-TH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plant morphology before collecting herbs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787DE-210A-4500-AF23-3D1D6019537F}"/>
              </a:ext>
            </a:extLst>
          </p:cNvPr>
          <p:cNvSpPr txBox="1"/>
          <p:nvPr/>
        </p:nvSpPr>
        <p:spPr>
          <a:xfrm>
            <a:off x="930875" y="3382321"/>
            <a:ext cx="668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and compounding medicine for</a:t>
            </a:r>
            <a:r>
              <a:rPr lang="th-TH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patient.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552F0-C57F-415A-8629-F2B9D39C664F}"/>
              </a:ext>
            </a:extLst>
          </p:cNvPr>
          <p:cNvSpPr txBox="1"/>
          <p:nvPr/>
        </p:nvSpPr>
        <p:spPr>
          <a:xfrm>
            <a:off x="1054442" y="5205629"/>
            <a:ext cx="102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 is normally difficult to visual check a different type of herb leaves as herb must be always collected in 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EA9C-88A1-4FD6-AFD9-4E0308521156}"/>
              </a:ext>
            </a:extLst>
          </p:cNvPr>
          <p:cNvSpPr txBox="1"/>
          <p:nvPr/>
        </p:nvSpPr>
        <p:spPr>
          <a:xfrm>
            <a:off x="1054442" y="5767174"/>
            <a:ext cx="98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morning time. He rarely meets the target because of time constraint.   </a:t>
            </a:r>
          </a:p>
        </p:txBody>
      </p:sp>
    </p:spTree>
    <p:extLst>
      <p:ext uri="{BB962C8B-B14F-4D97-AF65-F5344CB8AC3E}">
        <p14:creationId xmlns:p14="http://schemas.microsoft.com/office/powerpoint/2010/main" val="12029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8C4D6-697A-43F6-9DA8-AEDC9C03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700087"/>
            <a:ext cx="10382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9B0B9-0679-4BA8-AB81-965F98D8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90512"/>
            <a:ext cx="10953750" cy="627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41E16-7B0B-498F-A4AC-40FC2BC7A5AC}"/>
              </a:ext>
            </a:extLst>
          </p:cNvPr>
          <p:cNvSpPr txBox="1"/>
          <p:nvPr/>
        </p:nvSpPr>
        <p:spPr>
          <a:xfrm>
            <a:off x="951472" y="1717590"/>
            <a:ext cx="10167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Plant herbs in the garden nearby his home.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Hire more people to collect herb and train them to check herb leaves from photograph.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Use drone to find out most possible area for collecting herbs.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Use google map for faster trekking.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Use robot to help collecting herbs.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Use AI and image processing to identify plant morphology.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</a:rPr>
              <a:t>… </a:t>
            </a:r>
            <a:r>
              <a:rPr lang="en-US" sz="2800" dirty="0" err="1">
                <a:solidFill>
                  <a:srgbClr val="00B0F0"/>
                </a:solidFill>
              </a:rPr>
              <a:t>etc</a:t>
            </a:r>
            <a:r>
              <a:rPr lang="en-US" sz="2800" dirty="0">
                <a:solidFill>
                  <a:srgbClr val="00B0F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6316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A62E1-1CDD-4458-9F12-3CC6F2D0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900112"/>
            <a:ext cx="10125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07DCF-9CB5-4DC6-97DC-A8465F1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2" y="300037"/>
            <a:ext cx="10896600" cy="625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FBAE3-51F8-436E-B16B-EDADFE9E6C3F}"/>
              </a:ext>
            </a:extLst>
          </p:cNvPr>
          <p:cNvSpPr txBox="1"/>
          <p:nvPr/>
        </p:nvSpPr>
        <p:spPr>
          <a:xfrm>
            <a:off x="962756" y="1223321"/>
            <a:ext cx="1016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Use AI and image processing to identify plant morphology.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54CEA30-3D4D-4840-B299-B349595EF06A}"/>
              </a:ext>
            </a:extLst>
          </p:cNvPr>
          <p:cNvSpPr/>
          <p:nvPr/>
        </p:nvSpPr>
        <p:spPr>
          <a:xfrm>
            <a:off x="1296224" y="2189646"/>
            <a:ext cx="1569308" cy="1072537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1.</a:t>
            </a:r>
          </a:p>
          <a:p>
            <a:pPr algn="ctr"/>
            <a:r>
              <a:rPr lang="en-US" sz="1400" dirty="0"/>
              <a:t>Collect herbs leave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D9C77DB-7A5F-44C8-85C3-1663B871DDD6}"/>
              </a:ext>
            </a:extLst>
          </p:cNvPr>
          <p:cNvSpPr/>
          <p:nvPr/>
        </p:nvSpPr>
        <p:spPr>
          <a:xfrm>
            <a:off x="3363921" y="2189647"/>
            <a:ext cx="1569308" cy="1072536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2.</a:t>
            </a:r>
          </a:p>
          <a:p>
            <a:pPr algn="ctr"/>
            <a:r>
              <a:rPr lang="en-US" sz="1400" dirty="0"/>
              <a:t>Clean, Prepare and Manipulate Data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1C421F6-988D-47FC-9B60-6E476815A6E2}"/>
              </a:ext>
            </a:extLst>
          </p:cNvPr>
          <p:cNvSpPr/>
          <p:nvPr/>
        </p:nvSpPr>
        <p:spPr>
          <a:xfrm>
            <a:off x="5394550" y="2189647"/>
            <a:ext cx="1569308" cy="1072536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3.</a:t>
            </a:r>
          </a:p>
          <a:p>
            <a:pPr algn="ctr"/>
            <a:r>
              <a:rPr lang="en-US" sz="1400" dirty="0"/>
              <a:t>Train Model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05B3C0A-F4D3-4DD5-A3CE-85EBCE3A4151}"/>
              </a:ext>
            </a:extLst>
          </p:cNvPr>
          <p:cNvSpPr/>
          <p:nvPr/>
        </p:nvSpPr>
        <p:spPr>
          <a:xfrm>
            <a:off x="7421062" y="2189646"/>
            <a:ext cx="1569308" cy="1072535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4.</a:t>
            </a:r>
          </a:p>
          <a:p>
            <a:pPr algn="ctr"/>
            <a:r>
              <a:rPr lang="en-US" sz="1400" dirty="0"/>
              <a:t>Test Data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64601A3-F346-4000-9FEE-A7101AB1B93A}"/>
              </a:ext>
            </a:extLst>
          </p:cNvPr>
          <p:cNvSpPr/>
          <p:nvPr/>
        </p:nvSpPr>
        <p:spPr>
          <a:xfrm>
            <a:off x="4015536" y="5150197"/>
            <a:ext cx="1569308" cy="1072535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6.</a:t>
            </a:r>
          </a:p>
          <a:p>
            <a:pPr algn="ctr"/>
            <a:r>
              <a:rPr lang="en-US" sz="1400" dirty="0"/>
              <a:t>Improve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0DE6CDD-0937-4A0C-8ABB-2EAF2B5577F2}"/>
              </a:ext>
            </a:extLst>
          </p:cNvPr>
          <p:cNvSpPr/>
          <p:nvPr/>
        </p:nvSpPr>
        <p:spPr>
          <a:xfrm>
            <a:off x="9495181" y="3381550"/>
            <a:ext cx="1569308" cy="1754649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7.</a:t>
            </a:r>
          </a:p>
          <a:p>
            <a:pPr algn="ctr"/>
            <a:r>
              <a:rPr lang="en-US" sz="1400" dirty="0"/>
              <a:t>Deploy AI Model with google firebase, Arduino IDE and ESP32 board.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7FAE6-27A8-4350-86B7-3815D847B58D}"/>
              </a:ext>
            </a:extLst>
          </p:cNvPr>
          <p:cNvCxnSpPr>
            <a:stCxn id="6" idx="3"/>
          </p:cNvCxnSpPr>
          <p:nvPr/>
        </p:nvCxnSpPr>
        <p:spPr>
          <a:xfrm flipV="1">
            <a:off x="2865532" y="2725913"/>
            <a:ext cx="49838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E22B7E-B54A-472C-8A8E-D8D29E0B141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33229" y="2725915"/>
            <a:ext cx="4613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DF3669-7D8A-4986-A103-F21ED16D40D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63858" y="2725914"/>
            <a:ext cx="4572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35C926-A4C2-4EBF-956D-0C290743F70A}"/>
              </a:ext>
            </a:extLst>
          </p:cNvPr>
          <p:cNvCxnSpPr>
            <a:cxnSpLocks/>
            <a:stCxn id="26" idx="2"/>
            <a:endCxn id="10" idx="3"/>
          </p:cNvCxnSpPr>
          <p:nvPr/>
        </p:nvCxnSpPr>
        <p:spPr>
          <a:xfrm rot="5400000">
            <a:off x="6483237" y="3963986"/>
            <a:ext cx="824086" cy="262087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">
            <a:extLst>
              <a:ext uri="{FF2B5EF4-FFF2-40B4-BE49-F238E27FC236}">
                <a16:creationId xmlns:a16="http://schemas.microsoft.com/office/drawing/2014/main" id="{50B399DC-8B10-4257-B46F-466FBC76C562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2080878" y="3262183"/>
            <a:ext cx="1934658" cy="242428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DF8F8855-5E2E-474C-8C85-5837D747EF22}"/>
              </a:ext>
            </a:extLst>
          </p:cNvPr>
          <p:cNvSpPr/>
          <p:nvPr/>
        </p:nvSpPr>
        <p:spPr>
          <a:xfrm>
            <a:off x="7523579" y="3655371"/>
            <a:ext cx="1364274" cy="1207008"/>
          </a:xfrm>
          <a:prstGeom prst="flowChartDecision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1400" dirty="0"/>
              <a:t>5.</a:t>
            </a:r>
          </a:p>
          <a:p>
            <a:pPr algn="ctr"/>
            <a:r>
              <a:rPr lang="en-US" sz="1400" dirty="0"/>
              <a:t>Accurate </a:t>
            </a:r>
          </a:p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60A08B-8D39-401E-ABC4-C4BB2CBA937B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8887853" y="4258875"/>
            <a:ext cx="607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AC53C8-B4FB-4346-815F-8C5C954F5B10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8205716" y="3262181"/>
            <a:ext cx="0" cy="393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19448-1CDF-427D-9401-224D1A8BC4C9}"/>
              </a:ext>
            </a:extLst>
          </p:cNvPr>
          <p:cNvSpPr txBox="1"/>
          <p:nvPr/>
        </p:nvSpPr>
        <p:spPr>
          <a:xfrm>
            <a:off x="8887853" y="3969236"/>
            <a:ext cx="6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3260D-0984-4083-9542-6F6D18613486}"/>
              </a:ext>
            </a:extLst>
          </p:cNvPr>
          <p:cNvSpPr txBox="1"/>
          <p:nvPr/>
        </p:nvSpPr>
        <p:spPr>
          <a:xfrm>
            <a:off x="7421062" y="4872218"/>
            <a:ext cx="6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357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Design Thinking By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I – app.py</vt:lpstr>
      <vt:lpstr>Appendix II – trainpicture.py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beckham</dc:creator>
  <cp:lastModifiedBy>david beckham</cp:lastModifiedBy>
  <cp:revision>22</cp:revision>
  <cp:lastPrinted>2021-05-29T12:22:35Z</cp:lastPrinted>
  <dcterms:created xsi:type="dcterms:W3CDTF">2021-05-29T09:37:51Z</dcterms:created>
  <dcterms:modified xsi:type="dcterms:W3CDTF">2021-05-31T18:13:18Z</dcterms:modified>
</cp:coreProperties>
</file>