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99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FA51-DC1A-4CD2-9519-96DA7EC89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A5B3A-A505-4904-BAF0-3BF17B49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D728-3154-4DC8-A6A3-23237A9C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5DEF2-1055-4ACA-B2D9-E6E6D021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C4FC4-36E6-41FE-8002-675B1A6D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0E01-CBE5-4AE4-AF39-A126E670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D85C7-C4B9-4C35-BEC6-1CC9C746F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AD0FA-9811-40D2-9E17-FBA9A180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98F4-445A-42C8-8447-E1B34E55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1EDD1-9819-45D4-9573-D0A2C7A4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8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0FE83-0224-4738-91F4-179F1F9A9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F2C9-A5C1-46BC-86D1-64BCE5F2A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C04A1-333C-455E-97F0-75EC2DE2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4DFD3-DC03-4992-B83A-CB83DA3C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9CB2-69C2-4FBD-AD6A-905F9FB5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6CBC-817D-44B4-8325-05928355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591F-AAFE-4C0C-9629-9AA99E36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2659-8EC4-4E1A-A5C1-79A2095C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EDF8-70F5-4026-8908-1D0B366C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7B1CA-9939-4049-AEA9-BC4682C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7E86-3D0E-47A2-A5B4-7A8D22B6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E2683-8EEE-433A-AC77-E35BB86C1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AAB31-9F6B-4776-9252-018AADBD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1F471-0A6A-493F-B2CA-23214815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BA9C-9492-45C8-ABB3-ED512B1D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9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3414-A175-4936-86E9-1086F83A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3734-FE66-4DCE-8CC4-EBC959F49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9CFD1-9B1B-4C8C-8E5D-5FF46188D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83375-9729-499F-A2CE-5CD5431E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17AEE-F7AC-4AE6-8934-47383374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2D4AC-FEDC-46EE-9D86-93F64D15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2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4C5B-F668-498D-A7BE-E7DF3882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514A4-5E56-4492-AF1D-A56436EE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90D66-DFFB-4C00-B0FE-C67FBABCE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0BD1B-FE83-4AA8-9E48-B75F83BD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241A3-3F28-4D14-8A9D-271995EAE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1E601-0658-4D94-B88F-589BCC2F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CFAA1-A74B-42BF-9966-AED0D0FB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BE952-5FF1-43D0-8D5D-1168C06D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87BB-F3F8-4B6D-A835-F125E940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82964-25D8-4E92-950B-26B4B942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DB887-F82E-439E-9E6D-606916F6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41378-3CED-48A8-9BFE-4DCD8058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6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F2FFA-B804-40C4-B0AA-CF1A3C62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AEE6B-A42F-4B40-A110-BE9AAF92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B711-4B0B-4FF1-8A12-5281050D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8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9B99-A174-4858-BFD2-B1B43710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6604-8AC5-4CB3-A445-0ADB8F372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E1572-990A-49AA-B564-CFD190E55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2AF03-8C65-4316-A768-BB43CBB3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F331A-56C6-4AEA-8763-496AA5C5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1219F-434E-4976-AD49-6C4C2B97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9306-BC4D-4727-8ACA-09D7F002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5BC1-C0D0-4DD7-8BDD-1CB740A0A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690CE-E8DF-4051-8E0D-B7F5442C8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E6FF-FEC4-48FE-8D4A-7EF9CE38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20FCD-C948-4471-9F12-0226EA05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EE065-CE8F-4E9D-820C-85214387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20C41-A76C-41DE-AC63-7637F40B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4D43E-0562-42BF-BDE8-1416787D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CF92-A88D-4E02-B106-31A228510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20003-B102-444F-8CC6-DB3D256B50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24D2B-0FE7-4F21-A5DE-475229F1C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5BEB-4206-4533-BAAB-E8F808567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87B552-7663-4344-B853-B2E95F90056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 algn="ctr"/>
            <a:r>
              <a:rPr lang="en-US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Overview</a:t>
            </a:r>
          </a:p>
          <a:p>
            <a:r>
              <a:rPr lang="th-TH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th-TH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ในปัจจุบันสภาพการแข่งขันของตลาดสินค้าแชมพูและผลิตภัณฑ์เกี่ยวกับเส้นผมเมืองไทย มีการแข่งขันสูงมาก โดยแบรนด์ชั้นนำ </a:t>
            </a:r>
            <a:r>
              <a:rPr lang="en-US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th-TH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อันดับแรกตามลำดับยอดขาย</a:t>
            </a:r>
            <a:r>
              <a:rPr lang="en-US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h-TH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ได้แก่ ซัน</a:t>
            </a:r>
            <a:r>
              <a:rPr lang="th-TH" sz="2800" b="1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ซิล</a:t>
            </a:r>
            <a:r>
              <a:rPr lang="th-TH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th-TH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เคลียร์</a:t>
            </a:r>
            <a:r>
              <a:rPr lang="en-US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th-TH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แพนทีน</a:t>
            </a:r>
            <a:r>
              <a:rPr lang="en-US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th-TH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เฮดแอนด์โชว์</a:t>
            </a:r>
            <a:r>
              <a:rPr lang="th-TH" sz="2800" b="1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เดอร์</a:t>
            </a:r>
            <a:r>
              <a:rPr lang="th-TH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และโดฟ จะเป็นการแข่งขันกันระหว่าง </a:t>
            </a:r>
            <a:r>
              <a:rPr lang="en-US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th-TH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บริษัทยักษ์ใหญ่ คือ ยูนิลีเวอร์ และ พร</a:t>
            </a:r>
            <a:r>
              <a:rPr lang="th-TH" sz="2800" b="1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๊อคเต</a:t>
            </a:r>
            <a:r>
              <a:rPr lang="th-TH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อร์แอนด์เกม</a:t>
            </a:r>
            <a:r>
              <a:rPr lang="th-TH" sz="2800" b="1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เบิ้ล</a:t>
            </a:r>
            <a:r>
              <a:rPr lang="th-TH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ซึ่งทั้ง</a:t>
            </a:r>
            <a:r>
              <a:rPr lang="en-US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th-TH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บริษัทได้นำ  กลยุทธ์ด้านนวัตกรรมเข้ามารักษาฐานรายได้ ซึ่งกลยุทธ์ดังกล่าวนอกจากจะเป็นการสร้างมูลค่าเพิ่มให้กับผลิตภัณฑ์แล้ว ยังเป็นวิธีกระตุ้นการขยายตัวของตลาดในเชิงมูลค่าที่ดี โดยการนำผลิตภัณฑ์ใหม่เข้าสู่ตลาดจะมีการนำเครื่องมือทางการตลาดด้าน</a:t>
            </a:r>
            <a:r>
              <a:rPr lang="th-TH" sz="2800" b="1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ต่างๆ</a:t>
            </a:r>
            <a:r>
              <a:rPr lang="th-TH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มาใช้อาทิสื่อโฆษณาซึ่งจะใช้พรีเซ็นเตอร์ที่มีชื่อเสียงเข้ามาสร้างสีสันและดึงดูดความสนใจจากผู้บริโภค รวมถึงการใช้กิจกรรมเชิงการตลาด (</a:t>
            </a:r>
            <a:r>
              <a:rPr lang="en-US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 marketing)</a:t>
            </a:r>
            <a:endParaRPr lang="th-TH" sz="28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อย่างไรก็ดี การตลาดโดยเลือกใช้พรีเซน</a:t>
            </a:r>
            <a:r>
              <a:rPr lang="th-TH" sz="2800" b="1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เต</a:t>
            </a:r>
            <a:r>
              <a:rPr lang="th-TH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ร์ที่เหมาะสมตามกลุ่มเป้าหมายลูกค้าโดยเฉพาะเจาะจงเพื่อเพิ่มยอดขายให้แชมพูและผลิตภัณฑ์เกี่ยวกับเส้นผมแต่ล่ะยี่ห้อ เราสามารถใช้เทคนิค </a:t>
            </a:r>
            <a:r>
              <a:rPr lang="en-US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A/B Testing (Within subjects) </a:t>
            </a:r>
            <a:r>
              <a:rPr lang="th-TH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และการทดสอบทางสถิติจากการเก็บข้อมูลตัวอย่าง </a:t>
            </a:r>
            <a:r>
              <a:rPr lang="en-US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on-line</a:t>
            </a:r>
            <a:r>
              <a:rPr lang="th-TH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เพื่อให้สามารถทำการตลาดได้อย่างมีประสิทธิภาพได้ตามกลุ่มเป้าหมายมากยิ่งขึ้น โดยในตัวอย่างนี้จะเป็นการเลือกทดสอบว่าลูกค้าชอบพรีเซน</a:t>
            </a:r>
            <a:r>
              <a:rPr lang="th-TH" sz="2800" b="1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เต</a:t>
            </a:r>
            <a:r>
              <a:rPr lang="th-TH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อร์ผู้หญิงผมยาวหรือผมสั้นมากกว่ากัน </a:t>
            </a:r>
            <a:endParaRPr lang="en-US" sz="28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410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529D45-4B8B-4BA6-AC86-F4F0C40237A5}"/>
              </a:ext>
            </a:extLst>
          </p:cNvPr>
          <p:cNvSpPr txBox="1"/>
          <p:nvPr/>
        </p:nvSpPr>
        <p:spPr>
          <a:xfrm>
            <a:off x="4062525" y="544501"/>
            <a:ext cx="3377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คุณชอบผู้หญิงผมสั้นหรือผมยาว </a:t>
            </a:r>
            <a:r>
              <a:rPr lang="en-US" sz="4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70B279-3D49-4AC8-B017-A3D23963A731}"/>
              </a:ext>
            </a:extLst>
          </p:cNvPr>
          <p:cNvGrpSpPr/>
          <p:nvPr/>
        </p:nvGrpSpPr>
        <p:grpSpPr>
          <a:xfrm>
            <a:off x="972620" y="346641"/>
            <a:ext cx="3089905" cy="6024299"/>
            <a:chOff x="681497" y="153365"/>
            <a:chExt cx="3089905" cy="60242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48641B-9C45-40ED-AFF8-C7B983456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97" y="153365"/>
              <a:ext cx="1356401" cy="171916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0987E49-7CEB-4D08-B755-101A59EBE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2086" y="1430469"/>
              <a:ext cx="1499316" cy="149931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5BE0D5-409E-4566-8EE2-8FF667FAE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6506" y="3576165"/>
              <a:ext cx="1226073" cy="166257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75D512-0B4D-4CEA-8C54-D31EBE51E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42" y="2609133"/>
              <a:ext cx="1341956" cy="149931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EC3529F-4D9F-46A4-9FFF-1823CD8F8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923" y="4645073"/>
              <a:ext cx="1226073" cy="153259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F75C8B-A980-4B8A-AD79-2FA7CB209BAC}"/>
              </a:ext>
            </a:extLst>
          </p:cNvPr>
          <p:cNvGrpSpPr/>
          <p:nvPr/>
        </p:nvGrpSpPr>
        <p:grpSpPr>
          <a:xfrm>
            <a:off x="7875626" y="346641"/>
            <a:ext cx="3126681" cy="6024299"/>
            <a:chOff x="6878701" y="153365"/>
            <a:chExt cx="3126681" cy="60242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DDFF7C-67F6-471D-ACDF-8D4B4EDED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9489" y="153365"/>
              <a:ext cx="1144835" cy="171916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FA38386-81DF-49F3-8A54-E5E3C5975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8070" y="1425161"/>
              <a:ext cx="1144834" cy="143104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2633F7C-969A-4EC8-8022-F722ED98C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354" y="2514587"/>
              <a:ext cx="1144835" cy="143104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5610EF3-0E38-4B84-B09E-D87CE49F3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701" y="4747679"/>
              <a:ext cx="1144835" cy="14299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8E830A0-FDF3-43FF-B77D-5CE0BD636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9309" y="3576165"/>
              <a:ext cx="1226073" cy="153565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26246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B97AA204-27B4-45CF-A53C-849DCD0630D0}"/>
              </a:ext>
            </a:extLst>
          </p:cNvPr>
          <p:cNvSpPr/>
          <p:nvPr/>
        </p:nvSpPr>
        <p:spPr>
          <a:xfrm>
            <a:off x="1214338" y="1141458"/>
            <a:ext cx="1569308" cy="1779590"/>
          </a:xfrm>
          <a:prstGeom prst="flowChartAlternateProcess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1.</a:t>
            </a:r>
          </a:p>
          <a:p>
            <a:pPr algn="ctr"/>
            <a:r>
              <a:rPr lang="th-TH" sz="1600" dirty="0"/>
              <a:t>ตั้งคำถามและ</a:t>
            </a:r>
          </a:p>
          <a:p>
            <a:pPr algn="ctr"/>
            <a:r>
              <a:rPr lang="th-TH" sz="1600" dirty="0"/>
              <a:t>ออกแบแบบสอบถามออนไลน์ให้ตรง</a:t>
            </a:r>
          </a:p>
          <a:p>
            <a:pPr algn="ctr"/>
            <a:r>
              <a:rPr lang="th-TH" sz="1600" dirty="0"/>
              <a:t>ตามสมมติฐาน</a:t>
            </a:r>
          </a:p>
          <a:p>
            <a:pPr algn="ctr"/>
            <a:r>
              <a:rPr lang="th-TH" sz="1600" dirty="0"/>
              <a:t>ในการทดสอบ</a:t>
            </a:r>
            <a:endParaRPr lang="en-US" sz="1600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C636B15D-1769-4337-ABCD-1E666925B8DE}"/>
              </a:ext>
            </a:extLst>
          </p:cNvPr>
          <p:cNvSpPr/>
          <p:nvPr/>
        </p:nvSpPr>
        <p:spPr>
          <a:xfrm>
            <a:off x="3282035" y="1141458"/>
            <a:ext cx="1569308" cy="1779589"/>
          </a:xfrm>
          <a:prstGeom prst="flowChartAlternateProcess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2.</a:t>
            </a:r>
          </a:p>
          <a:p>
            <a:pPr algn="ctr"/>
            <a:r>
              <a:rPr lang="th-TH" sz="1600" dirty="0"/>
              <a:t>เก็บข้อมูลจากแบบสอบถามออนไลน์ </a:t>
            </a:r>
            <a:r>
              <a:rPr lang="en-US" sz="1600" dirty="0"/>
              <a:t>Google Forms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E1F3525-390F-4B51-AB00-2AA48C7B12EC}"/>
              </a:ext>
            </a:extLst>
          </p:cNvPr>
          <p:cNvSpPr/>
          <p:nvPr/>
        </p:nvSpPr>
        <p:spPr>
          <a:xfrm>
            <a:off x="5312664" y="1141459"/>
            <a:ext cx="1569308" cy="1779588"/>
          </a:xfrm>
          <a:prstGeom prst="flowChartAlternateProcess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3.</a:t>
            </a:r>
          </a:p>
          <a:p>
            <a:pPr algn="ctr"/>
            <a:r>
              <a:rPr lang="th-TH" sz="1600" dirty="0"/>
              <a:t>ทำการทำความสะอาดข้อมูลเบื้องต้น</a:t>
            </a:r>
          </a:p>
          <a:p>
            <a:pPr algn="ctr"/>
            <a:r>
              <a:rPr lang="th-TH" sz="1600" dirty="0"/>
              <a:t> และจัดรูปแบบให้เหมาะสมก่อนนำ</a:t>
            </a:r>
          </a:p>
          <a:p>
            <a:pPr algn="ctr"/>
            <a:r>
              <a:rPr lang="th-TH" sz="1600" dirty="0"/>
              <a:t>ไปใช้งาน</a:t>
            </a:r>
            <a:endParaRPr lang="en-US" sz="16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32C86577-1536-491E-9266-767850F12B6A}"/>
              </a:ext>
            </a:extLst>
          </p:cNvPr>
          <p:cNvSpPr/>
          <p:nvPr/>
        </p:nvSpPr>
        <p:spPr>
          <a:xfrm>
            <a:off x="7339176" y="1141458"/>
            <a:ext cx="1569308" cy="1779588"/>
          </a:xfrm>
          <a:prstGeom prst="flowChartAlternateProcess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4.</a:t>
            </a:r>
          </a:p>
          <a:p>
            <a:pPr algn="ctr"/>
            <a:r>
              <a:rPr lang="th-TH" sz="1600" dirty="0"/>
              <a:t>ทำการทดสอบสมมติฐานแต่ละรายการ</a:t>
            </a:r>
          </a:p>
          <a:p>
            <a:pPr algn="ctr"/>
            <a:r>
              <a:rPr lang="th-TH" sz="1600" dirty="0"/>
              <a:t>ด้วยวิธีการทางสถิติ</a:t>
            </a:r>
          </a:p>
          <a:p>
            <a:pPr algn="ctr"/>
            <a:r>
              <a:rPr lang="th-TH" sz="1600" dirty="0"/>
              <a:t>และทำการสรุปผล</a:t>
            </a:r>
            <a:endParaRPr lang="en-US" sz="16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8CDEB3DF-A131-4FE8-BE3C-CCD965AEA8EC}"/>
              </a:ext>
            </a:extLst>
          </p:cNvPr>
          <p:cNvSpPr/>
          <p:nvPr/>
        </p:nvSpPr>
        <p:spPr>
          <a:xfrm>
            <a:off x="3350572" y="5382203"/>
            <a:ext cx="1569308" cy="1072535"/>
          </a:xfrm>
          <a:prstGeom prst="flowChartAlternateProcess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6.</a:t>
            </a:r>
          </a:p>
          <a:p>
            <a:pPr algn="ctr"/>
            <a:r>
              <a:rPr lang="th-TH" sz="1600" dirty="0"/>
              <a:t>ปรับปรุงแก้ไข</a:t>
            </a:r>
            <a:endParaRPr lang="en-US" sz="16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9F29DE6B-85F5-45D7-BEEE-8C83587176C9}"/>
              </a:ext>
            </a:extLst>
          </p:cNvPr>
          <p:cNvSpPr/>
          <p:nvPr/>
        </p:nvSpPr>
        <p:spPr>
          <a:xfrm>
            <a:off x="10023921" y="3737738"/>
            <a:ext cx="1569308" cy="1754649"/>
          </a:xfrm>
          <a:prstGeom prst="flowChartAlternateProcess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7.</a:t>
            </a:r>
          </a:p>
          <a:p>
            <a:pPr algn="ctr"/>
            <a:r>
              <a:rPr lang="th-TH" sz="1600" dirty="0"/>
              <a:t>ทำการสรุปผลเพื่อให้ฝ่ายการตลาดนำไปใช้งาน</a:t>
            </a:r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D084B1-0D93-4DE2-BABC-E4AA07CAE59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83646" y="2031253"/>
            <a:ext cx="4983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89992-9F93-4235-9B99-D33A3C2C605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51343" y="2031253"/>
            <a:ext cx="4613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2E684F-24F0-46F5-BF57-5DE404218EE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881972" y="2031252"/>
            <a:ext cx="45720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9">
            <a:extLst>
              <a:ext uri="{FF2B5EF4-FFF2-40B4-BE49-F238E27FC236}">
                <a16:creationId xmlns:a16="http://schemas.microsoft.com/office/drawing/2014/main" id="{3AB4C849-E525-43B2-AA1B-C9EB6708F972}"/>
              </a:ext>
            </a:extLst>
          </p:cNvPr>
          <p:cNvCxnSpPr>
            <a:cxnSpLocks/>
            <a:stCxn id="15" idx="2"/>
            <a:endCxn id="8" idx="3"/>
          </p:cNvCxnSpPr>
          <p:nvPr/>
        </p:nvCxnSpPr>
        <p:spPr>
          <a:xfrm rot="5400000">
            <a:off x="6337430" y="4132071"/>
            <a:ext cx="368850" cy="320395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>
            <a:extLst>
              <a:ext uri="{FF2B5EF4-FFF2-40B4-BE49-F238E27FC236}">
                <a16:creationId xmlns:a16="http://schemas.microsoft.com/office/drawing/2014/main" id="{4CF5FC2B-DC23-4ADA-BE1F-0E65FA939E33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rot="10800000">
            <a:off x="1998992" y="2921049"/>
            <a:ext cx="1351580" cy="2997423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684D1694-C9CD-4974-9D6B-D42258825DAE}"/>
              </a:ext>
            </a:extLst>
          </p:cNvPr>
          <p:cNvSpPr/>
          <p:nvPr/>
        </p:nvSpPr>
        <p:spPr>
          <a:xfrm>
            <a:off x="7272121" y="3680506"/>
            <a:ext cx="1703418" cy="1869115"/>
          </a:xfrm>
          <a:prstGeom prst="flowChartDecision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1600" dirty="0"/>
              <a:t>5.</a:t>
            </a:r>
          </a:p>
          <a:p>
            <a:pPr algn="ctr"/>
            <a:r>
              <a:rPr lang="th-TH" sz="1600" dirty="0"/>
              <a:t>ผลทดสอบเป็น</a:t>
            </a:r>
          </a:p>
          <a:p>
            <a:pPr algn="ctr"/>
            <a:r>
              <a:rPr lang="th-TH" sz="1600" dirty="0"/>
              <a:t>ที่น่าพอใจ</a:t>
            </a:r>
            <a:endParaRPr lang="en-US" sz="1600" dirty="0"/>
          </a:p>
          <a:p>
            <a:pPr algn="ctr"/>
            <a:r>
              <a:rPr lang="en-US" sz="1600" dirty="0"/>
              <a:t>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E6C1DF-7FE2-47BC-A1FA-826578E1EF14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8975539" y="4615063"/>
            <a:ext cx="104838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000F43-D897-4E90-8F08-BC1D395E1B01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8123830" y="2921046"/>
            <a:ext cx="0" cy="7594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471AEC-9B65-47A4-945E-A3DF1023B765}"/>
              </a:ext>
            </a:extLst>
          </p:cNvPr>
          <p:cNvSpPr txBox="1"/>
          <p:nvPr/>
        </p:nvSpPr>
        <p:spPr>
          <a:xfrm>
            <a:off x="8819843" y="4090630"/>
            <a:ext cx="607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solidFill>
                  <a:srgbClr val="0070C0"/>
                </a:solidFill>
              </a:rPr>
              <a:t>ใช่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000932-290C-42ED-9775-FB5DA016281D}"/>
              </a:ext>
            </a:extLst>
          </p:cNvPr>
          <p:cNvSpPr txBox="1"/>
          <p:nvPr/>
        </p:nvSpPr>
        <p:spPr>
          <a:xfrm>
            <a:off x="7124450" y="5395732"/>
            <a:ext cx="607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solidFill>
                  <a:srgbClr val="0070C0"/>
                </a:solidFill>
              </a:rPr>
              <a:t>ไม่ใช่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FA94B-CD1C-48D4-AFA5-DFA9AB422321}"/>
              </a:ext>
            </a:extLst>
          </p:cNvPr>
          <p:cNvSpPr txBox="1"/>
          <p:nvPr/>
        </p:nvSpPr>
        <p:spPr>
          <a:xfrm>
            <a:off x="911898" y="11599"/>
            <a:ext cx="8801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ขั้นตอน</a:t>
            </a:r>
            <a:r>
              <a:rPr lang="th-TH" sz="4000" b="1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การทำ</a:t>
            </a:r>
            <a:r>
              <a:rPr lang="th-TH" sz="4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A/B Testing </a:t>
            </a:r>
            <a:r>
              <a:rPr lang="th-TH" sz="4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และทดสอบสมมติฐาน</a:t>
            </a:r>
            <a:endParaRPr lang="en-US" sz="40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678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C9CE9E-D249-42B9-82C8-22AA95390AC4}"/>
              </a:ext>
            </a:extLst>
          </p:cNvPr>
          <p:cNvSpPr txBox="1"/>
          <p:nvPr/>
        </p:nvSpPr>
        <p:spPr>
          <a:xfrm>
            <a:off x="6567376" y="563525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กลุ่มทดลอง แบบ </a:t>
            </a:r>
            <a:r>
              <a:rPr 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 subjects n = 29 </a:t>
            </a:r>
            <a:r>
              <a:rPr lang="th-TH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</a:t>
            </a:r>
            <a:endParaRPr lang="en-US" sz="24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ผู้ทดสอบในกลุ่มทดลองจะต้องระบุเพศ และช่วงอายุด้วย</a:t>
            </a:r>
          </a:p>
          <a:p>
            <a:r>
              <a:rPr lang="th-TH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โดยการทดสอบจะใช้คำถาม </a:t>
            </a:r>
            <a:r>
              <a:rPr 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th-TH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 แต่ละข้อจะมีรูปผู้หญิงผมยาว </a:t>
            </a:r>
            <a:r>
              <a:rPr 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th-TH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รูป และรูปผู้หญิงผมสั้นอีก </a:t>
            </a:r>
            <a:r>
              <a:rPr 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th-TH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รูป ให้ผู้ทดสอบเลือกกดรูปที่ชอบเพียงรูปเดียวในแต่ละข้อ  ถ้ากดเลือกผู้หญิงผมยาวจะได้คะแนน </a:t>
            </a:r>
            <a:r>
              <a:rPr 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th-TH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คะแนน ถ้ากดเลือกผู้หญิงผมสั้นจะไม่ได้คะแนนเลย เมื่อจบการทดลองก็จะได้คะแนนรวมออกมา เช่น ถ้าผู้ทดสอบเลือกกดผู้หญิงผมยาวทั้งหมด</a:t>
            </a:r>
            <a:r>
              <a:rPr 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th-TH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ข้อก็จะได้คะแนนรวม </a:t>
            </a:r>
            <a:r>
              <a:rPr 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th-TH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คะแนน ดังรูป</a:t>
            </a:r>
            <a:endParaRPr lang="en-US" sz="24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B7A04-C3D2-4CD5-AD35-EAF23322A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07" y="563525"/>
            <a:ext cx="5977103" cy="550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0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C9CE9E-D249-42B9-82C8-22AA95390AC4}"/>
              </a:ext>
            </a:extLst>
          </p:cNvPr>
          <p:cNvSpPr txBox="1"/>
          <p:nvPr/>
        </p:nvSpPr>
        <p:spPr>
          <a:xfrm>
            <a:off x="435935" y="108567"/>
            <a:ext cx="101434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1 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r>
              <a:rPr lang="th-TH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คนส่วนใหญ่ชอบผู้หญิงผมยาวมากกว่าผู้หญิงผมสั้น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  <a:p>
            <a:r>
              <a:rPr lang="en-US" sz="20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Techniques 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T-Test</a:t>
            </a:r>
          </a:p>
          <a:p>
            <a:r>
              <a:rPr lang="en-US" sz="20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r>
              <a:rPr lang="th-TH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สรุปได้ว่า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</a:t>
            </a:r>
            <a:r>
              <a:rPr lang="th-TH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คนส่วนใหญ่ชอบผู้หญิงผมยาวมากกว่าผู้หญิงผมสั้น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3E2930-0933-4AC0-BA6E-2BD8D12BE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35" y="2137145"/>
            <a:ext cx="6602820" cy="4362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042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C9CE9E-D249-42B9-82C8-22AA95390AC4}"/>
              </a:ext>
            </a:extLst>
          </p:cNvPr>
          <p:cNvSpPr txBox="1"/>
          <p:nvPr/>
        </p:nvSpPr>
        <p:spPr>
          <a:xfrm>
            <a:off x="435935" y="108567"/>
            <a:ext cx="101434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2 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r>
              <a:rPr lang="th-TH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ค่าเฉลี่ยผู้ชายที่ชอบผู้หญิงผมยาวกับค่าเฉลี่ยผู้หญิงที่ชอบผู้หญิงผมยาวไม่แตกต่างกัน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  <a:p>
            <a:r>
              <a:rPr lang="en-US" sz="20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Techniques 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Z-Test</a:t>
            </a:r>
          </a:p>
          <a:p>
            <a:r>
              <a:rPr lang="en-US" sz="20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r>
              <a:rPr lang="th-TH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สรุปได้ว่า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</a:t>
            </a:r>
            <a:r>
              <a:rPr lang="th-TH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ประชากรผู้หญิงกับประชากรผู้ชายชอบผู้หญิงผมยาวไม่แตกต่างกัน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D36754-B07C-4B78-A6DF-E55E1DFD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95" y="2137144"/>
            <a:ext cx="10977747" cy="4401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01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C9CE9E-D249-42B9-82C8-22AA95390AC4}"/>
              </a:ext>
            </a:extLst>
          </p:cNvPr>
          <p:cNvSpPr txBox="1"/>
          <p:nvPr/>
        </p:nvSpPr>
        <p:spPr>
          <a:xfrm>
            <a:off x="435935" y="108567"/>
            <a:ext cx="11320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3 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r>
              <a:rPr lang="th-TH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กลุ่มคนอายุ 20-30ปี ชอบผู้หญิงผมยาวไม่แตกต่างกับกลุ่มคนอายุ 31-40ปี และกลุ่มคนอายุมากกว่า 40ปี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  <a:p>
            <a:r>
              <a:rPr lang="en-US" sz="20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Techniques 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One-way ANOVA + Oversampling</a:t>
            </a:r>
          </a:p>
          <a:p>
            <a:r>
              <a:rPr lang="en-US" sz="20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r>
              <a:rPr lang="th-TH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สรุปได้ว่า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</a:t>
            </a:r>
            <a:r>
              <a:rPr lang="th-TH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ประชากรที่ชอบผู้หญิงผมยาวช่วงกลุ่มอายุ20-30ปี กลุ่มอายุ31-40ปี และกลุ่มอายุมากกว่า40ปีแตกต่างกันอย่างน้อย 1คู่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F9824A-1367-43D7-83C0-B559A2DCD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35" y="2317897"/>
            <a:ext cx="11320130" cy="3822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849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C9CE9E-D249-42B9-82C8-22AA95390AC4}"/>
              </a:ext>
            </a:extLst>
          </p:cNvPr>
          <p:cNvSpPr txBox="1"/>
          <p:nvPr/>
        </p:nvSpPr>
        <p:spPr>
          <a:xfrm>
            <a:off x="435935" y="108567"/>
            <a:ext cx="100052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4 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r>
              <a:rPr lang="th-TH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ทั้งผู้ชายและผู้หญิงกลุ่มคนอายุ 20-30ปี ชอบผู้หญิงผมยาวไม่แตกต่างกับกลุ่มคนอายุ 31-40ปี และกลุ่มคนอายุมากกว่า 40ปี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  <a:p>
            <a:r>
              <a:rPr lang="en-US" sz="20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Techniques 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Two-way ANOVA + Oversampling + </a:t>
            </a:r>
            <a:r>
              <a:rPr lang="en-US" sz="2000" b="1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Undersampling</a:t>
            </a:r>
            <a:endParaRPr lang="en-US" sz="20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r>
              <a:rPr lang="th-TH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สรุปได้ว่า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</a:t>
            </a:r>
            <a:r>
              <a:rPr lang="th-TH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สรุปได้ว่า ความชอบผู้หญิงผมยาวไม่ขึ้นกับกลุ่มอายุและเพศ</a:t>
            </a:r>
            <a:r>
              <a:rPr 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2DE629-1456-415C-A7AC-157ECFCEE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2" y="2047559"/>
            <a:ext cx="11279969" cy="458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680670D-48AF-4C1C-9ACC-D2789D84E2AF}"/>
              </a:ext>
            </a:extLst>
          </p:cNvPr>
          <p:cNvSpPr txBox="1"/>
          <p:nvPr/>
        </p:nvSpPr>
        <p:spPr>
          <a:xfrm>
            <a:off x="5061402" y="925033"/>
            <a:ext cx="68166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จากการทดสอบ </a:t>
            </a:r>
            <a:r>
              <a:rPr lang="en-US" sz="4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A/B Testing</a:t>
            </a:r>
            <a:endParaRPr lang="th-TH" sz="40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000" b="1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การทำ</a:t>
            </a:r>
            <a:r>
              <a:rPr lang="th-TH" sz="4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การตลาดสินค้าแชมพูและผลิตภัณฑ์เกี่ยวกับเส้นผมในเมืองไทย สามารถเลือกใช้พรีเซน</a:t>
            </a:r>
            <a:r>
              <a:rPr lang="th-TH" sz="4000" b="1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เต</a:t>
            </a:r>
            <a:r>
              <a:rPr lang="th-TH" sz="4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อร์ผู้หญิงผมยาวจะครอบคลุมลูกค้าทุกกลุ่มทุกเพศทุกวัย</a:t>
            </a:r>
          </a:p>
          <a:p>
            <a:r>
              <a:rPr lang="en-US" sz="4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h-TH" sz="4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มันใช่หรา </a:t>
            </a:r>
            <a:r>
              <a:rPr lang="en-US" sz="4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8F9A3F-205B-439C-AF48-8A4967318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6" y="1148317"/>
            <a:ext cx="4257757" cy="2384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626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723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beckham</dc:creator>
  <cp:lastModifiedBy>david beckham</cp:lastModifiedBy>
  <cp:revision>14</cp:revision>
  <dcterms:created xsi:type="dcterms:W3CDTF">2021-05-31T16:36:19Z</dcterms:created>
  <dcterms:modified xsi:type="dcterms:W3CDTF">2021-05-31T18:56:59Z</dcterms:modified>
</cp:coreProperties>
</file>