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107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ADC82-B1F2-4A50-BAC7-F42CEE4DC06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C9636-6642-4E04-B1F1-A39E5CB0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FA51-DC1A-4CD2-9519-96DA7EC89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A5B3A-A505-4904-BAF0-3BF17B497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8D728-3154-4DC8-A6A3-23237A9C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5DEF2-1055-4ACA-B2D9-E6E6D021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C4FC4-36E6-41FE-8002-675B1A6D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9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0E01-CBE5-4AE4-AF39-A126E670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D85C7-C4B9-4C35-BEC6-1CC9C746F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AD0FA-9811-40D2-9E17-FBA9A180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098F4-445A-42C8-8447-E1B34E55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1EDD1-9819-45D4-9573-D0A2C7A4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8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60FE83-0224-4738-91F4-179F1F9A9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5F2C9-A5C1-46BC-86D1-64BCE5F2A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C04A1-333C-455E-97F0-75EC2DE2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4DFD3-DC03-4992-B83A-CB83DA3C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19CB2-69C2-4FBD-AD6A-905F9FB5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6CBC-817D-44B4-8325-05928355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591F-AAFE-4C0C-9629-9AA99E36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52659-8EC4-4E1A-A5C1-79A2095C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CEDF8-70F5-4026-8908-1D0B366C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7B1CA-9939-4049-AEA9-BC4682C0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7E86-3D0E-47A2-A5B4-7A8D22B6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E2683-8EEE-433A-AC77-E35BB86C1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AAB31-9F6B-4776-9252-018AADBD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1F471-0A6A-493F-B2CA-23214815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BA9C-9492-45C8-ABB3-ED512B1D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9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3414-A175-4936-86E9-1086F83A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3734-FE66-4DCE-8CC4-EBC959F49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9CFD1-9B1B-4C8C-8E5D-5FF46188D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83375-9729-499F-A2CE-5CD5431E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17AEE-F7AC-4AE6-8934-47383374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2D4AC-FEDC-46EE-9D86-93F64D15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2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4C5B-F668-498D-A7BE-E7DF3882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514A4-5E56-4492-AF1D-A56436EE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90D66-DFFB-4C00-B0FE-C67FBABCE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0BD1B-FE83-4AA8-9E48-B75F83BD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241A3-3F28-4D14-8A9D-271995EAE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1E601-0658-4D94-B88F-589BCC2F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CFAA1-A74B-42BF-9966-AED0D0FB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BE952-5FF1-43D0-8D5D-1168C06D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1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87BB-F3F8-4B6D-A835-F125E940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82964-25D8-4E92-950B-26B4B942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DB887-F82E-439E-9E6D-606916F6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41378-3CED-48A8-9BFE-4DCD8058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6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F2FFA-B804-40C4-B0AA-CF1A3C62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AEE6B-A42F-4B40-A110-BE9AAF92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B711-4B0B-4FF1-8A12-5281050D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8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9B99-A174-4858-BFD2-B1B43710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6604-8AC5-4CB3-A445-0ADB8F372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E1572-990A-49AA-B564-CFD190E55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2AF03-8C65-4316-A768-BB43CBB3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F331A-56C6-4AEA-8763-496AA5C5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1219F-434E-4976-AD49-6C4C2B97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9306-BC4D-4727-8ACA-09D7F002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5BC1-C0D0-4DD7-8BDD-1CB740A0A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690CE-E8DF-4051-8E0D-B7F5442C8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E6FF-FEC4-48FE-8D4A-7EF9CE38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20FCD-C948-4471-9F12-0226EA05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EE065-CE8F-4E9D-820C-85214387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4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20C41-A76C-41DE-AC63-7637F40B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4D43E-0562-42BF-BDE8-1416787D0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CF92-A88D-4E02-B106-31A228510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20003-B102-444F-8CC6-DB3D256B50E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24D2B-0FE7-4F21-A5DE-475229F1C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15BEB-4206-4533-BAAB-E8F808567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emoticon-emoji-smile-face-icon-1610518/" TargetMode="External"/><Relationship Id="rId7" Type="http://schemas.openxmlformats.org/officeDocument/2006/relationships/hyperlink" Target="https://pixabay.com/en/emoticon-straight-face-feeling-25516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freepngimg.com/png/73750-emoticon-cute-sadness-smiley-sad-free-transparent-image-hq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emoticon-emoji-smile-face-icon-1610518/" TargetMode="External"/><Relationship Id="rId7" Type="http://schemas.openxmlformats.org/officeDocument/2006/relationships/hyperlink" Target="https://pixabay.com/en/emoticon-straight-face-feeling-25516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freepngimg.com/png/73750-emoticon-cute-sadness-smiley-sad-free-transparent-image-hq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emoticon-emoji-smile-face-icon-1610518/" TargetMode="External"/><Relationship Id="rId7" Type="http://schemas.openxmlformats.org/officeDocument/2006/relationships/hyperlink" Target="https://pixabay.com/en/emoticon-straight-face-feeling-25516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freepngimg.com/png/73750-emoticon-cute-sadness-smiley-sad-free-transparent-image-hq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87B552-7663-4344-B853-B2E95F900563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 algn="ctr"/>
            <a:endParaRPr lang="en-US" sz="32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32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Journey </a:t>
            </a:r>
            <a:endParaRPr lang="en-US" sz="28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4C9B15-68E4-45E8-B926-4BB1FE0D8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544" y="1360168"/>
            <a:ext cx="7620000" cy="4362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622EFB-F93D-4BB9-B343-CE16CDFA4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054" y="1488184"/>
            <a:ext cx="2852306" cy="21290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8410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452AE-997A-49AD-B0B3-D8246E15B627}"/>
              </a:ext>
            </a:extLst>
          </p:cNvPr>
          <p:cNvSpPr txBox="1"/>
          <p:nvPr/>
        </p:nvSpPr>
        <p:spPr>
          <a:xfrm>
            <a:off x="4410531" y="55979"/>
            <a:ext cx="3370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Journey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39CA7E-7A60-4BB1-8412-25556118A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45169"/>
              </p:ext>
            </p:extLst>
          </p:nvPr>
        </p:nvGraphicFramePr>
        <p:xfrm>
          <a:off x="338328" y="476504"/>
          <a:ext cx="11567159" cy="6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712">
                  <a:extLst>
                    <a:ext uri="{9D8B030D-6E8A-4147-A177-3AD203B41FA5}">
                      <a16:colId xmlns:a16="http://schemas.microsoft.com/office/drawing/2014/main" val="1274274763"/>
                    </a:ext>
                  </a:extLst>
                </a:gridCol>
                <a:gridCol w="2029968">
                  <a:extLst>
                    <a:ext uri="{9D8B030D-6E8A-4147-A177-3AD203B41FA5}">
                      <a16:colId xmlns:a16="http://schemas.microsoft.com/office/drawing/2014/main" val="2225083035"/>
                    </a:ext>
                  </a:extLst>
                </a:gridCol>
                <a:gridCol w="3054096">
                  <a:extLst>
                    <a:ext uri="{9D8B030D-6E8A-4147-A177-3AD203B41FA5}">
                      <a16:colId xmlns:a16="http://schemas.microsoft.com/office/drawing/2014/main" val="3165236017"/>
                    </a:ext>
                  </a:extLst>
                </a:gridCol>
                <a:gridCol w="2587752">
                  <a:extLst>
                    <a:ext uri="{9D8B030D-6E8A-4147-A177-3AD203B41FA5}">
                      <a16:colId xmlns:a16="http://schemas.microsoft.com/office/drawing/2014/main" val="2744980682"/>
                    </a:ext>
                  </a:extLst>
                </a:gridCol>
                <a:gridCol w="2770631">
                  <a:extLst>
                    <a:ext uri="{9D8B030D-6E8A-4147-A177-3AD203B41FA5}">
                      <a16:colId xmlns:a16="http://schemas.microsoft.com/office/drawing/2014/main" val="2930814770"/>
                    </a:ext>
                  </a:extLst>
                </a:gridCol>
              </a:tblGrid>
              <a:tr h="4836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Re-purchase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1039"/>
                  </a:ext>
                </a:extLst>
              </a:tr>
              <a:tr h="745110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18820"/>
                  </a:ext>
                </a:extLst>
              </a:tr>
              <a:tr h="717930">
                <a:tc>
                  <a:txBody>
                    <a:bodyPr/>
                    <a:lstStyle/>
                    <a:p>
                      <a:r>
                        <a:rPr lang="en-US" dirty="0" err="1"/>
                        <a:t>Youtube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41889"/>
                  </a:ext>
                </a:extLst>
              </a:tr>
              <a:tr h="779766">
                <a:tc>
                  <a:txBody>
                    <a:bodyPr/>
                    <a:lstStyle/>
                    <a:p>
                      <a:r>
                        <a:rPr lang="en-US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76511"/>
                  </a:ext>
                </a:extLst>
              </a:tr>
              <a:tr h="693125">
                <a:tc>
                  <a:txBody>
                    <a:bodyPr/>
                    <a:lstStyle/>
                    <a:p>
                      <a:r>
                        <a:rPr lang="en-US" dirty="0"/>
                        <a:t>Website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246443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en-US" dirty="0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597947"/>
                  </a:ext>
                </a:extLst>
              </a:tr>
              <a:tr h="693125">
                <a:tc>
                  <a:txBody>
                    <a:bodyPr/>
                    <a:lstStyle/>
                    <a:p>
                      <a:r>
                        <a:rPr lang="en-US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00035"/>
                  </a:ext>
                </a:extLst>
              </a:tr>
              <a:tr h="693125">
                <a:tc>
                  <a:txBody>
                    <a:bodyPr/>
                    <a:lstStyle/>
                    <a:p>
                      <a:r>
                        <a:rPr lang="en-US" dirty="0"/>
                        <a:t>On-line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228044"/>
                  </a:ext>
                </a:extLst>
              </a:tr>
              <a:tr h="693125">
                <a:tc>
                  <a:txBody>
                    <a:bodyPr/>
                    <a:lstStyle/>
                    <a:p>
                      <a:r>
                        <a:rPr lang="en-US" dirty="0"/>
                        <a:t>Call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39129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36AB759-84FA-4D0B-A12C-595678DD3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82568" y="1024128"/>
            <a:ext cx="855228" cy="570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7E624F-36A5-47FF-A394-C296CD4BD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66694" y="4752076"/>
            <a:ext cx="486976" cy="486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B37DA3-BAA2-461B-B7E3-8D0AC30FD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542287" y="2578608"/>
            <a:ext cx="448057" cy="4473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10C3A1-F9EB-474A-AC06-D09DDBFB2525}"/>
              </a:ext>
            </a:extLst>
          </p:cNvPr>
          <p:cNvSpPr txBox="1"/>
          <p:nvPr/>
        </p:nvSpPr>
        <p:spPr>
          <a:xfrm>
            <a:off x="1990344" y="2564300"/>
            <a:ext cx="15775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Saw a friend use tablet with pencil for on-line learning.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8337C-9A88-4A32-933B-B964C2FA7652}"/>
              </a:ext>
            </a:extLst>
          </p:cNvPr>
          <p:cNvSpPr txBox="1"/>
          <p:nvPr/>
        </p:nvSpPr>
        <p:spPr>
          <a:xfrm>
            <a:off x="4573788" y="976072"/>
            <a:ext cx="19933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Googled to find information. Found several reviews on the internet.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91499A-BAA7-4704-A907-8D8FEE7F5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97808" y="1761744"/>
            <a:ext cx="855228" cy="5701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EE14D33-FFA1-470D-BADC-2C82F6AAFB5F}"/>
              </a:ext>
            </a:extLst>
          </p:cNvPr>
          <p:cNvSpPr txBox="1"/>
          <p:nvPr/>
        </p:nvSpPr>
        <p:spPr>
          <a:xfrm>
            <a:off x="4589028" y="1716101"/>
            <a:ext cx="1993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Watch several clip reviews and became interested to buy.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6B5AAC6-61A4-4514-90B6-4126E36E0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97808" y="3256910"/>
            <a:ext cx="855228" cy="5701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867C488-D9BE-403F-BF9A-175BABB9A57A}"/>
              </a:ext>
            </a:extLst>
          </p:cNvPr>
          <p:cNvSpPr txBox="1"/>
          <p:nvPr/>
        </p:nvSpPr>
        <p:spPr>
          <a:xfrm>
            <a:off x="4573788" y="3182377"/>
            <a:ext cx="19933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Read several reviews and check product details and price comparison  to buy.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1453758-A4D5-4E66-AD15-74428E676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82568" y="5444050"/>
            <a:ext cx="855228" cy="57015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B9036D-04E3-4919-9E30-55E61EE523C2}"/>
              </a:ext>
            </a:extLst>
          </p:cNvPr>
          <p:cNvSpPr txBox="1"/>
          <p:nvPr/>
        </p:nvSpPr>
        <p:spPr>
          <a:xfrm>
            <a:off x="4589028" y="5367871"/>
            <a:ext cx="19933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Visited the online store. Find out the target product and get the discount as expected.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BC3A9C-AF5C-4C1F-B898-C76F97A6F480}"/>
              </a:ext>
            </a:extLst>
          </p:cNvPr>
          <p:cNvSpPr txBox="1"/>
          <p:nvPr/>
        </p:nvSpPr>
        <p:spPr>
          <a:xfrm>
            <a:off x="4573788" y="4644209"/>
            <a:ext cx="1993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Visited the store to try out the iPad. Failed to search for target product and discount at the Apple store.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926375-A7AF-4D65-A52E-9728832FFE84}"/>
              </a:ext>
            </a:extLst>
          </p:cNvPr>
          <p:cNvCxnSpPr>
            <a:cxnSpLocks/>
            <a:stCxn id="15" idx="0"/>
            <a:endCxn id="5" idx="1"/>
          </p:cNvCxnSpPr>
          <p:nvPr/>
        </p:nvCxnSpPr>
        <p:spPr>
          <a:xfrm rot="5400000" flipH="1" flipV="1">
            <a:off x="2653289" y="1435022"/>
            <a:ext cx="1255096" cy="100346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1">
            <a:extLst>
              <a:ext uri="{FF2B5EF4-FFF2-40B4-BE49-F238E27FC236}">
                <a16:creationId xmlns:a16="http://schemas.microsoft.com/office/drawing/2014/main" id="{03910C35-D843-40CD-A88E-779EDC552E0C}"/>
              </a:ext>
            </a:extLst>
          </p:cNvPr>
          <p:cNvCxnSpPr>
            <a:cxnSpLocks/>
            <a:stCxn id="17" idx="1"/>
            <a:endCxn id="22" idx="1"/>
          </p:cNvCxnSpPr>
          <p:nvPr/>
        </p:nvCxnSpPr>
        <p:spPr>
          <a:xfrm rot="10800000" flipV="1">
            <a:off x="3797808" y="2046820"/>
            <a:ext cx="12700" cy="1495166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1">
            <a:extLst>
              <a:ext uri="{FF2B5EF4-FFF2-40B4-BE49-F238E27FC236}">
                <a16:creationId xmlns:a16="http://schemas.microsoft.com/office/drawing/2014/main" id="{ECC65387-390F-429E-AAA1-37C9B3B2AE64}"/>
              </a:ext>
            </a:extLst>
          </p:cNvPr>
          <p:cNvCxnSpPr>
            <a:cxnSpLocks/>
            <a:stCxn id="22" idx="1"/>
            <a:endCxn id="11" idx="1"/>
          </p:cNvCxnSpPr>
          <p:nvPr/>
        </p:nvCxnSpPr>
        <p:spPr>
          <a:xfrm rot="10800000" flipH="1" flipV="1">
            <a:off x="3797808" y="3541986"/>
            <a:ext cx="168886" cy="1453578"/>
          </a:xfrm>
          <a:prstGeom prst="curvedConnector3">
            <a:avLst>
              <a:gd name="adj1" fmla="val -13535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1">
            <a:extLst>
              <a:ext uri="{FF2B5EF4-FFF2-40B4-BE49-F238E27FC236}">
                <a16:creationId xmlns:a16="http://schemas.microsoft.com/office/drawing/2014/main" id="{56025D37-6E58-4146-8242-6647DFEFBD64}"/>
              </a:ext>
            </a:extLst>
          </p:cNvPr>
          <p:cNvCxnSpPr>
            <a:cxnSpLocks/>
            <a:stCxn id="11" idx="1"/>
            <a:endCxn id="24" idx="1"/>
          </p:cNvCxnSpPr>
          <p:nvPr/>
        </p:nvCxnSpPr>
        <p:spPr>
          <a:xfrm rot="10800000" flipV="1">
            <a:off x="3782568" y="4995564"/>
            <a:ext cx="184126" cy="733562"/>
          </a:xfrm>
          <a:prstGeom prst="curvedConnector3">
            <a:avLst>
              <a:gd name="adj1" fmla="val 22415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3C97C63-B78A-4FDC-B999-DBD19D2E354F}"/>
              </a:ext>
            </a:extLst>
          </p:cNvPr>
          <p:cNvSpPr txBox="1"/>
          <p:nvPr/>
        </p:nvSpPr>
        <p:spPr>
          <a:xfrm>
            <a:off x="7247426" y="3982635"/>
            <a:ext cx="1503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Spend way too long to get iPad.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0B665C0-F57C-44A2-A2F5-25A0CFDA6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760450" y="6142921"/>
            <a:ext cx="486976" cy="48697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6F36075-0AA4-4958-98EB-D09C32BB64AC}"/>
              </a:ext>
            </a:extLst>
          </p:cNvPr>
          <p:cNvSpPr txBox="1"/>
          <p:nvPr/>
        </p:nvSpPr>
        <p:spPr>
          <a:xfrm>
            <a:off x="7247426" y="6142921"/>
            <a:ext cx="16862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Complaint about the late delivery.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2192023E-0760-4BD7-BF21-BEA2280577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779909" y="3982635"/>
            <a:ext cx="448057" cy="44735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35480EA-2BCF-4981-8D14-D5CF7A046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32846" y="3959169"/>
            <a:ext cx="855228" cy="57015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871A0107-DA82-4F09-9527-35F3CBF1E545}"/>
              </a:ext>
            </a:extLst>
          </p:cNvPr>
          <p:cNvSpPr txBox="1"/>
          <p:nvPr/>
        </p:nvSpPr>
        <p:spPr>
          <a:xfrm>
            <a:off x="10088074" y="3959169"/>
            <a:ext cx="1700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Receive the next purchase coupon.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B3E06F-4097-4AC1-BCFB-6CC41B82DEF6}"/>
              </a:ext>
            </a:extLst>
          </p:cNvPr>
          <p:cNvSpPr txBox="1"/>
          <p:nvPr/>
        </p:nvSpPr>
        <p:spPr>
          <a:xfrm>
            <a:off x="10088704" y="5413650"/>
            <a:ext cx="1700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Could not find other iPad accessories to buy.</a:t>
            </a:r>
          </a:p>
        </p:txBody>
      </p:sp>
      <p:cxnSp>
        <p:nvCxnSpPr>
          <p:cNvPr id="64" name="Straight Arrow Connector 31">
            <a:extLst>
              <a:ext uri="{FF2B5EF4-FFF2-40B4-BE49-F238E27FC236}">
                <a16:creationId xmlns:a16="http://schemas.microsoft.com/office/drawing/2014/main" id="{3C446C21-EFA3-4CC4-8A21-38FAFD025821}"/>
              </a:ext>
            </a:extLst>
          </p:cNvPr>
          <p:cNvCxnSpPr>
            <a:cxnSpLocks/>
            <a:stCxn id="25" idx="3"/>
            <a:endCxn id="58" idx="2"/>
          </p:cNvCxnSpPr>
          <p:nvPr/>
        </p:nvCxnSpPr>
        <p:spPr>
          <a:xfrm flipV="1">
            <a:off x="6582420" y="4429992"/>
            <a:ext cx="421518" cy="123796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1">
            <a:extLst>
              <a:ext uri="{FF2B5EF4-FFF2-40B4-BE49-F238E27FC236}">
                <a16:creationId xmlns:a16="http://schemas.microsoft.com/office/drawing/2014/main" id="{948AF4E9-4F5E-4FF2-9CD7-F13CBE8332D0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rot="5400000">
            <a:off x="6636829" y="4780632"/>
            <a:ext cx="1729399" cy="9951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31">
            <a:extLst>
              <a:ext uri="{FF2B5EF4-FFF2-40B4-BE49-F238E27FC236}">
                <a16:creationId xmlns:a16="http://schemas.microsoft.com/office/drawing/2014/main" id="{003DD90D-5FC8-4405-A9A7-D48E11EA15B4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 flipV="1">
            <a:off x="8933688" y="4244245"/>
            <a:ext cx="299158" cy="211412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1">
            <a:extLst>
              <a:ext uri="{FF2B5EF4-FFF2-40B4-BE49-F238E27FC236}">
                <a16:creationId xmlns:a16="http://schemas.microsoft.com/office/drawing/2014/main" id="{E039399A-F27D-4256-913D-248A1C590C32}"/>
              </a:ext>
            </a:extLst>
          </p:cNvPr>
          <p:cNvCxnSpPr>
            <a:cxnSpLocks/>
            <a:stCxn id="60" idx="2"/>
            <a:endCxn id="63" idx="0"/>
          </p:cNvCxnSpPr>
          <p:nvPr/>
        </p:nvCxnSpPr>
        <p:spPr>
          <a:xfrm>
            <a:off x="10938561" y="4390056"/>
            <a:ext cx="630" cy="10235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E32407BF-51BD-4FE2-8507-FC89C9700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429706" y="5413650"/>
            <a:ext cx="486976" cy="48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2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452AE-997A-49AD-B0B3-D8246E15B627}"/>
              </a:ext>
            </a:extLst>
          </p:cNvPr>
          <p:cNvSpPr txBox="1"/>
          <p:nvPr/>
        </p:nvSpPr>
        <p:spPr>
          <a:xfrm>
            <a:off x="3678896" y="15391"/>
            <a:ext cx="5095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Customer Journey with Data Analytics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39CA7E-7A60-4BB1-8412-25556118AC95}"/>
              </a:ext>
            </a:extLst>
          </p:cNvPr>
          <p:cNvGraphicFramePr>
            <a:graphicFrameLocks noGrp="1"/>
          </p:cNvGraphicFramePr>
          <p:nvPr/>
        </p:nvGraphicFramePr>
        <p:xfrm>
          <a:off x="338328" y="476504"/>
          <a:ext cx="11567159" cy="6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712">
                  <a:extLst>
                    <a:ext uri="{9D8B030D-6E8A-4147-A177-3AD203B41FA5}">
                      <a16:colId xmlns:a16="http://schemas.microsoft.com/office/drawing/2014/main" val="1274274763"/>
                    </a:ext>
                  </a:extLst>
                </a:gridCol>
                <a:gridCol w="2029968">
                  <a:extLst>
                    <a:ext uri="{9D8B030D-6E8A-4147-A177-3AD203B41FA5}">
                      <a16:colId xmlns:a16="http://schemas.microsoft.com/office/drawing/2014/main" val="2225083035"/>
                    </a:ext>
                  </a:extLst>
                </a:gridCol>
                <a:gridCol w="3054096">
                  <a:extLst>
                    <a:ext uri="{9D8B030D-6E8A-4147-A177-3AD203B41FA5}">
                      <a16:colId xmlns:a16="http://schemas.microsoft.com/office/drawing/2014/main" val="3165236017"/>
                    </a:ext>
                  </a:extLst>
                </a:gridCol>
                <a:gridCol w="2587752">
                  <a:extLst>
                    <a:ext uri="{9D8B030D-6E8A-4147-A177-3AD203B41FA5}">
                      <a16:colId xmlns:a16="http://schemas.microsoft.com/office/drawing/2014/main" val="2744980682"/>
                    </a:ext>
                  </a:extLst>
                </a:gridCol>
                <a:gridCol w="2770631">
                  <a:extLst>
                    <a:ext uri="{9D8B030D-6E8A-4147-A177-3AD203B41FA5}">
                      <a16:colId xmlns:a16="http://schemas.microsoft.com/office/drawing/2014/main" val="2930814770"/>
                    </a:ext>
                  </a:extLst>
                </a:gridCol>
              </a:tblGrid>
              <a:tr h="4836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Re-purchase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1039"/>
                  </a:ext>
                </a:extLst>
              </a:tr>
              <a:tr h="745110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18820"/>
                  </a:ext>
                </a:extLst>
              </a:tr>
              <a:tr h="717930">
                <a:tc>
                  <a:txBody>
                    <a:bodyPr/>
                    <a:lstStyle/>
                    <a:p>
                      <a:r>
                        <a:rPr lang="en-US" dirty="0" err="1"/>
                        <a:t>Youtube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41889"/>
                  </a:ext>
                </a:extLst>
              </a:tr>
              <a:tr h="779766">
                <a:tc>
                  <a:txBody>
                    <a:bodyPr/>
                    <a:lstStyle/>
                    <a:p>
                      <a:r>
                        <a:rPr lang="en-US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76511"/>
                  </a:ext>
                </a:extLst>
              </a:tr>
              <a:tr h="693125">
                <a:tc>
                  <a:txBody>
                    <a:bodyPr/>
                    <a:lstStyle/>
                    <a:p>
                      <a:r>
                        <a:rPr lang="en-US" dirty="0"/>
                        <a:t>Website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246443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en-US" dirty="0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597947"/>
                  </a:ext>
                </a:extLst>
              </a:tr>
              <a:tr h="693125">
                <a:tc>
                  <a:txBody>
                    <a:bodyPr/>
                    <a:lstStyle/>
                    <a:p>
                      <a:r>
                        <a:rPr lang="en-US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00035"/>
                  </a:ext>
                </a:extLst>
              </a:tr>
              <a:tr h="693125">
                <a:tc>
                  <a:txBody>
                    <a:bodyPr/>
                    <a:lstStyle/>
                    <a:p>
                      <a:r>
                        <a:rPr lang="en-US" dirty="0"/>
                        <a:t>On-line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228044"/>
                  </a:ext>
                </a:extLst>
              </a:tr>
              <a:tr h="693125">
                <a:tc>
                  <a:txBody>
                    <a:bodyPr/>
                    <a:lstStyle/>
                    <a:p>
                      <a:r>
                        <a:rPr lang="en-US" dirty="0"/>
                        <a:t>Call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39129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36AB759-84FA-4D0B-A12C-595678DD3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82568" y="1024128"/>
            <a:ext cx="855228" cy="570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7E624F-36A5-47FF-A394-C296CD4BD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66694" y="4752076"/>
            <a:ext cx="486976" cy="486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B37DA3-BAA2-461B-B7E3-8D0AC30FD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542287" y="2578608"/>
            <a:ext cx="448057" cy="4473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10C3A1-F9EB-474A-AC06-D09DDBFB2525}"/>
              </a:ext>
            </a:extLst>
          </p:cNvPr>
          <p:cNvSpPr txBox="1"/>
          <p:nvPr/>
        </p:nvSpPr>
        <p:spPr>
          <a:xfrm>
            <a:off x="1990344" y="2564300"/>
            <a:ext cx="15775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Saw a friend use tablet with pencil for on-line learning.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8337C-9A88-4A32-933B-B964C2FA7652}"/>
              </a:ext>
            </a:extLst>
          </p:cNvPr>
          <p:cNvSpPr txBox="1"/>
          <p:nvPr/>
        </p:nvSpPr>
        <p:spPr>
          <a:xfrm>
            <a:off x="4573788" y="976072"/>
            <a:ext cx="19933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Googled to find information. Found several reviews on the internet.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91499A-BAA7-4704-A907-8D8FEE7F5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97808" y="1761744"/>
            <a:ext cx="855228" cy="5701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EE14D33-FFA1-470D-BADC-2C82F6AAFB5F}"/>
              </a:ext>
            </a:extLst>
          </p:cNvPr>
          <p:cNvSpPr txBox="1"/>
          <p:nvPr/>
        </p:nvSpPr>
        <p:spPr>
          <a:xfrm>
            <a:off x="4589028" y="1716101"/>
            <a:ext cx="1993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Watch several clip reviews and became interested to buy.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6B5AAC6-61A4-4514-90B6-4126E36E0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97808" y="3256910"/>
            <a:ext cx="855228" cy="5701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867C488-D9BE-403F-BF9A-175BABB9A57A}"/>
              </a:ext>
            </a:extLst>
          </p:cNvPr>
          <p:cNvSpPr txBox="1"/>
          <p:nvPr/>
        </p:nvSpPr>
        <p:spPr>
          <a:xfrm>
            <a:off x="4573788" y="3182377"/>
            <a:ext cx="19933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several reviews and check product details and price comparison  to buy.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1453758-A4D5-4E66-AD15-74428E676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82568" y="5444050"/>
            <a:ext cx="855228" cy="57015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B9036D-04E3-4919-9E30-55E61EE523C2}"/>
              </a:ext>
            </a:extLst>
          </p:cNvPr>
          <p:cNvSpPr txBox="1"/>
          <p:nvPr/>
        </p:nvSpPr>
        <p:spPr>
          <a:xfrm>
            <a:off x="4589028" y="5367871"/>
            <a:ext cx="19933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Visited the online store. Find out the target product and get the discount as expected.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BC3A9C-AF5C-4C1F-B898-C76F97A6F480}"/>
              </a:ext>
            </a:extLst>
          </p:cNvPr>
          <p:cNvSpPr txBox="1"/>
          <p:nvPr/>
        </p:nvSpPr>
        <p:spPr>
          <a:xfrm>
            <a:off x="4573788" y="4644209"/>
            <a:ext cx="1993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Visited the store to try out the iPad. Failed to search for target product and discount at the Apple store.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926375-A7AF-4D65-A52E-9728832FFE84}"/>
              </a:ext>
            </a:extLst>
          </p:cNvPr>
          <p:cNvCxnSpPr>
            <a:cxnSpLocks/>
            <a:stCxn id="15" idx="0"/>
            <a:endCxn id="5" idx="1"/>
          </p:cNvCxnSpPr>
          <p:nvPr/>
        </p:nvCxnSpPr>
        <p:spPr>
          <a:xfrm rot="5400000" flipH="1" flipV="1">
            <a:off x="2653289" y="1435022"/>
            <a:ext cx="1255096" cy="100346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1">
            <a:extLst>
              <a:ext uri="{FF2B5EF4-FFF2-40B4-BE49-F238E27FC236}">
                <a16:creationId xmlns:a16="http://schemas.microsoft.com/office/drawing/2014/main" id="{03910C35-D843-40CD-A88E-779EDC552E0C}"/>
              </a:ext>
            </a:extLst>
          </p:cNvPr>
          <p:cNvCxnSpPr>
            <a:cxnSpLocks/>
            <a:stCxn id="17" idx="1"/>
            <a:endCxn id="22" idx="1"/>
          </p:cNvCxnSpPr>
          <p:nvPr/>
        </p:nvCxnSpPr>
        <p:spPr>
          <a:xfrm rot="10800000" flipV="1">
            <a:off x="3797808" y="2046820"/>
            <a:ext cx="12700" cy="1495166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1">
            <a:extLst>
              <a:ext uri="{FF2B5EF4-FFF2-40B4-BE49-F238E27FC236}">
                <a16:creationId xmlns:a16="http://schemas.microsoft.com/office/drawing/2014/main" id="{ECC65387-390F-429E-AAA1-37C9B3B2AE64}"/>
              </a:ext>
            </a:extLst>
          </p:cNvPr>
          <p:cNvCxnSpPr>
            <a:cxnSpLocks/>
            <a:stCxn id="22" idx="1"/>
            <a:endCxn id="11" idx="1"/>
          </p:cNvCxnSpPr>
          <p:nvPr/>
        </p:nvCxnSpPr>
        <p:spPr>
          <a:xfrm rot="10800000" flipH="1" flipV="1">
            <a:off x="3797808" y="3541986"/>
            <a:ext cx="168886" cy="1453578"/>
          </a:xfrm>
          <a:prstGeom prst="curvedConnector3">
            <a:avLst>
              <a:gd name="adj1" fmla="val -13535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1">
            <a:extLst>
              <a:ext uri="{FF2B5EF4-FFF2-40B4-BE49-F238E27FC236}">
                <a16:creationId xmlns:a16="http://schemas.microsoft.com/office/drawing/2014/main" id="{56025D37-6E58-4146-8242-6647DFEFBD64}"/>
              </a:ext>
            </a:extLst>
          </p:cNvPr>
          <p:cNvCxnSpPr>
            <a:cxnSpLocks/>
            <a:stCxn id="11" idx="1"/>
            <a:endCxn id="24" idx="1"/>
          </p:cNvCxnSpPr>
          <p:nvPr/>
        </p:nvCxnSpPr>
        <p:spPr>
          <a:xfrm rot="10800000" flipV="1">
            <a:off x="3782568" y="4995564"/>
            <a:ext cx="184126" cy="733562"/>
          </a:xfrm>
          <a:prstGeom prst="curvedConnector3">
            <a:avLst>
              <a:gd name="adj1" fmla="val 22415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3C97C63-B78A-4FDC-B999-DBD19D2E354F}"/>
              </a:ext>
            </a:extLst>
          </p:cNvPr>
          <p:cNvSpPr txBox="1"/>
          <p:nvPr/>
        </p:nvSpPr>
        <p:spPr>
          <a:xfrm>
            <a:off x="7247426" y="3982635"/>
            <a:ext cx="1503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Spend way too long to get iPad.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0B665C0-F57C-44A2-A2F5-25A0CFDA6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760450" y="6142921"/>
            <a:ext cx="486976" cy="48697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6F36075-0AA4-4958-98EB-D09C32BB64AC}"/>
              </a:ext>
            </a:extLst>
          </p:cNvPr>
          <p:cNvSpPr txBox="1"/>
          <p:nvPr/>
        </p:nvSpPr>
        <p:spPr>
          <a:xfrm>
            <a:off x="7247426" y="6142921"/>
            <a:ext cx="16862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Complaint about the late delivery.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2192023E-0760-4BD7-BF21-BEA2280577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779909" y="3982635"/>
            <a:ext cx="448057" cy="44735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35480EA-2BCF-4981-8D14-D5CF7A046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32846" y="3959169"/>
            <a:ext cx="855228" cy="57015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871A0107-DA82-4F09-9527-35F3CBF1E545}"/>
              </a:ext>
            </a:extLst>
          </p:cNvPr>
          <p:cNvSpPr txBox="1"/>
          <p:nvPr/>
        </p:nvSpPr>
        <p:spPr>
          <a:xfrm>
            <a:off x="10088074" y="3959169"/>
            <a:ext cx="1700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 the next purchase coupon.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B3E06F-4097-4AC1-BCFB-6CC41B82DEF6}"/>
              </a:ext>
            </a:extLst>
          </p:cNvPr>
          <p:cNvSpPr txBox="1"/>
          <p:nvPr/>
        </p:nvSpPr>
        <p:spPr>
          <a:xfrm>
            <a:off x="10088704" y="5413650"/>
            <a:ext cx="1700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Could not find other iPad accessories to buy.</a:t>
            </a:r>
          </a:p>
        </p:txBody>
      </p:sp>
      <p:cxnSp>
        <p:nvCxnSpPr>
          <p:cNvPr id="64" name="Straight Arrow Connector 31">
            <a:extLst>
              <a:ext uri="{FF2B5EF4-FFF2-40B4-BE49-F238E27FC236}">
                <a16:creationId xmlns:a16="http://schemas.microsoft.com/office/drawing/2014/main" id="{3C446C21-EFA3-4CC4-8A21-38FAFD025821}"/>
              </a:ext>
            </a:extLst>
          </p:cNvPr>
          <p:cNvCxnSpPr>
            <a:cxnSpLocks/>
            <a:stCxn id="25" idx="3"/>
            <a:endCxn id="58" idx="2"/>
          </p:cNvCxnSpPr>
          <p:nvPr/>
        </p:nvCxnSpPr>
        <p:spPr>
          <a:xfrm flipV="1">
            <a:off x="6582420" y="4429992"/>
            <a:ext cx="421518" cy="123796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1">
            <a:extLst>
              <a:ext uri="{FF2B5EF4-FFF2-40B4-BE49-F238E27FC236}">
                <a16:creationId xmlns:a16="http://schemas.microsoft.com/office/drawing/2014/main" id="{948AF4E9-4F5E-4FF2-9CD7-F13CBE8332D0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rot="5400000">
            <a:off x="6636829" y="4780632"/>
            <a:ext cx="1729399" cy="9951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31">
            <a:extLst>
              <a:ext uri="{FF2B5EF4-FFF2-40B4-BE49-F238E27FC236}">
                <a16:creationId xmlns:a16="http://schemas.microsoft.com/office/drawing/2014/main" id="{003DD90D-5FC8-4405-A9A7-D48E11EA15B4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 flipV="1">
            <a:off x="8933688" y="4244245"/>
            <a:ext cx="299158" cy="211412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1">
            <a:extLst>
              <a:ext uri="{FF2B5EF4-FFF2-40B4-BE49-F238E27FC236}">
                <a16:creationId xmlns:a16="http://schemas.microsoft.com/office/drawing/2014/main" id="{E039399A-F27D-4256-913D-248A1C590C32}"/>
              </a:ext>
            </a:extLst>
          </p:cNvPr>
          <p:cNvCxnSpPr>
            <a:cxnSpLocks/>
            <a:stCxn id="60" idx="2"/>
            <a:endCxn id="63" idx="0"/>
          </p:cNvCxnSpPr>
          <p:nvPr/>
        </p:nvCxnSpPr>
        <p:spPr>
          <a:xfrm>
            <a:off x="10938561" y="4390056"/>
            <a:ext cx="630" cy="10235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3468639-767C-4183-9919-319CA41BC418}"/>
              </a:ext>
            </a:extLst>
          </p:cNvPr>
          <p:cNvSpPr/>
          <p:nvPr/>
        </p:nvSpPr>
        <p:spPr>
          <a:xfrm>
            <a:off x="7029777" y="3495659"/>
            <a:ext cx="1195531" cy="4029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6600"/>
                </a:solidFill>
              </a:rPr>
              <a:t>Conversion Analysis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6A8F90-A1F4-4508-B2BD-7A67CAF8F401}"/>
              </a:ext>
            </a:extLst>
          </p:cNvPr>
          <p:cNvSpPr/>
          <p:nvPr/>
        </p:nvSpPr>
        <p:spPr>
          <a:xfrm>
            <a:off x="10219988" y="5900626"/>
            <a:ext cx="1503382" cy="430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6600"/>
                </a:solidFill>
              </a:rPr>
              <a:t>Product Recommendation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9C30AE5-3A7A-4463-A6A4-7324A06F7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429706" y="5413650"/>
            <a:ext cx="486976" cy="48697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D4B8983-5E2C-4A94-ABE3-1DFBC9D0BE49}"/>
              </a:ext>
            </a:extLst>
          </p:cNvPr>
          <p:cNvSpPr/>
          <p:nvPr/>
        </p:nvSpPr>
        <p:spPr>
          <a:xfrm>
            <a:off x="4813116" y="2167403"/>
            <a:ext cx="1195531" cy="4029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6600"/>
                </a:solidFill>
              </a:rPr>
              <a:t>Customer Segmentation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BBE8C4-F1B7-44CA-B53F-E78D25431CCF}"/>
              </a:ext>
            </a:extLst>
          </p:cNvPr>
          <p:cNvSpPr/>
          <p:nvPr/>
        </p:nvSpPr>
        <p:spPr>
          <a:xfrm>
            <a:off x="7388880" y="5581819"/>
            <a:ext cx="1503382" cy="430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6600"/>
                </a:solidFill>
              </a:rPr>
              <a:t>Chatbot Call center</a:t>
            </a:r>
          </a:p>
        </p:txBody>
      </p:sp>
    </p:spTree>
    <p:extLst>
      <p:ext uri="{BB962C8B-B14F-4D97-AF65-F5344CB8AC3E}">
        <p14:creationId xmlns:p14="http://schemas.microsoft.com/office/powerpoint/2010/main" val="86553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452AE-997A-49AD-B0B3-D8246E15B627}"/>
              </a:ext>
            </a:extLst>
          </p:cNvPr>
          <p:cNvSpPr txBox="1"/>
          <p:nvPr/>
        </p:nvSpPr>
        <p:spPr>
          <a:xfrm>
            <a:off x="3966694" y="45994"/>
            <a:ext cx="4643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Customer Journey with Data collection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39CA7E-7A60-4BB1-8412-25556118AC95}"/>
              </a:ext>
            </a:extLst>
          </p:cNvPr>
          <p:cNvGraphicFramePr>
            <a:graphicFrameLocks noGrp="1"/>
          </p:cNvGraphicFramePr>
          <p:nvPr/>
        </p:nvGraphicFramePr>
        <p:xfrm>
          <a:off x="338328" y="476504"/>
          <a:ext cx="11567159" cy="6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712">
                  <a:extLst>
                    <a:ext uri="{9D8B030D-6E8A-4147-A177-3AD203B41FA5}">
                      <a16:colId xmlns:a16="http://schemas.microsoft.com/office/drawing/2014/main" val="1274274763"/>
                    </a:ext>
                  </a:extLst>
                </a:gridCol>
                <a:gridCol w="2029968">
                  <a:extLst>
                    <a:ext uri="{9D8B030D-6E8A-4147-A177-3AD203B41FA5}">
                      <a16:colId xmlns:a16="http://schemas.microsoft.com/office/drawing/2014/main" val="2225083035"/>
                    </a:ext>
                  </a:extLst>
                </a:gridCol>
                <a:gridCol w="3054096">
                  <a:extLst>
                    <a:ext uri="{9D8B030D-6E8A-4147-A177-3AD203B41FA5}">
                      <a16:colId xmlns:a16="http://schemas.microsoft.com/office/drawing/2014/main" val="3165236017"/>
                    </a:ext>
                  </a:extLst>
                </a:gridCol>
                <a:gridCol w="2587752">
                  <a:extLst>
                    <a:ext uri="{9D8B030D-6E8A-4147-A177-3AD203B41FA5}">
                      <a16:colId xmlns:a16="http://schemas.microsoft.com/office/drawing/2014/main" val="2744980682"/>
                    </a:ext>
                  </a:extLst>
                </a:gridCol>
                <a:gridCol w="2770631">
                  <a:extLst>
                    <a:ext uri="{9D8B030D-6E8A-4147-A177-3AD203B41FA5}">
                      <a16:colId xmlns:a16="http://schemas.microsoft.com/office/drawing/2014/main" val="2930814770"/>
                    </a:ext>
                  </a:extLst>
                </a:gridCol>
              </a:tblGrid>
              <a:tr h="4836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Re-purchase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1039"/>
                  </a:ext>
                </a:extLst>
              </a:tr>
              <a:tr h="745110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18820"/>
                  </a:ext>
                </a:extLst>
              </a:tr>
              <a:tr h="717930">
                <a:tc>
                  <a:txBody>
                    <a:bodyPr/>
                    <a:lstStyle/>
                    <a:p>
                      <a:r>
                        <a:rPr lang="en-US" dirty="0" err="1"/>
                        <a:t>Youtube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41889"/>
                  </a:ext>
                </a:extLst>
              </a:tr>
              <a:tr h="779766">
                <a:tc>
                  <a:txBody>
                    <a:bodyPr/>
                    <a:lstStyle/>
                    <a:p>
                      <a:r>
                        <a:rPr lang="en-US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76511"/>
                  </a:ext>
                </a:extLst>
              </a:tr>
              <a:tr h="693125">
                <a:tc>
                  <a:txBody>
                    <a:bodyPr/>
                    <a:lstStyle/>
                    <a:p>
                      <a:r>
                        <a:rPr lang="en-US" dirty="0"/>
                        <a:t>Website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246443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en-US" dirty="0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597947"/>
                  </a:ext>
                </a:extLst>
              </a:tr>
              <a:tr h="693125">
                <a:tc>
                  <a:txBody>
                    <a:bodyPr/>
                    <a:lstStyle/>
                    <a:p>
                      <a:r>
                        <a:rPr lang="en-US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00035"/>
                  </a:ext>
                </a:extLst>
              </a:tr>
              <a:tr h="693125">
                <a:tc>
                  <a:txBody>
                    <a:bodyPr/>
                    <a:lstStyle/>
                    <a:p>
                      <a:r>
                        <a:rPr lang="en-US" dirty="0"/>
                        <a:t>On-line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228044"/>
                  </a:ext>
                </a:extLst>
              </a:tr>
              <a:tr h="693125">
                <a:tc>
                  <a:txBody>
                    <a:bodyPr/>
                    <a:lstStyle/>
                    <a:p>
                      <a:r>
                        <a:rPr lang="en-US" dirty="0"/>
                        <a:t>Call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39129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36AB759-84FA-4D0B-A12C-595678DD3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82568" y="1024128"/>
            <a:ext cx="855228" cy="570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7E624F-36A5-47FF-A394-C296CD4BD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66694" y="4752076"/>
            <a:ext cx="486976" cy="486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B37DA3-BAA2-461B-B7E3-8D0AC30FD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542287" y="2578608"/>
            <a:ext cx="448057" cy="4473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10C3A1-F9EB-474A-AC06-D09DDBFB2525}"/>
              </a:ext>
            </a:extLst>
          </p:cNvPr>
          <p:cNvSpPr txBox="1"/>
          <p:nvPr/>
        </p:nvSpPr>
        <p:spPr>
          <a:xfrm>
            <a:off x="1990344" y="2564300"/>
            <a:ext cx="15775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Saw a friend use tablet with pencil for on-line learning.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8337C-9A88-4A32-933B-B964C2FA7652}"/>
              </a:ext>
            </a:extLst>
          </p:cNvPr>
          <p:cNvSpPr txBox="1"/>
          <p:nvPr/>
        </p:nvSpPr>
        <p:spPr>
          <a:xfrm>
            <a:off x="4573788" y="976072"/>
            <a:ext cx="19933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Googled to find information. Found several reviews on the internet.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91499A-BAA7-4704-A907-8D8FEE7F5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97808" y="1761744"/>
            <a:ext cx="855228" cy="5701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EE14D33-FFA1-470D-BADC-2C82F6AAFB5F}"/>
              </a:ext>
            </a:extLst>
          </p:cNvPr>
          <p:cNvSpPr txBox="1"/>
          <p:nvPr/>
        </p:nvSpPr>
        <p:spPr>
          <a:xfrm>
            <a:off x="4589028" y="1716101"/>
            <a:ext cx="1993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Watch several clip reviews and became interested to buy.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6B5AAC6-61A4-4514-90B6-4126E36E0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97808" y="3256910"/>
            <a:ext cx="855228" cy="5701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867C488-D9BE-403F-BF9A-175BABB9A57A}"/>
              </a:ext>
            </a:extLst>
          </p:cNvPr>
          <p:cNvSpPr txBox="1"/>
          <p:nvPr/>
        </p:nvSpPr>
        <p:spPr>
          <a:xfrm>
            <a:off x="4573788" y="3182377"/>
            <a:ext cx="19933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several reviews and check product details and price comparison  to buy.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1453758-A4D5-4E66-AD15-74428E676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82568" y="5444050"/>
            <a:ext cx="855228" cy="57015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B9036D-04E3-4919-9E30-55E61EE523C2}"/>
              </a:ext>
            </a:extLst>
          </p:cNvPr>
          <p:cNvSpPr txBox="1"/>
          <p:nvPr/>
        </p:nvSpPr>
        <p:spPr>
          <a:xfrm>
            <a:off x="4589028" y="5367871"/>
            <a:ext cx="19933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Visited the online store. Find out the target product and get the discount as expected.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BC3A9C-AF5C-4C1F-B898-C76F97A6F480}"/>
              </a:ext>
            </a:extLst>
          </p:cNvPr>
          <p:cNvSpPr txBox="1"/>
          <p:nvPr/>
        </p:nvSpPr>
        <p:spPr>
          <a:xfrm>
            <a:off x="4573788" y="4644209"/>
            <a:ext cx="1993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Visited the store to try out the iPad. Failed to search for target product and discount at the Apple store.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926375-A7AF-4D65-A52E-9728832FFE84}"/>
              </a:ext>
            </a:extLst>
          </p:cNvPr>
          <p:cNvCxnSpPr>
            <a:cxnSpLocks/>
            <a:stCxn id="15" idx="0"/>
            <a:endCxn id="5" idx="1"/>
          </p:cNvCxnSpPr>
          <p:nvPr/>
        </p:nvCxnSpPr>
        <p:spPr>
          <a:xfrm rot="5400000" flipH="1" flipV="1">
            <a:off x="2653289" y="1435022"/>
            <a:ext cx="1255096" cy="100346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1">
            <a:extLst>
              <a:ext uri="{FF2B5EF4-FFF2-40B4-BE49-F238E27FC236}">
                <a16:creationId xmlns:a16="http://schemas.microsoft.com/office/drawing/2014/main" id="{03910C35-D843-40CD-A88E-779EDC552E0C}"/>
              </a:ext>
            </a:extLst>
          </p:cNvPr>
          <p:cNvCxnSpPr>
            <a:cxnSpLocks/>
            <a:stCxn id="17" idx="1"/>
            <a:endCxn id="22" idx="1"/>
          </p:cNvCxnSpPr>
          <p:nvPr/>
        </p:nvCxnSpPr>
        <p:spPr>
          <a:xfrm rot="10800000" flipV="1">
            <a:off x="3797808" y="2046820"/>
            <a:ext cx="12700" cy="1495166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1">
            <a:extLst>
              <a:ext uri="{FF2B5EF4-FFF2-40B4-BE49-F238E27FC236}">
                <a16:creationId xmlns:a16="http://schemas.microsoft.com/office/drawing/2014/main" id="{ECC65387-390F-429E-AAA1-37C9B3B2AE64}"/>
              </a:ext>
            </a:extLst>
          </p:cNvPr>
          <p:cNvCxnSpPr>
            <a:cxnSpLocks/>
            <a:stCxn id="22" idx="1"/>
            <a:endCxn id="11" idx="1"/>
          </p:cNvCxnSpPr>
          <p:nvPr/>
        </p:nvCxnSpPr>
        <p:spPr>
          <a:xfrm rot="10800000" flipH="1" flipV="1">
            <a:off x="3797808" y="3541986"/>
            <a:ext cx="168886" cy="1453578"/>
          </a:xfrm>
          <a:prstGeom prst="curvedConnector3">
            <a:avLst>
              <a:gd name="adj1" fmla="val -13535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1">
            <a:extLst>
              <a:ext uri="{FF2B5EF4-FFF2-40B4-BE49-F238E27FC236}">
                <a16:creationId xmlns:a16="http://schemas.microsoft.com/office/drawing/2014/main" id="{56025D37-6E58-4146-8242-6647DFEFBD64}"/>
              </a:ext>
            </a:extLst>
          </p:cNvPr>
          <p:cNvCxnSpPr>
            <a:cxnSpLocks/>
            <a:stCxn id="11" idx="1"/>
            <a:endCxn id="24" idx="1"/>
          </p:cNvCxnSpPr>
          <p:nvPr/>
        </p:nvCxnSpPr>
        <p:spPr>
          <a:xfrm rot="10800000" flipV="1">
            <a:off x="3782568" y="4995564"/>
            <a:ext cx="184126" cy="733562"/>
          </a:xfrm>
          <a:prstGeom prst="curvedConnector3">
            <a:avLst>
              <a:gd name="adj1" fmla="val 22415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3C97C63-B78A-4FDC-B999-DBD19D2E354F}"/>
              </a:ext>
            </a:extLst>
          </p:cNvPr>
          <p:cNvSpPr txBox="1"/>
          <p:nvPr/>
        </p:nvSpPr>
        <p:spPr>
          <a:xfrm>
            <a:off x="7247426" y="3982635"/>
            <a:ext cx="1503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Spend way too long to get iPad.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0B665C0-F57C-44A2-A2F5-25A0CFDA6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760450" y="6142921"/>
            <a:ext cx="486976" cy="48697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6F36075-0AA4-4958-98EB-D09C32BB64AC}"/>
              </a:ext>
            </a:extLst>
          </p:cNvPr>
          <p:cNvSpPr txBox="1"/>
          <p:nvPr/>
        </p:nvSpPr>
        <p:spPr>
          <a:xfrm>
            <a:off x="7247426" y="6142921"/>
            <a:ext cx="16862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Complaint about the late delivery.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2192023E-0760-4BD7-BF21-BEA2280577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779909" y="3982635"/>
            <a:ext cx="448057" cy="44735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35480EA-2BCF-4981-8D14-D5CF7A046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32846" y="3959169"/>
            <a:ext cx="855228" cy="57015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871A0107-DA82-4F09-9527-35F3CBF1E545}"/>
              </a:ext>
            </a:extLst>
          </p:cNvPr>
          <p:cNvSpPr txBox="1"/>
          <p:nvPr/>
        </p:nvSpPr>
        <p:spPr>
          <a:xfrm>
            <a:off x="10088074" y="3959169"/>
            <a:ext cx="1700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 the next purchase coupon.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B3E06F-4097-4AC1-BCFB-6CC41B82DEF6}"/>
              </a:ext>
            </a:extLst>
          </p:cNvPr>
          <p:cNvSpPr txBox="1"/>
          <p:nvPr/>
        </p:nvSpPr>
        <p:spPr>
          <a:xfrm>
            <a:off x="10088704" y="5413650"/>
            <a:ext cx="1700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Could not find other iPad accessories to buy.</a:t>
            </a:r>
          </a:p>
        </p:txBody>
      </p:sp>
      <p:cxnSp>
        <p:nvCxnSpPr>
          <p:cNvPr id="64" name="Straight Arrow Connector 31">
            <a:extLst>
              <a:ext uri="{FF2B5EF4-FFF2-40B4-BE49-F238E27FC236}">
                <a16:creationId xmlns:a16="http://schemas.microsoft.com/office/drawing/2014/main" id="{3C446C21-EFA3-4CC4-8A21-38FAFD025821}"/>
              </a:ext>
            </a:extLst>
          </p:cNvPr>
          <p:cNvCxnSpPr>
            <a:cxnSpLocks/>
            <a:stCxn id="25" idx="3"/>
            <a:endCxn id="58" idx="2"/>
          </p:cNvCxnSpPr>
          <p:nvPr/>
        </p:nvCxnSpPr>
        <p:spPr>
          <a:xfrm flipV="1">
            <a:off x="6582420" y="4429992"/>
            <a:ext cx="421518" cy="123796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1">
            <a:extLst>
              <a:ext uri="{FF2B5EF4-FFF2-40B4-BE49-F238E27FC236}">
                <a16:creationId xmlns:a16="http://schemas.microsoft.com/office/drawing/2014/main" id="{948AF4E9-4F5E-4FF2-9CD7-F13CBE8332D0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rot="5400000">
            <a:off x="6636829" y="4780632"/>
            <a:ext cx="1729399" cy="9951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31">
            <a:extLst>
              <a:ext uri="{FF2B5EF4-FFF2-40B4-BE49-F238E27FC236}">
                <a16:creationId xmlns:a16="http://schemas.microsoft.com/office/drawing/2014/main" id="{003DD90D-5FC8-4405-A9A7-D48E11EA15B4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 flipV="1">
            <a:off x="8933688" y="4244245"/>
            <a:ext cx="299158" cy="211412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1">
            <a:extLst>
              <a:ext uri="{FF2B5EF4-FFF2-40B4-BE49-F238E27FC236}">
                <a16:creationId xmlns:a16="http://schemas.microsoft.com/office/drawing/2014/main" id="{E039399A-F27D-4256-913D-248A1C590C32}"/>
              </a:ext>
            </a:extLst>
          </p:cNvPr>
          <p:cNvCxnSpPr>
            <a:cxnSpLocks/>
            <a:stCxn id="60" idx="2"/>
            <a:endCxn id="63" idx="0"/>
          </p:cNvCxnSpPr>
          <p:nvPr/>
        </p:nvCxnSpPr>
        <p:spPr>
          <a:xfrm>
            <a:off x="10938561" y="4390056"/>
            <a:ext cx="630" cy="10235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B794A27-D5B7-4325-A151-2B354DF33785}"/>
              </a:ext>
            </a:extLst>
          </p:cNvPr>
          <p:cNvSpPr/>
          <p:nvPr/>
        </p:nvSpPr>
        <p:spPr>
          <a:xfrm>
            <a:off x="4813116" y="2167403"/>
            <a:ext cx="1195531" cy="4029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6600"/>
                </a:solidFill>
              </a:rPr>
              <a:t>Java script with </a:t>
            </a:r>
            <a:r>
              <a:rPr lang="en-US" sz="1100" dirty="0" err="1">
                <a:solidFill>
                  <a:srgbClr val="006600"/>
                </a:solidFill>
              </a:rPr>
              <a:t>Youtube</a:t>
            </a:r>
            <a:r>
              <a:rPr lang="en-US" sz="1100" dirty="0">
                <a:solidFill>
                  <a:srgbClr val="006600"/>
                </a:solidFill>
              </a:rPr>
              <a:t> API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D594F4-D9C1-4206-AFC0-C6AA6584986F}"/>
              </a:ext>
            </a:extLst>
          </p:cNvPr>
          <p:cNvSpPr/>
          <p:nvPr/>
        </p:nvSpPr>
        <p:spPr>
          <a:xfrm>
            <a:off x="5248570" y="1339235"/>
            <a:ext cx="1195531" cy="4029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6600"/>
                </a:solidFill>
              </a:rPr>
              <a:t>Google Analytics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B82C5C-19C3-4594-95E8-1531DD26E22E}"/>
              </a:ext>
            </a:extLst>
          </p:cNvPr>
          <p:cNvSpPr/>
          <p:nvPr/>
        </p:nvSpPr>
        <p:spPr>
          <a:xfrm>
            <a:off x="4803624" y="3783702"/>
            <a:ext cx="1195531" cy="4029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6600"/>
                </a:solidFill>
              </a:rPr>
              <a:t>Web scrapping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A09C5F-7F3B-47ED-8A42-DABF08FB5CBC}"/>
              </a:ext>
            </a:extLst>
          </p:cNvPr>
          <p:cNvSpPr/>
          <p:nvPr/>
        </p:nvSpPr>
        <p:spPr>
          <a:xfrm>
            <a:off x="7480064" y="5714169"/>
            <a:ext cx="1195531" cy="4029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6600"/>
                </a:solidFill>
              </a:rPr>
              <a:t>Firebase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186910-C016-493D-B253-8FF43E1A375B}"/>
              </a:ext>
            </a:extLst>
          </p:cNvPr>
          <p:cNvSpPr/>
          <p:nvPr/>
        </p:nvSpPr>
        <p:spPr>
          <a:xfrm>
            <a:off x="9490939" y="6067421"/>
            <a:ext cx="2089585" cy="4029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6600"/>
                </a:solidFill>
              </a:rPr>
              <a:t>Campaign response model,</a:t>
            </a:r>
          </a:p>
          <a:p>
            <a:pPr algn="ctr"/>
            <a:r>
              <a:rPr lang="en-US" sz="1100" dirty="0">
                <a:solidFill>
                  <a:srgbClr val="006600"/>
                </a:solidFill>
              </a:rPr>
              <a:t>Automatic E-mail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E367ED3-5AFC-4AEC-AC62-9FD0DFB5D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429706" y="5413650"/>
            <a:ext cx="486976" cy="48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1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426</Words>
  <Application>Microsoft Office PowerPoint</Application>
  <PresentationFormat>Widescreen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beckham</dc:creator>
  <cp:lastModifiedBy>david beckham</cp:lastModifiedBy>
  <cp:revision>55</cp:revision>
  <dcterms:created xsi:type="dcterms:W3CDTF">2021-05-31T16:36:19Z</dcterms:created>
  <dcterms:modified xsi:type="dcterms:W3CDTF">2021-06-12T06:07:52Z</dcterms:modified>
</cp:coreProperties>
</file>