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  <p:sldMasterId id="2147483790" r:id="rId5"/>
    <p:sldMasterId id="2147483814" r:id="rId6"/>
    <p:sldMasterId id="2147483843" r:id="rId7"/>
  </p:sldMasterIdLst>
  <p:notesMasterIdLst>
    <p:notesMasterId r:id="rId15"/>
  </p:notesMasterIdLst>
  <p:handoutMasterIdLst>
    <p:handoutMasterId r:id="rId16"/>
  </p:handoutMasterIdLst>
  <p:sldIdLst>
    <p:sldId id="597" r:id="rId8"/>
    <p:sldId id="551" r:id="rId9"/>
    <p:sldId id="609" r:id="rId10"/>
    <p:sldId id="608" r:id="rId11"/>
    <p:sldId id="607" r:id="rId12"/>
    <p:sldId id="568" r:id="rId13"/>
    <p:sldId id="580" r:id="rId14"/>
  </p:sldIdLst>
  <p:sldSz cx="13130213" cy="78454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1">
          <p15:clr>
            <a:srgbClr val="A4A3A4"/>
          </p15:clr>
        </p15:guide>
        <p15:guide id="2" pos="4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501"/>
    <a:srgbClr val="008000"/>
    <a:srgbClr val="2B6E04"/>
    <a:srgbClr val="33CC33"/>
    <a:srgbClr val="66FF99"/>
    <a:srgbClr val="FF9900"/>
    <a:srgbClr val="00FF00"/>
    <a:srgbClr val="FEC20A"/>
    <a:srgbClr val="993366"/>
    <a:srgbClr val="F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1182" autoAdjust="0"/>
  </p:normalViewPr>
  <p:slideViewPr>
    <p:cSldViewPr>
      <p:cViewPr varScale="1">
        <p:scale>
          <a:sx n="59" d="100"/>
          <a:sy n="59" d="100"/>
        </p:scale>
        <p:origin x="792" y="48"/>
      </p:cViewPr>
      <p:guideLst>
        <p:guide orient="horz" pos="2471"/>
        <p:guide pos="4135"/>
      </p:guideLst>
    </p:cSldViewPr>
  </p:slideViewPr>
  <p:outlineViewPr>
    <p:cViewPr>
      <p:scale>
        <a:sx n="33" d="100"/>
        <a:sy n="33" d="100"/>
      </p:scale>
      <p:origin x="0" y="16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75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6888-E56E-4A5C-844E-D4F61E9DCFC1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7CA7-7382-4C45-B31B-3609B3046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0388" y="685800"/>
            <a:ext cx="5737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18CF61-BD71-4F1C-A20B-1713B829F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77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 txBox="1">
            <a:spLocks/>
          </p:cNvSpPr>
          <p:nvPr/>
        </p:nvSpPr>
        <p:spPr>
          <a:xfrm>
            <a:off x="5099050" y="7504112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</a:t>
            </a:r>
            <a:r>
              <a:rPr lang="en-US" baseline="0" dirty="0"/>
              <a:t> of ISH, India</a:t>
            </a:r>
            <a:endParaRPr lang="en-US" dirty="0"/>
          </a:p>
        </p:txBody>
      </p:sp>
      <p:pic>
        <p:nvPicPr>
          <p:cNvPr id="2050" name="Picture 2" descr="C:\Documents and Settings\arjun.das\My Documents\My Pictures\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99" y="-1588"/>
            <a:ext cx="13168312" cy="785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1123950"/>
            <a:ext cx="4319588" cy="8032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975" y="1143000"/>
            <a:ext cx="7339013" cy="6303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25" y="2079625"/>
            <a:ext cx="4319588" cy="5367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338" y="5891213"/>
            <a:ext cx="7878762" cy="6492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3338" y="1101725"/>
            <a:ext cx="7878762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3338" y="6540500"/>
            <a:ext cx="7878762" cy="920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7258AB-ED39-4982-861A-31A3CCADBB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1143000"/>
            <a:ext cx="12415837" cy="6294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7124" y="1123949"/>
            <a:ext cx="2952750" cy="632301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338" y="1123949"/>
            <a:ext cx="9143999" cy="6323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164B7CE-96E1-4C6A-8BED-848D0CD2A6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13130213" cy="6096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438150" y="85725"/>
            <a:ext cx="546100" cy="434975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012825" y="-250825"/>
            <a:ext cx="436563" cy="349250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 bwMode="auto">
          <a:xfrm>
            <a:off x="10134600" y="7604125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4794250" y="758507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www.subex.com</a:t>
            </a:r>
          </a:p>
        </p:txBody>
      </p:sp>
      <p:pic>
        <p:nvPicPr>
          <p:cNvPr id="30" name="Picture 34" descr="subex-logo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5475" y="133350"/>
            <a:ext cx="866775" cy="320675"/>
          </a:xfrm>
          <a:prstGeom prst="rect">
            <a:avLst/>
          </a:prstGeom>
          <a:noFill/>
        </p:spPr>
      </p:pic>
      <p:sp>
        <p:nvSpPr>
          <p:cNvPr id="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9408" y="822384"/>
            <a:ext cx="12553950" cy="6458309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endParaRPr lang="en-US" dirty="0"/>
          </a:p>
        </p:txBody>
      </p:sp>
      <p:sp>
        <p:nvSpPr>
          <p:cNvPr id="3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050" y="7573963"/>
            <a:ext cx="636588" cy="2841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7B5725-BF36-4BA1-8C4C-20B603A62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13130213" cy="6096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438150" y="85725"/>
            <a:ext cx="546100" cy="434975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012825" y="-250825"/>
            <a:ext cx="436563" cy="349250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 bwMode="auto">
          <a:xfrm>
            <a:off x="10134600" y="7604125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prstClr val="white"/>
                </a:solidFill>
              </a:rPr>
              <a:t>Private &amp; Confidential</a:t>
            </a:r>
          </a:p>
        </p:txBody>
      </p: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4794250" y="758507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www.subex.com</a:t>
            </a:r>
          </a:p>
        </p:txBody>
      </p:sp>
      <p:pic>
        <p:nvPicPr>
          <p:cNvPr id="30" name="Picture 34" descr="subex-logo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5475" y="133350"/>
            <a:ext cx="866775" cy="320675"/>
          </a:xfrm>
          <a:prstGeom prst="rect">
            <a:avLst/>
          </a:prstGeom>
          <a:noFill/>
        </p:spPr>
      </p:pic>
      <p:sp>
        <p:nvSpPr>
          <p:cNvPr id="3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050" y="7573963"/>
            <a:ext cx="636588" cy="2841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7B5725-BF36-4BA1-8C4C-20B603A62CA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38125" y="19050"/>
            <a:ext cx="11815763" cy="609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876300"/>
            <a:ext cx="12592050" cy="6457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6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13130213" cy="6096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438150" y="85725"/>
            <a:ext cx="546100" cy="434975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012825" y="-250825"/>
            <a:ext cx="436563" cy="349250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 bwMode="auto">
          <a:xfrm>
            <a:off x="10134600" y="7604125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prstClr val="white"/>
                </a:solidFill>
              </a:rPr>
              <a:t>Private &amp; Confidential</a:t>
            </a:r>
          </a:p>
        </p:txBody>
      </p: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4794250" y="758507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www.subex.com</a:t>
            </a:r>
          </a:p>
        </p:txBody>
      </p:sp>
      <p:pic>
        <p:nvPicPr>
          <p:cNvPr id="30" name="Picture 34" descr="subex-logo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5475" y="133350"/>
            <a:ext cx="866775" cy="320675"/>
          </a:xfrm>
          <a:prstGeom prst="rect">
            <a:avLst/>
          </a:prstGeom>
          <a:noFill/>
        </p:spPr>
      </p:pic>
      <p:sp>
        <p:nvSpPr>
          <p:cNvPr id="3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050" y="7573963"/>
            <a:ext cx="636588" cy="2841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7B5725-BF36-4BA1-8C4C-20B603A62CA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38125" y="19050"/>
            <a:ext cx="11815763" cy="609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876300"/>
            <a:ext cx="12592050" cy="6457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6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bg_inn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13130213" cy="78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9909176" y="7424738"/>
            <a:ext cx="2930574" cy="2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1" rIns="91422" bIns="45711">
            <a:spAutoFit/>
          </a:bodyPr>
          <a:lstStyle/>
          <a:p>
            <a:pPr defTabSz="1198324">
              <a:defRPr/>
            </a:pPr>
            <a:r>
              <a:rPr lang="en-US" sz="1100" dirty="0">
                <a:solidFill>
                  <a:schemeClr val="bg1"/>
                </a:solidFill>
              </a:rPr>
              <a:t>© 2011 Subex Limited.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09" y="36514"/>
            <a:ext cx="10363200" cy="533399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99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07" y="722314"/>
            <a:ext cx="12420601" cy="685800"/>
          </a:xfrm>
          <a:prstGeom prst="rect">
            <a:avLst/>
          </a:prstGeom>
        </p:spPr>
        <p:txBody>
          <a:bodyPr/>
          <a:lstStyle>
            <a:lvl1pPr>
              <a:buNone/>
              <a:defRPr sz="3500">
                <a:solidFill>
                  <a:srgbClr val="993366"/>
                </a:solidFill>
              </a:defRPr>
            </a:lvl1pPr>
            <a:lvl2pPr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316707" y="1408113"/>
            <a:ext cx="12420601" cy="5638800"/>
          </a:xfrm>
          <a:prstGeom prst="rect">
            <a:avLst/>
          </a:prstGeom>
        </p:spPr>
        <p:txBody>
          <a:bodyPr/>
          <a:lstStyle>
            <a:lvl1pPr algn="l">
              <a:buSzPct val="155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Rounded Rectangle 8"/>
          <p:cNvSpPr/>
          <p:nvPr userDrawn="1"/>
        </p:nvSpPr>
        <p:spPr bwMode="auto">
          <a:xfrm>
            <a:off x="10021490" y="3850704"/>
            <a:ext cx="1512168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98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9589442" y="34280"/>
            <a:ext cx="3024336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98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485" y="34280"/>
            <a:ext cx="1381125" cy="56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6845" y="52561"/>
            <a:ext cx="1304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13130213" cy="6096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438150" y="85725"/>
            <a:ext cx="546100" cy="434975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012825" y="-250825"/>
            <a:ext cx="436563" cy="349250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 bwMode="auto">
          <a:xfrm>
            <a:off x="10134600" y="7604125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4794250" y="758507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www.subex.com</a:t>
            </a:r>
          </a:p>
        </p:txBody>
      </p:sp>
      <p:pic>
        <p:nvPicPr>
          <p:cNvPr id="30" name="Picture 34" descr="subex-logo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5475" y="133350"/>
            <a:ext cx="866775" cy="320675"/>
          </a:xfrm>
          <a:prstGeom prst="rect">
            <a:avLst/>
          </a:prstGeom>
          <a:noFill/>
        </p:spPr>
      </p:pic>
      <p:sp>
        <p:nvSpPr>
          <p:cNvPr id="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9408" y="822384"/>
            <a:ext cx="12553950" cy="6458309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endParaRPr lang="en-US" dirty="0"/>
          </a:p>
        </p:txBody>
      </p:sp>
      <p:sp>
        <p:nvSpPr>
          <p:cNvPr id="3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050" y="7573963"/>
            <a:ext cx="636588" cy="2841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7B5725-BF36-4BA1-8C4C-20B603A62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5491163"/>
            <a:ext cx="13130213" cy="235426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312863" y="5665788"/>
            <a:ext cx="547687" cy="436562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AutoShape 20"/>
          <p:cNvSpPr>
            <a:spLocks noChangeArrowheads="1"/>
          </p:cNvSpPr>
          <p:nvPr/>
        </p:nvSpPr>
        <p:spPr bwMode="auto">
          <a:xfrm>
            <a:off x="438150" y="6189663"/>
            <a:ext cx="874713" cy="696912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312863" y="6886575"/>
            <a:ext cx="547687" cy="436563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28613" y="1655763"/>
            <a:ext cx="2844800" cy="2713037"/>
            <a:chOff x="207" y="1043"/>
            <a:chExt cx="1792" cy="1709"/>
          </a:xfrm>
        </p:grpSpPr>
        <p:sp>
          <p:nvSpPr>
            <p:cNvPr id="7" name="AutoShape 27"/>
            <p:cNvSpPr>
              <a:spLocks noChangeArrowheads="1"/>
            </p:cNvSpPr>
            <p:nvPr userDrawn="1"/>
          </p:nvSpPr>
          <p:spPr bwMode="auto">
            <a:xfrm>
              <a:off x="552" y="1043"/>
              <a:ext cx="551" cy="439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AutoShape 28"/>
            <p:cNvSpPr>
              <a:spLocks noChangeArrowheads="1"/>
            </p:cNvSpPr>
            <p:nvPr userDrawn="1"/>
          </p:nvSpPr>
          <p:spPr bwMode="auto">
            <a:xfrm>
              <a:off x="1094" y="1462"/>
              <a:ext cx="552" cy="439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AutoShape 31"/>
            <p:cNvSpPr>
              <a:spLocks noChangeArrowheads="1"/>
            </p:cNvSpPr>
            <p:nvPr userDrawn="1"/>
          </p:nvSpPr>
          <p:spPr bwMode="auto">
            <a:xfrm>
              <a:off x="552" y="1887"/>
              <a:ext cx="551" cy="440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AutoShape 32"/>
            <p:cNvSpPr>
              <a:spLocks noChangeArrowheads="1"/>
            </p:cNvSpPr>
            <p:nvPr userDrawn="1"/>
          </p:nvSpPr>
          <p:spPr bwMode="auto">
            <a:xfrm>
              <a:off x="1094" y="2306"/>
              <a:ext cx="552" cy="440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AutoShape 34"/>
            <p:cNvSpPr>
              <a:spLocks noChangeArrowheads="1"/>
            </p:cNvSpPr>
            <p:nvPr userDrawn="1"/>
          </p:nvSpPr>
          <p:spPr bwMode="auto">
            <a:xfrm>
              <a:off x="1654" y="1208"/>
              <a:ext cx="345" cy="274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AutoShape 35"/>
            <p:cNvSpPr>
              <a:spLocks noChangeArrowheads="1"/>
            </p:cNvSpPr>
            <p:nvPr userDrawn="1"/>
          </p:nvSpPr>
          <p:spPr bwMode="auto">
            <a:xfrm>
              <a:off x="207" y="2478"/>
              <a:ext cx="345" cy="274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0" y="-87313"/>
            <a:ext cx="13130213" cy="1220788"/>
            <a:chOff x="0" y="-55"/>
            <a:chExt cx="8271" cy="769"/>
          </a:xfrm>
        </p:grpSpPr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8271" cy="714"/>
            </a:xfrm>
            <a:prstGeom prst="rect">
              <a:avLst/>
            </a:prstGeom>
            <a:solidFill>
              <a:srgbClr val="FFC20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 userDrawn="1"/>
          </p:nvSpPr>
          <p:spPr bwMode="auto">
            <a:xfrm>
              <a:off x="276" y="-55"/>
              <a:ext cx="620" cy="494"/>
            </a:xfrm>
            <a:prstGeom prst="roundRect">
              <a:avLst>
                <a:gd name="adj" fmla="val 7083"/>
              </a:avLst>
            </a:prstGeom>
            <a:solidFill>
              <a:schemeClr val="bg1">
                <a:alpha val="28999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" name="AutoShape 26"/>
            <p:cNvSpPr>
              <a:spLocks noChangeArrowheads="1"/>
            </p:cNvSpPr>
            <p:nvPr userDrawn="1"/>
          </p:nvSpPr>
          <p:spPr bwMode="auto">
            <a:xfrm>
              <a:off x="965" y="439"/>
              <a:ext cx="276" cy="220"/>
            </a:xfrm>
            <a:prstGeom prst="roundRect">
              <a:avLst>
                <a:gd name="adj" fmla="val 7083"/>
              </a:avLst>
            </a:prstGeom>
            <a:solidFill>
              <a:schemeClr val="bg1">
                <a:alpha val="28999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9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00" y="163"/>
              <a:ext cx="1170" cy="433"/>
            </a:xfrm>
            <a:prstGeom prst="rect">
              <a:avLst/>
            </a:prstGeom>
            <a:noFill/>
          </p:spPr>
        </p:pic>
      </p:grpSp>
      <p:pic>
        <p:nvPicPr>
          <p:cNvPr id="30" name="Picture 29" descr="subex-x-new2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20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23" name="Footer Placeholder 3"/>
          <p:cNvSpPr txBox="1">
            <a:spLocks/>
          </p:cNvSpPr>
          <p:nvPr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www.subex.com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23" name="Footer Placeholder 3"/>
          <p:cNvSpPr txBox="1">
            <a:spLocks/>
          </p:cNvSpPr>
          <p:nvPr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36638" y="5041900"/>
            <a:ext cx="11161712" cy="155733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036638" y="3325813"/>
            <a:ext cx="11161712" cy="1716087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pic>
        <p:nvPicPr>
          <p:cNvPr id="16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5" name="Footer Placeholder 3"/>
          <p:cNvSpPr txBox="1">
            <a:spLocks/>
          </p:cNvSpPr>
          <p:nvPr userDrawn="1"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17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pic>
        <p:nvPicPr>
          <p:cNvPr id="19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2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18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5491163"/>
            <a:ext cx="13130213" cy="235426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312863" y="5665788"/>
            <a:ext cx="547687" cy="436562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AutoShape 20"/>
          <p:cNvSpPr>
            <a:spLocks noChangeArrowheads="1"/>
          </p:cNvSpPr>
          <p:nvPr/>
        </p:nvSpPr>
        <p:spPr bwMode="auto">
          <a:xfrm>
            <a:off x="438150" y="6189663"/>
            <a:ext cx="874713" cy="696912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312863" y="6886575"/>
            <a:ext cx="547687" cy="436563"/>
          </a:xfrm>
          <a:prstGeom prst="roundRect">
            <a:avLst>
              <a:gd name="adj" fmla="val 7083"/>
            </a:avLst>
          </a:prstGeom>
          <a:solidFill>
            <a:schemeClr val="bg1">
              <a:alpha val="28999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28613" y="1655763"/>
            <a:ext cx="2844800" cy="2713037"/>
            <a:chOff x="207" y="1043"/>
            <a:chExt cx="1792" cy="1709"/>
          </a:xfrm>
        </p:grpSpPr>
        <p:sp>
          <p:nvSpPr>
            <p:cNvPr id="7" name="AutoShape 27"/>
            <p:cNvSpPr>
              <a:spLocks noChangeArrowheads="1"/>
            </p:cNvSpPr>
            <p:nvPr userDrawn="1"/>
          </p:nvSpPr>
          <p:spPr bwMode="auto">
            <a:xfrm>
              <a:off x="552" y="1043"/>
              <a:ext cx="551" cy="439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AutoShape 28"/>
            <p:cNvSpPr>
              <a:spLocks noChangeArrowheads="1"/>
            </p:cNvSpPr>
            <p:nvPr userDrawn="1"/>
          </p:nvSpPr>
          <p:spPr bwMode="auto">
            <a:xfrm>
              <a:off x="1094" y="1462"/>
              <a:ext cx="552" cy="439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AutoShape 31"/>
            <p:cNvSpPr>
              <a:spLocks noChangeArrowheads="1"/>
            </p:cNvSpPr>
            <p:nvPr userDrawn="1"/>
          </p:nvSpPr>
          <p:spPr bwMode="auto">
            <a:xfrm>
              <a:off x="552" y="1887"/>
              <a:ext cx="551" cy="440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AutoShape 32"/>
            <p:cNvSpPr>
              <a:spLocks noChangeArrowheads="1"/>
            </p:cNvSpPr>
            <p:nvPr userDrawn="1"/>
          </p:nvSpPr>
          <p:spPr bwMode="auto">
            <a:xfrm>
              <a:off x="1094" y="2306"/>
              <a:ext cx="552" cy="440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AutoShape 34"/>
            <p:cNvSpPr>
              <a:spLocks noChangeArrowheads="1"/>
            </p:cNvSpPr>
            <p:nvPr userDrawn="1"/>
          </p:nvSpPr>
          <p:spPr bwMode="auto">
            <a:xfrm>
              <a:off x="1654" y="1208"/>
              <a:ext cx="345" cy="274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AutoShape 35"/>
            <p:cNvSpPr>
              <a:spLocks noChangeArrowheads="1"/>
            </p:cNvSpPr>
            <p:nvPr userDrawn="1"/>
          </p:nvSpPr>
          <p:spPr bwMode="auto">
            <a:xfrm>
              <a:off x="207" y="2478"/>
              <a:ext cx="345" cy="274"/>
            </a:xfrm>
            <a:prstGeom prst="roundRect">
              <a:avLst>
                <a:gd name="adj" fmla="val 7083"/>
              </a:avLst>
            </a:prstGeom>
            <a:solidFill>
              <a:srgbClr val="FFC20E">
                <a:alpha val="10001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0" y="-87313"/>
            <a:ext cx="13130213" cy="1220788"/>
            <a:chOff x="0" y="-55"/>
            <a:chExt cx="8271" cy="769"/>
          </a:xfrm>
        </p:grpSpPr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8271" cy="714"/>
            </a:xfrm>
            <a:prstGeom prst="rect">
              <a:avLst/>
            </a:prstGeom>
            <a:solidFill>
              <a:srgbClr val="FFC20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 userDrawn="1"/>
          </p:nvSpPr>
          <p:spPr bwMode="auto">
            <a:xfrm>
              <a:off x="276" y="-55"/>
              <a:ext cx="620" cy="494"/>
            </a:xfrm>
            <a:prstGeom prst="roundRect">
              <a:avLst>
                <a:gd name="adj" fmla="val 7083"/>
              </a:avLst>
            </a:prstGeom>
            <a:solidFill>
              <a:schemeClr val="bg1">
                <a:alpha val="28999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" name="AutoShape 26"/>
            <p:cNvSpPr>
              <a:spLocks noChangeArrowheads="1"/>
            </p:cNvSpPr>
            <p:nvPr userDrawn="1"/>
          </p:nvSpPr>
          <p:spPr bwMode="auto">
            <a:xfrm>
              <a:off x="965" y="439"/>
              <a:ext cx="276" cy="220"/>
            </a:xfrm>
            <a:prstGeom prst="roundRect">
              <a:avLst>
                <a:gd name="adj" fmla="val 7083"/>
              </a:avLst>
            </a:prstGeom>
            <a:solidFill>
              <a:schemeClr val="bg1">
                <a:alpha val="28999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9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00" y="163"/>
              <a:ext cx="1170" cy="433"/>
            </a:xfrm>
            <a:prstGeom prst="rect">
              <a:avLst/>
            </a:prstGeom>
            <a:noFill/>
          </p:spPr>
        </p:pic>
      </p:grpSp>
      <p:pic>
        <p:nvPicPr>
          <p:cNvPr id="30" name="Picture 29" descr="subex-x-new2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20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pic>
        <p:nvPicPr>
          <p:cNvPr id="16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19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3788" y="4089400"/>
            <a:ext cx="11161712" cy="155733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093788" y="2163763"/>
            <a:ext cx="11161712" cy="1716087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pic>
        <p:nvPicPr>
          <p:cNvPr id="36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20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8" y="4394200"/>
            <a:ext cx="11161712" cy="155733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2678113"/>
            <a:ext cx="11161712" cy="1716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6390"/>
            <a:ext cx="6145213" cy="62644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0513" y="1131442"/>
            <a:ext cx="6161087" cy="63025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1" y="1127125"/>
            <a:ext cx="6076950" cy="7397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038350"/>
            <a:ext cx="6115050" cy="53530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675" y="1127125"/>
            <a:ext cx="6054725" cy="731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0675" y="2038350"/>
            <a:ext cx="6073775" cy="53149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www.subex.com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9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2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18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1123950"/>
            <a:ext cx="4319588" cy="8032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975" y="1143000"/>
            <a:ext cx="7339013" cy="6303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25" y="2079625"/>
            <a:ext cx="4319588" cy="5367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338" y="5891213"/>
            <a:ext cx="7878762" cy="6492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3338" y="1101725"/>
            <a:ext cx="7878762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3338" y="6540500"/>
            <a:ext cx="7878762" cy="920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1143000"/>
            <a:ext cx="12415837" cy="6294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7124" y="1123949"/>
            <a:ext cx="2952750" cy="632301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338" y="1123949"/>
            <a:ext cx="9143999" cy="6323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4173CD5-29EB-416B-82F4-60FE0D1D60F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70B6FF-5283-4AE4-8B3E-D0DEDCDE0D51}"/>
              </a:ext>
            </a:extLst>
          </p:cNvPr>
          <p:cNvSpPr/>
          <p:nvPr userDrawn="1"/>
        </p:nvSpPr>
        <p:spPr>
          <a:xfrm>
            <a:off x="-4559" y="0"/>
            <a:ext cx="2274992" cy="784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pic>
        <p:nvPicPr>
          <p:cNvPr id="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38" y="1431064"/>
            <a:ext cx="2274992" cy="53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1132938" y="1431064"/>
            <a:ext cx="1137495" cy="53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9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0DBF59-A626-4E0A-8883-C9104AC70137}"/>
              </a:ext>
            </a:extLst>
          </p:cNvPr>
          <p:cNvSpPr/>
          <p:nvPr userDrawn="1"/>
        </p:nvSpPr>
        <p:spPr>
          <a:xfrm>
            <a:off x="-4559" y="0"/>
            <a:ext cx="2274992" cy="784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pic>
        <p:nvPicPr>
          <p:cNvPr id="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1" y="4472378"/>
            <a:ext cx="1356333" cy="320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9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EC75B-1B4B-4C04-9A68-245A4E65CF21}"/>
              </a:ext>
            </a:extLst>
          </p:cNvPr>
          <p:cNvSpPr/>
          <p:nvPr userDrawn="1"/>
        </p:nvSpPr>
        <p:spPr>
          <a:xfrm>
            <a:off x="0" y="5186699"/>
            <a:ext cx="13130213" cy="2658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F4FC4-2347-4EAE-BCBC-3E802065782C}"/>
              </a:ext>
            </a:extLst>
          </p:cNvPr>
          <p:cNvSpPr/>
          <p:nvPr userDrawn="1"/>
        </p:nvSpPr>
        <p:spPr>
          <a:xfrm>
            <a:off x="5806018" y="4360993"/>
            <a:ext cx="1552373" cy="1648991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pic>
        <p:nvPicPr>
          <p:cNvPr id="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14" y="4591027"/>
            <a:ext cx="503780" cy="11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2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67017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3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0CF516-4F02-456E-8E97-E23C53749E47}"/>
              </a:ext>
            </a:extLst>
          </p:cNvPr>
          <p:cNvSpPr/>
          <p:nvPr userDrawn="1"/>
        </p:nvSpPr>
        <p:spPr>
          <a:xfrm>
            <a:off x="0" y="7571805"/>
            <a:ext cx="13130213" cy="273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B3DCD-1F98-4312-AC10-A2D2154EF2A8}"/>
              </a:ext>
            </a:extLst>
          </p:cNvPr>
          <p:cNvSpPr/>
          <p:nvPr userDrawn="1"/>
        </p:nvSpPr>
        <p:spPr>
          <a:xfrm>
            <a:off x="0" y="0"/>
            <a:ext cx="13130213" cy="10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2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67017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6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2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67017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3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5F3814-A025-4B37-825E-5477114EBA5A}"/>
              </a:ext>
            </a:extLst>
          </p:cNvPr>
          <p:cNvSpPr/>
          <p:nvPr userDrawn="1"/>
        </p:nvSpPr>
        <p:spPr>
          <a:xfrm>
            <a:off x="205160" y="140443"/>
            <a:ext cx="12719894" cy="756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98CC4-81CB-451A-8C12-BB6C08268AC7}"/>
              </a:ext>
            </a:extLst>
          </p:cNvPr>
          <p:cNvSpPr/>
          <p:nvPr userDrawn="1"/>
        </p:nvSpPr>
        <p:spPr>
          <a:xfrm>
            <a:off x="0" y="4910655"/>
            <a:ext cx="3102469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D7B32-7FFF-4D16-A52B-1C58D4E5FBBB}"/>
              </a:ext>
            </a:extLst>
          </p:cNvPr>
          <p:cNvSpPr/>
          <p:nvPr userDrawn="1"/>
        </p:nvSpPr>
        <p:spPr>
          <a:xfrm>
            <a:off x="3341822" y="4910655"/>
            <a:ext cx="3102469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1E31F-9371-4D78-9C23-523E1E88BF2E}"/>
              </a:ext>
            </a:extLst>
          </p:cNvPr>
          <p:cNvSpPr/>
          <p:nvPr userDrawn="1"/>
        </p:nvSpPr>
        <p:spPr>
          <a:xfrm>
            <a:off x="6685924" y="4910655"/>
            <a:ext cx="3102468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F537C-6736-4759-B667-AC113C4234F4}"/>
              </a:ext>
            </a:extLst>
          </p:cNvPr>
          <p:cNvSpPr/>
          <p:nvPr userDrawn="1"/>
        </p:nvSpPr>
        <p:spPr>
          <a:xfrm>
            <a:off x="10027746" y="4910655"/>
            <a:ext cx="3102468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77045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155720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1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0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342748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685495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10028243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7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6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www.subex.com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19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DD3E1C-C6E1-483C-9855-29D9C2560113}"/>
              </a:ext>
            </a:extLst>
          </p:cNvPr>
          <p:cNvSpPr/>
          <p:nvPr userDrawn="1"/>
        </p:nvSpPr>
        <p:spPr>
          <a:xfrm>
            <a:off x="0" y="4472378"/>
            <a:ext cx="13130213" cy="3373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pic>
        <p:nvPicPr>
          <p:cNvPr id="7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77" y="1726479"/>
            <a:ext cx="10381075" cy="56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1EDF3E-3470-4BA9-B7AC-8999AB9297D7}"/>
              </a:ext>
            </a:extLst>
          </p:cNvPr>
          <p:cNvSpPr/>
          <p:nvPr userDrawn="1"/>
        </p:nvSpPr>
        <p:spPr>
          <a:xfrm>
            <a:off x="672469" y="5131005"/>
            <a:ext cx="4342544" cy="1537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77045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155720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481076" y="2480544"/>
            <a:ext cx="4975835" cy="3908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0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02688E-CFA1-4D4F-91AD-82422589F84C}"/>
              </a:ext>
            </a:extLst>
          </p:cNvPr>
          <p:cNvSpPr/>
          <p:nvPr userDrawn="1"/>
        </p:nvSpPr>
        <p:spPr>
          <a:xfrm>
            <a:off x="0" y="2685364"/>
            <a:ext cx="13130213" cy="3373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616" y="1590879"/>
            <a:ext cx="4121428" cy="529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77045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155720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0597667" y="1792593"/>
            <a:ext cx="1447586" cy="389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/>
          </p:nvPr>
        </p:nvSpPr>
        <p:spPr>
          <a:xfrm>
            <a:off x="8103382" y="1923618"/>
            <a:ext cx="2376141" cy="389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8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0F4525-9F6F-4861-9AAF-BBAD53E916FE}"/>
              </a:ext>
            </a:extLst>
          </p:cNvPr>
          <p:cNvSpPr/>
          <p:nvPr userDrawn="1"/>
        </p:nvSpPr>
        <p:spPr>
          <a:xfrm>
            <a:off x="6977706" y="0"/>
            <a:ext cx="52429" cy="784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13C91-19E0-41E8-BB45-05BFFEBCFC06}"/>
              </a:ext>
            </a:extLst>
          </p:cNvPr>
          <p:cNvSpPr/>
          <p:nvPr userDrawn="1"/>
        </p:nvSpPr>
        <p:spPr>
          <a:xfrm>
            <a:off x="7030135" y="2000099"/>
            <a:ext cx="259869" cy="38452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4393728" cy="7845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13130213" cy="4692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7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97127" y="277045"/>
            <a:ext cx="8633086" cy="8786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497127" y="1155720"/>
            <a:ext cx="8633086" cy="4393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4393728" cy="7845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4518134" y="1726024"/>
            <a:ext cx="4393728" cy="6119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A1F64E-70F0-4916-B5AB-D198CD6FECD4}"/>
              </a:ext>
            </a:extLst>
          </p:cNvPr>
          <p:cNvSpPr/>
          <p:nvPr userDrawn="1"/>
        </p:nvSpPr>
        <p:spPr>
          <a:xfrm>
            <a:off x="1" y="627151"/>
            <a:ext cx="9252698" cy="6591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94745" y="298178"/>
            <a:ext cx="2791773" cy="7249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3193315" y="298178"/>
            <a:ext cx="2791773" cy="7249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6191886" y="298178"/>
            <a:ext cx="2791773" cy="7249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7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9253480" y="408011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9253480" y="4142381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5723953" y="408011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5723953" y="4142381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92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A12934-4D8E-415B-966F-F5F52624A0BE}"/>
              </a:ext>
            </a:extLst>
          </p:cNvPr>
          <p:cNvSpPr/>
          <p:nvPr userDrawn="1"/>
        </p:nvSpPr>
        <p:spPr>
          <a:xfrm>
            <a:off x="0" y="7571805"/>
            <a:ext cx="13130213" cy="273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134D1-F91A-4756-A57E-6816133A4ACC}"/>
              </a:ext>
            </a:extLst>
          </p:cNvPr>
          <p:cNvSpPr/>
          <p:nvPr userDrawn="1"/>
        </p:nvSpPr>
        <p:spPr>
          <a:xfrm>
            <a:off x="0" y="0"/>
            <a:ext cx="13130213" cy="10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67965" y="5021057"/>
            <a:ext cx="12562248" cy="8786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67965" y="5899732"/>
            <a:ext cx="12562248" cy="4393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1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671364" y="517846"/>
            <a:ext cx="4756009" cy="428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737915" y="517845"/>
            <a:ext cx="6720934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737915" y="2769311"/>
            <a:ext cx="2067750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8064507" y="2769311"/>
            <a:ext cx="2067750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/>
          </p:nvPr>
        </p:nvSpPr>
        <p:spPr>
          <a:xfrm>
            <a:off x="10391099" y="2769311"/>
            <a:ext cx="2067750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72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56493" indent="0">
              <a:buNone/>
              <a:defRPr sz="4021"/>
            </a:lvl2pPr>
            <a:lvl3pPr marL="1312987" indent="0">
              <a:buNone/>
              <a:defRPr sz="3446"/>
            </a:lvl3pPr>
            <a:lvl4pPr marL="1969480" indent="0">
              <a:buNone/>
              <a:defRPr sz="2872"/>
            </a:lvl4pPr>
            <a:lvl5pPr marL="2625974" indent="0">
              <a:buNone/>
              <a:defRPr sz="2872"/>
            </a:lvl5pPr>
            <a:lvl6pPr marL="3282467" indent="0">
              <a:buNone/>
              <a:defRPr sz="2872"/>
            </a:lvl6pPr>
            <a:lvl7pPr marL="3938961" indent="0">
              <a:buNone/>
              <a:defRPr sz="2872"/>
            </a:lvl7pPr>
            <a:lvl8pPr marL="4595454" indent="0">
              <a:buNone/>
              <a:defRPr sz="2872"/>
            </a:lvl8pPr>
            <a:lvl9pPr marL="5251948" indent="0">
              <a:buNone/>
              <a:defRPr sz="2872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40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8424" y="141258"/>
            <a:ext cx="12463792" cy="8285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15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1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135C77-075A-423A-AC06-803C70056214}"/>
              </a:ext>
            </a:extLst>
          </p:cNvPr>
          <p:cNvSpPr/>
          <p:nvPr userDrawn="1"/>
        </p:nvSpPr>
        <p:spPr>
          <a:xfrm>
            <a:off x="508341" y="1726479"/>
            <a:ext cx="4091793" cy="55668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F4F61E-12FF-48E2-8547-11CD947AF8F3}"/>
              </a:ext>
            </a:extLst>
          </p:cNvPr>
          <p:cNvSpPr/>
          <p:nvPr userDrawn="1"/>
        </p:nvSpPr>
        <p:spPr>
          <a:xfrm>
            <a:off x="763650" y="2055793"/>
            <a:ext cx="155009" cy="49421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>
              <a:solidFill>
                <a:schemeClr val="bg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FEE9E76D-4E59-46FC-8137-56D618EFCD3B}"/>
              </a:ext>
            </a:extLst>
          </p:cNvPr>
          <p:cNvSpPr/>
          <p:nvPr userDrawn="1"/>
        </p:nvSpPr>
        <p:spPr>
          <a:xfrm rot="5400000">
            <a:off x="3701231" y="1909990"/>
            <a:ext cx="765171" cy="722617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46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2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169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3788" y="4089400"/>
            <a:ext cx="11161712" cy="155733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093788" y="2163763"/>
            <a:ext cx="11161712" cy="1716087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 descr="subex-x-new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063" y="4435475"/>
            <a:ext cx="2724150" cy="3409950"/>
          </a:xfrm>
          <a:prstGeom prst="rect">
            <a:avLst/>
          </a:prstGeom>
        </p:spPr>
      </p:pic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13130213" cy="10287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6" name="Picture 33" descr="subex-logo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0" y="276770"/>
            <a:ext cx="1293969" cy="478880"/>
          </a:xfrm>
          <a:prstGeom prst="rect">
            <a:avLst/>
          </a:prstGeom>
          <a:noFill/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www.subex.com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20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70B6FF-5283-4AE4-8B3E-D0DEDCDE0D51}"/>
              </a:ext>
            </a:extLst>
          </p:cNvPr>
          <p:cNvSpPr/>
          <p:nvPr userDrawn="1"/>
        </p:nvSpPr>
        <p:spPr>
          <a:xfrm>
            <a:off x="-4559" y="0"/>
            <a:ext cx="2274992" cy="784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pic>
        <p:nvPicPr>
          <p:cNvPr id="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38" y="1431065"/>
            <a:ext cx="2274992" cy="53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1132939" y="1431065"/>
            <a:ext cx="1137495" cy="53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0DBF59-A626-4E0A-8883-C9104AC70137}"/>
              </a:ext>
            </a:extLst>
          </p:cNvPr>
          <p:cNvSpPr/>
          <p:nvPr userDrawn="1"/>
        </p:nvSpPr>
        <p:spPr>
          <a:xfrm>
            <a:off x="-4559" y="0"/>
            <a:ext cx="2274992" cy="784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pic>
        <p:nvPicPr>
          <p:cNvPr id="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3" y="4472379"/>
            <a:ext cx="1356333" cy="320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EC75B-1B4B-4C04-9A68-245A4E65CF21}"/>
              </a:ext>
            </a:extLst>
          </p:cNvPr>
          <p:cNvSpPr/>
          <p:nvPr userDrawn="1"/>
        </p:nvSpPr>
        <p:spPr>
          <a:xfrm>
            <a:off x="0" y="5186699"/>
            <a:ext cx="13130213" cy="2658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F4FC4-2347-4EAE-BCBC-3E802065782C}"/>
              </a:ext>
            </a:extLst>
          </p:cNvPr>
          <p:cNvSpPr/>
          <p:nvPr userDrawn="1"/>
        </p:nvSpPr>
        <p:spPr>
          <a:xfrm>
            <a:off x="5806019" y="4360994"/>
            <a:ext cx="1552373" cy="1648991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pic>
        <p:nvPicPr>
          <p:cNvPr id="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14" y="4591027"/>
            <a:ext cx="503780" cy="11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3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67017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0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0CF516-4F02-456E-8E97-E23C53749E47}"/>
              </a:ext>
            </a:extLst>
          </p:cNvPr>
          <p:cNvSpPr/>
          <p:nvPr userDrawn="1"/>
        </p:nvSpPr>
        <p:spPr>
          <a:xfrm>
            <a:off x="0" y="7571806"/>
            <a:ext cx="13130213" cy="273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B3DCD-1F98-4312-AC10-A2D2154EF2A8}"/>
              </a:ext>
            </a:extLst>
          </p:cNvPr>
          <p:cNvSpPr/>
          <p:nvPr userDrawn="1"/>
        </p:nvSpPr>
        <p:spPr>
          <a:xfrm>
            <a:off x="0" y="1"/>
            <a:ext cx="13130213" cy="10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3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67017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9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3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67017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80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5F3814-A025-4B37-825E-5477114EBA5A}"/>
              </a:ext>
            </a:extLst>
          </p:cNvPr>
          <p:cNvSpPr/>
          <p:nvPr userDrawn="1"/>
        </p:nvSpPr>
        <p:spPr>
          <a:xfrm>
            <a:off x="205160" y="140443"/>
            <a:ext cx="12719894" cy="756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98CC4-81CB-451A-8C12-BB6C08268AC7}"/>
              </a:ext>
            </a:extLst>
          </p:cNvPr>
          <p:cNvSpPr/>
          <p:nvPr userDrawn="1"/>
        </p:nvSpPr>
        <p:spPr>
          <a:xfrm>
            <a:off x="0" y="4910655"/>
            <a:ext cx="3102469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D7B32-7FFF-4D16-A52B-1C58D4E5FBBB}"/>
              </a:ext>
            </a:extLst>
          </p:cNvPr>
          <p:cNvSpPr/>
          <p:nvPr userDrawn="1"/>
        </p:nvSpPr>
        <p:spPr>
          <a:xfrm>
            <a:off x="3341823" y="4910655"/>
            <a:ext cx="3102469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1E31F-9371-4D78-9C23-523E1E88BF2E}"/>
              </a:ext>
            </a:extLst>
          </p:cNvPr>
          <p:cNvSpPr/>
          <p:nvPr userDrawn="1"/>
        </p:nvSpPr>
        <p:spPr>
          <a:xfrm>
            <a:off x="6685924" y="4910655"/>
            <a:ext cx="3102468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F537C-6736-4759-B667-AC113C4234F4}"/>
              </a:ext>
            </a:extLst>
          </p:cNvPr>
          <p:cNvSpPr/>
          <p:nvPr userDrawn="1"/>
        </p:nvSpPr>
        <p:spPr>
          <a:xfrm>
            <a:off x="10027746" y="4910655"/>
            <a:ext cx="3102468" cy="241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77047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155720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92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0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342748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685495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10028243" y="2055771"/>
            <a:ext cx="3101970" cy="2855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3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DD3E1C-C6E1-483C-9855-29D9C2560113}"/>
              </a:ext>
            </a:extLst>
          </p:cNvPr>
          <p:cNvSpPr/>
          <p:nvPr userDrawn="1"/>
        </p:nvSpPr>
        <p:spPr>
          <a:xfrm>
            <a:off x="0" y="4472378"/>
            <a:ext cx="13130213" cy="3373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pic>
        <p:nvPicPr>
          <p:cNvPr id="7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77" y="1726479"/>
            <a:ext cx="10381075" cy="56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1EDF3E-3470-4BA9-B7AC-8999AB9297D7}"/>
              </a:ext>
            </a:extLst>
          </p:cNvPr>
          <p:cNvSpPr/>
          <p:nvPr userDrawn="1"/>
        </p:nvSpPr>
        <p:spPr>
          <a:xfrm>
            <a:off x="672469" y="5131006"/>
            <a:ext cx="4342544" cy="1537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77047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155720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481077" y="2480545"/>
            <a:ext cx="4975835" cy="3908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4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02688E-CFA1-4D4F-91AD-82422589F84C}"/>
              </a:ext>
            </a:extLst>
          </p:cNvPr>
          <p:cNvSpPr/>
          <p:nvPr userDrawn="1"/>
        </p:nvSpPr>
        <p:spPr>
          <a:xfrm>
            <a:off x="0" y="2685364"/>
            <a:ext cx="13130213" cy="3373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617" y="1590880"/>
            <a:ext cx="4121428" cy="529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77047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155720"/>
            <a:ext cx="13130213" cy="439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0597667" y="1792593"/>
            <a:ext cx="1447586" cy="389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/>
          </p:nvPr>
        </p:nvSpPr>
        <p:spPr>
          <a:xfrm>
            <a:off x="8103383" y="1923619"/>
            <a:ext cx="2376141" cy="389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6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0F4525-9F6F-4861-9AAF-BBAD53E916FE}"/>
              </a:ext>
            </a:extLst>
          </p:cNvPr>
          <p:cNvSpPr/>
          <p:nvPr userDrawn="1"/>
        </p:nvSpPr>
        <p:spPr>
          <a:xfrm>
            <a:off x="6977707" y="0"/>
            <a:ext cx="52429" cy="784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13C91-19E0-41E8-BB45-05BFFEBCFC06}"/>
              </a:ext>
            </a:extLst>
          </p:cNvPr>
          <p:cNvSpPr/>
          <p:nvPr userDrawn="1"/>
        </p:nvSpPr>
        <p:spPr>
          <a:xfrm>
            <a:off x="7030136" y="2000100"/>
            <a:ext cx="259869" cy="38452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4393728" cy="7845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13130213" cy="4692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845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47650" y="1104900"/>
            <a:ext cx="12592050" cy="6229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97128" y="277047"/>
            <a:ext cx="8633086" cy="8786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497128" y="1155720"/>
            <a:ext cx="8633086" cy="4393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4393728" cy="7845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4518134" y="1726025"/>
            <a:ext cx="4393728" cy="6119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7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A1F64E-70F0-4916-B5AB-D198CD6FECD4}"/>
              </a:ext>
            </a:extLst>
          </p:cNvPr>
          <p:cNvSpPr/>
          <p:nvPr userDrawn="1"/>
        </p:nvSpPr>
        <p:spPr>
          <a:xfrm>
            <a:off x="2" y="627152"/>
            <a:ext cx="9252698" cy="6591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94745" y="298179"/>
            <a:ext cx="2791773" cy="7249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3193316" y="298179"/>
            <a:ext cx="2791773" cy="7249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6191886" y="298179"/>
            <a:ext cx="2791773" cy="7249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0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9253480" y="408011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9253480" y="4142382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5723953" y="408011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5723953" y="4142382"/>
            <a:ext cx="3101625" cy="3294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4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A12934-4D8E-415B-966F-F5F52624A0BE}"/>
              </a:ext>
            </a:extLst>
          </p:cNvPr>
          <p:cNvSpPr/>
          <p:nvPr userDrawn="1"/>
        </p:nvSpPr>
        <p:spPr>
          <a:xfrm>
            <a:off x="0" y="7571806"/>
            <a:ext cx="13130213" cy="273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134D1-F91A-4756-A57E-6816133A4ACC}"/>
              </a:ext>
            </a:extLst>
          </p:cNvPr>
          <p:cNvSpPr/>
          <p:nvPr userDrawn="1"/>
        </p:nvSpPr>
        <p:spPr>
          <a:xfrm>
            <a:off x="0" y="1"/>
            <a:ext cx="13130213" cy="10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67965" y="5021058"/>
            <a:ext cx="12562248" cy="8786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67965" y="5899733"/>
            <a:ext cx="12562248" cy="4393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9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671365" y="517846"/>
            <a:ext cx="4756009" cy="428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737916" y="517845"/>
            <a:ext cx="6720934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737915" y="2769312"/>
            <a:ext cx="2067750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8064508" y="2769312"/>
            <a:ext cx="2067750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/>
          </p:nvPr>
        </p:nvSpPr>
        <p:spPr>
          <a:xfrm>
            <a:off x="10391099" y="2769312"/>
            <a:ext cx="2067750" cy="2031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22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18027" indent="0">
              <a:buNone/>
              <a:defRPr sz="3786"/>
            </a:lvl2pPr>
            <a:lvl3pPr marL="1236054" indent="0">
              <a:buNone/>
              <a:defRPr sz="3244"/>
            </a:lvl3pPr>
            <a:lvl4pPr marL="1854079" indent="0">
              <a:buNone/>
              <a:defRPr sz="2703"/>
            </a:lvl4pPr>
            <a:lvl5pPr marL="2472107" indent="0">
              <a:buNone/>
              <a:defRPr sz="2703"/>
            </a:lvl5pPr>
            <a:lvl6pPr marL="3090133" indent="0">
              <a:buNone/>
              <a:defRPr sz="2703"/>
            </a:lvl6pPr>
            <a:lvl7pPr marL="3708161" indent="0">
              <a:buNone/>
              <a:defRPr sz="2703"/>
            </a:lvl7pPr>
            <a:lvl8pPr marL="4326186" indent="0">
              <a:buNone/>
              <a:defRPr sz="2703"/>
            </a:lvl8pPr>
            <a:lvl9pPr marL="4944214" indent="0">
              <a:buNone/>
              <a:defRPr sz="2703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8424" y="141259"/>
            <a:ext cx="12463792" cy="8285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74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4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135C77-075A-423A-AC06-803C70056214}"/>
              </a:ext>
            </a:extLst>
          </p:cNvPr>
          <p:cNvSpPr/>
          <p:nvPr userDrawn="1"/>
        </p:nvSpPr>
        <p:spPr>
          <a:xfrm>
            <a:off x="508341" y="1726480"/>
            <a:ext cx="4091793" cy="55668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F4F61E-12FF-48E2-8547-11CD947AF8F3}"/>
              </a:ext>
            </a:extLst>
          </p:cNvPr>
          <p:cNvSpPr/>
          <p:nvPr userDrawn="1"/>
        </p:nvSpPr>
        <p:spPr>
          <a:xfrm>
            <a:off x="763651" y="2055794"/>
            <a:ext cx="155009" cy="49421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>
              <a:solidFill>
                <a:schemeClr val="bg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FEE9E76D-4E59-46FC-8137-56D618EFCD3B}"/>
              </a:ext>
            </a:extLst>
          </p:cNvPr>
          <p:cNvSpPr/>
          <p:nvPr userDrawn="1"/>
        </p:nvSpPr>
        <p:spPr>
          <a:xfrm rot="5400000">
            <a:off x="3701232" y="1909991"/>
            <a:ext cx="765171" cy="722617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244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8343"/>
            <a:ext cx="13130213" cy="8786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6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5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8" y="4394200"/>
            <a:ext cx="11161712" cy="155733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2678113"/>
            <a:ext cx="11161712" cy="1716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6390"/>
            <a:ext cx="6145213" cy="62644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0513" y="1131442"/>
            <a:ext cx="6161087" cy="63025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1" y="1127125"/>
            <a:ext cx="6076950" cy="7397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038350"/>
            <a:ext cx="6115050" cy="53530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675" y="1127125"/>
            <a:ext cx="6054725" cy="731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0675" y="2038350"/>
            <a:ext cx="6073775" cy="53149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idx="11"/>
          </p:nvPr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9" y="6931025"/>
            <a:ext cx="131365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34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marL="449263" marR="0" lvl="0" indent="-449263" algn="l" defTabSz="1198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E215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10149554" y="7351712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Private &amp; Confidential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5099050" y="7348537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</a:t>
            </a:r>
            <a:r>
              <a:rPr lang="en-US" baseline="0" dirty="0"/>
              <a:t> of </a:t>
            </a:r>
            <a:r>
              <a:rPr lang="en-US" sz="1400" b="0" i="0" kern="1200" dirty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HGTIPL</a:t>
            </a:r>
            <a:r>
              <a:rPr lang="en-US" baseline="0" dirty="0"/>
              <a:t>, India</a:t>
            </a:r>
            <a:endParaRPr lang="en-US" dirty="0"/>
          </a:p>
        </p:txBody>
      </p:sp>
      <p:sp>
        <p:nvSpPr>
          <p:cNvPr id="19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351712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B39944-E124-4F79-925D-E2CDB75E50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>
          <a:xfrm>
            <a:off x="274034" y="45656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marL="449263" marR="0" lvl="0" indent="-449263" algn="l" defTabSz="1198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E215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808" r:id="rId14"/>
    <p:sldLayoutId id="2147483809" r:id="rId15"/>
    <p:sldLayoutId id="2147483810" r:id="rId16"/>
    <p:sldLayoutId id="2147483811" r:id="rId17"/>
    <p:sldLayoutId id="214748381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pitchFamily="34" charset="0"/>
          <a:ea typeface="+mj-ea"/>
          <a:cs typeface="Arial" pitchFamily="34" charset="0"/>
        </a:defRPr>
      </a:lvl1pPr>
      <a:lvl2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2pPr>
      <a:lvl3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3pPr>
      <a:lvl4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4pPr>
      <a:lvl5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5pPr>
      <a:lvl6pPr marL="4572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6pPr>
      <a:lvl7pPr marL="9144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7pPr>
      <a:lvl8pPr marL="13716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8pPr>
      <a:lvl9pPr marL="18288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9pPr>
    </p:titleStyle>
    <p:bodyStyle>
      <a:lvl1pPr marL="449263" indent="-449263" algn="l" defTabSz="1198563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9E2156"/>
          </a:solidFill>
          <a:latin typeface="Arial" pitchFamily="34" charset="0"/>
          <a:ea typeface="+mn-ea"/>
          <a:cs typeface="Arial" pitchFamily="34" charset="0"/>
        </a:defRPr>
      </a:lvl1pPr>
      <a:lvl2pPr marL="973138" marR="0" indent="-373063" algn="l" defTabSz="1198563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498600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2097088" indent="-298450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6971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31543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6pPr>
      <a:lvl7pPr marL="36115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7pPr>
      <a:lvl8pPr marL="40687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8pPr>
      <a:lvl9pPr marL="45259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ubex-x-new.w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06063" y="4568825"/>
            <a:ext cx="2724150" cy="3409950"/>
          </a:xfrm>
          <a:prstGeom prst="rect">
            <a:avLst/>
          </a:prstGeom>
        </p:spPr>
      </p:pic>
      <p:sp>
        <p:nvSpPr>
          <p:cNvPr id="37" name="Footer Placeholder 3"/>
          <p:cNvSpPr txBox="1">
            <a:spLocks/>
          </p:cNvSpPr>
          <p:nvPr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13130213" cy="1028700"/>
            <a:chOff x="0" y="0"/>
            <a:chExt cx="13130213" cy="1028700"/>
          </a:xfrm>
        </p:grpSpPr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13130213" cy="1028700"/>
            </a:xfrm>
            <a:prstGeom prst="rect">
              <a:avLst/>
            </a:prstGeom>
            <a:solidFill>
              <a:srgbClr val="FFC20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1985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pic>
          <p:nvPicPr>
            <p:cNvPr id="12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1620500" y="276770"/>
              <a:ext cx="1293969" cy="478880"/>
            </a:xfrm>
            <a:prstGeom prst="rect">
              <a:avLst/>
            </a:prstGeom>
            <a:noFill/>
          </p:spPr>
        </p:pic>
      </p:grpSp>
      <p:sp>
        <p:nvSpPr>
          <p:cNvPr id="10" name="Text Placeholder 1"/>
          <p:cNvSpPr txBox="1">
            <a:spLocks/>
          </p:cNvSpPr>
          <p:nvPr userDrawn="1"/>
        </p:nvSpPr>
        <p:spPr>
          <a:xfrm>
            <a:off x="304800" y="38100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marL="449263" indent="-449263" defTabSz="1198563">
              <a:spcBef>
                <a:spcPct val="20000"/>
              </a:spcBef>
              <a:defRPr/>
            </a:pPr>
            <a:endParaRPr lang="en-US" kern="0" dirty="0">
              <a:solidFill>
                <a:srgbClr val="9E2156"/>
              </a:solidFill>
              <a:latin typeface="Arial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7583488"/>
            <a:ext cx="13130213" cy="417512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7" name="Footer Placeholder 3"/>
          <p:cNvSpPr txBox="1">
            <a:spLocks/>
          </p:cNvSpPr>
          <p:nvPr userDrawn="1"/>
        </p:nvSpPr>
        <p:spPr bwMode="auto">
          <a:xfrm>
            <a:off x="10149554" y="7653464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9860" tIns="59930" rIns="119860" bIns="59930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FFFF"/>
                </a:solidFill>
              </a:rPr>
              <a:t>Private &amp; Confidential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5099050" y="7604125"/>
            <a:ext cx="2895600" cy="23177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www.subex.com</a:t>
            </a:r>
          </a:p>
        </p:txBody>
      </p:sp>
      <p:sp>
        <p:nvSpPr>
          <p:cNvPr id="19" name="Rectangle 2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18574" y="7661910"/>
            <a:ext cx="636588" cy="284162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198596" fontAlgn="auto">
              <a:spcBef>
                <a:spcPts val="0"/>
              </a:spcBef>
              <a:spcAft>
                <a:spcPts val="0"/>
              </a:spcAft>
            </a:pPr>
            <a:fld id="{94173CD5-29EB-416B-82F4-60FE0D1D60FC}" type="slidenum">
              <a:rPr lang="en-US" smtClean="0">
                <a:solidFill>
                  <a:srgbClr val="FFFFFF"/>
                </a:solidFill>
              </a:rPr>
              <a:pPr defTabSz="119859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Text Placeholder 1"/>
          <p:cNvSpPr txBox="1">
            <a:spLocks/>
          </p:cNvSpPr>
          <p:nvPr userDrawn="1"/>
        </p:nvSpPr>
        <p:spPr>
          <a:xfrm>
            <a:off x="274034" y="45656"/>
            <a:ext cx="11220450" cy="958532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pPr marL="449263" indent="-449263" defTabSz="1198563">
              <a:spcBef>
                <a:spcPct val="20000"/>
              </a:spcBef>
              <a:defRPr/>
            </a:pPr>
            <a:endParaRPr lang="en-US" kern="0" dirty="0">
              <a:solidFill>
                <a:srgbClr val="9E2156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pitchFamily="34" charset="0"/>
          <a:ea typeface="+mj-ea"/>
          <a:cs typeface="Arial" pitchFamily="34" charset="0"/>
        </a:defRPr>
      </a:lvl1pPr>
      <a:lvl2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2pPr>
      <a:lvl3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3pPr>
      <a:lvl4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4pPr>
      <a:lvl5pPr algn="l" defTabSz="1198563" rtl="0" eaLnBrk="1" fontAlgn="base" hangingPunct="1">
        <a:spcBef>
          <a:spcPct val="0"/>
        </a:spcBef>
        <a:spcAft>
          <a:spcPct val="0"/>
        </a:spcAft>
        <a:defRPr sz="3200">
          <a:solidFill>
            <a:srgbClr val="9E2156"/>
          </a:solidFill>
          <a:latin typeface="Arial" charset="0"/>
          <a:cs typeface="Arial" charset="0"/>
        </a:defRPr>
      </a:lvl5pPr>
      <a:lvl6pPr marL="4572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6pPr>
      <a:lvl7pPr marL="9144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7pPr>
      <a:lvl8pPr marL="13716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8pPr>
      <a:lvl9pPr marL="1828800" algn="l" defTabSz="1198563" rtl="0" eaLnBrk="1" fontAlgn="base" hangingPunct="1">
        <a:spcBef>
          <a:spcPct val="0"/>
        </a:spcBef>
        <a:spcAft>
          <a:spcPct val="0"/>
        </a:spcAft>
        <a:defRPr sz="2600">
          <a:solidFill>
            <a:srgbClr val="9E2156"/>
          </a:solidFill>
          <a:latin typeface="Myriad Pro" pitchFamily="34" charset="0"/>
          <a:cs typeface="Arial" charset="0"/>
        </a:defRPr>
      </a:lvl9pPr>
    </p:titleStyle>
    <p:bodyStyle>
      <a:lvl1pPr marL="449263" indent="-449263" algn="l" defTabSz="1198563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9E2156"/>
          </a:solidFill>
          <a:latin typeface="Arial" pitchFamily="34" charset="0"/>
          <a:ea typeface="+mn-ea"/>
          <a:cs typeface="Arial" pitchFamily="34" charset="0"/>
        </a:defRPr>
      </a:lvl1pPr>
      <a:lvl2pPr marL="973138" marR="0" indent="-373063" algn="l" defTabSz="1198563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498600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2097088" indent="-298450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6971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31543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6pPr>
      <a:lvl7pPr marL="36115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7pPr>
      <a:lvl8pPr marL="40687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8pPr>
      <a:lvl9pPr marL="4525963" indent="-300038" algn="l" defTabSz="1198563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2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6318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656493" algn="ctr" rtl="0" fontAlgn="base" latinLnBrk="1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1312987" algn="ctr" rtl="0" fontAlgn="base" latinLnBrk="1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969480" algn="ctr" rtl="0" fontAlgn="base" latinLnBrk="1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2625974" algn="ctr" rtl="0" fontAlgn="base" latinLnBrk="1">
        <a:spcBef>
          <a:spcPct val="0"/>
        </a:spcBef>
        <a:spcAft>
          <a:spcPct val="0"/>
        </a:spcAft>
        <a:defRPr sz="631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492370" indent="-49237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95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1066802" indent="-41030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21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641234" indent="-328247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2297727" indent="-328247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72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954221" indent="-328247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72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3610714" indent="-328247" algn="l" defTabSz="1312987" rtl="0" eaLnBrk="1" latinLnBrk="1" hangingPunct="1">
        <a:spcBef>
          <a:spcPct val="20000"/>
        </a:spcBef>
        <a:buFont typeface="Arial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6pPr>
      <a:lvl7pPr marL="4267208" indent="-328247" algn="l" defTabSz="1312987" rtl="0" eaLnBrk="1" latinLnBrk="1" hangingPunct="1">
        <a:spcBef>
          <a:spcPct val="20000"/>
        </a:spcBef>
        <a:buFont typeface="Arial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7pPr>
      <a:lvl8pPr marL="4923701" indent="-328247" algn="l" defTabSz="1312987" rtl="0" eaLnBrk="1" latinLnBrk="1" hangingPunct="1">
        <a:spcBef>
          <a:spcPct val="20000"/>
        </a:spcBef>
        <a:buFont typeface="Arial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8pPr>
      <a:lvl9pPr marL="5580195" indent="-328247" algn="l" defTabSz="1312987" rtl="0" eaLnBrk="1" latinLnBrk="1" hangingPunct="1">
        <a:spcBef>
          <a:spcPct val="20000"/>
        </a:spcBef>
        <a:buFont typeface="Arial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56493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312987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1969480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4pPr>
      <a:lvl5pPr marL="2625974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5pPr>
      <a:lvl6pPr marL="3282467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6pPr>
      <a:lvl7pPr marL="3938961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7pPr>
      <a:lvl8pPr marL="4595454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8pPr>
      <a:lvl9pPr marL="5251948" algn="l" defTabSz="1312987" rtl="0" eaLnBrk="1" latinLnBrk="1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7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5948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618027" algn="ctr" rtl="0" fontAlgn="base" latinLnBrk="1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1236054" algn="ctr" rtl="0" fontAlgn="base" latinLnBrk="1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854079" algn="ctr" rtl="0" fontAlgn="base" latinLnBrk="1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2472107" algn="ctr" rtl="0" fontAlgn="base" latinLnBrk="1">
        <a:spcBef>
          <a:spcPct val="0"/>
        </a:spcBef>
        <a:spcAft>
          <a:spcPct val="0"/>
        </a:spcAft>
        <a:defRPr sz="5948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463520" indent="-46352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25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1004294" indent="-38626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86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545067" indent="-30901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44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2163093" indent="-30901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3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781121" indent="-30901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3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3399147" indent="-309014" algn="l" defTabSz="1236054" rtl="0" eaLnBrk="1" latinLnBrk="1" hangingPunct="1">
        <a:spcBef>
          <a:spcPct val="20000"/>
        </a:spcBef>
        <a:buFont typeface="Arial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017174" indent="-309014" algn="l" defTabSz="1236054" rtl="0" eaLnBrk="1" latinLnBrk="1" hangingPunct="1">
        <a:spcBef>
          <a:spcPct val="20000"/>
        </a:spcBef>
        <a:buFont typeface="Arial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4635200" indent="-309014" algn="l" defTabSz="1236054" rtl="0" eaLnBrk="1" latinLnBrk="1" hangingPunct="1">
        <a:spcBef>
          <a:spcPct val="20000"/>
        </a:spcBef>
        <a:buFont typeface="Arial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253227" indent="-309014" algn="l" defTabSz="1236054" rtl="0" eaLnBrk="1" latinLnBrk="1" hangingPunct="1">
        <a:spcBef>
          <a:spcPct val="20000"/>
        </a:spcBef>
        <a:buFont typeface="Arial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18027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36054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54079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72107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090133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708161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326186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944214" algn="l" defTabSz="1236054" rtl="0" eaLnBrk="1" latinLnBrk="1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ata 6"/>
          <p:cNvSpPr/>
          <p:nvPr/>
        </p:nvSpPr>
        <p:spPr bwMode="auto">
          <a:xfrm>
            <a:off x="537774" y="1385910"/>
            <a:ext cx="5101796" cy="4448746"/>
          </a:xfrm>
          <a:prstGeom prst="flowChartInputOutpu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86104" tIns="43053" rIns="86104" bIns="43053" numCol="1" rtlCol="0" anchor="t" anchorCtr="0" compatLnSpc="1">
            <a:prstTxWarp prst="textNoShape">
              <a:avLst/>
            </a:prstTxWarp>
          </a:bodyPr>
          <a:lstStyle/>
          <a:p>
            <a:pPr defTabSz="1128544"/>
            <a:endParaRPr lang="en-US" sz="226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926306" y="79346"/>
            <a:ext cx="127376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Covid-19 Outbreak Management System</a:t>
            </a:r>
            <a:endParaRPr lang="en-US" sz="4400" b="1" i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D41AF-9FC0-469A-903C-E09DAAABAF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7" t="4507" r="24381" b="53729"/>
          <a:stretch/>
        </p:blipFill>
        <p:spPr>
          <a:xfrm>
            <a:off x="1867097" y="3233936"/>
            <a:ext cx="2198661" cy="17507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06DF53-F54C-48EB-B2CF-EF0C0F47503B}"/>
              </a:ext>
            </a:extLst>
          </p:cNvPr>
          <p:cNvSpPr/>
          <p:nvPr/>
        </p:nvSpPr>
        <p:spPr>
          <a:xfrm>
            <a:off x="9206113" y="3724803"/>
            <a:ext cx="2329255" cy="55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16" b="1" dirty="0">
                <a:solidFill>
                  <a:schemeClr val="bg1"/>
                </a:solidFill>
              </a:rPr>
              <a:t>Surbhi Jain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BEF06-C05F-4DE0-A193-7D98CBFB5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8" t="35375" r="33154" b="45419"/>
          <a:stretch/>
        </p:blipFill>
        <p:spPr>
          <a:xfrm>
            <a:off x="9384502" y="3233936"/>
            <a:ext cx="1972475" cy="17507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09F5DD-C7EB-4A83-A4B2-E69B10F1D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33944"/>
            <a:ext cx="4660105" cy="870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F7FB9F-1A6D-4648-BD49-B0BB06DC6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041108" y="6946264"/>
            <a:ext cx="8089105" cy="874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C458F7-3D3B-40EE-B9D7-AE90F0704073}"/>
              </a:ext>
            </a:extLst>
          </p:cNvPr>
          <p:cNvSpPr txBox="1"/>
          <p:nvPr/>
        </p:nvSpPr>
        <p:spPr>
          <a:xfrm>
            <a:off x="1023310" y="5386768"/>
            <a:ext cx="388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Anurag Tiwari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8BCC3-7C59-4C7C-86FE-689A89A2CA4B}"/>
              </a:ext>
            </a:extLst>
          </p:cNvPr>
          <p:cNvSpPr txBox="1"/>
          <p:nvPr/>
        </p:nvSpPr>
        <p:spPr>
          <a:xfrm>
            <a:off x="9238463" y="5372991"/>
            <a:ext cx="25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Surbhi Jain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BFB3C-9533-46FC-B4A5-1B31BA54DD20}"/>
              </a:ext>
            </a:extLst>
          </p:cNvPr>
          <p:cNvSpPr txBox="1"/>
          <p:nvPr/>
        </p:nvSpPr>
        <p:spPr>
          <a:xfrm>
            <a:off x="2881591" y="137952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Research &amp; Industrial Conclave 2022</a:t>
            </a:r>
            <a:b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Hackathon Event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6CAFA5-A3F1-407C-9994-DB44234378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" y="107963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110CA-D3F4-4992-B514-11048B76D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921" y="5074173"/>
            <a:ext cx="1617920" cy="15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88106" y="798512"/>
            <a:ext cx="12615746" cy="57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manage to contain COVID-19 in an academic residential campus in the event of outbreak?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 Queues outside covid test centre because of No Slot Arrangement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 Time Engagement Due to Non-Compliance and Records Analysis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Ambulance 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Drop Services Request Issues and Management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 Delivery 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tracing in Case of Patient is tested Positive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cording and Solving Residents Complaints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Easy to Use Platform to be accessed By Campus Residents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3944"/>
            <a:ext cx="4660105" cy="87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041108" y="6946264"/>
            <a:ext cx="8089105" cy="8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E240C-1ACB-42E4-8641-739AF8463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82" y="0"/>
            <a:ext cx="4985048" cy="7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88106" y="798512"/>
            <a:ext cx="12615746" cy="57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manage to contain COVID-19 in an academic residential campus in the event of outbreak?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 Queues outside covid test centre because of No Slot Arrangement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 Time Engagement Due to Non-Compliance and Records Analysis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Ambulance 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Drop Services Request Issues and Management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 Delivery 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tracing in Case of Patient is tested Positive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cording and Solving Residents Complaints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Easy to Use Platform to be accessed By Campus Residents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3944"/>
            <a:ext cx="4660105" cy="87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041108" y="6946264"/>
            <a:ext cx="8089105" cy="8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>
          <a:xfrm>
            <a:off x="253980" y="146368"/>
            <a:ext cx="11220450" cy="958532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1993"/>
            <a:ext cx="4660105" cy="870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041105" y="6938021"/>
            <a:ext cx="8089105" cy="874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55E47-DF00-4DFA-A161-CA3F5DB26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38"/>
          <a:stretch/>
        </p:blipFill>
        <p:spPr>
          <a:xfrm>
            <a:off x="34208" y="950912"/>
            <a:ext cx="4415883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CB892-2582-4212-8EFF-60A3FEC3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06" y="1027112"/>
            <a:ext cx="4949923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433A0-387B-48A6-A6B5-FDC2E65A3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26" y="946760"/>
            <a:ext cx="2143125" cy="21431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C7E0-66CC-4577-B48C-AF75216A3B1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2736" y="2855912"/>
            <a:ext cx="744789" cy="10795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6936D-B639-43FC-AFEF-455F40651F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925430" y="3010500"/>
            <a:ext cx="737117" cy="11097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EE607-D36F-46EA-A693-33BC9C51B9DD}"/>
              </a:ext>
            </a:extLst>
          </p:cNvPr>
          <p:cNvCxnSpPr>
            <a:cxnSpLocks/>
          </p:cNvCxnSpPr>
          <p:nvPr/>
        </p:nvCxnSpPr>
        <p:spPr bwMode="auto">
          <a:xfrm>
            <a:off x="7035613" y="3010500"/>
            <a:ext cx="648134" cy="9884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DCDADC-F0A4-4C08-BE08-2A26C798EF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96923" y="2894282"/>
            <a:ext cx="709518" cy="9906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50C305-EF7B-44D7-88C3-E987AB6FF3AC}"/>
              </a:ext>
            </a:extLst>
          </p:cNvPr>
          <p:cNvSpPr txBox="1"/>
          <p:nvPr/>
        </p:nvSpPr>
        <p:spPr>
          <a:xfrm>
            <a:off x="5681390" y="3519923"/>
            <a:ext cx="1280028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974F7A-EAB3-4232-A0C6-F7AD22DF0E68}"/>
              </a:ext>
            </a:extLst>
          </p:cNvPr>
          <p:cNvSpPr txBox="1"/>
          <p:nvPr/>
        </p:nvSpPr>
        <p:spPr>
          <a:xfrm>
            <a:off x="67547" y="4997744"/>
            <a:ext cx="46601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Interactive Online Chatbot</a:t>
            </a:r>
          </a:p>
          <a:p>
            <a:r>
              <a:rPr lang="en-IN" sz="2000" dirty="0"/>
              <a:t>Users:</a:t>
            </a:r>
          </a:p>
          <a:p>
            <a:pPr marL="457200" indent="-457200">
              <a:buAutoNum type="arabicParenR"/>
            </a:pPr>
            <a:r>
              <a:rPr lang="en-IN" sz="2000" dirty="0"/>
              <a:t>Campus Residents</a:t>
            </a:r>
          </a:p>
          <a:p>
            <a:pPr marL="457200" indent="-457200">
              <a:buAutoNum type="arabicParenR"/>
            </a:pPr>
            <a:r>
              <a:rPr lang="en-IN" sz="2000" dirty="0"/>
              <a:t>IITG Staffs</a:t>
            </a:r>
          </a:p>
          <a:p>
            <a:pPr marL="457200" indent="-457200">
              <a:buAutoNum type="arabicParenR"/>
            </a:pPr>
            <a:r>
              <a:rPr lang="en-IN" sz="2000" dirty="0"/>
              <a:t>Visitors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0F7CC7-D005-4D4D-9671-3D576C99CCE0}"/>
              </a:ext>
            </a:extLst>
          </p:cNvPr>
          <p:cNvSpPr txBox="1"/>
          <p:nvPr/>
        </p:nvSpPr>
        <p:spPr>
          <a:xfrm>
            <a:off x="8157814" y="4691252"/>
            <a:ext cx="4660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Web Based Dashboard </a:t>
            </a:r>
            <a:br>
              <a:rPr lang="en-IN" sz="2000" dirty="0"/>
            </a:br>
            <a:r>
              <a:rPr lang="en-IN" sz="2000" dirty="0"/>
              <a:t>Users:</a:t>
            </a:r>
          </a:p>
          <a:p>
            <a:pPr marL="457200" indent="-457200">
              <a:buAutoNum type="arabicParenR"/>
            </a:pPr>
            <a:r>
              <a:rPr lang="en-IN" sz="2000" dirty="0"/>
              <a:t>CRT Team</a:t>
            </a:r>
          </a:p>
          <a:p>
            <a:pPr marL="457200" indent="-457200">
              <a:buAutoNum type="arabicParenR"/>
            </a:pPr>
            <a:r>
              <a:rPr lang="en-IN" sz="2000" dirty="0"/>
              <a:t>Hospital Management Staff</a:t>
            </a:r>
          </a:p>
          <a:p>
            <a:pPr marL="457200" indent="-457200">
              <a:buAutoNum type="arabicParenR"/>
            </a:pPr>
            <a:r>
              <a:rPr lang="en-IN" sz="2000" dirty="0"/>
              <a:t>Doctors and Nurses</a:t>
            </a:r>
          </a:p>
          <a:p>
            <a:pPr marL="457200" indent="-457200">
              <a:buAutoNum type="arabicParenR"/>
            </a:pPr>
            <a:r>
              <a:rPr lang="en-IN" sz="2000" dirty="0"/>
              <a:t>Caterers </a:t>
            </a:r>
          </a:p>
          <a:p>
            <a:pPr marL="457200" indent="-457200">
              <a:buAutoNum type="arabicParenR"/>
            </a:pPr>
            <a:r>
              <a:rPr lang="en-IN" sz="2000" dirty="0"/>
              <a:t>Delivery Management Bodies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459AAB-61CF-4D8F-884E-0FF0C20319FF}"/>
              </a:ext>
            </a:extLst>
          </p:cNvPr>
          <p:cNvGrpSpPr/>
          <p:nvPr/>
        </p:nvGrpSpPr>
        <p:grpSpPr>
          <a:xfrm>
            <a:off x="3441526" y="6142164"/>
            <a:ext cx="4442041" cy="608569"/>
            <a:chOff x="3374951" y="6184107"/>
            <a:chExt cx="4442041" cy="60856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C869EE-5A3B-453B-9E0B-4D3F6C0B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398" y="6184107"/>
              <a:ext cx="1441594" cy="590198"/>
            </a:xfrm>
            <a:prstGeom prst="rect">
              <a:avLst/>
            </a:prstGeom>
          </p:spPr>
        </p:pic>
        <p:pic>
          <p:nvPicPr>
            <p:cNvPr id="48" name="Picture 4" descr="Telegram on the App Store">
              <a:extLst>
                <a:ext uri="{FF2B5EF4-FFF2-40B4-BE49-F238E27FC236}">
                  <a16:creationId xmlns:a16="http://schemas.microsoft.com/office/drawing/2014/main" id="{7A220775-28C5-4B5A-88C2-9DAFAB4E4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811" y="6184508"/>
              <a:ext cx="608168" cy="608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D216F8A-BBF5-4A0A-9A95-BC6C025B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678" y="6244545"/>
              <a:ext cx="522939" cy="52293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4D15B2E-A5C5-497F-8AB4-60989C1AE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561" y="6238833"/>
              <a:ext cx="481548" cy="481548"/>
            </a:xfrm>
            <a:prstGeom prst="rect">
              <a:avLst/>
            </a:prstGeom>
          </p:spPr>
        </p:pic>
        <p:pic>
          <p:nvPicPr>
            <p:cNvPr id="51" name="Picture 6" descr="Microsoft Teams - Wikipedia">
              <a:extLst>
                <a:ext uri="{FF2B5EF4-FFF2-40B4-BE49-F238E27FC236}">
                  <a16:creationId xmlns:a16="http://schemas.microsoft.com/office/drawing/2014/main" id="{4CACE489-D278-4703-9DFE-5C8BFC303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951" y="6277835"/>
              <a:ext cx="516038" cy="47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1882DE1-9276-48A1-98FB-B974FF76DF65}"/>
              </a:ext>
            </a:extLst>
          </p:cNvPr>
          <p:cNvSpPr txBox="1"/>
          <p:nvPr/>
        </p:nvSpPr>
        <p:spPr>
          <a:xfrm>
            <a:off x="4184010" y="5622132"/>
            <a:ext cx="27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Sharable Platforms </a:t>
            </a:r>
          </a:p>
        </p:txBody>
      </p:sp>
    </p:spTree>
    <p:extLst>
      <p:ext uri="{BB962C8B-B14F-4D97-AF65-F5344CB8AC3E}">
        <p14:creationId xmlns:p14="http://schemas.microsoft.com/office/powerpoint/2010/main" val="28311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Solution and Functionalities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1993"/>
            <a:ext cx="4660105" cy="8707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041105" y="6938021"/>
            <a:ext cx="8089105" cy="874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E877A-4B3C-4222-A335-ADCF9A507C7E}"/>
              </a:ext>
            </a:extLst>
          </p:cNvPr>
          <p:cNvSpPr txBox="1"/>
          <p:nvPr/>
        </p:nvSpPr>
        <p:spPr>
          <a:xfrm>
            <a:off x="1231107" y="1188947"/>
            <a:ext cx="389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YourSathi Chatbot</a:t>
            </a:r>
          </a:p>
          <a:p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C133F-7918-4D5F-BDAE-6B89499D5E96}"/>
              </a:ext>
            </a:extLst>
          </p:cNvPr>
          <p:cNvSpPr txBox="1"/>
          <p:nvPr/>
        </p:nvSpPr>
        <p:spPr>
          <a:xfrm>
            <a:off x="8927306" y="1086894"/>
            <a:ext cx="297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Web Dashboard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19F9E2-4E8A-4F1A-90C5-B9167F3A9A81}"/>
              </a:ext>
            </a:extLst>
          </p:cNvPr>
          <p:cNvCxnSpPr>
            <a:cxnSpLocks/>
          </p:cNvCxnSpPr>
          <p:nvPr/>
        </p:nvCxnSpPr>
        <p:spPr bwMode="auto">
          <a:xfrm>
            <a:off x="6196363" y="1086894"/>
            <a:ext cx="36797" cy="53748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71273A-BAB8-422B-965A-FCBED35C3E6F}"/>
              </a:ext>
            </a:extLst>
          </p:cNvPr>
          <p:cNvSpPr txBox="1"/>
          <p:nvPr/>
        </p:nvSpPr>
        <p:spPr>
          <a:xfrm>
            <a:off x="164306" y="1789112"/>
            <a:ext cx="6324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1) Schedule Online Covid Testing Appointment</a:t>
            </a:r>
          </a:p>
          <a:p>
            <a:endParaRPr lang="en-IN" sz="2000" dirty="0"/>
          </a:p>
          <a:p>
            <a:r>
              <a:rPr lang="en-IN" sz="2000" dirty="0"/>
              <a:t>2) Update Medical Compliance Data</a:t>
            </a:r>
          </a:p>
          <a:p>
            <a:endParaRPr lang="en-IN" sz="2000" dirty="0"/>
          </a:p>
          <a:p>
            <a:r>
              <a:rPr lang="en-IN" sz="2000" dirty="0"/>
              <a:t>3) Request For Ambulance and Drop Services</a:t>
            </a:r>
          </a:p>
          <a:p>
            <a:endParaRPr lang="en-IN" sz="2000" dirty="0"/>
          </a:p>
          <a:p>
            <a:r>
              <a:rPr lang="en-IN" sz="2000" dirty="0"/>
              <a:t>4) Update Close Contact Details in Case of Tested Positive</a:t>
            </a:r>
          </a:p>
          <a:p>
            <a:endParaRPr lang="en-IN" sz="2000" dirty="0"/>
          </a:p>
          <a:p>
            <a:r>
              <a:rPr lang="en-IN" sz="2000" dirty="0"/>
              <a:t>5) Log a Complaint</a:t>
            </a:r>
          </a:p>
          <a:p>
            <a:endParaRPr lang="en-IN" sz="2000" dirty="0"/>
          </a:p>
          <a:p>
            <a:r>
              <a:rPr lang="en-IN" sz="2000" dirty="0"/>
              <a:t>6) Request For Food Delivery to Caterer </a:t>
            </a:r>
          </a:p>
          <a:p>
            <a:endParaRPr lang="en-IN" sz="2000" dirty="0"/>
          </a:p>
          <a:p>
            <a:r>
              <a:rPr lang="en-IN" sz="2000" dirty="0"/>
              <a:t>7) Platform Independent and Easily Accessible (Specially for IIT Guwahati Users due to Large Presence in MS Teams)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2FFC1-7F4B-46BD-881A-6C285D0A5C49}"/>
              </a:ext>
            </a:extLst>
          </p:cNvPr>
          <p:cNvSpPr txBox="1"/>
          <p:nvPr/>
        </p:nvSpPr>
        <p:spPr>
          <a:xfrm>
            <a:off x="6336506" y="1188947"/>
            <a:ext cx="6720110" cy="632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en-IN" sz="1600" dirty="0"/>
              <a:t>Live Counters of Covid Testing, Compliance, Room Allocation and Ambulance Requests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Manages Slots for New Request using various Algorithms and Cases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Record Compliance Data to Save Nurse Time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Show Covid Trends Based on Historical Data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Heat Map Visualization to decide Quarantine Areas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Real time Covid Record Update and Room Allocation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Tools Manage Ambulance Request and Drop Services in Real Time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Manages Hostel and Guest House Room Allocation Services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Easy Excel Based Data Upload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Manages Food Delivery Requests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1600" dirty="0"/>
              <a:t>Records Complaints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12) Show Real Time Alerts and Notifications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IN" sz="16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770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D:\11_Images\Small Size\14H04010_RF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6"/>
          <a:stretch/>
        </p:blipFill>
        <p:spPr bwMode="auto">
          <a:xfrm>
            <a:off x="0" y="-3592"/>
            <a:ext cx="13130213" cy="78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0" y="5292084"/>
            <a:ext cx="6553200" cy="1108716"/>
          </a:xfrm>
          <a:custGeom>
            <a:avLst/>
            <a:gdLst>
              <a:gd name="connsiteX0" fmla="*/ 0 w 4391980"/>
              <a:gd name="connsiteY0" fmla="*/ 0 h 5112606"/>
              <a:gd name="connsiteX1" fmla="*/ 4391980 w 4391980"/>
              <a:gd name="connsiteY1" fmla="*/ 0 h 5112606"/>
              <a:gd name="connsiteX2" fmla="*/ 4391980 w 4391980"/>
              <a:gd name="connsiteY2" fmla="*/ 5112606 h 5112606"/>
              <a:gd name="connsiteX3" fmla="*/ 0 w 4391980"/>
              <a:gd name="connsiteY3" fmla="*/ 5112606 h 5112606"/>
              <a:gd name="connsiteX4" fmla="*/ 0 w 4391980"/>
              <a:gd name="connsiteY4" fmla="*/ 0 h 5112606"/>
              <a:gd name="connsiteX0" fmla="*/ 0 w 4391980"/>
              <a:gd name="connsiteY0" fmla="*/ 0 h 5112606"/>
              <a:gd name="connsiteX1" fmla="*/ 4391980 w 4391980"/>
              <a:gd name="connsiteY1" fmla="*/ 0 h 5112606"/>
              <a:gd name="connsiteX2" fmla="*/ 4391980 w 4391980"/>
              <a:gd name="connsiteY2" fmla="*/ 5112606 h 5112606"/>
              <a:gd name="connsiteX3" fmla="*/ 3378200 w 4391980"/>
              <a:gd name="connsiteY3" fmla="*/ 5102653 h 5112606"/>
              <a:gd name="connsiteX4" fmla="*/ 0 w 4391980"/>
              <a:gd name="connsiteY4" fmla="*/ 5112606 h 5112606"/>
              <a:gd name="connsiteX5" fmla="*/ 0 w 4391980"/>
              <a:gd name="connsiteY5" fmla="*/ 0 h 5112606"/>
              <a:gd name="connsiteX0" fmla="*/ 0 w 4391980"/>
              <a:gd name="connsiteY0" fmla="*/ 0 h 5112606"/>
              <a:gd name="connsiteX1" fmla="*/ 4391980 w 4391980"/>
              <a:gd name="connsiteY1" fmla="*/ 0 h 5112606"/>
              <a:gd name="connsiteX2" fmla="*/ 3378200 w 4391980"/>
              <a:gd name="connsiteY2" fmla="*/ 5102653 h 5112606"/>
              <a:gd name="connsiteX3" fmla="*/ 0 w 4391980"/>
              <a:gd name="connsiteY3" fmla="*/ 5112606 h 5112606"/>
              <a:gd name="connsiteX4" fmla="*/ 0 w 4391980"/>
              <a:gd name="connsiteY4" fmla="*/ 0 h 511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980" h="5112606">
                <a:moveTo>
                  <a:pt x="0" y="0"/>
                </a:moveTo>
                <a:lnTo>
                  <a:pt x="4391980" y="0"/>
                </a:lnTo>
                <a:lnTo>
                  <a:pt x="3378200" y="5102653"/>
                </a:lnTo>
                <a:lnTo>
                  <a:pt x="0" y="51126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000"/>
              </a:gs>
              <a:gs pos="52000">
                <a:srgbClr val="008000"/>
              </a:gs>
              <a:gs pos="100000">
                <a:srgbClr val="008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8313" y="5594647"/>
            <a:ext cx="486568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n-US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en-US" sz="2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ubex Theme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E2156"/>
      </a:accent1>
      <a:accent2>
        <a:srgbClr val="FFC10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6B6BCE"/>
      </a:folHlink>
    </a:clrScheme>
    <a:fontScheme name="Default Design">
      <a:majorFont>
        <a:latin typeface="Myriad Pro"/>
        <a:ea typeface=""/>
        <a:cs typeface="Arial"/>
      </a:majorFont>
      <a:minorFont>
        <a:latin typeface="Myriad Pro"/>
        <a:ea typeface=""/>
        <a:cs typeface="Arial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98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98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ubex Theme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E2156"/>
      </a:accent1>
      <a:accent2>
        <a:srgbClr val="FFC10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6B6BCE"/>
      </a:folHlink>
    </a:clrScheme>
    <a:fontScheme name="Default Design">
      <a:majorFont>
        <a:latin typeface="Myriad Pro"/>
        <a:ea typeface=""/>
        <a:cs typeface="Arial"/>
      </a:majorFont>
      <a:minorFont>
        <a:latin typeface="Myriad Pro"/>
        <a:ea typeface=""/>
        <a:cs typeface="Arial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98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98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B49012C50DA498B85BC514E5274D7" ma:contentTypeVersion="10" ma:contentTypeDescription="Create a new document." ma:contentTypeScope="" ma:versionID="a4881d56b1b9ec2ccae816b98cb22493">
  <xsd:schema xmlns:xsd="http://www.w3.org/2001/XMLSchema" xmlns:xs="http://www.w3.org/2001/XMLSchema" xmlns:p="http://schemas.microsoft.com/office/2006/metadata/properties" xmlns:ns2="605d76ae-e82a-49ae-b0ad-87a0186a10f5" targetNamespace="http://schemas.microsoft.com/office/2006/metadata/properties" ma:root="true" ma:fieldsID="a07a4514efc6ca658e7c52cb2761bc00" ns2:_="">
    <xsd:import namespace="605d76ae-e82a-49ae-b0ad-87a0186a1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5d76ae-e82a-49ae-b0ad-87a0186a1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886DC3-25A0-499F-BB9C-9835CDC851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79B21F-1964-4224-936E-598431EE3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7BA491-1BA4-43B4-9C93-B0D9299DC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5d76ae-e82a-49ae-b0ad-87a0186a1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TG_Subex_Value_Roadmap_v5</Template>
  <TotalTime>25299</TotalTime>
  <Words>370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Myriad Pro</vt:lpstr>
      <vt:lpstr>Tahoma</vt:lpstr>
      <vt:lpstr>Subex Theme1</vt:lpstr>
      <vt:lpstr>1_Subex Theme1</vt:lpstr>
      <vt:lpstr>Contents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Hydroponics in India</dc:title>
  <dc:subject>Viability of Hydroponics in India</dc:subject>
  <dc:creator>Arjun Das</dc:creator>
  <cp:lastModifiedBy>Surbhi Jain</cp:lastModifiedBy>
  <cp:revision>2141</cp:revision>
  <dcterms:created xsi:type="dcterms:W3CDTF">2011-07-14T08:28:07Z</dcterms:created>
  <dcterms:modified xsi:type="dcterms:W3CDTF">2022-01-23T05:28:04Z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0x010100B7DB49012C50DA498B85BC514E5274D7</vt:lpwstr>
  </property>
</Properties>
</file>