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DA5A"/>
    <a:srgbClr val="B89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23/07/2023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23/07/2023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23/07/2023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23/07/2023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23/07/2023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23/07/2023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23/07/2023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23/07/2023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23/07/2023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23/07/2023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23/07/2023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23/07/2023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in/surbhi-chourasiya-31634a20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F27A-ED30-4196-BC68-0B86967DF037}"/>
              </a:ext>
            </a:extLst>
          </p:cNvPr>
          <p:cNvSpPr>
            <a:spLocks noGrp="1"/>
          </p:cNvSpPr>
          <p:nvPr>
            <p:ph type="ctrTitle"/>
          </p:nvPr>
        </p:nvSpPr>
        <p:spPr>
          <a:xfrm>
            <a:off x="680322" y="208626"/>
            <a:ext cx="10514420" cy="3898154"/>
          </a:xfrm>
        </p:spPr>
        <p:txBody>
          <a:bodyPr/>
          <a:lstStyle/>
          <a:p>
            <a:pPr algn="ctr"/>
            <a:r>
              <a:rPr lang="en-US" u="sng" dirty="0">
                <a:latin typeface="Algerian" panose="04020705040A02060702" pitchFamily="82" charset="0"/>
                <a:sym typeface="Wingdings" panose="05000000000000000000" pitchFamily="2" charset="2"/>
              </a:rPr>
              <a:t>DATA ANALYTICS PROJECT PRESENTATION</a:t>
            </a:r>
            <a:br>
              <a:rPr lang="en-US" dirty="0">
                <a:sym typeface="Wingdings" panose="05000000000000000000" pitchFamily="2" charset="2"/>
              </a:rPr>
            </a:br>
            <a:br>
              <a:rPr lang="en-US" dirty="0">
                <a:sym typeface="Wingdings" panose="05000000000000000000" pitchFamily="2" charset="2"/>
              </a:rPr>
            </a:br>
            <a:br>
              <a:rPr lang="en-US" dirty="0">
                <a:sym typeface="Wingdings" panose="05000000000000000000" pitchFamily="2" charset="2"/>
              </a:rPr>
            </a:br>
            <a:endParaRPr lang="en-US" dirty="0"/>
          </a:p>
        </p:txBody>
      </p:sp>
      <p:sp>
        <p:nvSpPr>
          <p:cNvPr id="3" name="Subtitle 2">
            <a:extLst>
              <a:ext uri="{FF2B5EF4-FFF2-40B4-BE49-F238E27FC236}">
                <a16:creationId xmlns:a16="http://schemas.microsoft.com/office/drawing/2014/main" id="{516A6359-5C2A-4119-9418-46C0485F40FD}"/>
              </a:ext>
            </a:extLst>
          </p:cNvPr>
          <p:cNvSpPr>
            <a:spLocks noGrp="1"/>
          </p:cNvSpPr>
          <p:nvPr>
            <p:ph type="subTitle" idx="1"/>
          </p:nvPr>
        </p:nvSpPr>
        <p:spPr>
          <a:xfrm>
            <a:off x="213064" y="2627790"/>
            <a:ext cx="10022889" cy="4021585"/>
          </a:xfrm>
        </p:spPr>
        <p:txBody>
          <a:bodyPr>
            <a:normAutofit/>
          </a:bodyPr>
          <a:lstStyle/>
          <a:p>
            <a:pPr algn="l"/>
            <a:r>
              <a:rPr lang="en-US" dirty="0">
                <a:latin typeface="Bahnschrift SemiBold" panose="020B0502040204020203" pitchFamily="34" charset="0"/>
              </a:rPr>
              <a:t>NAME </a:t>
            </a:r>
            <a:r>
              <a:rPr lang="en-US" dirty="0">
                <a:latin typeface="Bahnschrift SemiBold" panose="020B0502040204020203" pitchFamily="34" charset="0"/>
                <a:sym typeface="Wingdings" panose="05000000000000000000" pitchFamily="2" charset="2"/>
              </a:rPr>
              <a:t> SURBHI CHOURASIYA</a:t>
            </a:r>
          </a:p>
          <a:p>
            <a:pPr algn="l"/>
            <a:r>
              <a:rPr lang="en-US" dirty="0">
                <a:latin typeface="Bahnschrift SemiBold" panose="020B0502040204020203" pitchFamily="34" charset="0"/>
                <a:sym typeface="Wingdings" panose="05000000000000000000" pitchFamily="2" charset="2"/>
              </a:rPr>
              <a:t>SLILLSBUILD EMAIL ID  chourasiyas1326@gmail.com</a:t>
            </a:r>
          </a:p>
          <a:p>
            <a:pPr algn="l"/>
            <a:r>
              <a:rPr lang="en-US" dirty="0">
                <a:latin typeface="Bahnschrift SemiBold" panose="020B0502040204020203" pitchFamily="34" charset="0"/>
                <a:sym typeface="Wingdings" panose="05000000000000000000" pitchFamily="2" charset="2"/>
              </a:rPr>
              <a:t>COLLEGE NAME  LAKSHMI NARAIN COLLEGE OF TECHNOLOGY, BHOPAL</a:t>
            </a:r>
          </a:p>
          <a:p>
            <a:pPr algn="l"/>
            <a:r>
              <a:rPr lang="en-US" dirty="0">
                <a:latin typeface="Bahnschrift SemiBold" panose="020B0502040204020203" pitchFamily="34" charset="0"/>
                <a:sym typeface="Wingdings" panose="05000000000000000000" pitchFamily="2" charset="2"/>
              </a:rPr>
              <a:t>INTERNSHIP DOMAIN  DATA ANALYTICS</a:t>
            </a:r>
          </a:p>
          <a:p>
            <a:pPr algn="l"/>
            <a:endParaRPr lang="en-US" dirty="0">
              <a:latin typeface="Bahnschrift SemiBold" panose="020B0502040204020203" pitchFamily="34" charset="0"/>
              <a:sym typeface="Wingdings" panose="05000000000000000000" pitchFamily="2" charset="2"/>
            </a:endParaRPr>
          </a:p>
          <a:p>
            <a:pPr algn="l"/>
            <a:r>
              <a:rPr lang="en-US" dirty="0">
                <a:latin typeface="Bahnschrift SemiBold" panose="020B0502040204020203" pitchFamily="34" charset="0"/>
                <a:sym typeface="Wingdings" panose="05000000000000000000" pitchFamily="2" charset="2"/>
              </a:rPr>
              <a:t>PROJECT MADE BY == SURBHI CHOURASIYA</a:t>
            </a:r>
          </a:p>
          <a:p>
            <a:pPr algn="l"/>
            <a:r>
              <a:rPr lang="en-US" b="1" i="0" dirty="0">
                <a:effectLst/>
                <a:latin typeface="Helvetica Neue"/>
              </a:rPr>
              <a:t>AICTE Internship Student Registration ID : STU6134f4547543c1630860372</a:t>
            </a:r>
            <a:endParaRPr lang="en-US" b="1" dirty="0">
              <a:sym typeface="Wingdings" panose="05000000000000000000" pitchFamily="2" charset="2"/>
            </a:endParaRPr>
          </a:p>
          <a:p>
            <a:pPr algn="l"/>
            <a:r>
              <a:rPr lang="en-US" b="1" i="0" dirty="0">
                <a:effectLst/>
                <a:latin typeface="Helvetica Neue"/>
              </a:rPr>
              <a:t>Student ID (Enrolment number) : 0103IT201179</a:t>
            </a:r>
            <a:endParaRPr lang="en-US" b="1" dirty="0">
              <a:sym typeface="Wingdings" panose="05000000000000000000" pitchFamily="2" charset="2"/>
            </a:endParaRPr>
          </a:p>
          <a:p>
            <a:pPr algn="l"/>
            <a:endParaRPr lang="en-US" dirty="0">
              <a:sym typeface="Wingdings" panose="05000000000000000000" pitchFamily="2" charset="2"/>
            </a:endParaRPr>
          </a:p>
          <a:p>
            <a:pPr algn="l"/>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E31D4B5C-D898-4F59-893F-F9F490AD5D3C}"/>
              </a:ext>
            </a:extLst>
          </p:cNvPr>
          <p:cNvPicPr>
            <a:picLocks noChangeAspect="1"/>
          </p:cNvPicPr>
          <p:nvPr/>
        </p:nvPicPr>
        <p:blipFill>
          <a:blip r:embed="rId2"/>
          <a:stretch>
            <a:fillRect/>
          </a:stretch>
        </p:blipFill>
        <p:spPr>
          <a:xfrm>
            <a:off x="9120618" y="2068497"/>
            <a:ext cx="2287188" cy="2713518"/>
          </a:xfrm>
          <a:prstGeom prst="rect">
            <a:avLst/>
          </a:prstGeom>
        </p:spPr>
      </p:pic>
    </p:spTree>
    <p:extLst>
      <p:ext uri="{BB962C8B-B14F-4D97-AF65-F5344CB8AC3E}">
        <p14:creationId xmlns:p14="http://schemas.microsoft.com/office/powerpoint/2010/main" val="4526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98C7-3761-4DD1-8AD1-302B24C67EAC}"/>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TEST THE HYPOTHESIS</a:t>
            </a:r>
          </a:p>
        </p:txBody>
      </p:sp>
      <p:sp>
        <p:nvSpPr>
          <p:cNvPr id="3" name="Content Placeholder 2">
            <a:extLst>
              <a:ext uri="{FF2B5EF4-FFF2-40B4-BE49-F238E27FC236}">
                <a16:creationId xmlns:a16="http://schemas.microsoft.com/office/drawing/2014/main" id="{576B3330-F795-477C-B257-DBA80B128BBE}"/>
              </a:ext>
            </a:extLst>
          </p:cNvPr>
          <p:cNvSpPr>
            <a:spLocks noGrp="1"/>
          </p:cNvSpPr>
          <p:nvPr>
            <p:ph idx="1"/>
          </p:nvPr>
        </p:nvSpPr>
        <p:spPr>
          <a:xfrm>
            <a:off x="680322" y="2336873"/>
            <a:ext cx="4939244" cy="4188214"/>
          </a:xfrm>
        </p:spPr>
        <p:txBody>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a:p>
            <a:endParaRPr lang="en-US" dirty="0"/>
          </a:p>
        </p:txBody>
      </p:sp>
      <p:pic>
        <p:nvPicPr>
          <p:cNvPr id="4" name="Picture 3"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645" y="2148396"/>
            <a:ext cx="6445189" cy="4376691"/>
          </a:xfrm>
          <a:prstGeom prst="rect">
            <a:avLst/>
          </a:prstGeom>
        </p:spPr>
      </p:pic>
    </p:spTree>
    <p:extLst>
      <p:ext uri="{BB962C8B-B14F-4D97-AF65-F5344CB8AC3E}">
        <p14:creationId xmlns:p14="http://schemas.microsoft.com/office/powerpoint/2010/main" val="189918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FE07-339C-4187-909A-6655DE3DEE52}"/>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TEST THE HYPOTHESIS</a:t>
            </a:r>
          </a:p>
        </p:txBody>
      </p:sp>
      <p:sp>
        <p:nvSpPr>
          <p:cNvPr id="3" name="Content Placeholder 2">
            <a:extLst>
              <a:ext uri="{FF2B5EF4-FFF2-40B4-BE49-F238E27FC236}">
                <a16:creationId xmlns:a16="http://schemas.microsoft.com/office/drawing/2014/main" id="{961B6E6F-9037-4064-A260-D868C059D1CB}"/>
              </a:ext>
            </a:extLst>
          </p:cNvPr>
          <p:cNvSpPr>
            <a:spLocks noGrp="1"/>
          </p:cNvSpPr>
          <p:nvPr>
            <p:ph idx="1"/>
          </p:nvPr>
        </p:nvSpPr>
        <p:spPr>
          <a:xfrm>
            <a:off x="680321" y="2336873"/>
            <a:ext cx="3989333" cy="3599316"/>
          </a:xfrm>
        </p:spPr>
        <p:txBody>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a:p>
            <a:endParaRPr lang="en-US" dirty="0"/>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473" y="2192784"/>
            <a:ext cx="6906827" cy="4429958"/>
          </a:xfrm>
          <a:prstGeom prst="rect">
            <a:avLst/>
          </a:prstGeom>
        </p:spPr>
      </p:pic>
    </p:spTree>
    <p:extLst>
      <p:ext uri="{BB962C8B-B14F-4D97-AF65-F5344CB8AC3E}">
        <p14:creationId xmlns:p14="http://schemas.microsoft.com/office/powerpoint/2010/main" val="123840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96E6-7E96-4008-89C0-68C4CF6CF941}"/>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TEST THE HYPOTHESIS</a:t>
            </a:r>
          </a:p>
        </p:txBody>
      </p:sp>
      <p:sp>
        <p:nvSpPr>
          <p:cNvPr id="3" name="Content Placeholder 2">
            <a:extLst>
              <a:ext uri="{FF2B5EF4-FFF2-40B4-BE49-F238E27FC236}">
                <a16:creationId xmlns:a16="http://schemas.microsoft.com/office/drawing/2014/main" id="{0B037353-C61C-4C6D-8ADD-2501958B2B00}"/>
              </a:ext>
            </a:extLst>
          </p:cNvPr>
          <p:cNvSpPr>
            <a:spLocks noGrp="1"/>
          </p:cNvSpPr>
          <p:nvPr>
            <p:ph idx="1"/>
          </p:nvPr>
        </p:nvSpPr>
        <p:spPr>
          <a:xfrm>
            <a:off x="680322" y="2336873"/>
            <a:ext cx="4344439" cy="3984028"/>
          </a:xfrm>
        </p:spPr>
        <p:txBody>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a:p>
            <a:endParaRPr lang="en-US" dirty="0"/>
          </a:p>
        </p:txBody>
      </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5362113" y="2024109"/>
            <a:ext cx="6427433" cy="4492101"/>
          </a:xfrm>
          <a:prstGeom prst="rect">
            <a:avLst/>
          </a:prstGeom>
        </p:spPr>
      </p:pic>
    </p:spTree>
    <p:extLst>
      <p:ext uri="{BB962C8B-B14F-4D97-AF65-F5344CB8AC3E}">
        <p14:creationId xmlns:p14="http://schemas.microsoft.com/office/powerpoint/2010/main" val="15782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21EC-DF42-4812-A2D8-91E6F3CB55A4}"/>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TEST THE HYPOTHESIS</a:t>
            </a:r>
          </a:p>
        </p:txBody>
      </p:sp>
      <p:sp>
        <p:nvSpPr>
          <p:cNvPr id="3" name="Content Placeholder 2">
            <a:extLst>
              <a:ext uri="{FF2B5EF4-FFF2-40B4-BE49-F238E27FC236}">
                <a16:creationId xmlns:a16="http://schemas.microsoft.com/office/drawing/2014/main" id="{CD5F5314-99F1-4952-ABA7-2109A16E4187}"/>
              </a:ext>
            </a:extLst>
          </p:cNvPr>
          <p:cNvSpPr>
            <a:spLocks noGrp="1"/>
          </p:cNvSpPr>
          <p:nvPr>
            <p:ph idx="1"/>
          </p:nvPr>
        </p:nvSpPr>
        <p:spPr>
          <a:xfrm>
            <a:off x="405113" y="2292485"/>
            <a:ext cx="4965877" cy="3599316"/>
          </a:xfrm>
        </p:spPr>
        <p:txBody>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a:p>
            <a:endParaRPr lang="en-US" dirty="0"/>
          </a:p>
        </p:txBody>
      </p:sp>
      <p:pic>
        <p:nvPicPr>
          <p:cNvPr id="4"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178" y="2201663"/>
            <a:ext cx="6356410" cy="4332302"/>
          </a:xfrm>
          <a:prstGeom prst="rect">
            <a:avLst/>
          </a:prstGeom>
        </p:spPr>
      </p:pic>
    </p:spTree>
    <p:extLst>
      <p:ext uri="{BB962C8B-B14F-4D97-AF65-F5344CB8AC3E}">
        <p14:creationId xmlns:p14="http://schemas.microsoft.com/office/powerpoint/2010/main" val="294920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C33E-2177-45A6-9620-E5420321EAAB}"/>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TEST THE HYPOTHESIS</a:t>
            </a:r>
          </a:p>
        </p:txBody>
      </p:sp>
      <p:sp>
        <p:nvSpPr>
          <p:cNvPr id="3" name="Content Placeholder 2">
            <a:extLst>
              <a:ext uri="{FF2B5EF4-FFF2-40B4-BE49-F238E27FC236}">
                <a16:creationId xmlns:a16="http://schemas.microsoft.com/office/drawing/2014/main" id="{A382A693-5CA1-47A3-A5B9-3FFBC475D344}"/>
              </a:ext>
            </a:extLst>
          </p:cNvPr>
          <p:cNvSpPr>
            <a:spLocks noGrp="1"/>
          </p:cNvSpPr>
          <p:nvPr>
            <p:ph idx="1"/>
          </p:nvPr>
        </p:nvSpPr>
        <p:spPr>
          <a:xfrm>
            <a:off x="680323" y="2336873"/>
            <a:ext cx="3687492" cy="3767900"/>
          </a:xfrm>
        </p:spPr>
        <p:txBody>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a:p>
            <a:endParaRPr lang="en-US" dirty="0"/>
          </a:p>
        </p:txBody>
      </p:sp>
      <p:pic>
        <p:nvPicPr>
          <p:cNvPr id="4" name="Picture 3">
            <a:extLst>
              <a:ext uri="{FF2B5EF4-FFF2-40B4-BE49-F238E27FC236}">
                <a16:creationId xmlns:a16="http://schemas.microsoft.com/office/drawing/2014/main" id="{391EA322-E143-47C9-BF66-54816D6B3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88" y="2077375"/>
            <a:ext cx="7350711" cy="4625266"/>
          </a:xfrm>
          <a:prstGeom prst="rect">
            <a:avLst/>
          </a:prstGeom>
        </p:spPr>
      </p:pic>
    </p:spTree>
    <p:extLst>
      <p:ext uri="{BB962C8B-B14F-4D97-AF65-F5344CB8AC3E}">
        <p14:creationId xmlns:p14="http://schemas.microsoft.com/office/powerpoint/2010/main" val="274773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6518-A6A5-4117-BEC7-96B895DC3071}"/>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CONCLUSIONS</a:t>
            </a:r>
          </a:p>
        </p:txBody>
      </p:sp>
      <p:sp>
        <p:nvSpPr>
          <p:cNvPr id="3" name="Content Placeholder 2">
            <a:extLst>
              <a:ext uri="{FF2B5EF4-FFF2-40B4-BE49-F238E27FC236}">
                <a16:creationId xmlns:a16="http://schemas.microsoft.com/office/drawing/2014/main" id="{124FF29F-2C10-4371-8B1F-7B86F83170DD}"/>
              </a:ext>
            </a:extLst>
          </p:cNvPr>
          <p:cNvSpPr>
            <a:spLocks noGrp="1"/>
          </p:cNvSpPr>
          <p:nvPr>
            <p:ph idx="1"/>
          </p:nvPr>
        </p:nvSpPr>
        <p:spPr>
          <a:xfrm>
            <a:off x="680321" y="2104008"/>
            <a:ext cx="10798506" cy="4545367"/>
          </a:xfrm>
        </p:spPr>
        <p:txBody>
          <a:bodyPr>
            <a:normAutofit fontScale="925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The Company's profit is more on weekdays than on weekends. </a:t>
            </a:r>
            <a:r>
              <a:rPr lang="en-US" dirty="0"/>
              <a:t>This hypothesis is supported. The data shows that the company's profit is more on weekdays than on weekends.</a:t>
            </a:r>
            <a:endParaRPr lang="en-IN" dirty="0"/>
          </a:p>
          <a:p>
            <a:endParaRPr lang="en-US" dirty="0"/>
          </a:p>
        </p:txBody>
      </p:sp>
    </p:spTree>
    <p:extLst>
      <p:ext uri="{BB962C8B-B14F-4D97-AF65-F5344CB8AC3E}">
        <p14:creationId xmlns:p14="http://schemas.microsoft.com/office/powerpoint/2010/main" val="426441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2698-89F5-411A-9E71-72307D9DCFDF}"/>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RESULTS</a:t>
            </a:r>
          </a:p>
        </p:txBody>
      </p:sp>
      <p:sp>
        <p:nvSpPr>
          <p:cNvPr id="3" name="Content Placeholder 2">
            <a:extLst>
              <a:ext uri="{FF2B5EF4-FFF2-40B4-BE49-F238E27FC236}">
                <a16:creationId xmlns:a16="http://schemas.microsoft.com/office/drawing/2014/main" id="{A07D15DB-03EC-4D99-9C2A-B800654592AF}"/>
              </a:ext>
            </a:extLst>
          </p:cNvPr>
          <p:cNvSpPr>
            <a:spLocks noGrp="1"/>
          </p:cNvSpPr>
          <p:nvPr>
            <p:ph idx="1"/>
          </p:nvPr>
        </p:nvSpPr>
        <p:spPr>
          <a:xfrm>
            <a:off x="680321" y="2336873"/>
            <a:ext cx="11171368" cy="4303624"/>
          </a:xfrm>
        </p:spPr>
        <p:txBody>
          <a:bodyPr>
            <a:normAutofit/>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a:p>
            <a:endParaRPr lang="en-US" dirty="0"/>
          </a:p>
        </p:txBody>
      </p:sp>
    </p:spTree>
    <p:extLst>
      <p:ext uri="{BB962C8B-B14F-4D97-AF65-F5344CB8AC3E}">
        <p14:creationId xmlns:p14="http://schemas.microsoft.com/office/powerpoint/2010/main" val="216125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0732-3C79-49F7-AC17-B3C3703F3943}"/>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SUGGESTIONS</a:t>
            </a:r>
          </a:p>
        </p:txBody>
      </p:sp>
      <p:sp>
        <p:nvSpPr>
          <p:cNvPr id="3" name="Content Placeholder 2">
            <a:extLst>
              <a:ext uri="{FF2B5EF4-FFF2-40B4-BE49-F238E27FC236}">
                <a16:creationId xmlns:a16="http://schemas.microsoft.com/office/drawing/2014/main" id="{6873BA24-C957-41F9-B236-08F8021FE04A}"/>
              </a:ext>
            </a:extLst>
          </p:cNvPr>
          <p:cNvSpPr>
            <a:spLocks noGrp="1"/>
          </p:cNvSpPr>
          <p:nvPr>
            <p:ph idx="1"/>
          </p:nvPr>
        </p:nvSpPr>
        <p:spPr>
          <a:xfrm>
            <a:off x="680321" y="2237173"/>
            <a:ext cx="10842895" cy="4358936"/>
          </a:xfrm>
        </p:spPr>
        <p:txBody>
          <a:bodyPr>
            <a:normAutofit fontScale="925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a:p>
            <a:endParaRPr lang="en-US" dirty="0"/>
          </a:p>
        </p:txBody>
      </p:sp>
    </p:spTree>
    <p:extLst>
      <p:ext uri="{BB962C8B-B14F-4D97-AF65-F5344CB8AC3E}">
        <p14:creationId xmlns:p14="http://schemas.microsoft.com/office/powerpoint/2010/main" val="372209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8EE0-53CC-4318-8CEE-72C1FA8FA7F4}"/>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SUGGESTIONS</a:t>
            </a:r>
          </a:p>
        </p:txBody>
      </p:sp>
      <p:sp>
        <p:nvSpPr>
          <p:cNvPr id="3" name="Content Placeholder 2">
            <a:extLst>
              <a:ext uri="{FF2B5EF4-FFF2-40B4-BE49-F238E27FC236}">
                <a16:creationId xmlns:a16="http://schemas.microsoft.com/office/drawing/2014/main" id="{24DBD0FB-EF5C-4BEF-BC1E-DDB8A573E697}"/>
              </a:ext>
            </a:extLst>
          </p:cNvPr>
          <p:cNvSpPr>
            <a:spLocks noGrp="1"/>
          </p:cNvSpPr>
          <p:nvPr>
            <p:ph idx="1"/>
          </p:nvPr>
        </p:nvSpPr>
        <p:spPr>
          <a:xfrm>
            <a:off x="680321" y="2175029"/>
            <a:ext cx="10851772" cy="4421079"/>
          </a:xfrm>
        </p:spPr>
        <p:txBody>
          <a:bodyPr>
            <a:normAutofit/>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US" dirty="0"/>
          </a:p>
        </p:txBody>
      </p:sp>
    </p:spTree>
    <p:extLst>
      <p:ext uri="{BB962C8B-B14F-4D97-AF65-F5344CB8AC3E}">
        <p14:creationId xmlns:p14="http://schemas.microsoft.com/office/powerpoint/2010/main" val="101247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7CA9-3BBC-4753-9250-CFA61241C562}"/>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LINKS</a:t>
            </a:r>
          </a:p>
        </p:txBody>
      </p:sp>
      <p:sp>
        <p:nvSpPr>
          <p:cNvPr id="3" name="Content Placeholder 2">
            <a:extLst>
              <a:ext uri="{FF2B5EF4-FFF2-40B4-BE49-F238E27FC236}">
                <a16:creationId xmlns:a16="http://schemas.microsoft.com/office/drawing/2014/main" id="{918B6447-A6AE-4C87-B717-59DAA2EE717C}"/>
              </a:ext>
            </a:extLst>
          </p:cNvPr>
          <p:cNvSpPr>
            <a:spLocks noGrp="1"/>
          </p:cNvSpPr>
          <p:nvPr>
            <p:ph idx="1"/>
          </p:nvPr>
        </p:nvSpPr>
        <p:spPr/>
        <p:txBody>
          <a:bodyPr>
            <a:normAutofit lnSpcReduction="10000"/>
          </a:bodyPr>
          <a:lstStyle/>
          <a:p>
            <a:pPr marL="0" indent="0">
              <a:buNone/>
            </a:pPr>
            <a:r>
              <a:rPr lang="en-US" dirty="0"/>
              <a:t>LINKEDIN ID </a:t>
            </a:r>
            <a:r>
              <a:rPr lang="en-US" dirty="0">
                <a:sym typeface="Wingdings" panose="05000000000000000000" pitchFamily="2" charset="2"/>
              </a:rPr>
              <a:t></a:t>
            </a:r>
            <a:endParaRPr lang="en-US" dirty="0"/>
          </a:p>
          <a:p>
            <a:pPr marL="0" indent="0">
              <a:buNone/>
            </a:pPr>
            <a:r>
              <a:rPr lang="en-US" dirty="0">
                <a:hlinkClick r:id="rId2">
                  <a:extLst>
                    <a:ext uri="{A12FA001-AC4F-418D-AE19-62706E023703}">
                      <ahyp:hlinkClr xmlns:ahyp="http://schemas.microsoft.com/office/drawing/2018/hyperlinkcolor" val="tx"/>
                    </a:ext>
                  </a:extLst>
                </a:hlinkClick>
              </a:rPr>
              <a:t>https://www.linkedin.com/in/surbhi-chourasiya-31634a203/</a:t>
            </a:r>
            <a:endParaRPr lang="en-US" dirty="0"/>
          </a:p>
          <a:p>
            <a:pPr marL="0" indent="0">
              <a:buNone/>
            </a:pPr>
            <a:endParaRPr lang="en-US" dirty="0"/>
          </a:p>
          <a:p>
            <a:pPr marL="0" indent="0">
              <a:buNone/>
            </a:pPr>
            <a:r>
              <a:rPr lang="en-US" dirty="0"/>
              <a:t>GITHUB ID </a:t>
            </a:r>
            <a:r>
              <a:rPr lang="en-US" dirty="0">
                <a:sym typeface="Wingdings" panose="05000000000000000000" pitchFamily="2" charset="2"/>
              </a:rPr>
              <a:t></a:t>
            </a:r>
            <a:r>
              <a:rPr lang="en-US" dirty="0"/>
              <a:t> </a:t>
            </a:r>
          </a:p>
          <a:p>
            <a:pPr marL="0" indent="0">
              <a:buNone/>
            </a:pPr>
            <a:r>
              <a:rPr lang="en-US" dirty="0"/>
              <a:t>https://</a:t>
            </a:r>
            <a:r>
              <a:rPr lang="en-US" dirty="0">
                <a:sym typeface="Wingdings" panose="05000000000000000000" pitchFamily="2" charset="2"/>
              </a:rPr>
              <a:t>github.com/Surbhi1326</a:t>
            </a:r>
          </a:p>
          <a:p>
            <a:pPr marL="0" indent="0">
              <a:buNone/>
            </a:pPr>
            <a:endParaRPr lang="en-US" dirty="0"/>
          </a:p>
          <a:p>
            <a:pPr marL="0" indent="0">
              <a:buNone/>
            </a:pPr>
            <a:r>
              <a:rPr lang="en-US" dirty="0"/>
              <a:t>EMAIL ID</a:t>
            </a:r>
            <a:r>
              <a:rPr lang="en-US" dirty="0">
                <a:sym typeface="Wingdings" panose="05000000000000000000" pitchFamily="2" charset="2"/>
              </a:rPr>
              <a:t></a:t>
            </a:r>
          </a:p>
          <a:p>
            <a:pPr marL="0" indent="0">
              <a:buNone/>
            </a:pPr>
            <a:r>
              <a:rPr lang="en-US" dirty="0">
                <a:sym typeface="Wingdings" panose="05000000000000000000" pitchFamily="2" charset="2"/>
              </a:rPr>
              <a:t>chourasiyas1232@gmail.com</a:t>
            </a:r>
            <a:endParaRPr lang="en-US" dirty="0"/>
          </a:p>
        </p:txBody>
      </p:sp>
    </p:spTree>
    <p:extLst>
      <p:ext uri="{BB962C8B-B14F-4D97-AF65-F5344CB8AC3E}">
        <p14:creationId xmlns:p14="http://schemas.microsoft.com/office/powerpoint/2010/main" val="399997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B6BE8-97BB-4F1C-B2B4-D31207DE8BE5}"/>
              </a:ext>
            </a:extLst>
          </p:cNvPr>
          <p:cNvSpPr>
            <a:spLocks noGrp="1"/>
          </p:cNvSpPr>
          <p:nvPr>
            <p:ph idx="1"/>
          </p:nvPr>
        </p:nvSpPr>
        <p:spPr>
          <a:xfrm>
            <a:off x="680321" y="2148396"/>
            <a:ext cx="9613861" cy="4287915"/>
          </a:xfrm>
        </p:spPr>
        <p:txBody>
          <a:bodyPr>
            <a:normAutofit/>
          </a:bodyPr>
          <a:lstStyle/>
          <a:p>
            <a:pPr algn="just"/>
            <a:r>
              <a:rPr lang="en-US" dirty="0">
                <a:latin typeface="Bell MT" panose="02020503060305020303" pitchFamily="18" charset="0"/>
              </a:rPr>
              <a:t>The Superstore dataset provides sales and profit data for a variety of products across different categories and regions.</a:t>
            </a:r>
          </a:p>
          <a:p>
            <a:pPr algn="just"/>
            <a:r>
              <a:rPr lang="en-US" dirty="0">
                <a:latin typeface="Bell MT" panose="02020503060305020303" pitchFamily="18" charset="0"/>
              </a:rPr>
              <a:t>The goal of this project is to analyze the data and identify insights that can help the company improve its business performance. </a:t>
            </a:r>
          </a:p>
          <a:p>
            <a:pPr algn="just"/>
            <a:r>
              <a:rPr lang="en-US" dirty="0">
                <a:latin typeface="Bell MT" panose="02020503060305020303" pitchFamily="18" charset="0"/>
              </a:rPr>
              <a:t>Specifically, we aim to answer questions such as: which product categories are the most profitable? Which regions have the highest sales and profit? What are the most profitable products? </a:t>
            </a:r>
          </a:p>
          <a:p>
            <a:pPr algn="just"/>
            <a:r>
              <a:rPr lang="en-US" dirty="0">
                <a:latin typeface="Bell MT" panose="02020503060305020303" pitchFamily="18" charset="0"/>
              </a:rPr>
              <a:t>By answering these questions, we hope to provide recommendations for the company on how to optimize its product offerings and improve its revenue and profitability.</a:t>
            </a:r>
            <a:endParaRPr lang="en-IN" dirty="0">
              <a:latin typeface="Bell MT" panose="02020503060305020303" pitchFamily="18" charset="0"/>
            </a:endParaRPr>
          </a:p>
          <a:p>
            <a:endParaRPr lang="en-US" dirty="0"/>
          </a:p>
        </p:txBody>
      </p:sp>
      <p:sp>
        <p:nvSpPr>
          <p:cNvPr id="4" name="Title 1">
            <a:extLst>
              <a:ext uri="{FF2B5EF4-FFF2-40B4-BE49-F238E27FC236}">
                <a16:creationId xmlns:a16="http://schemas.microsoft.com/office/drawing/2014/main" id="{02981D05-C154-D2FD-91F9-0B6C40182ABE}"/>
              </a:ext>
            </a:extLst>
          </p:cNvPr>
          <p:cNvSpPr>
            <a:spLocks noGrp="1"/>
          </p:cNvSpPr>
          <p:nvPr>
            <p:ph type="title"/>
          </p:nvPr>
        </p:nvSpPr>
        <p:spPr>
          <a:xfrm>
            <a:off x="680321" y="1012054"/>
            <a:ext cx="9613861" cy="82211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i="1" u="sng" dirty="0">
                <a:solidFill>
                  <a:schemeClr val="accent2"/>
                </a:solidFill>
                <a:latin typeface="Book Antiqua" panose="02040602050305030304" pitchFamily="18" charset="0"/>
              </a:rPr>
              <a:t>problem</a:t>
            </a:r>
            <a:r>
              <a:rPr lang="en-IN" b="1" i="1" dirty="0">
                <a:solidFill>
                  <a:schemeClr val="accent2"/>
                </a:solidFill>
                <a:latin typeface="Book Antiqua" panose="02040602050305030304" pitchFamily="18" charset="0"/>
              </a:rPr>
              <a:t> </a:t>
            </a:r>
            <a:r>
              <a:rPr lang="en-IN" b="1" i="1" u="sng" dirty="0">
                <a:solidFill>
                  <a:schemeClr val="accent2"/>
                </a:solidFill>
                <a:latin typeface="Book Antiqua" panose="02040602050305030304" pitchFamily="18" charset="0"/>
              </a:rPr>
              <a:t>statement</a:t>
            </a:r>
          </a:p>
        </p:txBody>
      </p:sp>
    </p:spTree>
    <p:extLst>
      <p:ext uri="{BB962C8B-B14F-4D97-AF65-F5344CB8AC3E}">
        <p14:creationId xmlns:p14="http://schemas.microsoft.com/office/powerpoint/2010/main" val="152978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6DB0-176D-404C-AF1D-FCDECD5B3B41}"/>
              </a:ext>
            </a:extLst>
          </p:cNvPr>
          <p:cNvSpPr>
            <a:spLocks noGrp="1"/>
          </p:cNvSpPr>
          <p:nvPr>
            <p:ph type="title"/>
          </p:nvPr>
        </p:nvSpPr>
        <p:spPr/>
        <p:txBody>
          <a:bodyPr/>
          <a:lstStyle/>
          <a:p>
            <a:r>
              <a:rPr lang="en-US" b="1" i="1" u="sng" dirty="0">
                <a:solidFill>
                  <a:srgbClr val="E4DA5A"/>
                </a:solidFill>
                <a:latin typeface="Book Antiqua" panose="02040602050305030304" pitchFamily="18" charset="0"/>
              </a:rPr>
              <a:t>AGENDA</a:t>
            </a:r>
          </a:p>
        </p:txBody>
      </p:sp>
      <p:sp>
        <p:nvSpPr>
          <p:cNvPr id="3" name="Content Placeholder 2">
            <a:extLst>
              <a:ext uri="{FF2B5EF4-FFF2-40B4-BE49-F238E27FC236}">
                <a16:creationId xmlns:a16="http://schemas.microsoft.com/office/drawing/2014/main" id="{66A18377-C35E-4AA7-998E-1FD1ABC88135}"/>
              </a:ext>
            </a:extLst>
          </p:cNvPr>
          <p:cNvSpPr>
            <a:spLocks noGrp="1"/>
          </p:cNvSpPr>
          <p:nvPr>
            <p:ph idx="1"/>
          </p:nvPr>
        </p:nvSpPr>
        <p:spPr>
          <a:xfrm>
            <a:off x="680320" y="2336873"/>
            <a:ext cx="9706553" cy="3599316"/>
          </a:xfrm>
        </p:spPr>
        <p:txBody>
          <a:bodyPr>
            <a:normAutofit/>
          </a:bodyPr>
          <a:lstStyle/>
          <a:p>
            <a:r>
              <a:rPr lang="en-US" dirty="0">
                <a:latin typeface="Söhne"/>
              </a:rPr>
              <a:t>Perform a comprehensive analysis of the superstore, including sales, profitability, inventory, customer behavior, and operational efficiency. Evaluate customer feedback and conduct market basket analysis. Assess supplier performance and create interactive data visualizations. Propose actionable insights to enhance sales, profitability, and customer satisfaction. Utilize predictive analytics for forecasting trends and demand to optimize overall performance and decision-making processes.</a:t>
            </a:r>
          </a:p>
        </p:txBody>
      </p:sp>
    </p:spTree>
    <p:extLst>
      <p:ext uri="{BB962C8B-B14F-4D97-AF65-F5344CB8AC3E}">
        <p14:creationId xmlns:p14="http://schemas.microsoft.com/office/powerpoint/2010/main" val="58569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3BA2-E58B-4750-8885-A4260AF45E8A}"/>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PROJECT OVERVIEW</a:t>
            </a:r>
          </a:p>
        </p:txBody>
      </p:sp>
      <p:sp>
        <p:nvSpPr>
          <p:cNvPr id="3" name="Content Placeholder 2">
            <a:extLst>
              <a:ext uri="{FF2B5EF4-FFF2-40B4-BE49-F238E27FC236}">
                <a16:creationId xmlns:a16="http://schemas.microsoft.com/office/drawing/2014/main" id="{03760421-B6DF-4F9A-A46D-1424459AD7E8}"/>
              </a:ext>
            </a:extLst>
          </p:cNvPr>
          <p:cNvSpPr>
            <a:spLocks noGrp="1"/>
          </p:cNvSpPr>
          <p:nvPr>
            <p:ph idx="1"/>
          </p:nvPr>
        </p:nvSpPr>
        <p:spPr>
          <a:xfrm>
            <a:off x="680322" y="2336873"/>
            <a:ext cx="9613860" cy="3939640"/>
          </a:xfrm>
        </p:spPr>
        <p:txBody>
          <a:bodyPr>
            <a:normAutofit/>
          </a:bodyPr>
          <a:lstStyle/>
          <a:p>
            <a:r>
              <a:rPr lang="en-US" b="0" i="0" dirty="0">
                <a:effectLst/>
                <a:latin typeface="Söhne"/>
                <a:ea typeface="Cambria Math" panose="02040503050406030204" pitchFamily="18" charset="0"/>
              </a:rPr>
              <a:t>The superstore analysis project aims to study various aspects of the superstore's operations. It involves analyzing sales, profitability, inventory management, customer behavior, and efficiency. Customer feedback will be used to understand satisfaction levels and make improvements. Market basket analysis will help understand customer purchase patterns. The project will evaluate supplier performance for timely deliveries. Data visualizations will be used to present insights effectively. Predictive analytics will be employed to forecast trends and demand for better decision-making. The ultimate goal is to provide actionable insights to enhance sales, profitability, customer satisfaction, and overall performance of the superstore.</a:t>
            </a:r>
            <a:endParaRPr lang="en-US" dirty="0">
              <a:latin typeface="Söhne"/>
              <a:ea typeface="Cambria Math" panose="02040503050406030204" pitchFamily="18" charset="0"/>
            </a:endParaRPr>
          </a:p>
        </p:txBody>
      </p:sp>
    </p:spTree>
    <p:extLst>
      <p:ext uri="{BB962C8B-B14F-4D97-AF65-F5344CB8AC3E}">
        <p14:creationId xmlns:p14="http://schemas.microsoft.com/office/powerpoint/2010/main" val="209712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44E2-C029-43A4-8013-C16A2DE787E2}"/>
              </a:ext>
            </a:extLst>
          </p:cNvPr>
          <p:cNvSpPr>
            <a:spLocks noGrp="1"/>
          </p:cNvSpPr>
          <p:nvPr>
            <p:ph type="title"/>
          </p:nvPr>
        </p:nvSpPr>
        <p:spPr/>
        <p:txBody>
          <a:bodyPr/>
          <a:lstStyle/>
          <a:p>
            <a:r>
              <a:rPr lang="en-US" b="1" i="1" u="sng" dirty="0">
                <a:solidFill>
                  <a:srgbClr val="E4DA5A"/>
                </a:solidFill>
                <a:latin typeface="Bell MT" panose="02020503060305020303" pitchFamily="18" charset="0"/>
              </a:rPr>
              <a:t>GATHER AND CLEAN THE DATA</a:t>
            </a:r>
          </a:p>
        </p:txBody>
      </p:sp>
      <p:sp>
        <p:nvSpPr>
          <p:cNvPr id="3" name="Content Placeholder 2">
            <a:extLst>
              <a:ext uri="{FF2B5EF4-FFF2-40B4-BE49-F238E27FC236}">
                <a16:creationId xmlns:a16="http://schemas.microsoft.com/office/drawing/2014/main" id="{A5FBB164-8135-4D6A-8A70-28BCAB0AEB96}"/>
              </a:ext>
            </a:extLst>
          </p:cNvPr>
          <p:cNvSpPr>
            <a:spLocks noGrp="1"/>
          </p:cNvSpPr>
          <p:nvPr>
            <p:ph idx="1"/>
          </p:nvPr>
        </p:nvSpPr>
        <p:spPr>
          <a:xfrm>
            <a:off x="680321" y="2024108"/>
            <a:ext cx="10913916" cy="4687409"/>
          </a:xfrm>
        </p:spPr>
        <p:txBody>
          <a:bodyPr>
            <a:normAutofit/>
          </a:bodyPr>
          <a:lstStyle/>
          <a:p>
            <a:pPr marL="0" indent="0">
              <a:buNone/>
            </a:pPr>
            <a:r>
              <a:rPr lang="en-US" b="0" i="0" dirty="0">
                <a:effectLst/>
                <a:latin typeface="Söhne"/>
              </a:rPr>
              <a:t>Gather data from superstore transaction records, sales, inventory, customer and supplier datasets. Clean the data by handling missing values, removing duplicates, correcting inconsistencies, and transforming it into a usable format. Ensure data validation, explore patterns, and handle outliers. Maintain data privacy and documentation for reproducibility.</a:t>
            </a:r>
          </a:p>
          <a:p>
            <a:pPr marL="0" indent="0">
              <a:buNone/>
            </a:pPr>
            <a:endParaRPr lang="en-US" dirty="0">
              <a:latin typeface="Söhne"/>
            </a:endParaRPr>
          </a:p>
          <a:p>
            <a:pPr marL="0" indent="0">
              <a:buNone/>
            </a:pPr>
            <a:r>
              <a:rPr lang="en-US" b="1" i="1" u="sng" dirty="0">
                <a:solidFill>
                  <a:srgbClr val="E4DA5A"/>
                </a:solidFill>
                <a:latin typeface="Söhne"/>
              </a:rPr>
              <a:t>EXPLORE THE DATA</a:t>
            </a:r>
          </a:p>
          <a:p>
            <a:pPr marL="0" indent="0">
              <a:buNone/>
            </a:pPr>
            <a:r>
              <a:rPr lang="en-US" b="0" i="0" dirty="0">
                <a:solidFill>
                  <a:schemeClr val="tx1">
                    <a:lumMod val="95000"/>
                  </a:schemeClr>
                </a:solidFill>
                <a:effectLst/>
                <a:latin typeface="Söhne"/>
              </a:rPr>
              <a:t>Explore the data by conducting thorough data analysis and visualization. Examine sales trends, product categories, customer behavior, and regional performance. Identify top-selling products, high-value customers, and seasonality. Perform market basket analysis to find product associations. Visualize insights to understand patterns and make informed decisions for the superstore's optimization.</a:t>
            </a:r>
            <a:endParaRPr lang="en-US" dirty="0">
              <a:solidFill>
                <a:schemeClr val="tx1">
                  <a:lumMod val="95000"/>
                </a:schemeClr>
              </a:solidFill>
            </a:endParaRPr>
          </a:p>
        </p:txBody>
      </p:sp>
    </p:spTree>
    <p:extLst>
      <p:ext uri="{BB962C8B-B14F-4D97-AF65-F5344CB8AC3E}">
        <p14:creationId xmlns:p14="http://schemas.microsoft.com/office/powerpoint/2010/main" val="278819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9C52-DF03-4539-9CCC-CFC75DABC23C}"/>
              </a:ext>
            </a:extLst>
          </p:cNvPr>
          <p:cNvSpPr>
            <a:spLocks noGrp="1"/>
          </p:cNvSpPr>
          <p:nvPr>
            <p:ph type="title"/>
          </p:nvPr>
        </p:nvSpPr>
        <p:spPr/>
        <p:txBody>
          <a:bodyPr/>
          <a:lstStyle/>
          <a:p>
            <a:r>
              <a:rPr lang="en-US" b="1" i="1" u="sng" dirty="0">
                <a:solidFill>
                  <a:srgbClr val="E4DA5A"/>
                </a:solidFill>
                <a:latin typeface="Book Antiqua" panose="02040602050305030304" pitchFamily="18" charset="0"/>
              </a:rPr>
              <a:t>WHO ARE THE END USERS</a:t>
            </a:r>
          </a:p>
        </p:txBody>
      </p:sp>
      <p:sp>
        <p:nvSpPr>
          <p:cNvPr id="3" name="Content Placeholder 2">
            <a:extLst>
              <a:ext uri="{FF2B5EF4-FFF2-40B4-BE49-F238E27FC236}">
                <a16:creationId xmlns:a16="http://schemas.microsoft.com/office/drawing/2014/main" id="{7C6E1B4D-AAD1-4EF0-A13C-DD396F626475}"/>
              </a:ext>
            </a:extLst>
          </p:cNvPr>
          <p:cNvSpPr>
            <a:spLocks noGrp="1"/>
          </p:cNvSpPr>
          <p:nvPr>
            <p:ph idx="1"/>
          </p:nvPr>
        </p:nvSpPr>
        <p:spPr/>
        <p:txBody>
          <a:bodyPr/>
          <a:lstStyle/>
          <a:p>
            <a:r>
              <a:rPr lang="en-US" b="0" i="0" dirty="0">
                <a:effectLst/>
                <a:latin typeface="Söhne"/>
              </a:rPr>
              <a:t>The end users for superstore analysis include top-level management, store managers, sales and marketing teams, supply chain teams, and customer service representatives. Financial analysts use it to assess profitability, data analysts perform in-depth analysis, and quality assurance teams evaluate product quality and customer service. The analysis aids decision-making for strategic planning, store performance optimization, inventory management, marketing strategies, and customer satisfaction. Ultimately, the analysis benefits multiple stakeholders in making informed decisions to enhance overall performance and success of the superstore.</a:t>
            </a:r>
            <a:endParaRPr lang="en-US" dirty="0"/>
          </a:p>
        </p:txBody>
      </p:sp>
    </p:spTree>
    <p:extLst>
      <p:ext uri="{BB962C8B-B14F-4D97-AF65-F5344CB8AC3E}">
        <p14:creationId xmlns:p14="http://schemas.microsoft.com/office/powerpoint/2010/main" val="301236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FD73-F8E7-4C6A-A0E7-2EFFE2029154}"/>
              </a:ext>
            </a:extLst>
          </p:cNvPr>
          <p:cNvSpPr>
            <a:spLocks noGrp="1"/>
          </p:cNvSpPr>
          <p:nvPr>
            <p:ph type="title"/>
          </p:nvPr>
        </p:nvSpPr>
        <p:spPr/>
        <p:txBody>
          <a:bodyPr/>
          <a:lstStyle/>
          <a:p>
            <a:r>
              <a:rPr lang="en-IN" b="1" i="1" u="sng" dirty="0">
                <a:solidFill>
                  <a:srgbClr val="E4DA5A"/>
                </a:solidFill>
                <a:latin typeface="Bell MT" panose="02020503060305020303" pitchFamily="18" charset="0"/>
              </a:rPr>
              <a:t>ASSUPTIONS</a:t>
            </a:r>
            <a:endParaRPr lang="en-US" b="1" i="1" u="sng" dirty="0">
              <a:solidFill>
                <a:srgbClr val="E4DA5A"/>
              </a:solidFill>
              <a:latin typeface="Bell MT" panose="02020503060305020303" pitchFamily="18" charset="0"/>
            </a:endParaRPr>
          </a:p>
        </p:txBody>
      </p:sp>
      <p:sp>
        <p:nvSpPr>
          <p:cNvPr id="3" name="Content Placeholder 2">
            <a:extLst>
              <a:ext uri="{FF2B5EF4-FFF2-40B4-BE49-F238E27FC236}">
                <a16:creationId xmlns:a16="http://schemas.microsoft.com/office/drawing/2014/main" id="{672B3819-537C-4A7A-B087-4B9A9E3875F5}"/>
              </a:ext>
            </a:extLst>
          </p:cNvPr>
          <p:cNvSpPr>
            <a:spLocks noGrp="1"/>
          </p:cNvSpPr>
          <p:nvPr>
            <p:ph idx="1"/>
          </p:nvPr>
        </p:nvSpPr>
        <p:spPr>
          <a:xfrm>
            <a:off x="680321" y="2336873"/>
            <a:ext cx="9613861" cy="4152704"/>
          </a:xfrm>
        </p:spPr>
        <p:txBody>
          <a:bodyPr>
            <a:normAutofit/>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a:p>
            <a:endParaRPr lang="en-US" dirty="0"/>
          </a:p>
        </p:txBody>
      </p:sp>
    </p:spTree>
    <p:extLst>
      <p:ext uri="{BB962C8B-B14F-4D97-AF65-F5344CB8AC3E}">
        <p14:creationId xmlns:p14="http://schemas.microsoft.com/office/powerpoint/2010/main" val="284867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3E4C-BA86-4E30-A176-6E072680273A}"/>
              </a:ext>
            </a:extLst>
          </p:cNvPr>
          <p:cNvSpPr>
            <a:spLocks noGrp="1"/>
          </p:cNvSpPr>
          <p:nvPr>
            <p:ph type="title"/>
          </p:nvPr>
        </p:nvSpPr>
        <p:spPr/>
        <p:txBody>
          <a:bodyPr/>
          <a:lstStyle/>
          <a:p>
            <a:r>
              <a:rPr lang="en-IN" b="1" i="1" u="sng" dirty="0">
                <a:solidFill>
                  <a:srgbClr val="E4DA5A"/>
                </a:solidFill>
                <a:latin typeface="Bell MT" panose="02020503060305020303" pitchFamily="18" charset="0"/>
              </a:rPr>
              <a:t>RESEARCH QUESTIONS</a:t>
            </a:r>
            <a:endParaRPr lang="en-US" b="1" i="1" u="sng" dirty="0">
              <a:solidFill>
                <a:srgbClr val="E4DA5A"/>
              </a:solidFill>
              <a:latin typeface="Bell MT" panose="02020503060305020303" pitchFamily="18" charset="0"/>
            </a:endParaRPr>
          </a:p>
        </p:txBody>
      </p:sp>
      <p:sp>
        <p:nvSpPr>
          <p:cNvPr id="3" name="Content Placeholder 2">
            <a:extLst>
              <a:ext uri="{FF2B5EF4-FFF2-40B4-BE49-F238E27FC236}">
                <a16:creationId xmlns:a16="http://schemas.microsoft.com/office/drawing/2014/main" id="{A5C43D6B-C23D-4796-8639-BC857E65044C}"/>
              </a:ext>
            </a:extLst>
          </p:cNvPr>
          <p:cNvSpPr>
            <a:spLocks noGrp="1"/>
          </p:cNvSpPr>
          <p:nvPr>
            <p:ph idx="1"/>
          </p:nvPr>
        </p:nvSpPr>
        <p:spPr>
          <a:xfrm>
            <a:off x="680321" y="2336872"/>
            <a:ext cx="9768696" cy="4214848"/>
          </a:xfrm>
        </p:spPr>
        <p:txBody>
          <a:bodyPr>
            <a:normAutofit fontScale="92500" lnSpcReduction="10000"/>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p:txBody>
      </p:sp>
    </p:spTree>
    <p:extLst>
      <p:ext uri="{BB962C8B-B14F-4D97-AF65-F5344CB8AC3E}">
        <p14:creationId xmlns:p14="http://schemas.microsoft.com/office/powerpoint/2010/main" val="130004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4DB6-8240-4AFC-9B14-D708502DAAA1}"/>
              </a:ext>
            </a:extLst>
          </p:cNvPr>
          <p:cNvSpPr>
            <a:spLocks noGrp="1"/>
          </p:cNvSpPr>
          <p:nvPr>
            <p:ph type="title"/>
          </p:nvPr>
        </p:nvSpPr>
        <p:spPr/>
        <p:txBody>
          <a:bodyPr/>
          <a:lstStyle/>
          <a:p>
            <a:r>
              <a:rPr lang="en-IN" b="1" i="1" u="sng" dirty="0">
                <a:solidFill>
                  <a:srgbClr val="E4DA5A"/>
                </a:solidFill>
                <a:latin typeface="Bell MT" panose="02020503060305020303" pitchFamily="18" charset="0"/>
              </a:rPr>
              <a:t>FORMULATE HYPOTHESES</a:t>
            </a:r>
            <a:endParaRPr lang="en-US" b="1" i="1" u="sng" dirty="0">
              <a:solidFill>
                <a:srgbClr val="E4DA5A"/>
              </a:solidFill>
              <a:latin typeface="Bell MT" panose="02020503060305020303" pitchFamily="18" charset="0"/>
            </a:endParaRPr>
          </a:p>
        </p:txBody>
      </p:sp>
      <p:sp>
        <p:nvSpPr>
          <p:cNvPr id="3" name="Content Placeholder 2">
            <a:extLst>
              <a:ext uri="{FF2B5EF4-FFF2-40B4-BE49-F238E27FC236}">
                <a16:creationId xmlns:a16="http://schemas.microsoft.com/office/drawing/2014/main" id="{4B846E20-8846-4755-8781-CE7DA9CC25A2}"/>
              </a:ext>
            </a:extLst>
          </p:cNvPr>
          <p:cNvSpPr>
            <a:spLocks noGrp="1"/>
          </p:cNvSpPr>
          <p:nvPr>
            <p:ph idx="1"/>
          </p:nvPr>
        </p:nvSpPr>
        <p:spPr>
          <a:xfrm>
            <a:off x="680321" y="2336873"/>
            <a:ext cx="9613861" cy="4081682"/>
          </a:xfrm>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a:p>
            <a:endParaRPr lang="en-US" dirty="0"/>
          </a:p>
        </p:txBody>
      </p:sp>
    </p:spTree>
    <p:extLst>
      <p:ext uri="{BB962C8B-B14F-4D97-AF65-F5344CB8AC3E}">
        <p14:creationId xmlns:p14="http://schemas.microsoft.com/office/powerpoint/2010/main" val="14048561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1426</TotalTime>
  <Words>1588</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Bahnschrift SemiBold</vt:lpstr>
      <vt:lpstr>Bell MT</vt:lpstr>
      <vt:lpstr>Book Antiqua</vt:lpstr>
      <vt:lpstr>Helvetica Neue</vt:lpstr>
      <vt:lpstr>Söhne</vt:lpstr>
      <vt:lpstr>Trebuchet MS</vt:lpstr>
      <vt:lpstr>Berlin</vt:lpstr>
      <vt:lpstr>DATA ANALYTICS PROJECT PRESENTATION   </vt:lpstr>
      <vt:lpstr>problem statement</vt:lpstr>
      <vt:lpstr>AGENDA</vt:lpstr>
      <vt:lpstr>PROJECT OVERVIEW</vt:lpstr>
      <vt:lpstr>GATHER AND CLEAN THE DATA</vt:lpstr>
      <vt:lpstr>WHO ARE THE END USERS</vt:lpstr>
      <vt:lpstr>ASSUPTIONS</vt:lpstr>
      <vt:lpstr>RESEARCH QUESTIONS</vt:lpstr>
      <vt:lpstr>FORMULATE HYPOTHESES</vt:lpstr>
      <vt:lpstr>TEST THE HYPOTHESIS</vt:lpstr>
      <vt:lpstr>TEST THE HYPOTHESIS</vt:lpstr>
      <vt:lpstr>TEST THE HYPOTHESIS</vt:lpstr>
      <vt:lpstr>TEST THE HYPOTHESIS</vt:lpstr>
      <vt:lpstr>TEST THE HYPOTHESIS</vt:lpstr>
      <vt:lpstr>CONCLUSIONS</vt:lpstr>
      <vt:lpstr>RESULTS</vt:lpstr>
      <vt:lpstr>SUGGESTIONS</vt:lpstr>
      <vt:lpstr>SUGGESTIONS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2023-07-23T18:18:49Z</dcterms:created>
  <dcterms:modified xsi:type="dcterms:W3CDTF">2023-07-24T18:05:44Z</dcterms:modified>
</cp:coreProperties>
</file>