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68" r:id="rId3"/>
    <p:sldId id="258" r:id="rId4"/>
    <p:sldId id="269" r:id="rId5"/>
    <p:sldId id="260" r:id="rId6"/>
    <p:sldId id="261" r:id="rId7"/>
    <p:sldId id="262" r:id="rId8"/>
    <p:sldId id="263" r:id="rId9"/>
    <p:sldId id="271" r:id="rId10"/>
    <p:sldId id="272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3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3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4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19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8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79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56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0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8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9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6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795" y="3282795"/>
            <a:ext cx="9574530" cy="2175019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2700" marR="5080" indent="504190">
              <a:lnSpc>
                <a:spcPct val="114799"/>
              </a:lnSpc>
              <a:spcBef>
                <a:spcPts val="869"/>
              </a:spcBef>
              <a:tabLst>
                <a:tab pos="1981200" algn="l"/>
                <a:tab pos="4942840" algn="l"/>
                <a:tab pos="5662930" algn="l"/>
                <a:tab pos="6604000" algn="l"/>
                <a:tab pos="7313295" algn="l"/>
              </a:tabLst>
            </a:pPr>
            <a:r>
              <a:rPr sz="5500" b="1" spc="190" dirty="0" smtClean="0">
                <a:solidFill>
                  <a:srgbClr val="231F20"/>
                </a:solidFill>
                <a:latin typeface="Trebuchet MS"/>
                <a:cs typeface="Trebuchet MS"/>
              </a:rPr>
              <a:t>PREDICTING</a:t>
            </a:r>
            <a:r>
              <a:rPr sz="5500" b="1" spc="19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5500" b="1" spc="120" dirty="0">
                <a:solidFill>
                  <a:srgbClr val="231F20"/>
                </a:solidFill>
                <a:latin typeface="Trebuchet MS"/>
                <a:cs typeface="Trebuchet MS"/>
              </a:rPr>
              <a:t>CAR	</a:t>
            </a:r>
            <a:r>
              <a:rPr sz="5500" b="1" spc="310" dirty="0">
                <a:solidFill>
                  <a:srgbClr val="231F20"/>
                </a:solidFill>
                <a:latin typeface="Trebuchet MS"/>
                <a:cs typeface="Trebuchet MS"/>
              </a:rPr>
              <a:t>PRICES </a:t>
            </a:r>
            <a:r>
              <a:rPr sz="5500" b="1" spc="3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500" b="1" spc="-459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5500" b="1" spc="67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5500" b="1" spc="-36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5500" b="1" spc="-385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5500" b="1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5500" b="1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5500" b="1" spc="-8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5500" b="1" spc="-2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5500" b="1" spc="7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5500" b="1" spc="-8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5500" b="1" spc="25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5500" b="1" spc="-20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5500" b="1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5500" b="1" spc="10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5500" b="1" spc="-2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5500" b="1" spc="-29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5500" b="1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5500" b="1" spc="57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5500" b="1" spc="47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5500" b="1" spc="10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5500" b="1" spc="50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5500" b="1" spc="-254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endParaRPr sz="55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0" y="6210300"/>
            <a:ext cx="574548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b="1" spc="75" dirty="0">
                <a:solidFill>
                  <a:srgbClr val="231F20"/>
                </a:solidFill>
                <a:latin typeface="Tahoma"/>
                <a:cs typeface="Tahoma"/>
              </a:rPr>
              <a:t>BY-</a:t>
            </a:r>
            <a:r>
              <a:rPr sz="2650" b="1" spc="1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650" b="1" spc="80" dirty="0" smtClean="0">
                <a:solidFill>
                  <a:srgbClr val="231F20"/>
                </a:solidFill>
                <a:latin typeface="Tahoma"/>
                <a:cs typeface="Tahoma"/>
              </a:rPr>
              <a:t>SURBHI JOSEPH (C23035)</a:t>
            </a:r>
            <a:endParaRPr sz="26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output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training data is fitted into the linear regression model, and the test data is transformed using the same model for prediction </a:t>
            </a:r>
          </a:p>
          <a:p>
            <a:r>
              <a:rPr lang="en-US" dirty="0" smtClean="0"/>
              <a:t>The linear model coefficients and intercept calculated to intercept the model, make predictions, and evaluate it’s performance.</a:t>
            </a:r>
          </a:p>
          <a:p>
            <a:r>
              <a:rPr lang="en-US" dirty="0"/>
              <a:t> </a:t>
            </a:r>
            <a:r>
              <a:rPr lang="en-US" dirty="0" smtClean="0"/>
              <a:t>however the obtained r- squared value of 0.45 indicates that the model’s fit is not satisfactory. Further investigation is required to thoroughly evaluate the model and explore potential improvements.</a:t>
            </a:r>
            <a:endParaRPr lang="en-IN" dirty="0"/>
          </a:p>
        </p:txBody>
      </p:sp>
      <p:pic>
        <p:nvPicPr>
          <p:cNvPr id="4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" y="76201"/>
            <a:ext cx="2047874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3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12" y="4963390"/>
            <a:ext cx="6543040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97680" algn="l"/>
              </a:tabLst>
            </a:pPr>
            <a:r>
              <a:rPr sz="9400" spc="-635" dirty="0">
                <a:solidFill>
                  <a:srgbClr val="231F20"/>
                </a:solidFill>
              </a:rPr>
              <a:t>T</a:t>
            </a:r>
            <a:r>
              <a:rPr sz="9400" spc="245" dirty="0">
                <a:solidFill>
                  <a:srgbClr val="231F20"/>
                </a:solidFill>
              </a:rPr>
              <a:t>H</a:t>
            </a:r>
            <a:r>
              <a:rPr sz="9400" spc="160" dirty="0">
                <a:solidFill>
                  <a:srgbClr val="231F20"/>
                </a:solidFill>
              </a:rPr>
              <a:t>A</a:t>
            </a:r>
            <a:r>
              <a:rPr sz="9400" spc="-65" dirty="0">
                <a:solidFill>
                  <a:srgbClr val="231F20"/>
                </a:solidFill>
              </a:rPr>
              <a:t>N</a:t>
            </a:r>
            <a:r>
              <a:rPr sz="9400" spc="-455" dirty="0">
                <a:solidFill>
                  <a:srgbClr val="231F20"/>
                </a:solidFill>
              </a:rPr>
              <a:t>K</a:t>
            </a:r>
            <a:r>
              <a:rPr sz="9400" dirty="0">
                <a:solidFill>
                  <a:srgbClr val="231F20"/>
                </a:solidFill>
              </a:rPr>
              <a:t>	</a:t>
            </a:r>
            <a:r>
              <a:rPr sz="9400" spc="-200" dirty="0">
                <a:solidFill>
                  <a:srgbClr val="231F20"/>
                </a:solidFill>
              </a:rPr>
              <a:t>Y</a:t>
            </a:r>
            <a:r>
              <a:rPr sz="9400" spc="-165" dirty="0">
                <a:solidFill>
                  <a:srgbClr val="231F20"/>
                </a:solidFill>
              </a:rPr>
              <a:t>O</a:t>
            </a:r>
            <a:r>
              <a:rPr sz="9400" spc="-830" dirty="0">
                <a:solidFill>
                  <a:srgbClr val="231F20"/>
                </a:solidFill>
              </a:rPr>
              <a:t>U</a:t>
            </a:r>
            <a:endParaRPr sz="9400"/>
          </a:p>
        </p:txBody>
      </p:sp>
      <p:pic>
        <p:nvPicPr>
          <p:cNvPr id="7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" y="1"/>
            <a:ext cx="2047874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CONTENT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20200" y="3086101"/>
            <a:ext cx="7696200" cy="56007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EXECUTIVE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ANALYSIS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CORRELATION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PIPELINE CREATION AND DATA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" y="0"/>
            <a:ext cx="2047874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768" y="3796483"/>
            <a:ext cx="2552947" cy="26118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8301" y="1331640"/>
            <a:ext cx="12528299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-35" dirty="0" smtClean="0">
                <a:solidFill>
                  <a:srgbClr val="231F20"/>
                </a:solidFill>
              </a:rPr>
              <a:t>EXECUTIVE</a:t>
            </a:r>
            <a:r>
              <a:rPr lang="en-US" sz="6000" spc="-35" dirty="0" smtClean="0">
                <a:solidFill>
                  <a:srgbClr val="231F20"/>
                </a:solidFill>
              </a:rPr>
              <a:t> summary</a:t>
            </a:r>
            <a:endParaRPr sz="6000" dirty="0"/>
          </a:p>
        </p:txBody>
      </p:sp>
      <p:sp>
        <p:nvSpPr>
          <p:cNvPr id="7" name="object 7"/>
          <p:cNvSpPr txBox="1">
            <a:spLocks noGrp="1"/>
          </p:cNvSpPr>
          <p:nvPr>
            <p:ph sz="quarter" idx="13"/>
          </p:nvPr>
        </p:nvSpPr>
        <p:spPr>
          <a:xfrm>
            <a:off x="1592898" y="2534337"/>
            <a:ext cx="15545739" cy="5136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400"/>
              </a:lnSpc>
              <a:spcBef>
                <a:spcPts val="100"/>
              </a:spcBef>
            </a:pPr>
            <a:r>
              <a:rPr spc="-15" dirty="0"/>
              <a:t>In </a:t>
            </a:r>
            <a:r>
              <a:rPr spc="105" dirty="0"/>
              <a:t>this </a:t>
            </a:r>
            <a:r>
              <a:rPr spc="120" dirty="0"/>
              <a:t>Linear </a:t>
            </a:r>
            <a:r>
              <a:rPr spc="130" dirty="0"/>
              <a:t>Regression project, </a:t>
            </a:r>
            <a:r>
              <a:rPr spc="50" dirty="0"/>
              <a:t>our </a:t>
            </a:r>
            <a:r>
              <a:rPr spc="180" dirty="0"/>
              <a:t>objective </a:t>
            </a:r>
            <a:r>
              <a:rPr spc="110" dirty="0"/>
              <a:t>was </a:t>
            </a:r>
            <a:r>
              <a:rPr spc="90" dirty="0"/>
              <a:t>to </a:t>
            </a:r>
            <a:r>
              <a:rPr spc="160" dirty="0"/>
              <a:t>develop </a:t>
            </a:r>
            <a:r>
              <a:rPr spc="-35" dirty="0"/>
              <a:t>a </a:t>
            </a:r>
            <a:r>
              <a:rPr spc="114" dirty="0"/>
              <a:t>model </a:t>
            </a:r>
            <a:r>
              <a:rPr spc="65" dirty="0"/>
              <a:t>using </a:t>
            </a:r>
            <a:r>
              <a:rPr spc="70" dirty="0"/>
              <a:t> </a:t>
            </a:r>
            <a:r>
              <a:rPr spc="120" dirty="0"/>
              <a:t>the </a:t>
            </a:r>
            <a:r>
              <a:rPr spc="125" dirty="0"/>
              <a:t>Spark </a:t>
            </a:r>
            <a:r>
              <a:rPr spc="155" dirty="0"/>
              <a:t>distributed </a:t>
            </a:r>
            <a:r>
              <a:rPr spc="150" dirty="0"/>
              <a:t>data </a:t>
            </a:r>
            <a:r>
              <a:rPr spc="145" dirty="0"/>
              <a:t>processing </a:t>
            </a:r>
            <a:r>
              <a:rPr spc="114" dirty="0"/>
              <a:t>framework </a:t>
            </a:r>
            <a:r>
              <a:rPr spc="90" dirty="0"/>
              <a:t>to </a:t>
            </a:r>
            <a:r>
              <a:rPr spc="175" dirty="0"/>
              <a:t>predict </a:t>
            </a:r>
            <a:r>
              <a:rPr spc="120" dirty="0"/>
              <a:t>the </a:t>
            </a:r>
            <a:r>
              <a:rPr spc="85" dirty="0"/>
              <a:t>selling  </a:t>
            </a:r>
            <a:r>
              <a:rPr spc="155" dirty="0"/>
              <a:t>price </a:t>
            </a:r>
            <a:r>
              <a:rPr spc="160" dirty="0"/>
              <a:t> </a:t>
            </a:r>
            <a:r>
              <a:rPr spc="40" dirty="0"/>
              <a:t>of</a:t>
            </a:r>
            <a:r>
              <a:rPr spc="325" dirty="0"/>
              <a:t> </a:t>
            </a:r>
            <a:r>
              <a:rPr spc="95" dirty="0"/>
              <a:t>new</a:t>
            </a:r>
            <a:r>
              <a:rPr spc="330" dirty="0"/>
              <a:t> </a:t>
            </a:r>
            <a:r>
              <a:rPr spc="150" dirty="0"/>
              <a:t>cars</a:t>
            </a:r>
            <a:r>
              <a:rPr spc="325" dirty="0"/>
              <a:t> </a:t>
            </a:r>
            <a:r>
              <a:rPr spc="165" dirty="0"/>
              <a:t>based</a:t>
            </a:r>
            <a:r>
              <a:rPr spc="330" dirty="0"/>
              <a:t> </a:t>
            </a:r>
            <a:r>
              <a:rPr spc="20" dirty="0"/>
              <a:t>on</a:t>
            </a:r>
            <a:r>
              <a:rPr spc="330" dirty="0"/>
              <a:t> </a:t>
            </a:r>
            <a:r>
              <a:rPr spc="170" dirty="0"/>
              <a:t>predictors</a:t>
            </a:r>
            <a:r>
              <a:rPr spc="325" dirty="0"/>
              <a:t> </a:t>
            </a:r>
            <a:r>
              <a:rPr spc="130" dirty="0"/>
              <a:t>such</a:t>
            </a:r>
            <a:r>
              <a:rPr spc="330" dirty="0"/>
              <a:t> </a:t>
            </a:r>
            <a:r>
              <a:rPr spc="80" dirty="0"/>
              <a:t>as</a:t>
            </a:r>
            <a:r>
              <a:rPr spc="330" dirty="0"/>
              <a:t> </a:t>
            </a:r>
            <a:r>
              <a:rPr spc="130" dirty="0"/>
              <a:t>transmission</a:t>
            </a:r>
            <a:r>
              <a:rPr spc="325" dirty="0"/>
              <a:t> </a:t>
            </a:r>
            <a:r>
              <a:rPr spc="130" dirty="0"/>
              <a:t>type,</a:t>
            </a:r>
            <a:r>
              <a:rPr spc="330" dirty="0"/>
              <a:t> </a:t>
            </a:r>
            <a:r>
              <a:rPr spc="80" dirty="0"/>
              <a:t>fuel</a:t>
            </a:r>
            <a:r>
              <a:rPr spc="330" dirty="0"/>
              <a:t> </a:t>
            </a:r>
            <a:r>
              <a:rPr spc="130" dirty="0"/>
              <a:t>type,</a:t>
            </a:r>
            <a:r>
              <a:rPr spc="325" dirty="0"/>
              <a:t> </a:t>
            </a:r>
            <a:r>
              <a:rPr spc="140" dirty="0"/>
              <a:t>car</a:t>
            </a:r>
          </a:p>
          <a:p>
            <a:pPr marL="12700" marR="962660">
              <a:lnSpc>
                <a:spcPts val="3070"/>
              </a:lnSpc>
              <a:spcBef>
                <a:spcPts val="155"/>
              </a:spcBef>
            </a:pPr>
            <a:r>
              <a:rPr spc="65" dirty="0"/>
              <a:t>name,</a:t>
            </a:r>
            <a:r>
              <a:rPr spc="330" dirty="0"/>
              <a:t> </a:t>
            </a:r>
            <a:r>
              <a:rPr spc="75" dirty="0"/>
              <a:t>owner,</a:t>
            </a:r>
            <a:r>
              <a:rPr spc="330" dirty="0"/>
              <a:t> </a:t>
            </a:r>
            <a:r>
              <a:rPr spc="90" dirty="0"/>
              <a:t>and</a:t>
            </a:r>
            <a:r>
              <a:rPr spc="325" dirty="0"/>
              <a:t> </a:t>
            </a:r>
            <a:r>
              <a:rPr spc="125" dirty="0"/>
              <a:t>manufacturing</a:t>
            </a:r>
            <a:r>
              <a:rPr spc="330" dirty="0"/>
              <a:t> </a:t>
            </a:r>
            <a:r>
              <a:rPr spc="110" dirty="0"/>
              <a:t>year.</a:t>
            </a:r>
            <a:r>
              <a:rPr spc="330" dirty="0"/>
              <a:t> </a:t>
            </a:r>
            <a:r>
              <a:rPr spc="55" dirty="0"/>
              <a:t>The</a:t>
            </a:r>
            <a:r>
              <a:rPr spc="330" dirty="0"/>
              <a:t> </a:t>
            </a:r>
            <a:r>
              <a:rPr spc="130" dirty="0"/>
              <a:t>integration</a:t>
            </a:r>
            <a:r>
              <a:rPr spc="330" dirty="0"/>
              <a:t> </a:t>
            </a:r>
            <a:r>
              <a:rPr spc="40" dirty="0"/>
              <a:t>of</a:t>
            </a:r>
            <a:r>
              <a:rPr spc="330" dirty="0"/>
              <a:t> </a:t>
            </a:r>
            <a:r>
              <a:rPr spc="85" dirty="0"/>
              <a:t>Mongo</a:t>
            </a:r>
            <a:r>
              <a:rPr spc="-500" dirty="0"/>
              <a:t> </a:t>
            </a:r>
            <a:r>
              <a:rPr spc="70" dirty="0"/>
              <a:t>DB</a:t>
            </a:r>
            <a:r>
              <a:rPr spc="330" dirty="0"/>
              <a:t> </a:t>
            </a:r>
            <a:r>
              <a:rPr spc="100" dirty="0"/>
              <a:t>with </a:t>
            </a:r>
            <a:r>
              <a:rPr spc="-715" dirty="0"/>
              <a:t> </a:t>
            </a:r>
            <a:r>
              <a:rPr spc="125" dirty="0"/>
              <a:t>Spark</a:t>
            </a:r>
            <a:r>
              <a:rPr spc="330" dirty="0"/>
              <a:t> </a:t>
            </a:r>
            <a:r>
              <a:rPr spc="155" dirty="0"/>
              <a:t>provided</a:t>
            </a:r>
            <a:r>
              <a:rPr spc="330" dirty="0"/>
              <a:t> </a:t>
            </a:r>
            <a:r>
              <a:rPr spc="155" dirty="0"/>
              <a:t>efficient</a:t>
            </a:r>
            <a:r>
              <a:rPr spc="335" dirty="0"/>
              <a:t> </a:t>
            </a:r>
            <a:r>
              <a:rPr spc="150" dirty="0"/>
              <a:t>data</a:t>
            </a:r>
            <a:r>
              <a:rPr spc="330" dirty="0"/>
              <a:t> </a:t>
            </a:r>
            <a:r>
              <a:rPr spc="135" dirty="0"/>
              <a:t>management</a:t>
            </a:r>
            <a:r>
              <a:rPr spc="335" dirty="0"/>
              <a:t> </a:t>
            </a:r>
            <a:r>
              <a:rPr spc="90" dirty="0"/>
              <a:t>and</a:t>
            </a:r>
            <a:r>
              <a:rPr spc="330" dirty="0"/>
              <a:t> </a:t>
            </a:r>
            <a:r>
              <a:rPr spc="135" dirty="0"/>
              <a:t>analysis</a:t>
            </a:r>
            <a:r>
              <a:rPr spc="335" dirty="0"/>
              <a:t> </a:t>
            </a:r>
            <a:r>
              <a:rPr spc="145" dirty="0"/>
              <a:t>capabilities.</a:t>
            </a:r>
          </a:p>
          <a:p>
            <a:pPr marL="12700" marR="167640">
              <a:lnSpc>
                <a:spcPts val="3070"/>
              </a:lnSpc>
              <a:spcBef>
                <a:spcPts val="10"/>
              </a:spcBef>
            </a:pPr>
            <a:r>
              <a:rPr spc="110" dirty="0"/>
              <a:t>However,</a:t>
            </a:r>
            <a:r>
              <a:rPr spc="330" dirty="0"/>
              <a:t> </a:t>
            </a:r>
            <a:r>
              <a:rPr spc="120" dirty="0"/>
              <a:t>the</a:t>
            </a:r>
            <a:r>
              <a:rPr spc="335" dirty="0"/>
              <a:t> </a:t>
            </a:r>
            <a:r>
              <a:rPr spc="95" dirty="0"/>
              <a:t>initial</a:t>
            </a:r>
            <a:r>
              <a:rPr spc="335" dirty="0"/>
              <a:t> </a:t>
            </a:r>
            <a:r>
              <a:rPr spc="114" dirty="0"/>
              <a:t>model</a:t>
            </a:r>
            <a:r>
              <a:rPr spc="335" dirty="0"/>
              <a:t> </a:t>
            </a:r>
            <a:r>
              <a:rPr spc="175" dirty="0"/>
              <a:t>achieved</a:t>
            </a:r>
            <a:r>
              <a:rPr spc="335" dirty="0"/>
              <a:t> </a:t>
            </a:r>
            <a:r>
              <a:rPr spc="35" dirty="0"/>
              <a:t>an</a:t>
            </a:r>
            <a:r>
              <a:rPr spc="335" dirty="0"/>
              <a:t> </a:t>
            </a:r>
            <a:r>
              <a:rPr spc="-100" dirty="0"/>
              <a:t>R</a:t>
            </a:r>
            <a:r>
              <a:rPr spc="-505" dirty="0"/>
              <a:t> </a:t>
            </a:r>
            <a:r>
              <a:rPr spc="-145" dirty="0"/>
              <a:t>2</a:t>
            </a:r>
            <a:r>
              <a:rPr spc="335" dirty="0"/>
              <a:t> </a:t>
            </a:r>
            <a:r>
              <a:rPr spc="165" dirty="0"/>
              <a:t>score</a:t>
            </a:r>
            <a:r>
              <a:rPr spc="335" dirty="0"/>
              <a:t> </a:t>
            </a:r>
            <a:r>
              <a:rPr spc="40" dirty="0"/>
              <a:t>of</a:t>
            </a:r>
            <a:r>
              <a:rPr spc="335" dirty="0"/>
              <a:t> </a:t>
            </a:r>
            <a:r>
              <a:rPr spc="130" dirty="0"/>
              <a:t>0</a:t>
            </a:r>
            <a:r>
              <a:rPr spc="-505" dirty="0"/>
              <a:t> </a:t>
            </a:r>
            <a:r>
              <a:rPr spc="-285" dirty="0"/>
              <a:t>.</a:t>
            </a:r>
            <a:r>
              <a:rPr spc="-505" dirty="0"/>
              <a:t> </a:t>
            </a:r>
            <a:r>
              <a:rPr spc="45" dirty="0"/>
              <a:t>45</a:t>
            </a:r>
            <a:r>
              <a:rPr spc="-500" dirty="0"/>
              <a:t> </a:t>
            </a:r>
            <a:r>
              <a:rPr spc="-325" dirty="0"/>
              <a:t>,</a:t>
            </a:r>
            <a:r>
              <a:rPr spc="-60" dirty="0"/>
              <a:t> </a:t>
            </a:r>
            <a:r>
              <a:rPr spc="130" dirty="0"/>
              <a:t>indicating</a:t>
            </a:r>
            <a:r>
              <a:rPr spc="335" dirty="0"/>
              <a:t> </a:t>
            </a:r>
            <a:r>
              <a:rPr spc="80" dirty="0"/>
              <a:t>room</a:t>
            </a:r>
            <a:r>
              <a:rPr spc="330" dirty="0"/>
              <a:t> </a:t>
            </a:r>
            <a:r>
              <a:rPr spc="60" dirty="0"/>
              <a:t>for </a:t>
            </a:r>
            <a:r>
              <a:rPr spc="-715" dirty="0"/>
              <a:t> </a:t>
            </a:r>
            <a:r>
              <a:rPr spc="130" dirty="0"/>
              <a:t>improvement.</a:t>
            </a:r>
            <a:r>
              <a:rPr spc="335" dirty="0"/>
              <a:t> </a:t>
            </a:r>
            <a:r>
              <a:rPr spc="125" dirty="0"/>
              <a:t>Further</a:t>
            </a:r>
            <a:r>
              <a:rPr spc="335" dirty="0"/>
              <a:t> </a:t>
            </a:r>
            <a:r>
              <a:rPr spc="125" dirty="0"/>
              <a:t>investigations,</a:t>
            </a:r>
            <a:r>
              <a:rPr spc="340" dirty="0"/>
              <a:t> </a:t>
            </a:r>
            <a:r>
              <a:rPr spc="105" dirty="0"/>
              <a:t>including</a:t>
            </a:r>
            <a:r>
              <a:rPr spc="335" dirty="0"/>
              <a:t> </a:t>
            </a:r>
            <a:r>
              <a:rPr spc="120" dirty="0"/>
              <a:t>residual</a:t>
            </a:r>
            <a:r>
              <a:rPr spc="340" dirty="0"/>
              <a:t> </a:t>
            </a:r>
            <a:r>
              <a:rPr spc="110" dirty="0"/>
              <a:t>analysis,</a:t>
            </a:r>
            <a:r>
              <a:rPr spc="335" dirty="0"/>
              <a:t> </a:t>
            </a:r>
            <a:r>
              <a:rPr spc="145" dirty="0"/>
              <a:t>feature</a:t>
            </a:r>
          </a:p>
          <a:p>
            <a:pPr marL="12700" marR="130175">
              <a:lnSpc>
                <a:spcPts val="3070"/>
              </a:lnSpc>
              <a:spcBef>
                <a:spcPts val="5"/>
              </a:spcBef>
            </a:pPr>
            <a:r>
              <a:rPr spc="160" dirty="0"/>
              <a:t>importance</a:t>
            </a:r>
            <a:r>
              <a:rPr spc="325" dirty="0"/>
              <a:t> </a:t>
            </a:r>
            <a:r>
              <a:rPr spc="145" dirty="0"/>
              <a:t>assessment,</a:t>
            </a:r>
            <a:r>
              <a:rPr spc="330" dirty="0"/>
              <a:t> </a:t>
            </a:r>
            <a:r>
              <a:rPr spc="90" dirty="0"/>
              <a:t>and</a:t>
            </a:r>
            <a:r>
              <a:rPr spc="325" dirty="0"/>
              <a:t> </a:t>
            </a:r>
            <a:r>
              <a:rPr spc="140" dirty="0"/>
              <a:t>evaluation</a:t>
            </a:r>
            <a:r>
              <a:rPr spc="330" dirty="0"/>
              <a:t> </a:t>
            </a:r>
            <a:r>
              <a:rPr spc="40" dirty="0"/>
              <a:t>of</a:t>
            </a:r>
            <a:r>
              <a:rPr spc="330" dirty="0"/>
              <a:t> </a:t>
            </a:r>
            <a:r>
              <a:rPr spc="120" dirty="0"/>
              <a:t>assumptions,</a:t>
            </a:r>
            <a:r>
              <a:rPr spc="325" dirty="0"/>
              <a:t> </a:t>
            </a:r>
            <a:r>
              <a:rPr spc="135" dirty="0"/>
              <a:t>were</a:t>
            </a:r>
            <a:r>
              <a:rPr spc="330" dirty="0"/>
              <a:t> </a:t>
            </a:r>
            <a:r>
              <a:rPr spc="170" dirty="0"/>
              <a:t>recommended </a:t>
            </a:r>
            <a:r>
              <a:rPr spc="-715" dirty="0"/>
              <a:t> </a:t>
            </a:r>
            <a:r>
              <a:rPr spc="90" dirty="0"/>
              <a:t>to</a:t>
            </a:r>
            <a:r>
              <a:rPr spc="330" dirty="0"/>
              <a:t> </a:t>
            </a:r>
            <a:r>
              <a:rPr spc="114" dirty="0"/>
              <a:t>refine</a:t>
            </a:r>
            <a:r>
              <a:rPr spc="335" dirty="0"/>
              <a:t> </a:t>
            </a:r>
            <a:r>
              <a:rPr spc="120" dirty="0"/>
              <a:t>the</a:t>
            </a:r>
            <a:r>
              <a:rPr spc="335" dirty="0"/>
              <a:t> </a:t>
            </a:r>
            <a:r>
              <a:rPr spc="85" dirty="0"/>
              <a:t>model.</a:t>
            </a:r>
            <a:r>
              <a:rPr spc="335" dirty="0"/>
              <a:t> </a:t>
            </a:r>
            <a:r>
              <a:rPr spc="85" dirty="0"/>
              <a:t>Exploring</a:t>
            </a:r>
            <a:r>
              <a:rPr spc="330" dirty="0"/>
              <a:t> </a:t>
            </a:r>
            <a:r>
              <a:rPr spc="155" dirty="0"/>
              <a:t>alternative</a:t>
            </a:r>
            <a:r>
              <a:rPr spc="335" dirty="0"/>
              <a:t> </a:t>
            </a:r>
            <a:r>
              <a:rPr spc="125" dirty="0"/>
              <a:t>regression</a:t>
            </a:r>
            <a:r>
              <a:rPr spc="335" dirty="0"/>
              <a:t> </a:t>
            </a:r>
            <a:r>
              <a:rPr spc="90" dirty="0"/>
              <a:t>algorithms,</a:t>
            </a:r>
            <a:r>
              <a:rPr spc="335" dirty="0"/>
              <a:t> </a:t>
            </a:r>
            <a:r>
              <a:rPr spc="145" dirty="0"/>
              <a:t>feature</a:t>
            </a:r>
          </a:p>
          <a:p>
            <a:pPr marL="12700" marR="587375">
              <a:lnSpc>
                <a:spcPts val="3070"/>
              </a:lnSpc>
              <a:spcBef>
                <a:spcPts val="10"/>
              </a:spcBef>
            </a:pPr>
            <a:r>
              <a:rPr spc="110" dirty="0"/>
              <a:t>engineering</a:t>
            </a:r>
            <a:r>
              <a:rPr spc="325" dirty="0"/>
              <a:t> </a:t>
            </a:r>
            <a:r>
              <a:rPr spc="140" dirty="0"/>
              <a:t>techniques,</a:t>
            </a:r>
            <a:r>
              <a:rPr spc="330" dirty="0"/>
              <a:t> </a:t>
            </a:r>
            <a:r>
              <a:rPr spc="90" dirty="0"/>
              <a:t>and</a:t>
            </a:r>
            <a:r>
              <a:rPr spc="330" dirty="0"/>
              <a:t> </a:t>
            </a:r>
            <a:r>
              <a:rPr spc="105" dirty="0"/>
              <a:t>regularization</a:t>
            </a:r>
            <a:r>
              <a:rPr spc="330" dirty="0"/>
              <a:t> </a:t>
            </a:r>
            <a:r>
              <a:rPr spc="114" dirty="0"/>
              <a:t>methods,</a:t>
            </a:r>
            <a:r>
              <a:rPr spc="325" dirty="0"/>
              <a:t> </a:t>
            </a:r>
            <a:r>
              <a:rPr spc="80" dirty="0"/>
              <a:t>as</a:t>
            </a:r>
            <a:r>
              <a:rPr spc="330" dirty="0"/>
              <a:t> </a:t>
            </a:r>
            <a:r>
              <a:rPr spc="80" dirty="0"/>
              <a:t>well</a:t>
            </a:r>
            <a:r>
              <a:rPr spc="330" dirty="0"/>
              <a:t> </a:t>
            </a:r>
            <a:r>
              <a:rPr spc="80" dirty="0"/>
              <a:t>as</a:t>
            </a:r>
            <a:r>
              <a:rPr spc="330" dirty="0"/>
              <a:t> </a:t>
            </a:r>
            <a:r>
              <a:rPr spc="125" dirty="0"/>
              <a:t>employing </a:t>
            </a:r>
            <a:r>
              <a:rPr spc="-715" dirty="0"/>
              <a:t> </a:t>
            </a:r>
            <a:r>
              <a:rPr spc="345" dirty="0"/>
              <a:t>c</a:t>
            </a:r>
            <a:r>
              <a:rPr spc="110" dirty="0"/>
              <a:t>r</a:t>
            </a:r>
            <a:r>
              <a:rPr spc="160" dirty="0"/>
              <a:t>o</a:t>
            </a:r>
            <a:r>
              <a:rPr spc="190" dirty="0"/>
              <a:t>ss</a:t>
            </a:r>
            <a:r>
              <a:rPr spc="-160" dirty="0"/>
              <a:t>-</a:t>
            </a:r>
            <a:r>
              <a:rPr spc="-505" dirty="0"/>
              <a:t> </a:t>
            </a:r>
            <a:r>
              <a:rPr spc="220" dirty="0"/>
              <a:t>v</a:t>
            </a:r>
            <a:r>
              <a:rPr spc="185" dirty="0"/>
              <a:t>a</a:t>
            </a:r>
            <a:r>
              <a:rPr spc="60" dirty="0"/>
              <a:t>l</a:t>
            </a:r>
            <a:r>
              <a:rPr spc="100" dirty="0"/>
              <a:t>i</a:t>
            </a:r>
            <a:r>
              <a:rPr spc="210" dirty="0"/>
              <a:t>d</a:t>
            </a:r>
            <a:r>
              <a:rPr spc="185" dirty="0"/>
              <a:t>a</a:t>
            </a:r>
            <a:r>
              <a:rPr spc="245" dirty="0"/>
              <a:t>t</a:t>
            </a:r>
            <a:r>
              <a:rPr spc="100" dirty="0"/>
              <a:t>i</a:t>
            </a:r>
            <a:r>
              <a:rPr spc="160" dirty="0"/>
              <a:t>o</a:t>
            </a:r>
            <a:r>
              <a:rPr spc="100" dirty="0"/>
              <a:t>n</a:t>
            </a:r>
            <a:r>
              <a:rPr spc="-325" dirty="0"/>
              <a:t>,</a:t>
            </a:r>
            <a:r>
              <a:rPr spc="325" dirty="0"/>
              <a:t> </a:t>
            </a:r>
            <a:r>
              <a:rPr spc="170" dirty="0"/>
              <a:t>w</a:t>
            </a:r>
            <a:r>
              <a:rPr spc="240" dirty="0"/>
              <a:t>e</a:t>
            </a:r>
            <a:r>
              <a:rPr spc="110" dirty="0"/>
              <a:t>r</a:t>
            </a:r>
            <a:r>
              <a:rPr spc="20" dirty="0"/>
              <a:t>e</a:t>
            </a:r>
            <a:r>
              <a:rPr spc="325" dirty="0"/>
              <a:t> </a:t>
            </a:r>
            <a:r>
              <a:rPr spc="190" dirty="0"/>
              <a:t>s</a:t>
            </a:r>
            <a:r>
              <a:rPr spc="100" dirty="0"/>
              <a:t>u</a:t>
            </a:r>
            <a:r>
              <a:rPr spc="50" dirty="0"/>
              <a:t>gg</a:t>
            </a:r>
            <a:r>
              <a:rPr spc="240" dirty="0"/>
              <a:t>e</a:t>
            </a:r>
            <a:r>
              <a:rPr spc="190" dirty="0"/>
              <a:t>s</a:t>
            </a:r>
            <a:r>
              <a:rPr spc="245" dirty="0"/>
              <a:t>t</a:t>
            </a:r>
            <a:r>
              <a:rPr spc="240" dirty="0"/>
              <a:t>e</a:t>
            </a:r>
            <a:r>
              <a:rPr spc="-10" dirty="0"/>
              <a:t>d</a:t>
            </a:r>
            <a:r>
              <a:rPr spc="325" dirty="0"/>
              <a:t> </a:t>
            </a:r>
            <a:r>
              <a:rPr spc="245" dirty="0"/>
              <a:t>t</a:t>
            </a:r>
            <a:r>
              <a:rPr spc="-60" dirty="0"/>
              <a:t>o</a:t>
            </a:r>
            <a:r>
              <a:rPr spc="325" dirty="0"/>
              <a:t> </a:t>
            </a:r>
            <a:r>
              <a:rPr spc="240" dirty="0"/>
              <a:t>e</a:t>
            </a:r>
            <a:r>
              <a:rPr spc="100" dirty="0"/>
              <a:t>nh</a:t>
            </a:r>
            <a:r>
              <a:rPr spc="185" dirty="0"/>
              <a:t>a</a:t>
            </a:r>
            <a:r>
              <a:rPr spc="100" dirty="0"/>
              <a:t>n</a:t>
            </a:r>
            <a:r>
              <a:rPr spc="345" dirty="0"/>
              <a:t>c</a:t>
            </a:r>
            <a:r>
              <a:rPr spc="20" dirty="0"/>
              <a:t>e</a:t>
            </a:r>
            <a:r>
              <a:rPr spc="325" dirty="0"/>
              <a:t> </a:t>
            </a:r>
            <a:r>
              <a:rPr spc="245" dirty="0"/>
              <a:t>t</a:t>
            </a:r>
            <a:r>
              <a:rPr spc="100" dirty="0"/>
              <a:t>h</a:t>
            </a:r>
            <a:r>
              <a:rPr spc="20" dirty="0"/>
              <a:t>e</a:t>
            </a:r>
            <a:r>
              <a:rPr spc="325" dirty="0"/>
              <a:t> </a:t>
            </a:r>
            <a:r>
              <a:rPr spc="120" dirty="0"/>
              <a:t>m</a:t>
            </a:r>
            <a:r>
              <a:rPr spc="160" dirty="0"/>
              <a:t>o</a:t>
            </a:r>
            <a:r>
              <a:rPr spc="210" dirty="0"/>
              <a:t>d</a:t>
            </a:r>
            <a:r>
              <a:rPr spc="240" dirty="0"/>
              <a:t>e</a:t>
            </a:r>
            <a:r>
              <a:rPr spc="60" dirty="0"/>
              <a:t>l</a:t>
            </a:r>
            <a:r>
              <a:rPr spc="-170" dirty="0"/>
              <a:t>'</a:t>
            </a:r>
            <a:r>
              <a:rPr spc="-505" dirty="0"/>
              <a:t> </a:t>
            </a:r>
            <a:r>
              <a:rPr spc="-30" dirty="0"/>
              <a:t>s</a:t>
            </a:r>
            <a:r>
              <a:rPr spc="325" dirty="0"/>
              <a:t> </a:t>
            </a:r>
            <a:r>
              <a:rPr spc="210" dirty="0"/>
              <a:t>p</a:t>
            </a:r>
            <a:r>
              <a:rPr spc="240" dirty="0"/>
              <a:t>e</a:t>
            </a:r>
            <a:r>
              <a:rPr spc="110" dirty="0"/>
              <a:t>r</a:t>
            </a:r>
            <a:r>
              <a:rPr spc="135" dirty="0"/>
              <a:t>f</a:t>
            </a:r>
            <a:r>
              <a:rPr spc="160" dirty="0"/>
              <a:t>o</a:t>
            </a:r>
            <a:r>
              <a:rPr spc="110" dirty="0"/>
              <a:t>r</a:t>
            </a:r>
            <a:r>
              <a:rPr spc="120" dirty="0"/>
              <a:t>m</a:t>
            </a:r>
            <a:r>
              <a:rPr spc="185" dirty="0"/>
              <a:t>a</a:t>
            </a:r>
            <a:r>
              <a:rPr spc="100" dirty="0"/>
              <a:t>n</a:t>
            </a:r>
            <a:r>
              <a:rPr spc="345" dirty="0"/>
              <a:t>c</a:t>
            </a:r>
            <a:r>
              <a:rPr spc="240" dirty="0"/>
              <a:t>e</a:t>
            </a:r>
            <a:r>
              <a:rPr spc="-285" dirty="0"/>
              <a:t>.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155" dirty="0"/>
              <a:t>Despite</a:t>
            </a:r>
            <a:r>
              <a:rPr spc="330" dirty="0"/>
              <a:t> </a:t>
            </a:r>
            <a:r>
              <a:rPr spc="120" dirty="0"/>
              <a:t>the</a:t>
            </a:r>
            <a:r>
              <a:rPr spc="335" dirty="0"/>
              <a:t> </a:t>
            </a:r>
            <a:r>
              <a:rPr spc="145" dirty="0"/>
              <a:t>current</a:t>
            </a:r>
            <a:r>
              <a:rPr spc="335" dirty="0"/>
              <a:t> </a:t>
            </a:r>
            <a:r>
              <a:rPr spc="-160" dirty="0"/>
              <a:t>l</a:t>
            </a:r>
            <a:r>
              <a:rPr spc="-500" dirty="0"/>
              <a:t> </a:t>
            </a:r>
            <a:r>
              <a:rPr spc="110" dirty="0"/>
              <a:t>imitations,</a:t>
            </a:r>
            <a:r>
              <a:rPr spc="335" dirty="0"/>
              <a:t> </a:t>
            </a:r>
            <a:r>
              <a:rPr spc="105" dirty="0"/>
              <a:t>this</a:t>
            </a:r>
            <a:r>
              <a:rPr spc="335" dirty="0"/>
              <a:t> </a:t>
            </a:r>
            <a:r>
              <a:rPr spc="165" dirty="0"/>
              <a:t>project</a:t>
            </a:r>
            <a:r>
              <a:rPr spc="335" dirty="0"/>
              <a:t> </a:t>
            </a:r>
            <a:r>
              <a:rPr spc="100" dirty="0"/>
              <a:t>holds</a:t>
            </a:r>
            <a:r>
              <a:rPr spc="335" dirty="0"/>
              <a:t> </a:t>
            </a:r>
            <a:r>
              <a:rPr spc="120" dirty="0"/>
              <a:t>the</a:t>
            </a:r>
            <a:r>
              <a:rPr spc="335" dirty="0"/>
              <a:t> </a:t>
            </a:r>
            <a:r>
              <a:rPr spc="145" dirty="0"/>
              <a:t>potential</a:t>
            </a:r>
            <a:r>
              <a:rPr spc="330" dirty="0"/>
              <a:t> </a:t>
            </a:r>
            <a:r>
              <a:rPr spc="90" dirty="0"/>
              <a:t>to</a:t>
            </a:r>
            <a:r>
              <a:rPr spc="335" dirty="0"/>
              <a:t> </a:t>
            </a:r>
            <a:r>
              <a:rPr spc="90" dirty="0"/>
              <a:t>aid</a:t>
            </a:r>
            <a:r>
              <a:rPr spc="335" dirty="0"/>
              <a:t> </a:t>
            </a:r>
            <a:r>
              <a:rPr spc="140" dirty="0"/>
              <a:t>car</a:t>
            </a:r>
          </a:p>
          <a:p>
            <a:pPr marL="12700" marR="119380">
              <a:lnSpc>
                <a:spcPts val="3070"/>
              </a:lnSpc>
              <a:spcBef>
                <a:spcPts val="105"/>
              </a:spcBef>
            </a:pPr>
            <a:r>
              <a:rPr spc="95" dirty="0"/>
              <a:t>sellers, </a:t>
            </a:r>
            <a:r>
              <a:rPr spc="114" dirty="0"/>
              <a:t>buyers, </a:t>
            </a:r>
            <a:r>
              <a:rPr spc="90" dirty="0"/>
              <a:t>and</a:t>
            </a:r>
            <a:r>
              <a:rPr spc="95" dirty="0"/>
              <a:t> </a:t>
            </a:r>
            <a:r>
              <a:rPr spc="145" dirty="0"/>
              <a:t>dealerships </a:t>
            </a:r>
            <a:r>
              <a:rPr spc="-10" dirty="0"/>
              <a:t>in</a:t>
            </a:r>
            <a:r>
              <a:rPr spc="-5" dirty="0"/>
              <a:t> </a:t>
            </a:r>
            <a:r>
              <a:rPr spc="135" dirty="0"/>
              <a:t>estimating </a:t>
            </a:r>
            <a:r>
              <a:rPr spc="140" dirty="0"/>
              <a:t>car </a:t>
            </a:r>
            <a:r>
              <a:rPr spc="85" dirty="0"/>
              <a:t>selling</a:t>
            </a:r>
            <a:r>
              <a:rPr spc="90" dirty="0"/>
              <a:t> </a:t>
            </a:r>
            <a:r>
              <a:rPr spc="125" dirty="0"/>
              <a:t>prices, </a:t>
            </a:r>
            <a:r>
              <a:rPr spc="135" dirty="0"/>
              <a:t>contributing </a:t>
            </a:r>
            <a:r>
              <a:rPr spc="-715" dirty="0"/>
              <a:t> </a:t>
            </a:r>
            <a:r>
              <a:rPr spc="90" dirty="0"/>
              <a:t>to</a:t>
            </a:r>
            <a:r>
              <a:rPr spc="325" dirty="0"/>
              <a:t> </a:t>
            </a:r>
            <a:r>
              <a:rPr spc="175" dirty="0"/>
              <a:t>better</a:t>
            </a:r>
            <a:r>
              <a:rPr spc="325" dirty="0"/>
              <a:t> </a:t>
            </a:r>
            <a:r>
              <a:rPr spc="145" dirty="0"/>
              <a:t>decision-</a:t>
            </a:r>
            <a:r>
              <a:rPr spc="-505" dirty="0"/>
              <a:t> </a:t>
            </a:r>
            <a:r>
              <a:rPr spc="60" dirty="0"/>
              <a:t>making</a:t>
            </a:r>
            <a:r>
              <a:rPr spc="325" dirty="0"/>
              <a:t> </a:t>
            </a:r>
            <a:r>
              <a:rPr spc="-10" dirty="0"/>
              <a:t>in</a:t>
            </a:r>
            <a:r>
              <a:rPr spc="325" dirty="0"/>
              <a:t> </a:t>
            </a:r>
            <a:r>
              <a:rPr spc="120" dirty="0"/>
              <a:t>the</a:t>
            </a:r>
            <a:r>
              <a:rPr spc="325" dirty="0"/>
              <a:t> </a:t>
            </a:r>
            <a:r>
              <a:rPr spc="155" dirty="0"/>
              <a:t>automotive</a:t>
            </a:r>
            <a:r>
              <a:rPr spc="330" dirty="0"/>
              <a:t> </a:t>
            </a:r>
            <a:r>
              <a:rPr spc="90" dirty="0"/>
              <a:t>market.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5" y="1"/>
            <a:ext cx="2047874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80" dirty="0"/>
              <a:t>EXPLORATORY</a:t>
            </a:r>
            <a:r>
              <a:rPr lang="en-IN" spc="409" dirty="0"/>
              <a:t> </a:t>
            </a:r>
            <a:r>
              <a:rPr lang="en-IN" spc="-405" dirty="0"/>
              <a:t>DATA</a:t>
            </a:r>
            <a:r>
              <a:rPr lang="en-IN" spc="409" dirty="0"/>
              <a:t> </a:t>
            </a:r>
            <a:r>
              <a:rPr lang="en-IN" spc="-95" dirty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5080" indent="0">
              <a:lnSpc>
                <a:spcPct val="112500"/>
              </a:lnSpc>
              <a:spcBef>
                <a:spcPts val="95"/>
              </a:spcBef>
              <a:buNone/>
            </a:pP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EDA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involved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utilizing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visualization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charts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plots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univariate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multivariate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analysis.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By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visually </a:t>
            </a:r>
            <a:r>
              <a:rPr lang="en-US" sz="2000" spc="-6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examining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variables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such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as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transmission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type,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fuel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type,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car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name,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owner,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manufacturing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year,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we</a:t>
            </a:r>
            <a:r>
              <a:rPr lang="en-US" sz="2000" dirty="0" smtClean="0">
                <a:latin typeface="Lucida Sans Unicode"/>
                <a:cs typeface="Lucida Sans Unicode"/>
              </a:rPr>
              <a:t> </a:t>
            </a:r>
            <a:r>
              <a:rPr lang="en-US" sz="2000" spc="10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sought</a:t>
            </a:r>
            <a:r>
              <a:rPr lang="en-US" sz="2000" spc="29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uncover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patterns,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outliers,</a:t>
            </a:r>
            <a:r>
              <a:rPr lang="en-US" sz="20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relationships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within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data,</a:t>
            </a:r>
            <a:r>
              <a:rPr lang="en-US" sz="20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gaining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valuable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insights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guide </a:t>
            </a:r>
            <a:r>
              <a:rPr lang="en-US" sz="2000" spc="-6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further</a:t>
            </a:r>
            <a:r>
              <a:rPr lang="en-US" sz="200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steps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project.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" y="0"/>
            <a:ext cx="2047874" cy="1257299"/>
          </a:xfrm>
          <a:prstGeom prst="rect">
            <a:avLst/>
          </a:prstGeom>
        </p:spPr>
      </p:pic>
      <p:pic>
        <p:nvPicPr>
          <p:cNvPr id="5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579557"/>
            <a:ext cx="4467224" cy="3629024"/>
          </a:xfrm>
          <a:prstGeom prst="rect">
            <a:avLst/>
          </a:prstGeom>
        </p:spPr>
      </p:pic>
      <p:pic>
        <p:nvPicPr>
          <p:cNvPr id="6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5610264"/>
            <a:ext cx="4486274" cy="3629024"/>
          </a:xfrm>
          <a:prstGeom prst="rect">
            <a:avLst/>
          </a:prstGeom>
        </p:spPr>
      </p:pic>
      <p:pic>
        <p:nvPicPr>
          <p:cNvPr id="7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1250" y="5610264"/>
            <a:ext cx="3371849" cy="3629024"/>
          </a:xfrm>
          <a:prstGeom prst="rect">
            <a:avLst/>
          </a:prstGeom>
        </p:spPr>
      </p:pic>
      <p:pic>
        <p:nvPicPr>
          <p:cNvPr id="8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77875" y="5610264"/>
            <a:ext cx="3905249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8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9381951"/>
            <a:chOff x="0" y="3"/>
            <a:chExt cx="18288000" cy="9381951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999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086099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3475" y="3510405"/>
              <a:ext cx="9029700" cy="2809875"/>
            </a:xfrm>
            <a:custGeom>
              <a:avLst/>
              <a:gdLst/>
              <a:ahLst/>
              <a:cxnLst/>
              <a:rect l="l" t="t" r="r" b="b"/>
              <a:pathLst>
                <a:path w="9029700" h="2809875">
                  <a:moveTo>
                    <a:pt x="0" y="0"/>
                  </a:moveTo>
                  <a:lnTo>
                    <a:pt x="9029699" y="0"/>
                  </a:lnTo>
                  <a:lnTo>
                    <a:pt x="9029699" y="2809852"/>
                  </a:lnTo>
                  <a:lnTo>
                    <a:pt x="0" y="2809852"/>
                  </a:lnTo>
                  <a:lnTo>
                    <a:pt x="0" y="0"/>
                  </a:lnTo>
                </a:path>
              </a:pathLst>
            </a:custGeom>
            <a:ln w="76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9166" y="6572079"/>
              <a:ext cx="9029700" cy="2809875"/>
            </a:xfrm>
            <a:custGeom>
              <a:avLst/>
              <a:gdLst/>
              <a:ahLst/>
              <a:cxnLst/>
              <a:rect l="l" t="t" r="r" b="b"/>
              <a:pathLst>
                <a:path w="9029700" h="2809875">
                  <a:moveTo>
                    <a:pt x="0" y="0"/>
                  </a:moveTo>
                  <a:lnTo>
                    <a:pt x="9029699" y="0"/>
                  </a:lnTo>
                  <a:lnTo>
                    <a:pt x="9029699" y="2809852"/>
                  </a:lnTo>
                  <a:lnTo>
                    <a:pt x="0" y="2809852"/>
                  </a:lnTo>
                  <a:lnTo>
                    <a:pt x="0" y="0"/>
                  </a:lnTo>
                </a:path>
              </a:pathLst>
            </a:custGeom>
            <a:ln w="76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166" y="3466805"/>
              <a:ext cx="4514850" cy="2847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0690" y="6572068"/>
              <a:ext cx="4514849" cy="28098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0663" y="1014669"/>
            <a:ext cx="15546677" cy="222048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6000" spc="225" dirty="0"/>
              <a:t>ANALYSIS</a:t>
            </a:r>
          </a:p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6000" spc="85" dirty="0"/>
              <a:t>INTERPRETATION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723802" y="3916111"/>
            <a:ext cx="4786630" cy="4507865"/>
            <a:chOff x="2723802" y="3916111"/>
            <a:chExt cx="4786630" cy="45078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4216" y="3916111"/>
              <a:ext cx="76200" cy="76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4216" y="5630611"/>
              <a:ext cx="76200" cy="76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802" y="6981040"/>
              <a:ext cx="76840" cy="768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802" y="8347092"/>
              <a:ext cx="76840" cy="768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925348" y="3725122"/>
            <a:ext cx="12705080" cy="5137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26940" marR="185420" algn="just">
              <a:lnSpc>
                <a:spcPct val="115399"/>
              </a:lnSpc>
              <a:spcBef>
                <a:spcPts val="90"/>
              </a:spcBef>
            </a:pPr>
            <a:r>
              <a:rPr sz="195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Based </a:t>
            </a:r>
            <a:r>
              <a:rPr sz="1950" spc="40" dirty="0">
                <a:solidFill>
                  <a:srgbClr val="231F20"/>
                </a:solidFill>
                <a:latin typeface="Lucida Sans Unicode"/>
                <a:cs typeface="Lucida Sans Unicode"/>
              </a:rPr>
              <a:t>on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9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bivariate </a:t>
            </a:r>
            <a:r>
              <a:rPr sz="19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analysis, </a:t>
            </a:r>
            <a:r>
              <a:rPr sz="1950" spc="-95" dirty="0">
                <a:solidFill>
                  <a:srgbClr val="231F20"/>
                </a:solidFill>
                <a:latin typeface="Lucida Sans Unicode"/>
                <a:cs typeface="Lucida Sans Unicode"/>
              </a:rPr>
              <a:t>i </a:t>
            </a:r>
            <a:r>
              <a:rPr sz="195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t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can </a:t>
            </a:r>
            <a:r>
              <a:rPr sz="19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be </a:t>
            </a:r>
            <a:r>
              <a:rPr sz="195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observed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that </a:t>
            </a:r>
            <a:r>
              <a:rPr sz="195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there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negative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correlation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between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number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endParaRPr sz="1950" dirty="0">
              <a:latin typeface="Lucida Sans Unicode"/>
              <a:cs typeface="Lucida Sans Unicode"/>
            </a:endParaRPr>
          </a:p>
          <a:p>
            <a:pPr marL="4726940" marR="5080" algn="just">
              <a:lnSpc>
                <a:spcPct val="115399"/>
              </a:lnSpc>
            </a:pPr>
            <a:r>
              <a:rPr sz="19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kilometers driven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and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selling </a:t>
            </a:r>
            <a:r>
              <a:rPr sz="19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price </a:t>
            </a:r>
            <a:r>
              <a:rPr sz="19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of </a:t>
            </a:r>
            <a:r>
              <a:rPr sz="19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cars, </a:t>
            </a:r>
            <a:r>
              <a:rPr sz="19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indicating </a:t>
            </a:r>
            <a:r>
              <a:rPr sz="19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that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as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9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distance </a:t>
            </a:r>
            <a:r>
              <a:rPr sz="19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increases,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selling </a:t>
            </a:r>
            <a:r>
              <a:rPr sz="19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price </a:t>
            </a:r>
            <a:r>
              <a:rPr sz="19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tends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sz="19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decrease.</a:t>
            </a:r>
            <a:endParaRPr sz="1950" dirty="0">
              <a:latin typeface="Lucida Sans Unicode"/>
              <a:cs typeface="Lucida Sans Unicode"/>
            </a:endParaRPr>
          </a:p>
          <a:p>
            <a:pPr marL="4726940" marR="468630" algn="just">
              <a:lnSpc>
                <a:spcPct val="115399"/>
              </a:lnSpc>
            </a:pPr>
            <a:r>
              <a:rPr sz="19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Diesel </a:t>
            </a:r>
            <a:r>
              <a:rPr sz="19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cars </a:t>
            </a:r>
            <a:r>
              <a:rPr sz="19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have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19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highest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selling </a:t>
            </a:r>
            <a:r>
              <a:rPr sz="195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price,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followed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by </a:t>
            </a:r>
            <a:r>
              <a:rPr sz="195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petrol,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CNG,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LPG.</a:t>
            </a:r>
            <a:endParaRPr sz="19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350" dirty="0">
              <a:latin typeface="Lucida Sans Unicode"/>
              <a:cs typeface="Lucida Sans Unicode"/>
            </a:endParaRPr>
          </a:p>
          <a:p>
            <a:pPr marL="12700" marR="4860290">
              <a:lnSpc>
                <a:spcPct val="114900"/>
              </a:lnSpc>
            </a:pPr>
            <a:r>
              <a:rPr sz="1950" spc="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terms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ownership,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test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cars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have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highest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selling </a:t>
            </a:r>
            <a:r>
              <a:rPr sz="19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price,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followed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by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1950" spc="-4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-9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1950" spc="-4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rst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owners,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second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owners,</a:t>
            </a:r>
            <a:r>
              <a:rPr sz="195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third</a:t>
            </a:r>
            <a:endParaRPr sz="19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owners,</a:t>
            </a:r>
            <a:r>
              <a:rPr sz="195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195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fourth</a:t>
            </a:r>
            <a:r>
              <a:rPr sz="195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owners.</a:t>
            </a:r>
            <a:endParaRPr sz="19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750" dirty="0">
              <a:latin typeface="Lucida Sans Unicode"/>
              <a:cs typeface="Lucida Sans Unicode"/>
            </a:endParaRPr>
          </a:p>
          <a:p>
            <a:pPr marL="12700" marR="4763770">
              <a:lnSpc>
                <a:spcPct val="114900"/>
              </a:lnSpc>
            </a:pPr>
            <a:r>
              <a:rPr sz="195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Automatic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cars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generally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command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higher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selling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price </a:t>
            </a:r>
            <a:r>
              <a:rPr sz="1950" spc="-6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compared</a:t>
            </a:r>
            <a:r>
              <a:rPr sz="195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manual</a:t>
            </a:r>
            <a:r>
              <a:rPr sz="195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9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cars.</a:t>
            </a:r>
            <a:endParaRPr sz="1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3" y="337473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0" y="0"/>
                  </a:moveTo>
                  <a:lnTo>
                    <a:pt x="4296548" y="0"/>
                  </a:lnTo>
                  <a:lnTo>
                    <a:pt x="4296548" y="9570245"/>
                  </a:lnTo>
                  <a:lnTo>
                    <a:pt x="0" y="9570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4828880"/>
              <a:ext cx="9753599" cy="1028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8785" y="1049603"/>
              <a:ext cx="6172199" cy="8210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2190" y="3396305"/>
              <a:ext cx="9610090" cy="1947545"/>
            </a:xfrm>
            <a:custGeom>
              <a:avLst/>
              <a:gdLst/>
              <a:ahLst/>
              <a:cxnLst/>
              <a:rect l="l" t="t" r="r" b="b"/>
              <a:pathLst>
                <a:path w="9610090" h="1947545">
                  <a:moveTo>
                    <a:pt x="0" y="0"/>
                  </a:moveTo>
                  <a:lnTo>
                    <a:pt x="9610044" y="0"/>
                  </a:lnTo>
                  <a:lnTo>
                    <a:pt x="9610044" y="1947378"/>
                  </a:lnTo>
                  <a:lnTo>
                    <a:pt x="0" y="1947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7210021"/>
              <a:ext cx="9753599" cy="10286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2190" y="5777447"/>
              <a:ext cx="9610090" cy="1947545"/>
            </a:xfrm>
            <a:custGeom>
              <a:avLst/>
              <a:gdLst/>
              <a:ahLst/>
              <a:cxnLst/>
              <a:rect l="l" t="t" r="r" b="b"/>
              <a:pathLst>
                <a:path w="9610090" h="1947545">
                  <a:moveTo>
                    <a:pt x="0" y="0"/>
                  </a:moveTo>
                  <a:lnTo>
                    <a:pt x="9610044" y="0"/>
                  </a:lnTo>
                  <a:lnTo>
                    <a:pt x="9610044" y="1947378"/>
                  </a:lnTo>
                  <a:lnTo>
                    <a:pt x="0" y="1947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2190" y="5777446"/>
            <a:ext cx="9610090" cy="19475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766570" marR="1042035" algn="just">
              <a:lnSpc>
                <a:spcPct val="112500"/>
              </a:lnSpc>
              <a:spcBef>
                <a:spcPts val="570"/>
              </a:spcBef>
            </a:pPr>
            <a:r>
              <a:rPr sz="2000" spc="170" dirty="0">
                <a:solidFill>
                  <a:srgbClr val="231F20"/>
                </a:solidFill>
                <a:latin typeface="Trebuchet MS"/>
                <a:cs typeface="Trebuchet MS"/>
              </a:rPr>
              <a:t>There </a:t>
            </a:r>
            <a:r>
              <a:rPr sz="2000" spc="150" dirty="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sz="2000" spc="35" dirty="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sz="2000" spc="200" dirty="0">
                <a:solidFill>
                  <a:srgbClr val="231F20"/>
                </a:solidFill>
                <a:latin typeface="Trebuchet MS"/>
                <a:cs typeface="Trebuchet MS"/>
              </a:rPr>
              <a:t>negative </a:t>
            </a:r>
            <a:r>
              <a:rPr sz="2000" spc="190" dirty="0">
                <a:solidFill>
                  <a:srgbClr val="231F20"/>
                </a:solidFill>
                <a:latin typeface="Trebuchet MS"/>
                <a:cs typeface="Trebuchet MS"/>
              </a:rPr>
              <a:t>correlation </a:t>
            </a:r>
            <a:r>
              <a:rPr sz="2000" spc="120" dirty="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sz="2000" spc="225" dirty="0">
                <a:solidFill>
                  <a:srgbClr val="231F20"/>
                </a:solidFill>
                <a:latin typeface="Trebuchet MS"/>
                <a:cs typeface="Trebuchet MS"/>
              </a:rPr>
              <a:t>-0. </a:t>
            </a:r>
            <a:r>
              <a:rPr sz="2000" spc="-40" dirty="0">
                <a:solidFill>
                  <a:srgbClr val="231F20"/>
                </a:solidFill>
                <a:latin typeface="Trebuchet MS"/>
                <a:cs typeface="Trebuchet MS"/>
              </a:rPr>
              <a:t>41 </a:t>
            </a:r>
            <a:r>
              <a:rPr sz="2000" spc="220" dirty="0">
                <a:solidFill>
                  <a:srgbClr val="231F20"/>
                </a:solidFill>
                <a:latin typeface="Trebuchet MS"/>
                <a:cs typeface="Trebuchet MS"/>
              </a:rPr>
              <a:t>between </a:t>
            </a:r>
            <a:r>
              <a:rPr sz="2000" spc="2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85" dirty="0">
                <a:solidFill>
                  <a:srgbClr val="231F20"/>
                </a:solidFill>
                <a:latin typeface="Trebuchet MS"/>
                <a:cs typeface="Trebuchet MS"/>
              </a:rPr>
              <a:t>year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car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231F20"/>
                </a:solidFill>
                <a:latin typeface="Trebuchet MS"/>
                <a:cs typeface="Trebuchet MS"/>
              </a:rPr>
              <a:t>selling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231F20"/>
                </a:solidFill>
                <a:latin typeface="Trebuchet MS"/>
                <a:cs typeface="Trebuchet MS"/>
              </a:rPr>
              <a:t>price.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endParaRPr sz="2000">
              <a:latin typeface="Trebuchet MS"/>
              <a:cs typeface="Trebuchet MS"/>
            </a:endParaRPr>
          </a:p>
          <a:p>
            <a:pPr marL="1766570" marR="1689100" algn="just">
              <a:lnSpc>
                <a:spcPct val="112500"/>
              </a:lnSpc>
            </a:pPr>
            <a:r>
              <a:rPr sz="200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spc="25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spc="34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00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000" spc="22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spc="24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spc="19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spc="25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000" spc="22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spc="-2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2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spc="19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spc="25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000" spc="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2000" spc="22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30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000" spc="24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spc="19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310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00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000" spc="34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000" spc="24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spc="-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31F20"/>
                </a:solidFill>
                <a:latin typeface="Trebuchet MS"/>
                <a:cs typeface="Trebuchet MS"/>
              </a:rPr>
              <a:t>(</a:t>
            </a:r>
            <a:r>
              <a:rPr sz="2000" spc="-40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5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00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spc="30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000" spc="25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000" spc="24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spc="-45" dirty="0">
                <a:solidFill>
                  <a:srgbClr val="231F20"/>
                </a:solidFill>
                <a:latin typeface="Trebuchet MS"/>
                <a:cs typeface="Trebuchet MS"/>
              </a:rPr>
              <a:t>r  </a:t>
            </a:r>
            <a:r>
              <a:rPr sz="2000" spc="229" dirty="0">
                <a:solidFill>
                  <a:srgbClr val="231F20"/>
                </a:solidFill>
                <a:latin typeface="Trebuchet MS"/>
                <a:cs typeface="Trebuchet MS"/>
              </a:rPr>
              <a:t>number </a:t>
            </a:r>
            <a:r>
              <a:rPr sz="2000" spc="120" dirty="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sz="2000" spc="165" dirty="0">
                <a:solidFill>
                  <a:srgbClr val="231F20"/>
                </a:solidFill>
                <a:latin typeface="Trebuchet MS"/>
                <a:cs typeface="Trebuchet MS"/>
              </a:rPr>
              <a:t>years),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sz="2000" spc="170" dirty="0">
                <a:solidFill>
                  <a:srgbClr val="231F20"/>
                </a:solidFill>
                <a:latin typeface="Trebuchet MS"/>
                <a:cs typeface="Trebuchet MS"/>
              </a:rPr>
              <a:t>selling </a:t>
            </a:r>
            <a:r>
              <a:rPr sz="2000" spc="195" dirty="0">
                <a:solidFill>
                  <a:srgbClr val="231F20"/>
                </a:solidFill>
                <a:latin typeface="Trebuchet MS"/>
                <a:cs typeface="Trebuchet MS"/>
              </a:rPr>
              <a:t>price </a:t>
            </a:r>
            <a:r>
              <a:rPr sz="2000" spc="240" dirty="0">
                <a:solidFill>
                  <a:srgbClr val="231F20"/>
                </a:solidFill>
                <a:latin typeface="Trebuchet MS"/>
                <a:cs typeface="Trebuchet MS"/>
              </a:rPr>
              <a:t>tends </a:t>
            </a:r>
            <a:r>
              <a:rPr sz="2000" spc="145" dirty="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sz="2000" spc="1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solidFill>
                  <a:srgbClr val="231F20"/>
                </a:solidFill>
                <a:latin typeface="Trebuchet MS"/>
                <a:cs typeface="Trebuchet MS"/>
              </a:rPr>
              <a:t>decrease.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29490" y="932551"/>
            <a:ext cx="5764530" cy="192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5400" spc="345" dirty="0" smtClean="0">
                <a:solidFill>
                  <a:srgbClr val="231F20"/>
                </a:solidFill>
              </a:rPr>
              <a:t>C</a:t>
            </a:r>
            <a:r>
              <a:rPr sz="5400" spc="-114" dirty="0" smtClean="0">
                <a:solidFill>
                  <a:srgbClr val="231F20"/>
                </a:solidFill>
              </a:rPr>
              <a:t>O</a:t>
            </a:r>
            <a:r>
              <a:rPr sz="5400" spc="605" dirty="0" smtClean="0">
                <a:solidFill>
                  <a:srgbClr val="231F20"/>
                </a:solidFill>
              </a:rPr>
              <a:t>RR</a:t>
            </a:r>
            <a:r>
              <a:rPr sz="5400" spc="-150" dirty="0" smtClean="0">
                <a:solidFill>
                  <a:srgbClr val="231F20"/>
                </a:solidFill>
              </a:rPr>
              <a:t>E</a:t>
            </a:r>
            <a:r>
              <a:rPr sz="5400" spc="-70" dirty="0" smtClean="0">
                <a:solidFill>
                  <a:srgbClr val="231F20"/>
                </a:solidFill>
              </a:rPr>
              <a:t>L</a:t>
            </a:r>
            <a:r>
              <a:rPr sz="5400" spc="120" dirty="0" smtClean="0">
                <a:solidFill>
                  <a:srgbClr val="231F20"/>
                </a:solidFill>
              </a:rPr>
              <a:t>A</a:t>
            </a:r>
            <a:r>
              <a:rPr sz="5400" spc="-455" dirty="0" smtClean="0">
                <a:solidFill>
                  <a:srgbClr val="231F20"/>
                </a:solidFill>
              </a:rPr>
              <a:t>T</a:t>
            </a:r>
            <a:r>
              <a:rPr sz="5400" spc="-114" dirty="0" smtClean="0">
                <a:solidFill>
                  <a:srgbClr val="231F20"/>
                </a:solidFill>
              </a:rPr>
              <a:t>O</a:t>
            </a:r>
            <a:r>
              <a:rPr sz="5400" spc="-445" dirty="0" smtClean="0">
                <a:solidFill>
                  <a:srgbClr val="231F20"/>
                </a:solidFill>
              </a:rPr>
              <a:t>N  </a:t>
            </a:r>
            <a:r>
              <a:rPr sz="5400" spc="190" dirty="0">
                <a:solidFill>
                  <a:srgbClr val="231F20"/>
                </a:solidFill>
              </a:rPr>
              <a:t>ANALYSIS</a:t>
            </a:r>
            <a:endParaRPr sz="5400" dirty="0"/>
          </a:p>
        </p:txBody>
      </p:sp>
      <p:sp>
        <p:nvSpPr>
          <p:cNvPr id="15" name="object 15"/>
          <p:cNvSpPr txBox="1"/>
          <p:nvPr/>
        </p:nvSpPr>
        <p:spPr>
          <a:xfrm>
            <a:off x="2142190" y="3396305"/>
            <a:ext cx="9610090" cy="194754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766570" marR="1035685">
              <a:lnSpc>
                <a:spcPct val="112500"/>
              </a:lnSpc>
              <a:spcBef>
                <a:spcPts val="1639"/>
              </a:spcBef>
            </a:pPr>
            <a:r>
              <a:rPr sz="2000" spc="170" dirty="0">
                <a:solidFill>
                  <a:srgbClr val="231F20"/>
                </a:solidFill>
                <a:latin typeface="Trebuchet MS"/>
                <a:cs typeface="Trebuchet MS"/>
              </a:rPr>
              <a:t>There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00" dirty="0">
                <a:solidFill>
                  <a:srgbClr val="231F20"/>
                </a:solidFill>
                <a:latin typeface="Trebuchet MS"/>
                <a:cs typeface="Trebuchet MS"/>
              </a:rPr>
              <a:t>negative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231F20"/>
                </a:solidFill>
                <a:latin typeface="Trebuchet MS"/>
                <a:cs typeface="Trebuchet MS"/>
              </a:rPr>
              <a:t>correlation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25" dirty="0">
                <a:solidFill>
                  <a:srgbClr val="231F20"/>
                </a:solidFill>
                <a:latin typeface="Trebuchet MS"/>
                <a:cs typeface="Trebuchet MS"/>
              </a:rPr>
              <a:t>-0.</a:t>
            </a:r>
            <a:r>
              <a:rPr sz="2000" spc="-40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31F20"/>
                </a:solidFill>
                <a:latin typeface="Trebuchet MS"/>
                <a:cs typeface="Trebuchet MS"/>
              </a:rPr>
              <a:t>19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20" dirty="0">
                <a:solidFill>
                  <a:srgbClr val="231F20"/>
                </a:solidFill>
                <a:latin typeface="Trebuchet MS"/>
                <a:cs typeface="Trebuchet MS"/>
              </a:rPr>
              <a:t>between </a:t>
            </a:r>
            <a:r>
              <a:rPr sz="2000" spc="-58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29" dirty="0">
                <a:solidFill>
                  <a:srgbClr val="231F20"/>
                </a:solidFill>
                <a:latin typeface="Trebuchet MS"/>
                <a:cs typeface="Trebuchet MS"/>
              </a:rPr>
              <a:t>number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00" dirty="0">
                <a:solidFill>
                  <a:srgbClr val="231F20"/>
                </a:solidFill>
                <a:latin typeface="Trebuchet MS"/>
                <a:cs typeface="Trebuchet MS"/>
              </a:rPr>
              <a:t>kilometers</a:t>
            </a:r>
            <a:r>
              <a:rPr sz="2000" spc="3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231F20"/>
                </a:solidFill>
                <a:latin typeface="Trebuchet MS"/>
                <a:cs typeface="Trebuchet MS"/>
              </a:rPr>
              <a:t>driven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231F20"/>
                </a:solidFill>
                <a:latin typeface="Trebuchet MS"/>
                <a:cs typeface="Trebuchet MS"/>
              </a:rPr>
              <a:t>selling</a:t>
            </a:r>
            <a:endParaRPr sz="2000">
              <a:latin typeface="Trebuchet MS"/>
              <a:cs typeface="Trebuchet MS"/>
            </a:endParaRPr>
          </a:p>
          <a:p>
            <a:pPr marL="1766570" marR="838200">
              <a:lnSpc>
                <a:spcPct val="112500"/>
              </a:lnSpc>
            </a:pPr>
            <a:r>
              <a:rPr sz="2000" spc="140" dirty="0">
                <a:solidFill>
                  <a:srgbClr val="231F20"/>
                </a:solidFill>
                <a:latin typeface="Trebuchet MS"/>
                <a:cs typeface="Trebuchet MS"/>
              </a:rPr>
              <a:t>price.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80" dirty="0">
                <a:solidFill>
                  <a:srgbClr val="231F20"/>
                </a:solidFill>
                <a:latin typeface="Trebuchet MS"/>
                <a:cs typeface="Trebuchet MS"/>
              </a:rPr>
              <a:t>suggests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10" dirty="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00" dirty="0">
                <a:solidFill>
                  <a:srgbClr val="231F20"/>
                </a:solidFill>
                <a:latin typeface="Trebuchet MS"/>
                <a:cs typeface="Trebuchet MS"/>
              </a:rPr>
              <a:t>kilometers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231F20"/>
                </a:solidFill>
                <a:latin typeface="Trebuchet MS"/>
                <a:cs typeface="Trebuchet MS"/>
              </a:rPr>
              <a:t>driven </a:t>
            </a:r>
            <a:r>
              <a:rPr sz="2000" spc="-5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231F20"/>
                </a:solidFill>
                <a:latin typeface="Trebuchet MS"/>
                <a:cs typeface="Trebuchet MS"/>
              </a:rPr>
              <a:t>increase,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231F20"/>
                </a:solidFill>
                <a:latin typeface="Trebuchet MS"/>
                <a:cs typeface="Trebuchet MS"/>
              </a:rPr>
              <a:t>selling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95" dirty="0">
                <a:solidFill>
                  <a:srgbClr val="231F20"/>
                </a:solidFill>
                <a:latin typeface="Trebuchet MS"/>
                <a:cs typeface="Trebuchet MS"/>
              </a:rPr>
              <a:t>price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40" dirty="0">
                <a:solidFill>
                  <a:srgbClr val="231F20"/>
                </a:solidFill>
                <a:latin typeface="Trebuchet MS"/>
                <a:cs typeface="Trebuchet MS"/>
              </a:rPr>
              <a:t>tends</a:t>
            </a:r>
            <a:r>
              <a:rPr sz="200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200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solidFill>
                  <a:srgbClr val="231F20"/>
                </a:solidFill>
                <a:latin typeface="Trebuchet MS"/>
                <a:cs typeface="Trebuchet MS"/>
              </a:rPr>
              <a:t>decrease.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5" y="0"/>
            <a:ext cx="2047874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0088" y="0"/>
            <a:ext cx="14027910" cy="9660457"/>
            <a:chOff x="4260088" y="0"/>
            <a:chExt cx="14027910" cy="966045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5361" y="0"/>
              <a:ext cx="6412637" cy="5228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60088" y="3696537"/>
              <a:ext cx="11718925" cy="5963920"/>
            </a:xfrm>
            <a:custGeom>
              <a:avLst/>
              <a:gdLst/>
              <a:ahLst/>
              <a:cxnLst/>
              <a:rect l="l" t="t" r="r" b="b"/>
              <a:pathLst>
                <a:path w="11718925" h="5963920">
                  <a:moveTo>
                    <a:pt x="2932417" y="1033551"/>
                  </a:moveTo>
                  <a:lnTo>
                    <a:pt x="2928734" y="987082"/>
                  </a:lnTo>
                  <a:lnTo>
                    <a:pt x="2917914" y="942174"/>
                  </a:lnTo>
                  <a:lnTo>
                    <a:pt x="2900299" y="899617"/>
                  </a:lnTo>
                  <a:lnTo>
                    <a:pt x="2876181" y="860221"/>
                  </a:lnTo>
                  <a:lnTo>
                    <a:pt x="2845930" y="824763"/>
                  </a:lnTo>
                  <a:lnTo>
                    <a:pt x="2810472" y="794499"/>
                  </a:lnTo>
                  <a:lnTo>
                    <a:pt x="2771063" y="770394"/>
                  </a:lnTo>
                  <a:lnTo>
                    <a:pt x="2728518" y="752767"/>
                  </a:lnTo>
                  <a:lnTo>
                    <a:pt x="2683611" y="741959"/>
                  </a:lnTo>
                  <a:lnTo>
                    <a:pt x="2637142" y="738276"/>
                  </a:lnTo>
                  <a:lnTo>
                    <a:pt x="295275" y="738276"/>
                  </a:lnTo>
                  <a:lnTo>
                    <a:pt x="248805" y="741959"/>
                  </a:lnTo>
                  <a:lnTo>
                    <a:pt x="203898" y="752767"/>
                  </a:lnTo>
                  <a:lnTo>
                    <a:pt x="161340" y="770394"/>
                  </a:lnTo>
                  <a:lnTo>
                    <a:pt x="121945" y="794499"/>
                  </a:lnTo>
                  <a:lnTo>
                    <a:pt x="86487" y="824763"/>
                  </a:lnTo>
                  <a:lnTo>
                    <a:pt x="56222" y="860221"/>
                  </a:lnTo>
                  <a:lnTo>
                    <a:pt x="32118" y="899617"/>
                  </a:lnTo>
                  <a:lnTo>
                    <a:pt x="14490" y="942174"/>
                  </a:lnTo>
                  <a:lnTo>
                    <a:pt x="3683" y="987082"/>
                  </a:lnTo>
                  <a:lnTo>
                    <a:pt x="0" y="1033551"/>
                  </a:lnTo>
                  <a:lnTo>
                    <a:pt x="0" y="4379506"/>
                  </a:lnTo>
                  <a:lnTo>
                    <a:pt x="3683" y="4425975"/>
                  </a:lnTo>
                  <a:lnTo>
                    <a:pt x="14490" y="4470882"/>
                  </a:lnTo>
                  <a:lnTo>
                    <a:pt x="32118" y="4513427"/>
                  </a:lnTo>
                  <a:lnTo>
                    <a:pt x="56222" y="4552835"/>
                  </a:lnTo>
                  <a:lnTo>
                    <a:pt x="86487" y="4588294"/>
                  </a:lnTo>
                  <a:lnTo>
                    <a:pt x="121945" y="4618545"/>
                  </a:lnTo>
                  <a:lnTo>
                    <a:pt x="161340" y="4642650"/>
                  </a:lnTo>
                  <a:lnTo>
                    <a:pt x="203898" y="4660277"/>
                  </a:lnTo>
                  <a:lnTo>
                    <a:pt x="248805" y="4671098"/>
                  </a:lnTo>
                  <a:lnTo>
                    <a:pt x="295275" y="4674768"/>
                  </a:lnTo>
                  <a:lnTo>
                    <a:pt x="2637142" y="4674768"/>
                  </a:lnTo>
                  <a:lnTo>
                    <a:pt x="2683611" y="4671098"/>
                  </a:lnTo>
                  <a:lnTo>
                    <a:pt x="2728518" y="4660277"/>
                  </a:lnTo>
                  <a:lnTo>
                    <a:pt x="2771063" y="4642650"/>
                  </a:lnTo>
                  <a:lnTo>
                    <a:pt x="2810472" y="4618545"/>
                  </a:lnTo>
                  <a:lnTo>
                    <a:pt x="2845930" y="4588294"/>
                  </a:lnTo>
                  <a:lnTo>
                    <a:pt x="2876181" y="4552835"/>
                  </a:lnTo>
                  <a:lnTo>
                    <a:pt x="2900299" y="4513427"/>
                  </a:lnTo>
                  <a:lnTo>
                    <a:pt x="2917914" y="4470882"/>
                  </a:lnTo>
                  <a:lnTo>
                    <a:pt x="2928734" y="4425975"/>
                  </a:lnTo>
                  <a:lnTo>
                    <a:pt x="2932417" y="4379506"/>
                  </a:lnTo>
                  <a:lnTo>
                    <a:pt x="2932417" y="1033551"/>
                  </a:lnTo>
                  <a:close/>
                </a:path>
                <a:path w="11718925" h="5963920">
                  <a:moveTo>
                    <a:pt x="7743050" y="1880654"/>
                  </a:moveTo>
                  <a:lnTo>
                    <a:pt x="7739380" y="1834197"/>
                  </a:lnTo>
                  <a:lnTo>
                    <a:pt x="7728559" y="1789290"/>
                  </a:lnTo>
                  <a:lnTo>
                    <a:pt x="7710932" y="1746732"/>
                  </a:lnTo>
                  <a:lnTo>
                    <a:pt x="7686827" y="1707337"/>
                  </a:lnTo>
                  <a:lnTo>
                    <a:pt x="7656563" y="1671866"/>
                  </a:lnTo>
                  <a:lnTo>
                    <a:pt x="7621105" y="1641614"/>
                  </a:lnTo>
                  <a:lnTo>
                    <a:pt x="7581709" y="1617510"/>
                  </a:lnTo>
                  <a:lnTo>
                    <a:pt x="7539152" y="1599882"/>
                  </a:lnTo>
                  <a:lnTo>
                    <a:pt x="7494244" y="1589062"/>
                  </a:lnTo>
                  <a:lnTo>
                    <a:pt x="7447775" y="1585391"/>
                  </a:lnTo>
                  <a:lnTo>
                    <a:pt x="5105908" y="1585391"/>
                  </a:lnTo>
                  <a:lnTo>
                    <a:pt x="5059438" y="1589062"/>
                  </a:lnTo>
                  <a:lnTo>
                    <a:pt x="5014531" y="1599882"/>
                  </a:lnTo>
                  <a:lnTo>
                    <a:pt x="4971986" y="1617510"/>
                  </a:lnTo>
                  <a:lnTo>
                    <a:pt x="4932578" y="1641614"/>
                  </a:lnTo>
                  <a:lnTo>
                    <a:pt x="4897120" y="1671866"/>
                  </a:lnTo>
                  <a:lnTo>
                    <a:pt x="4866868" y="1707337"/>
                  </a:lnTo>
                  <a:lnTo>
                    <a:pt x="4842751" y="1746732"/>
                  </a:lnTo>
                  <a:lnTo>
                    <a:pt x="4825136" y="1789290"/>
                  </a:lnTo>
                  <a:lnTo>
                    <a:pt x="4814316" y="1834197"/>
                  </a:lnTo>
                  <a:lnTo>
                    <a:pt x="4810633" y="1880654"/>
                  </a:lnTo>
                  <a:lnTo>
                    <a:pt x="4810633" y="5668276"/>
                  </a:lnTo>
                  <a:lnTo>
                    <a:pt x="4814316" y="5714746"/>
                  </a:lnTo>
                  <a:lnTo>
                    <a:pt x="4825136" y="5759653"/>
                  </a:lnTo>
                  <a:lnTo>
                    <a:pt x="4842751" y="5802198"/>
                  </a:lnTo>
                  <a:lnTo>
                    <a:pt x="4866868" y="5841606"/>
                  </a:lnTo>
                  <a:lnTo>
                    <a:pt x="4897120" y="5877064"/>
                  </a:lnTo>
                  <a:lnTo>
                    <a:pt x="4932578" y="5907316"/>
                  </a:lnTo>
                  <a:lnTo>
                    <a:pt x="4971986" y="5931420"/>
                  </a:lnTo>
                  <a:lnTo>
                    <a:pt x="5014531" y="5949048"/>
                  </a:lnTo>
                  <a:lnTo>
                    <a:pt x="5059438" y="5959868"/>
                  </a:lnTo>
                  <a:lnTo>
                    <a:pt x="5105908" y="5963539"/>
                  </a:lnTo>
                  <a:lnTo>
                    <a:pt x="7447775" y="5963539"/>
                  </a:lnTo>
                  <a:lnTo>
                    <a:pt x="7494244" y="5959868"/>
                  </a:lnTo>
                  <a:lnTo>
                    <a:pt x="7539152" y="5949048"/>
                  </a:lnTo>
                  <a:lnTo>
                    <a:pt x="7581709" y="5931420"/>
                  </a:lnTo>
                  <a:lnTo>
                    <a:pt x="7621105" y="5907316"/>
                  </a:lnTo>
                  <a:lnTo>
                    <a:pt x="7656563" y="5877064"/>
                  </a:lnTo>
                  <a:lnTo>
                    <a:pt x="7686827" y="5841606"/>
                  </a:lnTo>
                  <a:lnTo>
                    <a:pt x="7710932" y="5802198"/>
                  </a:lnTo>
                  <a:lnTo>
                    <a:pt x="7728559" y="5759653"/>
                  </a:lnTo>
                  <a:lnTo>
                    <a:pt x="7739380" y="5714746"/>
                  </a:lnTo>
                  <a:lnTo>
                    <a:pt x="7743050" y="5668276"/>
                  </a:lnTo>
                  <a:lnTo>
                    <a:pt x="7743050" y="1880654"/>
                  </a:lnTo>
                  <a:close/>
                </a:path>
                <a:path w="11718925" h="5963920">
                  <a:moveTo>
                    <a:pt x="11718633" y="295262"/>
                  </a:moveTo>
                  <a:lnTo>
                    <a:pt x="11714950" y="248805"/>
                  </a:lnTo>
                  <a:lnTo>
                    <a:pt x="11704142" y="203898"/>
                  </a:lnTo>
                  <a:lnTo>
                    <a:pt x="11686515" y="161353"/>
                  </a:lnTo>
                  <a:lnTo>
                    <a:pt x="11662410" y="121945"/>
                  </a:lnTo>
                  <a:lnTo>
                    <a:pt x="11632146" y="86487"/>
                  </a:lnTo>
                  <a:lnTo>
                    <a:pt x="11596688" y="56235"/>
                  </a:lnTo>
                  <a:lnTo>
                    <a:pt x="11557279" y="32131"/>
                  </a:lnTo>
                  <a:lnTo>
                    <a:pt x="11514734" y="14503"/>
                  </a:lnTo>
                  <a:lnTo>
                    <a:pt x="11469827" y="3683"/>
                  </a:lnTo>
                  <a:lnTo>
                    <a:pt x="11423358" y="0"/>
                  </a:lnTo>
                  <a:lnTo>
                    <a:pt x="9081491" y="0"/>
                  </a:lnTo>
                  <a:lnTo>
                    <a:pt x="9035021" y="3683"/>
                  </a:lnTo>
                  <a:lnTo>
                    <a:pt x="8990114" y="14503"/>
                  </a:lnTo>
                  <a:lnTo>
                    <a:pt x="8947556" y="32131"/>
                  </a:lnTo>
                  <a:lnTo>
                    <a:pt x="8908161" y="56235"/>
                  </a:lnTo>
                  <a:lnTo>
                    <a:pt x="8872703" y="86487"/>
                  </a:lnTo>
                  <a:lnTo>
                    <a:pt x="8842438" y="121945"/>
                  </a:lnTo>
                  <a:lnTo>
                    <a:pt x="8818334" y="161353"/>
                  </a:lnTo>
                  <a:lnTo>
                    <a:pt x="8800706" y="203898"/>
                  </a:lnTo>
                  <a:lnTo>
                    <a:pt x="8789899" y="248805"/>
                  </a:lnTo>
                  <a:lnTo>
                    <a:pt x="8786216" y="295262"/>
                  </a:lnTo>
                  <a:lnTo>
                    <a:pt x="8786216" y="3650805"/>
                  </a:lnTo>
                  <a:lnTo>
                    <a:pt x="8789899" y="3697262"/>
                  </a:lnTo>
                  <a:lnTo>
                    <a:pt x="8800706" y="3742169"/>
                  </a:lnTo>
                  <a:lnTo>
                    <a:pt x="8818334" y="3784714"/>
                  </a:lnTo>
                  <a:lnTo>
                    <a:pt x="8842438" y="3824122"/>
                  </a:lnTo>
                  <a:lnTo>
                    <a:pt x="8872703" y="3859580"/>
                  </a:lnTo>
                  <a:lnTo>
                    <a:pt x="8908161" y="3889845"/>
                  </a:lnTo>
                  <a:lnTo>
                    <a:pt x="8947556" y="3913949"/>
                  </a:lnTo>
                  <a:lnTo>
                    <a:pt x="8990114" y="3931564"/>
                  </a:lnTo>
                  <a:lnTo>
                    <a:pt x="9035021" y="3942384"/>
                  </a:lnTo>
                  <a:lnTo>
                    <a:pt x="9081491" y="3946067"/>
                  </a:lnTo>
                  <a:lnTo>
                    <a:pt x="11423358" y="3946067"/>
                  </a:lnTo>
                  <a:lnTo>
                    <a:pt x="11469827" y="3942384"/>
                  </a:lnTo>
                  <a:lnTo>
                    <a:pt x="11514734" y="3931564"/>
                  </a:lnTo>
                  <a:lnTo>
                    <a:pt x="11557279" y="3913949"/>
                  </a:lnTo>
                  <a:lnTo>
                    <a:pt x="11596688" y="3889845"/>
                  </a:lnTo>
                  <a:lnTo>
                    <a:pt x="11632146" y="3859580"/>
                  </a:lnTo>
                  <a:lnTo>
                    <a:pt x="11662410" y="3824122"/>
                  </a:lnTo>
                  <a:lnTo>
                    <a:pt x="11686515" y="3784714"/>
                  </a:lnTo>
                  <a:lnTo>
                    <a:pt x="11704142" y="3742169"/>
                  </a:lnTo>
                  <a:lnTo>
                    <a:pt x="11714950" y="3697262"/>
                  </a:lnTo>
                  <a:lnTo>
                    <a:pt x="11718633" y="3650805"/>
                  </a:lnTo>
                  <a:lnTo>
                    <a:pt x="11718633" y="295262"/>
                  </a:lnTo>
                  <a:close/>
                </a:path>
              </a:pathLst>
            </a:custGeom>
            <a:solidFill>
              <a:srgbClr val="FFFFFF">
                <a:alpha val="9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7595" y="7906379"/>
              <a:ext cx="1775013" cy="135444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56759" y="4469129"/>
            <a:ext cx="2539365" cy="380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5"/>
              </a:spcBef>
            </a:pP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Conversion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of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categorical </a:t>
            </a:r>
            <a:r>
              <a:rPr sz="1650" spc="155" dirty="0">
                <a:solidFill>
                  <a:srgbClr val="0F0E0D"/>
                </a:solidFill>
                <a:latin typeface="Tahoma"/>
                <a:cs typeface="Tahoma"/>
              </a:rPr>
              <a:t>columns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to </a:t>
            </a:r>
            <a:r>
              <a:rPr sz="1650" spc="-5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numerical: </a:t>
            </a:r>
            <a:r>
              <a:rPr sz="1650" spc="85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9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categorical </a:t>
            </a:r>
            <a:r>
              <a:rPr sz="1650" spc="155" dirty="0">
                <a:solidFill>
                  <a:srgbClr val="0F0E0D"/>
                </a:solidFill>
                <a:latin typeface="Tahoma"/>
                <a:cs typeface="Tahoma"/>
              </a:rPr>
              <a:t>columns </a:t>
            </a:r>
            <a:r>
              <a:rPr sz="1650" spc="16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were transformed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into </a:t>
            </a:r>
            <a:r>
              <a:rPr sz="1650" spc="12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numerical </a:t>
            </a:r>
            <a:r>
              <a:rPr sz="1650" spc="155" dirty="0">
                <a:solidFill>
                  <a:srgbClr val="0F0E0D"/>
                </a:solidFill>
                <a:latin typeface="Tahoma"/>
                <a:cs typeface="Tahoma"/>
              </a:rPr>
              <a:t>columns </a:t>
            </a:r>
            <a:r>
              <a:rPr sz="1650" spc="16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using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 One-Hot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Encoder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technique.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0F0E0D"/>
                </a:solidFill>
                <a:latin typeface="Tahoma"/>
                <a:cs typeface="Tahoma"/>
              </a:rPr>
              <a:t>This </a:t>
            </a:r>
            <a:r>
              <a:rPr sz="1650" spc="-50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conversion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enables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-5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0F0E0D"/>
                </a:solidFill>
                <a:latin typeface="Tahoma"/>
                <a:cs typeface="Tahoma"/>
              </a:rPr>
              <a:t>representation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of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categorical </a:t>
            </a:r>
            <a:r>
              <a:rPr sz="1650" spc="125" dirty="0">
                <a:solidFill>
                  <a:srgbClr val="0F0E0D"/>
                </a:solidFill>
                <a:latin typeface="Tahoma"/>
                <a:cs typeface="Tahoma"/>
              </a:rPr>
              <a:t>data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in </a:t>
            </a:r>
            <a:r>
              <a:rPr sz="1650" spc="95" dirty="0">
                <a:solidFill>
                  <a:srgbClr val="0F0E0D"/>
                </a:solidFill>
                <a:latin typeface="Tahoma"/>
                <a:cs typeface="Tahoma"/>
              </a:rPr>
              <a:t>a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numerical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format </a:t>
            </a:r>
            <a:r>
              <a:rPr sz="1650" spc="12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0F0E0D"/>
                </a:solidFill>
                <a:latin typeface="Tahoma"/>
                <a:cs typeface="Tahoma"/>
              </a:rPr>
              <a:t>suitable</a:t>
            </a:r>
            <a:r>
              <a:rPr sz="1650" spc="-6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0F0E0D"/>
                </a:solidFill>
                <a:latin typeface="Tahoma"/>
                <a:cs typeface="Tahoma"/>
              </a:rPr>
              <a:t>for</a:t>
            </a:r>
            <a:r>
              <a:rPr sz="1650" spc="-6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0F0E0D"/>
                </a:solidFill>
                <a:latin typeface="Tahoma"/>
                <a:cs typeface="Tahoma"/>
              </a:rPr>
              <a:t>analysis.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3425" y="5274617"/>
            <a:ext cx="2489835" cy="438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5"/>
              </a:spcBef>
            </a:pP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Usage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String</a:t>
            </a:r>
            <a:r>
              <a:rPr sz="165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0F0E0D"/>
                </a:solidFill>
                <a:latin typeface="Tahoma"/>
                <a:cs typeface="Tahoma"/>
              </a:rPr>
              <a:t>Indexer: </a:t>
            </a:r>
            <a:r>
              <a:rPr sz="1650" spc="-50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0F0E0D"/>
                </a:solidFill>
                <a:latin typeface="Tahoma"/>
                <a:cs typeface="Tahoma"/>
              </a:rPr>
              <a:t>The</a:t>
            </a:r>
            <a:r>
              <a:rPr sz="165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String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Indexer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class </a:t>
            </a:r>
            <a:r>
              <a:rPr sz="1650" spc="-50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was </a:t>
            </a:r>
            <a:r>
              <a:rPr sz="1650" spc="155" dirty="0">
                <a:solidFill>
                  <a:srgbClr val="0F0E0D"/>
                </a:solidFill>
                <a:latin typeface="Tahoma"/>
                <a:cs typeface="Tahoma"/>
              </a:rPr>
              <a:t>employed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to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55" dirty="0">
                <a:solidFill>
                  <a:srgbClr val="0F0E0D"/>
                </a:solidFill>
                <a:latin typeface="Tahoma"/>
                <a:cs typeface="Tahoma"/>
              </a:rPr>
              <a:t>encode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categorical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0F0E0D"/>
                </a:solidFill>
                <a:latin typeface="Tahoma"/>
                <a:cs typeface="Tahoma"/>
              </a:rPr>
              <a:t>variables,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such </a:t>
            </a:r>
            <a:r>
              <a:rPr sz="1650" spc="55" dirty="0">
                <a:solidFill>
                  <a:srgbClr val="0F0E0D"/>
                </a:solidFill>
                <a:latin typeface="Tahoma"/>
                <a:cs typeface="Tahoma"/>
              </a:rPr>
              <a:t>as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0F0E0D"/>
                </a:solidFill>
                <a:latin typeface="Tahoma"/>
                <a:cs typeface="Tahoma"/>
              </a:rPr>
              <a:t>"Seller_Type"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column.</a:t>
            </a:r>
            <a:endParaRPr sz="1650">
              <a:latin typeface="Tahoma"/>
              <a:cs typeface="Tahoma"/>
            </a:endParaRPr>
          </a:p>
          <a:p>
            <a:pPr marL="13335" marR="5715" algn="ctr">
              <a:lnSpc>
                <a:spcPct val="115700"/>
              </a:lnSpc>
            </a:pPr>
            <a:r>
              <a:rPr sz="1650" spc="60" dirty="0">
                <a:solidFill>
                  <a:srgbClr val="0F0E0D"/>
                </a:solidFill>
                <a:latin typeface="Tahoma"/>
                <a:cs typeface="Tahoma"/>
              </a:rPr>
              <a:t>This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process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assigns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0F0E0D"/>
                </a:solidFill>
                <a:latin typeface="Tahoma"/>
                <a:cs typeface="Tahoma"/>
              </a:rPr>
              <a:t>unique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numerical </a:t>
            </a:r>
            <a:r>
              <a:rPr sz="1650" spc="14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indices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to</a:t>
            </a:r>
            <a:r>
              <a:rPr sz="165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each</a:t>
            </a:r>
            <a:r>
              <a:rPr sz="165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distinct </a:t>
            </a:r>
            <a:r>
              <a:rPr sz="1650" spc="-5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category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within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column. </a:t>
            </a:r>
            <a:r>
              <a:rPr sz="1650" spc="85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resulting </a:t>
            </a:r>
            <a:r>
              <a:rPr sz="1650" spc="1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indexed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values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are </a:t>
            </a:r>
            <a:r>
              <a:rPr sz="1650" spc="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stored</a:t>
            </a:r>
            <a:r>
              <a:rPr sz="165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in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95" dirty="0">
                <a:solidFill>
                  <a:srgbClr val="0F0E0D"/>
                </a:solidFill>
                <a:latin typeface="Tahoma"/>
                <a:cs typeface="Tahoma"/>
              </a:rPr>
              <a:t>a</a:t>
            </a:r>
            <a:r>
              <a:rPr sz="165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65" dirty="0">
                <a:solidFill>
                  <a:srgbClr val="0F0E0D"/>
                </a:solidFill>
                <a:latin typeface="Tahoma"/>
                <a:cs typeface="Tahoma"/>
              </a:rPr>
              <a:t>new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80" dirty="0">
                <a:solidFill>
                  <a:srgbClr val="0F0E0D"/>
                </a:solidFill>
                <a:latin typeface="Tahoma"/>
                <a:cs typeface="Tahoma"/>
              </a:rPr>
              <a:t>column </a:t>
            </a:r>
            <a:r>
              <a:rPr sz="1650" spc="-50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called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0F0E0D"/>
                </a:solidFill>
                <a:latin typeface="Tahoma"/>
                <a:cs typeface="Tahoma"/>
              </a:rPr>
              <a:t>"seller_type_indexer."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2054" y="3838960"/>
            <a:ext cx="2543175" cy="380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5"/>
              </a:spcBef>
            </a:pP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Removal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95" dirty="0">
                <a:solidFill>
                  <a:srgbClr val="0F0E0D"/>
                </a:solidFill>
                <a:latin typeface="Tahoma"/>
                <a:cs typeface="Tahoma"/>
              </a:rPr>
              <a:t>unnecessary </a:t>
            </a:r>
            <a:r>
              <a:rPr sz="1650" spc="-5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0F0E0D"/>
                </a:solidFill>
                <a:latin typeface="Tahoma"/>
                <a:cs typeface="Tahoma"/>
              </a:rPr>
              <a:t>columns: </a:t>
            </a:r>
            <a:r>
              <a:rPr sz="1650" spc="50" dirty="0">
                <a:solidFill>
                  <a:srgbClr val="0F0E0D"/>
                </a:solidFill>
                <a:latin typeface="Tahoma"/>
                <a:cs typeface="Tahoma"/>
              </a:rPr>
              <a:t>To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streamline </a:t>
            </a:r>
            <a:r>
              <a:rPr sz="1650" spc="-5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70" dirty="0">
                <a:solidFill>
                  <a:srgbClr val="0F0E0D"/>
                </a:solidFill>
                <a:latin typeface="Tahoma"/>
                <a:cs typeface="Tahoma"/>
              </a:rPr>
              <a:t>dataset,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redundant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categorical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55" dirty="0">
                <a:solidFill>
                  <a:srgbClr val="0F0E0D"/>
                </a:solidFill>
                <a:latin typeface="Tahoma"/>
                <a:cs typeface="Tahoma"/>
              </a:rPr>
              <a:t>columns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were </a:t>
            </a:r>
            <a:r>
              <a:rPr sz="1650" spc="165" dirty="0">
                <a:solidFill>
                  <a:srgbClr val="0F0E0D"/>
                </a:solidFill>
                <a:latin typeface="Tahoma"/>
                <a:cs typeface="Tahoma"/>
              </a:rPr>
              <a:t>dropped </a:t>
            </a:r>
            <a:r>
              <a:rPr sz="1650" spc="-50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since </a:t>
            </a:r>
            <a:r>
              <a:rPr sz="1650" spc="100" dirty="0">
                <a:solidFill>
                  <a:srgbClr val="0F0E0D"/>
                </a:solidFill>
                <a:latin typeface="Tahoma"/>
                <a:cs typeface="Tahoma"/>
              </a:rPr>
              <a:t>they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were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replaced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with indexed </a:t>
            </a:r>
            <a:r>
              <a:rPr sz="1650" spc="14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65" dirty="0">
                <a:solidFill>
                  <a:srgbClr val="0F0E0D"/>
                </a:solidFill>
                <a:latin typeface="Tahoma"/>
                <a:cs typeface="Tahoma"/>
              </a:rPr>
              <a:t>and</a:t>
            </a:r>
            <a:r>
              <a:rPr sz="165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0F0E0D"/>
                </a:solidFill>
                <a:latin typeface="Tahoma"/>
                <a:cs typeface="Tahoma"/>
              </a:rPr>
              <a:t>vector</a:t>
            </a:r>
            <a:r>
              <a:rPr sz="1650" spc="-6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columns.</a:t>
            </a:r>
            <a:endParaRPr sz="1650">
              <a:latin typeface="Tahoma"/>
              <a:cs typeface="Tahoma"/>
            </a:endParaRPr>
          </a:p>
          <a:p>
            <a:pPr marL="13335" marR="5715" indent="-635" algn="ctr">
              <a:lnSpc>
                <a:spcPct val="115700"/>
              </a:lnSpc>
            </a:pPr>
            <a:r>
              <a:rPr sz="1650" spc="60" dirty="0">
                <a:solidFill>
                  <a:srgbClr val="0F0E0D"/>
                </a:solidFill>
                <a:latin typeface="Tahoma"/>
                <a:cs typeface="Tahoma"/>
              </a:rPr>
              <a:t>This</a:t>
            </a:r>
            <a:r>
              <a:rPr sz="1650" spc="11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helps</a:t>
            </a:r>
            <a:r>
              <a:rPr sz="1650" spc="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in </a:t>
            </a:r>
            <a:r>
              <a:rPr sz="1650" spc="12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eliminating </a:t>
            </a:r>
            <a:r>
              <a:rPr sz="1650" spc="135" dirty="0">
                <a:solidFill>
                  <a:srgbClr val="0F0E0D"/>
                </a:solidFill>
                <a:latin typeface="Tahoma"/>
                <a:cs typeface="Tahoma"/>
              </a:rPr>
              <a:t>duplicate </a:t>
            </a:r>
            <a:r>
              <a:rPr sz="1650" spc="14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0F0E0D"/>
                </a:solidFill>
                <a:latin typeface="Tahoma"/>
                <a:cs typeface="Tahoma"/>
              </a:rPr>
              <a:t>information </a:t>
            </a:r>
            <a:r>
              <a:rPr sz="1650" spc="165" dirty="0">
                <a:solidFill>
                  <a:srgbClr val="0F0E0D"/>
                </a:solidFill>
                <a:latin typeface="Tahoma"/>
                <a:cs typeface="Tahoma"/>
              </a:rPr>
              <a:t>and </a:t>
            </a:r>
            <a:r>
              <a:rPr sz="1650" spc="1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improving</a:t>
            </a:r>
            <a:r>
              <a:rPr sz="1650" spc="-6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the</a:t>
            </a:r>
            <a:r>
              <a:rPr sz="1650" spc="-6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0F0E0D"/>
                </a:solidFill>
                <a:latin typeface="Tahoma"/>
                <a:cs typeface="Tahoma"/>
              </a:rPr>
              <a:t>efficiency </a:t>
            </a:r>
            <a:r>
              <a:rPr sz="1650" spc="-50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0F0E0D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0F0E0D"/>
                </a:solidFill>
                <a:latin typeface="Tahoma"/>
                <a:cs typeface="Tahoma"/>
              </a:rPr>
              <a:t>subsequent</a:t>
            </a:r>
            <a:r>
              <a:rPr sz="165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0F0E0D"/>
                </a:solidFill>
                <a:latin typeface="Tahoma"/>
                <a:cs typeface="Tahoma"/>
              </a:rPr>
              <a:t>analysis.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25" y="0"/>
            <a:ext cx="9110980" cy="8164195"/>
            <a:chOff x="5325" y="0"/>
            <a:chExt cx="9110980" cy="81641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6880" y="6832306"/>
              <a:ext cx="1778869" cy="13314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5" y="0"/>
              <a:ext cx="2047874" cy="12572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23586" y="1591670"/>
            <a:ext cx="10153015" cy="18204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30"/>
              </a:spcBef>
              <a:tabLst>
                <a:tab pos="3241040" algn="l"/>
              </a:tabLst>
            </a:pPr>
            <a:r>
              <a:rPr spc="350" dirty="0" smtClean="0">
                <a:solidFill>
                  <a:srgbClr val="231F20"/>
                </a:solidFill>
              </a:rPr>
              <a:t>D</a:t>
            </a:r>
            <a:r>
              <a:rPr lang="en-US" spc="140" dirty="0" smtClean="0">
                <a:solidFill>
                  <a:srgbClr val="231F20"/>
                </a:solidFill>
              </a:rPr>
              <a:t>ATA</a:t>
            </a:r>
            <a:r>
              <a:rPr lang="en-US" dirty="0" smtClean="0">
                <a:solidFill>
                  <a:srgbClr val="231F20"/>
                </a:solidFill>
              </a:rPr>
              <a:t>  </a:t>
            </a:r>
            <a:r>
              <a:rPr lang="en-US" spc="675" dirty="0" smtClean="0">
                <a:solidFill>
                  <a:srgbClr val="231F20"/>
                </a:solidFill>
              </a:rPr>
              <a:t>preparation</a:t>
            </a:r>
            <a:endParaRPr spc="-835" dirty="0">
              <a:solidFill>
                <a:srgbClr val="231F20"/>
              </a:solidFill>
            </a:endParaRPr>
          </a:p>
          <a:p>
            <a:pPr marL="12700" marR="2341245">
              <a:lnSpc>
                <a:spcPct val="116300"/>
              </a:lnSpc>
              <a:spcBef>
                <a:spcPts val="1590"/>
              </a:spcBef>
            </a:pPr>
            <a:r>
              <a:rPr sz="2150" b="0" spc="30" dirty="0">
                <a:solidFill>
                  <a:srgbClr val="0F0E0D"/>
                </a:solidFill>
                <a:latin typeface="Tahoma"/>
                <a:cs typeface="Tahoma"/>
              </a:rPr>
              <a:t>In</a:t>
            </a:r>
            <a:r>
              <a:rPr sz="2150" b="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75" dirty="0">
                <a:solidFill>
                  <a:srgbClr val="0F0E0D"/>
                </a:solidFill>
                <a:latin typeface="Tahoma"/>
                <a:cs typeface="Tahoma"/>
              </a:rPr>
              <a:t>the</a:t>
            </a:r>
            <a:r>
              <a:rPr sz="2150" b="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30" dirty="0">
                <a:solidFill>
                  <a:srgbClr val="0F0E0D"/>
                </a:solidFill>
                <a:latin typeface="Tahoma"/>
                <a:cs typeface="Tahoma"/>
              </a:rPr>
              <a:t>process</a:t>
            </a:r>
            <a:r>
              <a:rPr sz="2150" b="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00" dirty="0">
                <a:solidFill>
                  <a:srgbClr val="0F0E0D"/>
                </a:solidFill>
                <a:latin typeface="Tahoma"/>
                <a:cs typeface="Tahoma"/>
              </a:rPr>
              <a:t>of</a:t>
            </a:r>
            <a:r>
              <a:rPr sz="2150" b="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45" dirty="0">
                <a:solidFill>
                  <a:srgbClr val="0F0E0D"/>
                </a:solidFill>
                <a:latin typeface="Tahoma"/>
                <a:cs typeface="Tahoma"/>
              </a:rPr>
              <a:t>creating</a:t>
            </a:r>
            <a:r>
              <a:rPr sz="2150" b="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290" dirty="0">
                <a:solidFill>
                  <a:srgbClr val="0F0E0D"/>
                </a:solidFill>
                <a:latin typeface="Tahoma"/>
                <a:cs typeface="Tahoma"/>
              </a:rPr>
              <a:t>dummy</a:t>
            </a:r>
            <a:r>
              <a:rPr sz="2150" b="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70" dirty="0">
                <a:solidFill>
                  <a:srgbClr val="0F0E0D"/>
                </a:solidFill>
                <a:latin typeface="Tahoma"/>
                <a:cs typeface="Tahoma"/>
              </a:rPr>
              <a:t>variables,</a:t>
            </a:r>
            <a:r>
              <a:rPr sz="2150" b="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75" dirty="0">
                <a:solidFill>
                  <a:srgbClr val="0F0E0D"/>
                </a:solidFill>
                <a:latin typeface="Tahoma"/>
                <a:cs typeface="Tahoma"/>
              </a:rPr>
              <a:t>the</a:t>
            </a:r>
            <a:r>
              <a:rPr sz="2150" b="0" spc="-7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55" dirty="0">
                <a:solidFill>
                  <a:srgbClr val="0F0E0D"/>
                </a:solidFill>
                <a:latin typeface="Tahoma"/>
                <a:cs typeface="Tahoma"/>
              </a:rPr>
              <a:t>following </a:t>
            </a:r>
            <a:r>
              <a:rPr sz="2150" b="0" spc="-65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20" dirty="0">
                <a:solidFill>
                  <a:srgbClr val="0F0E0D"/>
                </a:solidFill>
                <a:latin typeface="Tahoma"/>
                <a:cs typeface="Tahoma"/>
              </a:rPr>
              <a:t>steps</a:t>
            </a:r>
            <a:r>
              <a:rPr sz="2150" b="0" spc="-8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55" dirty="0">
                <a:solidFill>
                  <a:srgbClr val="0F0E0D"/>
                </a:solidFill>
                <a:latin typeface="Tahoma"/>
                <a:cs typeface="Tahoma"/>
              </a:rPr>
              <a:t>were</a:t>
            </a:r>
            <a:r>
              <a:rPr sz="2150" b="0" spc="-7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2150" b="0" spc="125" dirty="0">
                <a:solidFill>
                  <a:srgbClr val="0F0E0D"/>
                </a:solidFill>
                <a:latin typeface="Tahoma"/>
                <a:cs typeface="Tahoma"/>
              </a:rPr>
              <a:t>performed:</a:t>
            </a:r>
            <a:endParaRPr sz="2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9381948"/>
            <a:chOff x="0" y="1"/>
            <a:chExt cx="18288000" cy="9381948"/>
          </a:xfrm>
          <a:noFill/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0" y="0"/>
                  </a:moveTo>
                  <a:lnTo>
                    <a:pt x="18287999" y="0"/>
                  </a:lnTo>
                  <a:lnTo>
                    <a:pt x="18287999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3475" y="3510403"/>
              <a:ext cx="9029700" cy="2809875"/>
            </a:xfrm>
            <a:custGeom>
              <a:avLst/>
              <a:gdLst/>
              <a:ahLst/>
              <a:cxnLst/>
              <a:rect l="l" t="t" r="r" b="b"/>
              <a:pathLst>
                <a:path w="9029700" h="2809875">
                  <a:moveTo>
                    <a:pt x="0" y="0"/>
                  </a:moveTo>
                  <a:lnTo>
                    <a:pt x="9029699" y="0"/>
                  </a:lnTo>
                  <a:lnTo>
                    <a:pt x="9029699" y="2809852"/>
                  </a:lnTo>
                  <a:lnTo>
                    <a:pt x="0" y="2809852"/>
                  </a:lnTo>
                  <a:lnTo>
                    <a:pt x="0" y="0"/>
                  </a:lnTo>
                </a:path>
              </a:pathLst>
            </a:custGeom>
            <a:grpFill/>
            <a:ln w="76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9166" y="6572074"/>
              <a:ext cx="9029700" cy="2809875"/>
            </a:xfrm>
            <a:custGeom>
              <a:avLst/>
              <a:gdLst/>
              <a:ahLst/>
              <a:cxnLst/>
              <a:rect l="l" t="t" r="r" b="b"/>
              <a:pathLst>
                <a:path w="9029700" h="2809875">
                  <a:moveTo>
                    <a:pt x="0" y="0"/>
                  </a:moveTo>
                  <a:lnTo>
                    <a:pt x="9029699" y="0"/>
                  </a:lnTo>
                  <a:lnTo>
                    <a:pt x="9029699" y="2809852"/>
                  </a:lnTo>
                  <a:lnTo>
                    <a:pt x="0" y="2809852"/>
                  </a:lnTo>
                  <a:lnTo>
                    <a:pt x="0" y="0"/>
                  </a:lnTo>
                </a:path>
              </a:pathLst>
            </a:custGeom>
            <a:grpFill/>
            <a:ln w="76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166" y="3442595"/>
              <a:ext cx="4495799" cy="2819399"/>
            </a:xfrm>
            <a:prstGeom prst="rect">
              <a:avLst/>
            </a:prstGeom>
            <a:grpFill/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2184" y="6572063"/>
              <a:ext cx="4210049" cy="2809874"/>
            </a:xfrm>
            <a:prstGeom prst="rect">
              <a:avLst/>
            </a:prstGeom>
            <a:grpFill/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7307" y="110271"/>
            <a:ext cx="10168255" cy="2135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 marR="5080" indent="-100330">
              <a:lnSpc>
                <a:spcPct val="114700"/>
              </a:lnSpc>
              <a:spcBef>
                <a:spcPts val="95"/>
              </a:spcBef>
              <a:tabLst>
                <a:tab pos="4097654" algn="l"/>
                <a:tab pos="6142355" algn="l"/>
                <a:tab pos="7980045" algn="l"/>
                <a:tab pos="8535670" algn="l"/>
              </a:tabLst>
            </a:pPr>
            <a:r>
              <a:rPr lang="en-US" sz="6000" spc="565" dirty="0" smtClean="0"/>
              <a:t>Pipeline creation and normalizing data</a:t>
            </a:r>
            <a:endParaRPr sz="6000" dirty="0"/>
          </a:p>
        </p:txBody>
      </p:sp>
      <p:sp>
        <p:nvSpPr>
          <p:cNvPr id="12" name="object 12"/>
          <p:cNvSpPr txBox="1"/>
          <p:nvPr/>
        </p:nvSpPr>
        <p:spPr>
          <a:xfrm>
            <a:off x="2497657" y="3485203"/>
            <a:ext cx="13371194" cy="5036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78020" marR="360680">
              <a:lnSpc>
                <a:spcPct val="115399"/>
              </a:lnSpc>
              <a:spcBef>
                <a:spcPts val="90"/>
              </a:spcBef>
            </a:pPr>
            <a:r>
              <a:rPr sz="195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creation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pipeline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stages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involves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0" dirty="0">
                <a:solidFill>
                  <a:srgbClr val="231F20"/>
                </a:solidFill>
                <a:latin typeface="Trebuchet MS"/>
                <a:cs typeface="Trebuchet MS"/>
              </a:rPr>
              <a:t>setting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up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pipeline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5" dirty="0">
                <a:solidFill>
                  <a:srgbClr val="231F20"/>
                </a:solidFill>
                <a:latin typeface="Trebuchet MS"/>
                <a:cs typeface="Trebuchet MS"/>
              </a:rPr>
              <a:t>comprising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two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stages: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type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5" dirty="0">
                <a:solidFill>
                  <a:srgbClr val="231F20"/>
                </a:solidFill>
                <a:latin typeface="Trebuchet MS"/>
                <a:cs typeface="Trebuchet MS"/>
              </a:rPr>
              <a:t>indexer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type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encoder.</a:t>
            </a:r>
            <a:endParaRPr sz="1950">
              <a:latin typeface="Trebuchet MS"/>
              <a:cs typeface="Trebuchet MS"/>
            </a:endParaRPr>
          </a:p>
          <a:p>
            <a:pPr marL="4478020">
              <a:lnSpc>
                <a:spcPct val="100000"/>
              </a:lnSpc>
              <a:spcBef>
                <a:spcPts val="360"/>
              </a:spcBef>
            </a:pPr>
            <a:r>
              <a:rPr sz="1950" spc="225" dirty="0">
                <a:solidFill>
                  <a:srgbClr val="231F20"/>
                </a:solidFill>
                <a:latin typeface="Trebuchet MS"/>
                <a:cs typeface="Trebuchet MS"/>
              </a:rPr>
              <a:t>These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60" dirty="0">
                <a:solidFill>
                  <a:srgbClr val="231F20"/>
                </a:solidFill>
                <a:latin typeface="Trebuchet MS"/>
                <a:cs typeface="Trebuchet MS"/>
              </a:rPr>
              <a:t>stages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use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5" dirty="0">
                <a:solidFill>
                  <a:srgbClr val="231F20"/>
                </a:solidFill>
                <a:latin typeface="Trebuchet MS"/>
                <a:cs typeface="Trebuchet MS"/>
              </a:rPr>
              <a:t>transformers,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0" dirty="0">
                <a:solidFill>
                  <a:srgbClr val="231F20"/>
                </a:solidFill>
                <a:latin typeface="Trebuchet MS"/>
                <a:cs typeface="Trebuchet MS"/>
              </a:rPr>
              <a:t>namely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0" dirty="0">
                <a:solidFill>
                  <a:srgbClr val="231F20"/>
                </a:solidFill>
                <a:latin typeface="Trebuchet MS"/>
                <a:cs typeface="Trebuchet MS"/>
              </a:rPr>
              <a:t>Type_Indexer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endParaRPr sz="1950">
              <a:latin typeface="Trebuchet MS"/>
              <a:cs typeface="Trebuchet MS"/>
            </a:endParaRPr>
          </a:p>
          <a:p>
            <a:pPr marL="4478020" marR="5080">
              <a:lnSpc>
                <a:spcPct val="115399"/>
              </a:lnSpc>
            </a:pP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Type_Encoder,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75" dirty="0">
                <a:solidFill>
                  <a:srgbClr val="231F20"/>
                </a:solidFill>
                <a:latin typeface="Trebuchet MS"/>
                <a:cs typeface="Trebuchet MS"/>
              </a:rPr>
              <a:t>preprocess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dataset.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75" dirty="0">
                <a:solidFill>
                  <a:srgbClr val="231F20"/>
                </a:solidFill>
                <a:latin typeface="Trebuchet MS"/>
                <a:cs typeface="Trebuchet MS"/>
              </a:rPr>
              <a:t>Once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pipeline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defined,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6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35" dirty="0">
                <a:solidFill>
                  <a:srgbClr val="231F20"/>
                </a:solidFill>
                <a:latin typeface="Trebuchet MS"/>
                <a:cs typeface="Trebuchet MS"/>
              </a:rPr>
              <a:t>t()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method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applied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pipeline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object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5" dirty="0">
                <a:solidFill>
                  <a:srgbClr val="231F20"/>
                </a:solidFill>
                <a:latin typeface="Trebuchet MS"/>
                <a:cs typeface="Trebuchet MS"/>
              </a:rPr>
              <a:t>using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5" dirty="0">
                <a:solidFill>
                  <a:srgbClr val="231F20"/>
                </a:solidFill>
                <a:latin typeface="Trebuchet MS"/>
                <a:cs typeface="Trebuchet MS"/>
              </a:rPr>
              <a:t>new_data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dataset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35" dirty="0">
                <a:solidFill>
                  <a:srgbClr val="231F20"/>
                </a:solidFill>
                <a:latin typeface="Trebuchet MS"/>
                <a:cs typeface="Trebuchet MS"/>
              </a:rPr>
              <a:t>input.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5" dirty="0">
                <a:solidFill>
                  <a:srgbClr val="231F20"/>
                </a:solidFill>
                <a:latin typeface="Trebuchet MS"/>
                <a:cs typeface="Trebuchet MS"/>
              </a:rPr>
              <a:t>trains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pipeline</a:t>
            </a:r>
            <a:r>
              <a:rPr sz="1950" spc="3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endParaRPr sz="1950">
              <a:latin typeface="Trebuchet MS"/>
              <a:cs typeface="Trebuchet MS"/>
            </a:endParaRPr>
          </a:p>
          <a:p>
            <a:pPr marL="4478020" marR="1075690">
              <a:lnSpc>
                <a:spcPct val="115399"/>
              </a:lnSpc>
            </a:pPr>
            <a:r>
              <a:rPr sz="1950" spc="275" dirty="0">
                <a:solidFill>
                  <a:srgbClr val="231F20"/>
                </a:solidFill>
                <a:latin typeface="Trebuchet MS"/>
                <a:cs typeface="Trebuchet MS"/>
              </a:rPr>
              <a:t>produces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sz="1950" spc="-65" dirty="0">
                <a:solidFill>
                  <a:srgbClr val="231F20"/>
                </a:solidFill>
                <a:latin typeface="Trebuchet MS"/>
                <a:cs typeface="Trebuchet MS"/>
              </a:rPr>
              <a:t>f </a:t>
            </a:r>
            <a:r>
              <a:rPr sz="1950" spc="-85" dirty="0">
                <a:solidFill>
                  <a:srgbClr val="231F20"/>
                </a:solidFill>
                <a:latin typeface="Trebuchet MS"/>
                <a:cs typeface="Trebuchet MS"/>
              </a:rPr>
              <a:t>i </a:t>
            </a:r>
            <a:r>
              <a:rPr sz="1950" spc="190" dirty="0">
                <a:solidFill>
                  <a:srgbClr val="231F20"/>
                </a:solidFill>
                <a:latin typeface="Trebuchet MS"/>
                <a:cs typeface="Trebuchet MS"/>
              </a:rPr>
              <a:t>tted pipeline </a:t>
            </a:r>
            <a:r>
              <a:rPr sz="1950" spc="20" dirty="0">
                <a:solidFill>
                  <a:srgbClr val="231F20"/>
                </a:solidFill>
                <a:latin typeface="Trebuchet MS"/>
                <a:cs typeface="Trebuchet MS"/>
              </a:rPr>
              <a:t>( </a:t>
            </a:r>
            <a:r>
              <a:rPr sz="1950" spc="229" dirty="0">
                <a:solidFill>
                  <a:srgbClr val="231F20"/>
                </a:solidFill>
                <a:latin typeface="Trebuchet MS"/>
                <a:cs typeface="Trebuchet MS"/>
              </a:rPr>
              <a:t>pipeline_model)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that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0" dirty="0">
                <a:solidFill>
                  <a:srgbClr val="231F20"/>
                </a:solidFill>
                <a:latin typeface="Trebuchet MS"/>
                <a:cs typeface="Trebuchet MS"/>
              </a:rPr>
              <a:t>utilized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transform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new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35" dirty="0">
                <a:solidFill>
                  <a:srgbClr val="231F20"/>
                </a:solidFill>
                <a:latin typeface="Trebuchet MS"/>
                <a:cs typeface="Trebuchet MS"/>
              </a:rPr>
              <a:t>data.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rebuchet MS"/>
              <a:cs typeface="Trebuchet MS"/>
            </a:endParaRPr>
          </a:p>
          <a:p>
            <a:pPr marL="12700" marR="5614035">
              <a:lnSpc>
                <a:spcPct val="114900"/>
              </a:lnSpc>
            </a:pPr>
            <a:r>
              <a:rPr sz="1950" spc="85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addition,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5" dirty="0">
                <a:solidFill>
                  <a:srgbClr val="231F20"/>
                </a:solidFill>
                <a:latin typeface="Trebuchet MS"/>
                <a:cs typeface="Trebuchet MS"/>
              </a:rPr>
              <a:t>Standard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Scaler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employed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0" dirty="0">
                <a:solidFill>
                  <a:srgbClr val="231F20"/>
                </a:solidFill>
                <a:latin typeface="Trebuchet MS"/>
                <a:cs typeface="Trebuchet MS"/>
              </a:rPr>
              <a:t>scale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sz="1950" spc="1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features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within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consistent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45" dirty="0">
                <a:solidFill>
                  <a:srgbClr val="231F20"/>
                </a:solidFill>
                <a:latin typeface="Trebuchet MS"/>
                <a:cs typeface="Trebuchet MS"/>
              </a:rPr>
              <a:t>range.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5" dirty="0">
                <a:solidFill>
                  <a:srgbClr val="231F20"/>
                </a:solidFill>
                <a:latin typeface="Trebuchet MS"/>
                <a:cs typeface="Trebuchet MS"/>
              </a:rPr>
              <a:t>Standard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Scaler</a:t>
            </a:r>
            <a:endParaRPr sz="1950">
              <a:latin typeface="Trebuchet MS"/>
              <a:cs typeface="Trebuchet MS"/>
            </a:endParaRPr>
          </a:p>
          <a:p>
            <a:pPr marL="12700" marR="5027930">
              <a:lnSpc>
                <a:spcPct val="114900"/>
              </a:lnSpc>
            </a:pP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ensures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65" dirty="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5" dirty="0">
                <a:solidFill>
                  <a:srgbClr val="231F20"/>
                </a:solidFill>
                <a:latin typeface="Trebuchet MS"/>
                <a:cs typeface="Trebuchet MS"/>
              </a:rPr>
              <a:t>each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75" dirty="0">
                <a:solidFill>
                  <a:srgbClr val="231F20"/>
                </a:solidFill>
                <a:latin typeface="Trebuchet MS"/>
                <a:cs typeface="Trebuchet MS"/>
              </a:rPr>
              <a:t>value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40" dirty="0">
                <a:solidFill>
                  <a:srgbClr val="231F20"/>
                </a:solidFill>
                <a:latin typeface="Trebuchet MS"/>
                <a:cs typeface="Trebuchet MS"/>
              </a:rPr>
              <a:t>scaled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range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25" dirty="0">
                <a:solidFill>
                  <a:srgbClr val="231F20"/>
                </a:solidFill>
                <a:latin typeface="Trebuchet MS"/>
                <a:cs typeface="Trebuchet MS"/>
              </a:rPr>
              <a:t>between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50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r>
              <a:rPr sz="1950" spc="3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5" dirty="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sz="1950" spc="-5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425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r>
              <a:rPr sz="1950" spc="-3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365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950" spc="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11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-4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39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2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15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5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50" spc="25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95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50" spc="11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spc="254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1950" spc="6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0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50" spc="34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950" spc="34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950" spc="23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950" spc="3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50" spc="-1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9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3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950" spc="-65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50" spc="204" dirty="0">
                <a:solidFill>
                  <a:srgbClr val="231F20"/>
                </a:solidFill>
                <a:latin typeface="Trebuchet MS"/>
                <a:cs typeface="Trebuchet MS"/>
              </a:rPr>
              <a:t>varying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231F20"/>
                </a:solidFill>
                <a:latin typeface="Trebuchet MS"/>
                <a:cs typeface="Trebuchet MS"/>
              </a:rPr>
              <a:t>feature</a:t>
            </a:r>
            <a:r>
              <a:rPr sz="1950" spc="3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50" spc="210" dirty="0">
                <a:solidFill>
                  <a:srgbClr val="231F20"/>
                </a:solidFill>
                <a:latin typeface="Trebuchet MS"/>
                <a:cs typeface="Trebuchet MS"/>
              </a:rPr>
              <a:t>magnitudes.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13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5" y="1"/>
            <a:ext cx="2047874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0668939" cy="5136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train-test split involves dividing the scaled </a:t>
            </a:r>
            <a:r>
              <a:rPr lang="en-US" dirty="0" err="1" smtClean="0"/>
              <a:t>df</a:t>
            </a:r>
            <a:r>
              <a:rPr lang="en-US" dirty="0" smtClean="0"/>
              <a:t> dataset into two separate datasets: the training dataset and the test dataset.</a:t>
            </a:r>
          </a:p>
          <a:p>
            <a:r>
              <a:rPr lang="en-US" dirty="0"/>
              <a:t> </a:t>
            </a:r>
            <a:r>
              <a:rPr lang="en-US" dirty="0" smtClean="0"/>
              <a:t>this split is achieved using the random split() method, which takes two parameters : weights and seed.</a:t>
            </a:r>
          </a:p>
          <a:p>
            <a:r>
              <a:rPr lang="en-US" dirty="0" smtClean="0"/>
              <a:t>The weights parameter determines the relative sizes of the resulting datasets, while the seed parameter is optional and used for reproducibility purposes.</a:t>
            </a:r>
          </a:p>
          <a:p>
            <a:r>
              <a:rPr lang="en-US" dirty="0" smtClean="0"/>
              <a:t>In this case, the training dataset is allocated 70% of the data, while the test dataset receives 30% of the data.</a:t>
            </a:r>
          </a:p>
          <a:p>
            <a:r>
              <a:rPr lang="en-US" dirty="0" smtClean="0"/>
              <a:t>The seed is set to 1234 to ensure consistent results. After the split, the training dataset contains 3098 records, while the test dataset contains 1236</a:t>
            </a:r>
            <a:endParaRPr lang="en-IN" dirty="0"/>
          </a:p>
        </p:txBody>
      </p:sp>
      <p:pic>
        <p:nvPicPr>
          <p:cNvPr id="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200" y="2400300"/>
            <a:ext cx="6400799" cy="6934200"/>
          </a:xfrm>
          <a:prstGeom prst="rect">
            <a:avLst/>
          </a:prstGeom>
        </p:spPr>
      </p:pic>
      <p:pic>
        <p:nvPicPr>
          <p:cNvPr id="5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5" y="1"/>
            <a:ext cx="2047874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46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72</TotalTime>
  <Words>937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Lucida Sans Unicode</vt:lpstr>
      <vt:lpstr>Tahoma</vt:lpstr>
      <vt:lpstr>Trebuchet MS</vt:lpstr>
      <vt:lpstr>Tw Cen MT</vt:lpstr>
      <vt:lpstr>Droplet</vt:lpstr>
      <vt:lpstr>PowerPoint Presentation</vt:lpstr>
      <vt:lpstr>CONTENT</vt:lpstr>
      <vt:lpstr>EXECUTIVE summary</vt:lpstr>
      <vt:lpstr>EXPLORATORY DATA ANALYSIS</vt:lpstr>
      <vt:lpstr>ANALYSIS INTERPRETATION</vt:lpstr>
      <vt:lpstr>CORRELATON  ANALYSIS</vt:lpstr>
      <vt:lpstr>DATA  preparation In the process of creating dummy variables, the following  steps were performed:</vt:lpstr>
      <vt:lpstr>Pipeline creation and normalizing data</vt:lpstr>
      <vt:lpstr>MODEL BUILDING</vt:lpstr>
      <vt:lpstr>output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Revving Up Sales:</dc:title>
  <dc:creator>Hirok Jyoti Bharadwaj</dc:creator>
  <cp:keywords>DAFnyndigMI,BADyIJCkanE</cp:keywords>
  <cp:lastModifiedBy>DELL</cp:lastModifiedBy>
  <cp:revision>6</cp:revision>
  <dcterms:created xsi:type="dcterms:W3CDTF">2023-07-06T14:17:16Z</dcterms:created>
  <dcterms:modified xsi:type="dcterms:W3CDTF">2023-07-06T15:30:48Z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2023-07-06T00:00:00Z</vt:filetime>
  </property>
</Properties>
</file>