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2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69" r:id="rId12"/>
    <p:sldId id="272" r:id="rId13"/>
    <p:sldId id="273" r:id="rId14"/>
    <p:sldId id="274" r:id="rId15"/>
    <p:sldId id="27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25" autoAdjust="0"/>
  </p:normalViewPr>
  <p:slideViewPr>
    <p:cSldViewPr snapToGrid="0">
      <p:cViewPr varScale="1">
        <p:scale>
          <a:sx n="64" d="100"/>
          <a:sy n="64" d="100"/>
        </p:scale>
        <p:origin x="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00F46-7513-43C0-97B8-0243FE9C5469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A679A-5B12-48BF-9BB7-327B4AE2D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6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21-HY-10535.OUT_Flowline_Lchr/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Rcvr_To_Prod_Sep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(%)"</a:t>
            </a:r>
            <a:r>
              <a:rPr lang="en-IN" dirty="0">
                <a:effectLst/>
              </a:rPr>
              <a:t>,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"21-HY-40534.OUT_Test_Separator_Inlet (%)"</a:t>
            </a:r>
            <a:r>
              <a:rPr lang="en-IN" dirty="0">
                <a:effectLst/>
              </a:rPr>
              <a:t>,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"21-LT-10515.PV_Prod_Sep_Oil_Interface_Level (%)“</a:t>
            </a:r>
          </a:p>
          <a:p>
            <a:r>
              <a:rPr lang="en-IN" dirty="0">
                <a:effectLst/>
              </a:rPr>
              <a:t>,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"21-LY-10516.OUT_Prod_Sep_Oil_Out_To_2nd_Stg_Sep (%)“</a:t>
            </a:r>
          </a:p>
          <a:p>
            <a:r>
              <a:rPr lang="en-IN" dirty="0">
                <a:effectLst/>
              </a:rPr>
              <a:t>,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"21-PT-10505.PV_Production_Separator (PSIG)"</a:t>
            </a:r>
            <a:r>
              <a:rPr lang="en-IN" dirty="0">
                <a:effectLst/>
              </a:rPr>
              <a:t>,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"21-TT-10508.PV_Prod_Sep_Gas_Out_To_Flash_Clr 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Deg.F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)"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A679A-5B12-48BF-9BB7-327B4AE2D63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6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A679A-5B12-48BF-9BB7-327B4AE2D63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7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3D86-B8DB-42C6-88CE-9AAADF91E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A926B-B895-4F72-A36A-973B79920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1ECD-A262-4707-9F8D-377E0EE2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09D-B586-46DD-AEC1-171F41F4480E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D0D88-0580-49CB-BE79-AD0935F1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722D-7949-4027-9298-83178EED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04D-AC74-4EFC-8387-3B5F3C4D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0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E0CE-CD46-4968-9DED-C38EE084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0A02D-6016-4F06-B758-81252980E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68A9-F8B5-4765-AA7B-F1DAFE63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09D-B586-46DD-AEC1-171F41F4480E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08FA-6DDB-4955-AAA7-26EB54E0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CBEE-7870-46FA-BCF7-D2F92076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04D-AC74-4EFC-8387-3B5F3C4D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61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B1D3C-9D93-4BB7-9E03-089F28754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2EFAF-BAD3-4F72-ACBF-05B9D2178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AE749-41D0-4A7E-B64B-7F7C2953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09D-B586-46DD-AEC1-171F41F4480E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F1A41-DC73-4832-B286-9DF28838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53BF-F832-4407-AC28-158F5E66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04D-AC74-4EFC-8387-3B5F3C4D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23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A5C5-D68E-4FBA-B81C-3500997C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83D7-0383-45F0-B98B-DDE99066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EFAB1-1630-404F-9A98-86AC2A84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09D-B586-46DD-AEC1-171F41F4480E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9BB0E-C527-4084-97B4-4EBF2383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C4683-1A27-4CD4-BEAB-CDC9C700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04D-AC74-4EFC-8387-3B5F3C4D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08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F41E-F493-42E1-A225-ACBAE937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5C4A2-03CE-4607-8F38-F1DD3A739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3C4CB-868D-4938-B6A4-BDA20BE6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09D-B586-46DD-AEC1-171F41F4480E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532BD-64A5-4F14-9EB1-2AC15FF4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5FD19-8EB9-44A4-8692-0AE42270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04D-AC74-4EFC-8387-3B5F3C4D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92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5537-6123-42A5-BA4D-4D1CA5A8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2745-590A-463A-B57E-C8509A1A0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CEABC-1D67-4405-99B8-5030F6824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1968B-0AD8-4535-97CE-8BB839F7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09D-B586-46DD-AEC1-171F41F4480E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61A26-9CC0-4D16-9E0D-2FE6A550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F3EA-6036-47EC-9176-BCA5B8A2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04D-AC74-4EFC-8387-3B5F3C4D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12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EB1F-A4C0-4737-9BCA-9C1E9668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A90F3-1CC3-4CEB-8ECB-185239F1E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4EDBB-CC57-4997-9BC3-51CC2113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F37E7-D0C1-4364-901D-EBEB96EF7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709BF-AF44-4E2C-B1EB-69869886F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CF5CC-1CD7-4C0F-8098-C69FB4EE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09D-B586-46DD-AEC1-171F41F4480E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64041-5EA1-4B9D-800B-D0B87A16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93666-EB15-4189-8F99-4148BADC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04D-AC74-4EFC-8387-3B5F3C4D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2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7A4A-F070-4E77-BDE1-F7E33162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EA945-FFEF-4719-9858-C0FEBC74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09D-B586-46DD-AEC1-171F41F4480E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2A7DF-3B57-4BAF-92BE-481B18FF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ADA78-018D-48E2-987B-82B21348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04D-AC74-4EFC-8387-3B5F3C4D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93F2A-7A1E-4314-A2FA-F030A392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09D-B586-46DD-AEC1-171F41F4480E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B3E6A-B279-42AE-B958-5FEA0E94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16FB-B922-47F0-A61E-E351E150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04D-AC74-4EFC-8387-3B5F3C4D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70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DCDD-3F59-43E1-8834-E88A0C27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317B-307F-4175-8727-A0A4C008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56FD5-B892-48F4-8C30-3898A5569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05C70-1080-49A4-8C86-AF13D1C9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09D-B586-46DD-AEC1-171F41F4480E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0475B-2A0E-4BC0-972D-B5355741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DFB39-F27F-4D99-AC17-D4E6BA3A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04D-AC74-4EFC-8387-3B5F3C4D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31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7FAC-76AC-48D2-8D92-1FBA07F2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D6B86-735E-4ACD-ACF1-BD198B35B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FB53F-6322-44BA-A254-615781A99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26418-AE16-43DD-9B4B-751AF9F2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09D-B586-46DD-AEC1-171F41F4480E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57C6A-833F-4D4C-AC6E-0D846638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16224-E013-4674-9D7A-3CFDB8D3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04D-AC74-4EFC-8387-3B5F3C4D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85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9BEEA-36C5-42BF-9A3C-0F06D42D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1F1D4-8699-426B-8111-A2EF082B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C4AE-0380-4A4A-B246-18CAE2424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009D-B586-46DD-AEC1-171F41F4480E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0C02-A503-4A4B-8242-A4A9159A9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B4DEA-240F-4978-8ABC-F76014003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8604D-AC74-4EFC-8387-3B5F3C4D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0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1B9B-D2BD-4361-922F-2D9035B4B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723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dirty="0"/>
              <a:t> Predicting conditions that upset the separation of water and oil in petroleum production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0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F8614-E832-41C9-85BA-02C2A1B7FB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04"/>
          <a:stretch/>
        </p:blipFill>
        <p:spPr>
          <a:xfrm>
            <a:off x="1422400" y="719962"/>
            <a:ext cx="9723119" cy="61282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D07C17-B1E7-49D2-B7A7-96C741A2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720" y="9744"/>
            <a:ext cx="10515600" cy="1325563"/>
          </a:xfrm>
        </p:spPr>
        <p:txBody>
          <a:bodyPr/>
          <a:lstStyle/>
          <a:p>
            <a:r>
              <a:rPr lang="en-IN" dirty="0"/>
              <a:t>Flowline parameters for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37299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C17-B1E7-49D2-B7A7-96C741A2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720" y="-238125"/>
            <a:ext cx="10515600" cy="1325563"/>
          </a:xfrm>
        </p:spPr>
        <p:txBody>
          <a:bodyPr/>
          <a:lstStyle/>
          <a:p>
            <a:r>
              <a:rPr lang="en-IN" dirty="0"/>
              <a:t>Facility parameters on upset days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78126F9-464D-4982-AFBE-1BF4875E2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8"/>
          <a:stretch/>
        </p:blipFill>
        <p:spPr>
          <a:xfrm>
            <a:off x="1361215" y="822959"/>
            <a:ext cx="9560785" cy="604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7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00A514-0C4D-4FBC-AB90-ED417CD1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02" y="727111"/>
            <a:ext cx="811619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D07C17-B1E7-49D2-B7A7-96C741A2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1" y="-138973"/>
            <a:ext cx="10515600" cy="1325563"/>
          </a:xfrm>
        </p:spPr>
        <p:txBody>
          <a:bodyPr/>
          <a:lstStyle/>
          <a:p>
            <a:r>
              <a:rPr lang="en-IN" dirty="0"/>
              <a:t>Correlation heatmap</a:t>
            </a:r>
          </a:p>
        </p:txBody>
      </p:sp>
    </p:spTree>
    <p:extLst>
      <p:ext uri="{BB962C8B-B14F-4D97-AF65-F5344CB8AC3E}">
        <p14:creationId xmlns:p14="http://schemas.microsoft.com/office/powerpoint/2010/main" val="136212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C17-B1E7-49D2-B7A7-96C741A2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5578"/>
            <a:ext cx="10515600" cy="1325563"/>
          </a:xfrm>
        </p:spPr>
        <p:txBody>
          <a:bodyPr/>
          <a:lstStyle/>
          <a:p>
            <a:r>
              <a:rPr lang="en-IN" dirty="0"/>
              <a:t>Facility parameter 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CE1767-DBE9-4C0E-BCF4-9865682FC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55" y="862699"/>
            <a:ext cx="3373309" cy="566282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A527B2-BAF6-4C9B-9EEB-7AED15584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23" y="862699"/>
            <a:ext cx="5289822" cy="377209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2180E3-D1AD-4807-AE3B-C227EA110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18831"/>
              </p:ext>
            </p:extLst>
          </p:nvPr>
        </p:nvGraphicFramePr>
        <p:xfrm>
          <a:off x="5857723" y="5031710"/>
          <a:ext cx="5289822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9822">
                  <a:extLst>
                    <a:ext uri="{9D8B030D-6E8A-4147-A177-3AD203B41FA5}">
                      <a16:colId xmlns:a16="http://schemas.microsoft.com/office/drawing/2014/main" val="3070764785"/>
                    </a:ext>
                  </a:extLst>
                </a:gridCol>
              </a:tblGrid>
              <a:tr h="356745"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Affects upset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279244"/>
                  </a:ext>
                </a:extLst>
              </a:tr>
              <a:tr h="329203"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CE5CD"/>
                          </a:highlight>
                        </a:rPr>
                        <a:t>No Upset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71595"/>
                  </a:ext>
                </a:extLst>
              </a:tr>
              <a:tr h="329203">
                <a:tc>
                  <a:txBody>
                    <a:bodyPr/>
                    <a:lstStyle/>
                    <a:p>
                      <a:r>
                        <a:rPr lang="en-IN" dirty="0"/>
                        <a:t>Other similar colour columns behave in a same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35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175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C17-B1E7-49D2-B7A7-96C741A2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075"/>
            <a:ext cx="10515600" cy="1325563"/>
          </a:xfrm>
        </p:spPr>
        <p:txBody>
          <a:bodyPr/>
          <a:lstStyle/>
          <a:p>
            <a:r>
              <a:rPr lang="en-IN" dirty="0"/>
              <a:t>Our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C947-5ED6-46C3-BA86-CA66C04A1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/>
          <a:lstStyle/>
          <a:p>
            <a:r>
              <a:rPr lang="en-IN" dirty="0"/>
              <a:t>Multiple features in flowline contribute to upset</a:t>
            </a:r>
          </a:p>
          <a:p>
            <a:r>
              <a:rPr lang="en-IN" dirty="0"/>
              <a:t>An upset can be identified by certain facility features</a:t>
            </a:r>
          </a:p>
          <a:p>
            <a:r>
              <a:rPr lang="en-IN" dirty="0"/>
              <a:t>An upset is strongly correlated with value failures at the flowline.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01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C17-B1E7-49D2-B7A7-96C741A2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075"/>
            <a:ext cx="10515600" cy="1325563"/>
          </a:xfrm>
        </p:spPr>
        <p:txBody>
          <a:bodyPr/>
          <a:lstStyle/>
          <a:p>
            <a:r>
              <a:rPr lang="en-IN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C947-5ED6-46C3-BA86-CA66C04A1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992"/>
            <a:ext cx="10515600" cy="4351338"/>
          </a:xfrm>
        </p:spPr>
        <p:txBody>
          <a:bodyPr/>
          <a:lstStyle/>
          <a:p>
            <a:r>
              <a:rPr lang="en-IN" dirty="0"/>
              <a:t>Use a clustering algorithm like K-means to label data</a:t>
            </a:r>
          </a:p>
          <a:p>
            <a:r>
              <a:rPr lang="en-IN" dirty="0"/>
              <a:t>Predict the upset before it happens by taking advantage of time delay between flowline and facility.</a:t>
            </a:r>
          </a:p>
        </p:txBody>
      </p:sp>
    </p:spTree>
    <p:extLst>
      <p:ext uri="{BB962C8B-B14F-4D97-AF65-F5344CB8AC3E}">
        <p14:creationId xmlns:p14="http://schemas.microsoft.com/office/powerpoint/2010/main" val="170046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1B9B-D2BD-4361-922F-2D9035B4B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93521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A3ED223-A124-41D2-9912-F4796FC05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-152400"/>
            <a:ext cx="12191980" cy="68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8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antenna&#10;&#10;Description automatically generated">
            <a:extLst>
              <a:ext uri="{FF2B5EF4-FFF2-40B4-BE49-F238E27FC236}">
                <a16:creationId xmlns:a16="http://schemas.microsoft.com/office/drawing/2014/main" id="{572FDF7E-4644-48F4-AE79-BD9750DDA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838"/>
            <a:ext cx="12192000" cy="5804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DF4F9A-BA4E-45ED-965E-3DD14228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0"/>
            <a:ext cx="3329502" cy="697187"/>
          </a:xfrm>
        </p:spPr>
        <p:txBody>
          <a:bodyPr>
            <a:normAutofit/>
          </a:bodyPr>
          <a:lstStyle/>
          <a:p>
            <a:r>
              <a:rPr lang="en-IN" sz="4000" dirty="0"/>
              <a:t>Facility 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9FAD2A-736E-467F-8C52-83E59B6BA59D}"/>
              </a:ext>
            </a:extLst>
          </p:cNvPr>
          <p:cNvCxnSpPr>
            <a:cxnSpLocks/>
          </p:cNvCxnSpPr>
          <p:nvPr/>
        </p:nvCxnSpPr>
        <p:spPr>
          <a:xfrm flipH="1">
            <a:off x="4686301" y="2390775"/>
            <a:ext cx="1181099" cy="301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8EA8F90-C2FC-4A90-A9C0-52B68016A9B5}"/>
              </a:ext>
            </a:extLst>
          </p:cNvPr>
          <p:cNvSpPr txBox="1">
            <a:spLocks/>
          </p:cNvSpPr>
          <p:nvPr/>
        </p:nvSpPr>
        <p:spPr>
          <a:xfrm>
            <a:off x="5056505" y="1693588"/>
            <a:ext cx="3329502" cy="697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dirty="0"/>
              <a:t>Flat lines show zero output</a:t>
            </a:r>
          </a:p>
        </p:txBody>
      </p:sp>
    </p:spTree>
    <p:extLst>
      <p:ext uri="{BB962C8B-B14F-4D97-AF65-F5344CB8AC3E}">
        <p14:creationId xmlns:p14="http://schemas.microsoft.com/office/powerpoint/2010/main" val="326785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C17-B1E7-49D2-B7A7-96C741A2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C947-5ED6-46C3-BA86-CA66C04A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between flowline parameters and facility parameters for predicting upsets</a:t>
            </a:r>
          </a:p>
          <a:p>
            <a:r>
              <a:rPr lang="en-IN" dirty="0"/>
              <a:t>Prediction of upset from flowline parameters(good to have)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48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C17-B1E7-49D2-B7A7-96C741A2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C947-5ED6-46C3-BA86-CA66C04A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between flowline parameters and facility parameters for predicting upsets</a:t>
            </a:r>
          </a:p>
          <a:p>
            <a:r>
              <a:rPr lang="en-IN" dirty="0"/>
              <a:t>Prediction of upset from flowline parameters(good to have)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05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C17-B1E7-49D2-B7A7-96C741A2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C947-5ED6-46C3-BA86-CA66C04A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files containing sensor(temperature, pressure, flow rate, etc) readings in every 30 seconds interval</a:t>
            </a:r>
          </a:p>
          <a:p>
            <a:r>
              <a:rPr lang="en-IN" dirty="0"/>
              <a:t>164 days</a:t>
            </a:r>
          </a:p>
          <a:p>
            <a:r>
              <a:rPr lang="en-IN" dirty="0"/>
              <a:t>6 upset days</a:t>
            </a:r>
          </a:p>
          <a:p>
            <a:r>
              <a:rPr lang="en-IN" dirty="0"/>
              <a:t>Flowline data has 41 features</a:t>
            </a:r>
          </a:p>
          <a:p>
            <a:r>
              <a:rPr lang="en-IN" dirty="0"/>
              <a:t>Facility data has 51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5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C17-B1E7-49D2-B7A7-96C741A2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C947-5ED6-46C3-BA86-CA66C04A1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529"/>
            <a:ext cx="10515600" cy="4351338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Requires domain knowledge to understand dataset</a:t>
            </a:r>
          </a:p>
          <a:p>
            <a:r>
              <a:rPr lang="en-IN" dirty="0"/>
              <a:t>To come up with upset definition</a:t>
            </a:r>
          </a:p>
          <a:p>
            <a:r>
              <a:rPr lang="en-IN" dirty="0"/>
              <a:t>Dataset not labelled</a:t>
            </a:r>
          </a:p>
          <a:p>
            <a:r>
              <a:rPr lang="en-IN" dirty="0"/>
              <a:t>Skewed data</a:t>
            </a:r>
          </a:p>
          <a:p>
            <a:r>
              <a:rPr lang="en-IN" dirty="0"/>
              <a:t>Time lag between the sensor readings at facility and flowline. Liquid from drill centres reach facility in between 1 to 6 hours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05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C17-B1E7-49D2-B7A7-96C741A2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075"/>
            <a:ext cx="10515600" cy="1325563"/>
          </a:xfrm>
        </p:spPr>
        <p:txBody>
          <a:bodyPr/>
          <a:lstStyle/>
          <a:p>
            <a:r>
              <a:rPr lang="en-IN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C947-5ED6-46C3-BA86-CA66C04A1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Time series analysis and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137179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C17-B1E7-49D2-B7A7-96C741A2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60" y="-264160"/>
            <a:ext cx="10515600" cy="1325563"/>
          </a:xfrm>
        </p:spPr>
        <p:txBody>
          <a:bodyPr/>
          <a:lstStyle/>
          <a:p>
            <a:r>
              <a:rPr lang="en-IN" dirty="0"/>
              <a:t>Flowline parameters on upset days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A423C-A3E3-4D5B-AD9F-002B563B8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60" y="640093"/>
            <a:ext cx="8267859" cy="62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6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331</Words>
  <Application>Microsoft Office PowerPoint</Application>
  <PresentationFormat>Widescreen</PresentationFormat>
  <Paragraphs>49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 Predicting conditions that upset the separation of water and oil in petroleum production</vt:lpstr>
      <vt:lpstr>PowerPoint Presentation</vt:lpstr>
      <vt:lpstr>Facility output</vt:lpstr>
      <vt:lpstr>Requirements</vt:lpstr>
      <vt:lpstr>Requirements</vt:lpstr>
      <vt:lpstr>Exploratory data analysis</vt:lpstr>
      <vt:lpstr>Challenges:</vt:lpstr>
      <vt:lpstr>Our approach</vt:lpstr>
      <vt:lpstr>Flowline parameters on upset days</vt:lpstr>
      <vt:lpstr>Flowline parameters for entire dataset</vt:lpstr>
      <vt:lpstr>Facility parameters on upset days</vt:lpstr>
      <vt:lpstr>Correlation heatmap</vt:lpstr>
      <vt:lpstr>Facility parameter analysis</vt:lpstr>
      <vt:lpstr>Our findings</vt:lpstr>
      <vt:lpstr>What next?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conditions that upset the separation of water and oil in petroleum production</dc:title>
  <dc:creator>Surbhi Rathore</dc:creator>
  <cp:lastModifiedBy>Surbhi Rathore</cp:lastModifiedBy>
  <cp:revision>21</cp:revision>
  <dcterms:created xsi:type="dcterms:W3CDTF">2019-03-09T09:12:44Z</dcterms:created>
  <dcterms:modified xsi:type="dcterms:W3CDTF">2019-03-11T15:55:32Z</dcterms:modified>
</cp:coreProperties>
</file>