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9" r:id="rId3"/>
    <p:sldId id="258" r:id="rId4"/>
    <p:sldId id="292" r:id="rId5"/>
    <p:sldId id="260" r:id="rId6"/>
    <p:sldId id="261" r:id="rId7"/>
    <p:sldId id="262" r:id="rId8"/>
    <p:sldId id="286" r:id="rId9"/>
    <p:sldId id="284" r:id="rId10"/>
    <p:sldId id="283" r:id="rId11"/>
    <p:sldId id="287" r:id="rId12"/>
    <p:sldId id="293" r:id="rId13"/>
    <p:sldId id="288" r:id="rId14"/>
    <p:sldId id="289" r:id="rId15"/>
    <p:sldId id="290" r:id="rId16"/>
    <p:sldId id="294" r:id="rId17"/>
    <p:sldId id="295" r:id="rId18"/>
    <p:sldId id="291"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90"/>
    <p:restoredTop sz="94681"/>
  </p:normalViewPr>
  <p:slideViewPr>
    <p:cSldViewPr snapToGrid="0" snapToObjects="1" showGuides="1">
      <p:cViewPr varScale="1">
        <p:scale>
          <a:sx n="108" d="100"/>
          <a:sy n="108" d="100"/>
        </p:scale>
        <p:origin x="344" y="18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4/3/23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4/3/23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901147" y="1996030"/>
            <a:ext cx="10594626" cy="2492990"/>
          </a:xfrm>
          <a:prstGeom prst="rect">
            <a:avLst/>
          </a:prstGeom>
          <a:solidFill>
            <a:schemeClr val="bg2">
              <a:lumMod val="25000"/>
            </a:schemeClr>
          </a:solidFill>
        </p:spPr>
        <p:txBody>
          <a:bodyPr wrap="square" rtlCol="0">
            <a:spAutoFit/>
          </a:bodyPr>
          <a:lstStyle/>
          <a:p>
            <a:r>
              <a:rPr lang="en-US" sz="6600" dirty="0">
                <a:solidFill>
                  <a:srgbClr val="FF6600"/>
                </a:solidFill>
              </a:rPr>
              <a:t>G2M Cab Insights</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2-Feb-2023</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Year-wise profit distribution of both cabs</a:t>
            </a:r>
            <a:endParaRPr lang="en-US" sz="4200" dirty="0">
              <a:solidFill>
                <a:schemeClr val="accent2"/>
              </a:solidFill>
              <a:latin typeface="+mj-lt"/>
            </a:endParaRPr>
          </a:p>
        </p:txBody>
      </p:sp>
      <p:pic>
        <p:nvPicPr>
          <p:cNvPr id="3" name="Picture 2" descr="Chart, bar chart&#10;&#10;Description automatically generated">
            <a:extLst>
              <a:ext uri="{FF2B5EF4-FFF2-40B4-BE49-F238E27FC236}">
                <a16:creationId xmlns:a16="http://schemas.microsoft.com/office/drawing/2014/main" id="{BBCAF384-6E26-689A-0EDF-D7F8C1EF6DF7}"/>
              </a:ext>
            </a:extLst>
          </p:cNvPr>
          <p:cNvPicPr>
            <a:picLocks noChangeAspect="1"/>
          </p:cNvPicPr>
          <p:nvPr/>
        </p:nvPicPr>
        <p:blipFill>
          <a:blip r:embed="rId2"/>
          <a:stretch>
            <a:fillRect/>
          </a:stretch>
        </p:blipFill>
        <p:spPr>
          <a:xfrm>
            <a:off x="625929" y="1532270"/>
            <a:ext cx="9885904" cy="4741198"/>
          </a:xfrm>
          <a:prstGeom prst="rect">
            <a:avLst/>
          </a:prstGeom>
        </p:spPr>
      </p:pic>
    </p:spTree>
    <p:extLst>
      <p:ext uri="{BB962C8B-B14F-4D97-AF65-F5344CB8AC3E}">
        <p14:creationId xmlns:p14="http://schemas.microsoft.com/office/powerpoint/2010/main" val="253240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City-wise profit distribution of both cabs</a:t>
            </a:r>
          </a:p>
          <a:p>
            <a:endParaRPr lang="en-US" sz="4200" dirty="0">
              <a:solidFill>
                <a:schemeClr val="accent2"/>
              </a:solidFill>
              <a:latin typeface="+mj-lt"/>
            </a:endParaRPr>
          </a:p>
        </p:txBody>
      </p:sp>
      <p:pic>
        <p:nvPicPr>
          <p:cNvPr id="4" name="Picture 3" descr="Graphical user interface&#10;&#10;Description automatically generated with medium confidence">
            <a:extLst>
              <a:ext uri="{FF2B5EF4-FFF2-40B4-BE49-F238E27FC236}">
                <a16:creationId xmlns:a16="http://schemas.microsoft.com/office/drawing/2014/main" id="{01C48617-DE9B-6A01-F2EE-9A1347086AEB}"/>
              </a:ext>
            </a:extLst>
          </p:cNvPr>
          <p:cNvPicPr>
            <a:picLocks noChangeAspect="1"/>
          </p:cNvPicPr>
          <p:nvPr/>
        </p:nvPicPr>
        <p:blipFill>
          <a:blip r:embed="rId2"/>
          <a:stretch>
            <a:fillRect/>
          </a:stretch>
        </p:blipFill>
        <p:spPr>
          <a:xfrm>
            <a:off x="190004" y="1373852"/>
            <a:ext cx="10450287" cy="5324264"/>
          </a:xfrm>
          <a:prstGeom prst="rect">
            <a:avLst/>
          </a:prstGeom>
        </p:spPr>
      </p:pic>
    </p:spTree>
    <p:extLst>
      <p:ext uri="{BB962C8B-B14F-4D97-AF65-F5344CB8AC3E}">
        <p14:creationId xmlns:p14="http://schemas.microsoft.com/office/powerpoint/2010/main" val="3942689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Users Per City</a:t>
            </a:r>
          </a:p>
          <a:p>
            <a:endParaRPr lang="en-US" sz="4200" dirty="0">
              <a:solidFill>
                <a:schemeClr val="accent2"/>
              </a:solidFill>
              <a:latin typeface="+mj-lt"/>
            </a:endParaRPr>
          </a:p>
        </p:txBody>
      </p:sp>
      <p:pic>
        <p:nvPicPr>
          <p:cNvPr id="7" name="Picture 6" descr="Chart, pie chart&#10;&#10;Description automatically generated">
            <a:extLst>
              <a:ext uri="{FF2B5EF4-FFF2-40B4-BE49-F238E27FC236}">
                <a16:creationId xmlns:a16="http://schemas.microsoft.com/office/drawing/2014/main" id="{CD7B6F68-9FDE-86E5-3A2E-3D7E315D7CD5}"/>
              </a:ext>
            </a:extLst>
          </p:cNvPr>
          <p:cNvPicPr>
            <a:picLocks noChangeAspect="1"/>
          </p:cNvPicPr>
          <p:nvPr/>
        </p:nvPicPr>
        <p:blipFill>
          <a:blip r:embed="rId2"/>
          <a:stretch>
            <a:fillRect/>
          </a:stretch>
        </p:blipFill>
        <p:spPr>
          <a:xfrm>
            <a:off x="2093431" y="868282"/>
            <a:ext cx="7157447" cy="5873649"/>
          </a:xfrm>
          <a:prstGeom prst="rect">
            <a:avLst/>
          </a:prstGeom>
        </p:spPr>
      </p:pic>
    </p:spTree>
    <p:extLst>
      <p:ext uri="{BB962C8B-B14F-4D97-AF65-F5344CB8AC3E}">
        <p14:creationId xmlns:p14="http://schemas.microsoft.com/office/powerpoint/2010/main" val="523899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Annual profit rate</a:t>
            </a:r>
          </a:p>
        </p:txBody>
      </p:sp>
      <p:pic>
        <p:nvPicPr>
          <p:cNvPr id="4" name="Picture 3" descr="Chart, histogram&#10;&#10;Description automatically generated">
            <a:extLst>
              <a:ext uri="{FF2B5EF4-FFF2-40B4-BE49-F238E27FC236}">
                <a16:creationId xmlns:a16="http://schemas.microsoft.com/office/drawing/2014/main" id="{0800381F-145A-9955-43B9-D94FB4F74EB5}"/>
              </a:ext>
            </a:extLst>
          </p:cNvPr>
          <p:cNvPicPr>
            <a:picLocks noChangeAspect="1"/>
          </p:cNvPicPr>
          <p:nvPr/>
        </p:nvPicPr>
        <p:blipFill>
          <a:blip r:embed="rId2"/>
          <a:stretch>
            <a:fillRect/>
          </a:stretch>
        </p:blipFill>
        <p:spPr>
          <a:xfrm>
            <a:off x="6373338" y="2154786"/>
            <a:ext cx="5905500" cy="3632200"/>
          </a:xfrm>
          <a:prstGeom prst="rect">
            <a:avLst/>
          </a:prstGeom>
        </p:spPr>
      </p:pic>
      <p:pic>
        <p:nvPicPr>
          <p:cNvPr id="7" name="Picture 6" descr="Chart, bar chart&#10;&#10;Description automatically generated">
            <a:extLst>
              <a:ext uri="{FF2B5EF4-FFF2-40B4-BE49-F238E27FC236}">
                <a16:creationId xmlns:a16="http://schemas.microsoft.com/office/drawing/2014/main" id="{FFD2560D-BD78-D515-879B-46B0ACB3C9BE}"/>
              </a:ext>
            </a:extLst>
          </p:cNvPr>
          <p:cNvPicPr>
            <a:picLocks noChangeAspect="1"/>
          </p:cNvPicPr>
          <p:nvPr/>
        </p:nvPicPr>
        <p:blipFill>
          <a:blip r:embed="rId3"/>
          <a:stretch>
            <a:fillRect/>
          </a:stretch>
        </p:blipFill>
        <p:spPr>
          <a:xfrm>
            <a:off x="165100" y="1202286"/>
            <a:ext cx="5930900" cy="5537200"/>
          </a:xfrm>
          <a:prstGeom prst="rect">
            <a:avLst/>
          </a:prstGeom>
        </p:spPr>
      </p:pic>
    </p:spTree>
    <p:extLst>
      <p:ext uri="{BB962C8B-B14F-4D97-AF65-F5344CB8AC3E}">
        <p14:creationId xmlns:p14="http://schemas.microsoft.com/office/powerpoint/2010/main" val="3559780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Price vs Distance and Cost vs Distance comparison</a:t>
            </a:r>
          </a:p>
        </p:txBody>
      </p:sp>
      <p:pic>
        <p:nvPicPr>
          <p:cNvPr id="4" name="Picture 3" descr="Graphical user interface, chart, scatter chart&#10;&#10;Description automatically generated">
            <a:extLst>
              <a:ext uri="{FF2B5EF4-FFF2-40B4-BE49-F238E27FC236}">
                <a16:creationId xmlns:a16="http://schemas.microsoft.com/office/drawing/2014/main" id="{04E3E5E3-2AE0-A360-AEF5-47B257EB5D87}"/>
              </a:ext>
            </a:extLst>
          </p:cNvPr>
          <p:cNvPicPr>
            <a:picLocks noChangeAspect="1"/>
          </p:cNvPicPr>
          <p:nvPr/>
        </p:nvPicPr>
        <p:blipFill>
          <a:blip r:embed="rId2"/>
          <a:stretch>
            <a:fillRect/>
          </a:stretch>
        </p:blipFill>
        <p:spPr>
          <a:xfrm>
            <a:off x="0" y="2005366"/>
            <a:ext cx="11789162" cy="3694790"/>
          </a:xfrm>
          <a:prstGeom prst="rect">
            <a:avLst/>
          </a:prstGeom>
        </p:spPr>
      </p:pic>
    </p:spTree>
    <p:extLst>
      <p:ext uri="{BB962C8B-B14F-4D97-AF65-F5344CB8AC3E}">
        <p14:creationId xmlns:p14="http://schemas.microsoft.com/office/powerpoint/2010/main" val="336717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Gender and Year wise cab usage</a:t>
            </a:r>
          </a:p>
          <a:p>
            <a:endParaRPr lang="en-US" sz="4200" dirty="0">
              <a:solidFill>
                <a:schemeClr val="accent2"/>
              </a:solidFill>
              <a:latin typeface="+mj-lt"/>
            </a:endParaRPr>
          </a:p>
        </p:txBody>
      </p:sp>
      <p:pic>
        <p:nvPicPr>
          <p:cNvPr id="3" name="Picture 2" descr="Chart, bar chart&#10;&#10;Description automatically generated">
            <a:extLst>
              <a:ext uri="{FF2B5EF4-FFF2-40B4-BE49-F238E27FC236}">
                <a16:creationId xmlns:a16="http://schemas.microsoft.com/office/drawing/2014/main" id="{125692D8-F12D-5E73-3E72-611117179653}"/>
              </a:ext>
            </a:extLst>
          </p:cNvPr>
          <p:cNvPicPr>
            <a:picLocks noChangeAspect="1"/>
          </p:cNvPicPr>
          <p:nvPr/>
        </p:nvPicPr>
        <p:blipFill>
          <a:blip r:embed="rId2"/>
          <a:stretch>
            <a:fillRect/>
          </a:stretch>
        </p:blipFill>
        <p:spPr>
          <a:xfrm>
            <a:off x="24217" y="1888166"/>
            <a:ext cx="12167783" cy="4118495"/>
          </a:xfrm>
          <a:prstGeom prst="rect">
            <a:avLst/>
          </a:prstGeom>
        </p:spPr>
      </p:pic>
    </p:spTree>
    <p:extLst>
      <p:ext uri="{BB962C8B-B14F-4D97-AF65-F5344CB8AC3E}">
        <p14:creationId xmlns:p14="http://schemas.microsoft.com/office/powerpoint/2010/main" val="3621327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IN" sz="4200" b="1" dirty="0">
                <a:solidFill>
                  <a:schemeClr val="accent2"/>
                </a:solidFill>
                <a:latin typeface="+mj-lt"/>
              </a:rPr>
              <a:t>Age and year wise cab usage</a:t>
            </a:r>
          </a:p>
          <a:p>
            <a:endParaRPr lang="en-US" sz="4200" dirty="0">
              <a:solidFill>
                <a:schemeClr val="accent2"/>
              </a:solidFill>
              <a:latin typeface="+mj-lt"/>
            </a:endParaRPr>
          </a:p>
        </p:txBody>
      </p:sp>
      <p:pic>
        <p:nvPicPr>
          <p:cNvPr id="4" name="Picture 3" descr="Chart, bar chart, box and whisker chart&#10;&#10;Description automatically generated">
            <a:extLst>
              <a:ext uri="{FF2B5EF4-FFF2-40B4-BE49-F238E27FC236}">
                <a16:creationId xmlns:a16="http://schemas.microsoft.com/office/drawing/2014/main" id="{8120571B-ED5C-0024-8DAA-1D07ABA36C0A}"/>
              </a:ext>
            </a:extLst>
          </p:cNvPr>
          <p:cNvPicPr>
            <a:picLocks noChangeAspect="1"/>
          </p:cNvPicPr>
          <p:nvPr/>
        </p:nvPicPr>
        <p:blipFill>
          <a:blip r:embed="rId2"/>
          <a:stretch>
            <a:fillRect/>
          </a:stretch>
        </p:blipFill>
        <p:spPr>
          <a:xfrm>
            <a:off x="-1" y="1736071"/>
            <a:ext cx="12317905" cy="4068709"/>
          </a:xfrm>
          <a:prstGeom prst="rect">
            <a:avLst/>
          </a:prstGeom>
        </p:spPr>
      </p:pic>
    </p:spTree>
    <p:extLst>
      <p:ext uri="{BB962C8B-B14F-4D97-AF65-F5344CB8AC3E}">
        <p14:creationId xmlns:p14="http://schemas.microsoft.com/office/powerpoint/2010/main" val="287118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IN" sz="4400" b="0" i="0" dirty="0">
                <a:effectLst/>
                <a:latin typeface="Times New Roman" panose="02020603050405020304" pitchFamily="18" charset="0"/>
                <a:cs typeface="Times New Roman" panose="02020603050405020304" pitchFamily="18" charset="0"/>
              </a:rPr>
              <a:t>Income wise Cab usage</a:t>
            </a:r>
          </a:p>
        </p:txBody>
      </p:sp>
      <p:pic>
        <p:nvPicPr>
          <p:cNvPr id="3" name="Picture 2" descr="Chart, bar chart, box and whisker chart&#10;&#10;Description automatically generated">
            <a:extLst>
              <a:ext uri="{FF2B5EF4-FFF2-40B4-BE49-F238E27FC236}">
                <a16:creationId xmlns:a16="http://schemas.microsoft.com/office/drawing/2014/main" id="{C3BF20C5-36AA-43EF-8F71-4BA39D7A65A6}"/>
              </a:ext>
            </a:extLst>
          </p:cNvPr>
          <p:cNvPicPr>
            <a:picLocks noChangeAspect="1"/>
          </p:cNvPicPr>
          <p:nvPr/>
        </p:nvPicPr>
        <p:blipFill>
          <a:blip r:embed="rId2"/>
          <a:stretch>
            <a:fillRect/>
          </a:stretch>
        </p:blipFill>
        <p:spPr>
          <a:xfrm>
            <a:off x="0" y="2164588"/>
            <a:ext cx="12357958" cy="4055830"/>
          </a:xfrm>
          <a:prstGeom prst="rect">
            <a:avLst/>
          </a:prstGeom>
        </p:spPr>
      </p:pic>
    </p:spTree>
    <p:extLst>
      <p:ext uri="{BB962C8B-B14F-4D97-AF65-F5344CB8AC3E}">
        <p14:creationId xmlns:p14="http://schemas.microsoft.com/office/powerpoint/2010/main" val="2916241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Final Recommendation</a:t>
            </a:r>
            <a:endParaRPr lang="en-US" sz="4200" dirty="0">
              <a:solidFill>
                <a:schemeClr val="accent2"/>
              </a:solidFill>
              <a:latin typeface="+mj-lt"/>
            </a:endParaRPr>
          </a:p>
        </p:txBody>
      </p:sp>
      <p:pic>
        <p:nvPicPr>
          <p:cNvPr id="6" name="Picture 5" descr="Graphical user interface, application, Word&#10;&#10;Description automatically generated">
            <a:extLst>
              <a:ext uri="{FF2B5EF4-FFF2-40B4-BE49-F238E27FC236}">
                <a16:creationId xmlns:a16="http://schemas.microsoft.com/office/drawing/2014/main" id="{29166B26-D324-FE70-03BF-D5AAC910849D}"/>
              </a:ext>
            </a:extLst>
          </p:cNvPr>
          <p:cNvPicPr>
            <a:picLocks noChangeAspect="1"/>
          </p:cNvPicPr>
          <p:nvPr/>
        </p:nvPicPr>
        <p:blipFill>
          <a:blip r:embed="rId2"/>
          <a:stretch>
            <a:fillRect/>
          </a:stretch>
        </p:blipFill>
        <p:spPr>
          <a:xfrm>
            <a:off x="58030" y="1690688"/>
            <a:ext cx="12250030" cy="4090918"/>
          </a:xfrm>
          <a:prstGeom prst="rect">
            <a:avLst/>
          </a:prstGeom>
        </p:spPr>
      </p:pic>
    </p:spTree>
    <p:extLst>
      <p:ext uri="{BB962C8B-B14F-4D97-AF65-F5344CB8AC3E}">
        <p14:creationId xmlns:p14="http://schemas.microsoft.com/office/powerpoint/2010/main" val="3007622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284922" y="1364465"/>
            <a:ext cx="11622156" cy="502849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endParaRPr lang="en-US" dirty="0">
              <a:solidFill>
                <a:srgbClr val="24292F"/>
              </a:solidFill>
              <a:latin typeface="Times New Roman" panose="02020603050405020304" pitchFamily="18" charset="0"/>
              <a:cs typeface="Times New Roman" panose="02020603050405020304" pitchFamily="18" charset="0"/>
            </a:endParaRPr>
          </a:p>
          <a:p>
            <a:pPr algn="just">
              <a:lnSpc>
                <a:spcPct val="150000"/>
              </a:lnSpc>
            </a:pPr>
            <a:r>
              <a:rPr lang="en-IN" b="1" i="0" dirty="0">
                <a:solidFill>
                  <a:srgbClr val="2D3B45"/>
                </a:solidFill>
                <a:effectLst/>
                <a:latin typeface="Times New Roman" panose="02020603050405020304" pitchFamily="18" charset="0"/>
                <a:cs typeface="Times New Roman" panose="02020603050405020304" pitchFamily="18" charset="0"/>
              </a:rPr>
              <a:t>The Client</a:t>
            </a:r>
            <a:endParaRPr lang="en-IN" b="0" i="0" dirty="0">
              <a:solidFill>
                <a:srgbClr val="2D3B45"/>
              </a:solidFill>
              <a:effectLst/>
              <a:latin typeface="Times New Roman" panose="02020603050405020304" pitchFamily="18" charset="0"/>
              <a:cs typeface="Times New Roman" panose="02020603050405020304" pitchFamily="18" charset="0"/>
            </a:endParaRPr>
          </a:p>
          <a:p>
            <a:pPr algn="just">
              <a:lnSpc>
                <a:spcPct val="150000"/>
              </a:lnSpc>
            </a:pPr>
            <a:r>
              <a:rPr lang="en-IN" b="0" i="0" dirty="0">
                <a:solidFill>
                  <a:srgbClr val="2D3B45"/>
                </a:solidFill>
                <a:effectLst/>
                <a:latin typeface="Times New Roman" panose="02020603050405020304" pitchFamily="18" charset="0"/>
                <a:cs typeface="Times New Roman" panose="02020603050405020304" pitchFamily="18" charset="0"/>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algn="just">
              <a:lnSpc>
                <a:spcPct val="150000"/>
              </a:lnSpc>
            </a:pPr>
            <a:endParaRPr lang="en-IN" b="0" i="0" dirty="0">
              <a:solidFill>
                <a:srgbClr val="2D3B45"/>
              </a:solidFill>
              <a:effectLst/>
              <a:latin typeface="Times New Roman" panose="02020603050405020304" pitchFamily="18" charset="0"/>
              <a:cs typeface="Times New Roman" panose="02020603050405020304" pitchFamily="18" charset="0"/>
            </a:endParaRPr>
          </a:p>
          <a:p>
            <a:pPr algn="just">
              <a:lnSpc>
                <a:spcPct val="150000"/>
              </a:lnSpc>
            </a:pPr>
            <a:r>
              <a:rPr lang="en-IN" b="1" i="0" dirty="0">
                <a:solidFill>
                  <a:srgbClr val="2D3B45"/>
                </a:solidFill>
                <a:effectLst/>
                <a:latin typeface="Times New Roman" panose="02020603050405020304" pitchFamily="18" charset="0"/>
                <a:cs typeface="Times New Roman" panose="02020603050405020304" pitchFamily="18" charset="0"/>
              </a:rPr>
              <a:t>Project delivery:</a:t>
            </a:r>
            <a:endParaRPr lang="en-IN" b="0" i="0" dirty="0">
              <a:solidFill>
                <a:srgbClr val="2D3B45"/>
              </a:solidFill>
              <a:effectLst/>
              <a:latin typeface="Times New Roman" panose="02020603050405020304" pitchFamily="18" charset="0"/>
              <a:cs typeface="Times New Roman" panose="02020603050405020304" pitchFamily="18" charset="0"/>
            </a:endParaRPr>
          </a:p>
          <a:p>
            <a:pPr algn="just">
              <a:lnSpc>
                <a:spcPct val="150000"/>
              </a:lnSpc>
            </a:pPr>
            <a:r>
              <a:rPr lang="en-IN" dirty="0">
                <a:solidFill>
                  <a:srgbClr val="2D3B45"/>
                </a:solidFill>
                <a:latin typeface="Times New Roman" panose="02020603050405020304" pitchFamily="18" charset="0"/>
                <a:cs typeface="Times New Roman" panose="02020603050405020304" pitchFamily="18" charset="0"/>
              </a:rPr>
              <a:t>M</a:t>
            </a:r>
            <a:r>
              <a:rPr lang="en-IN" b="0" i="0" dirty="0">
                <a:solidFill>
                  <a:srgbClr val="2D3B45"/>
                </a:solidFill>
                <a:effectLst/>
                <a:latin typeface="Times New Roman" panose="02020603050405020304" pitchFamily="18" charset="0"/>
                <a:cs typeface="Times New Roman" panose="02020603050405020304" pitchFamily="18" charset="0"/>
              </a:rPr>
              <a:t>ultiple data sets that contains information on 2 cab companies have been provided. Each file (data set) provided represents different aspects of the customer profile. XYZ is interested in using the provided actionable insights to help them identify the right company to make their investment.</a:t>
            </a:r>
          </a:p>
          <a:p>
            <a:pPr marL="514350" indent="-285750" algn="just">
              <a:lnSpc>
                <a:spcPct val="150000"/>
              </a:lnSpc>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514350" indent="-285750" algn="just">
              <a:lnSpc>
                <a:spcPct val="150000"/>
              </a:lnSpc>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pPr lvl="0"/>
            <a:r>
              <a:rPr lang="en-US" sz="3500" b="1" dirty="0">
                <a:solidFill>
                  <a:schemeClr val="accent2"/>
                </a:solidFill>
                <a:latin typeface="Calibri" panose="020F0502020204030204" pitchFamily="34" charset="0"/>
                <a:cs typeface="Calibri" panose="020F0502020204030204" pitchFamily="34" charset="0"/>
              </a:rPr>
              <a:t>Problem Description</a:t>
            </a:r>
            <a:endParaRPr lang="en-IN"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929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Dataset</a:t>
            </a:r>
            <a:endParaRPr lang="en-US" sz="4400" b="1" dirty="0">
              <a:solidFill>
                <a:schemeClr val="bg2">
                  <a:lumMod val="25000"/>
                </a:schemeClr>
              </a:solidFill>
              <a:latin typeface="+mj-lt"/>
            </a:endParaRPr>
          </a:p>
        </p:txBody>
      </p:sp>
      <p:sp>
        <p:nvSpPr>
          <p:cNvPr id="6" name="Rectangle 4">
            <a:extLst>
              <a:ext uri="{FF2B5EF4-FFF2-40B4-BE49-F238E27FC236}">
                <a16:creationId xmlns:a16="http://schemas.microsoft.com/office/drawing/2014/main" id="{3140E2BA-3B72-306C-B64D-583D8CD93EC1}"/>
              </a:ext>
            </a:extLst>
          </p:cNvPr>
          <p:cNvSpPr>
            <a:spLocks noChangeArrowheads="1"/>
          </p:cNvSpPr>
          <p:nvPr/>
        </p:nvSpPr>
        <p:spPr bwMode="auto">
          <a:xfrm>
            <a:off x="228600" y="2073967"/>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Rectangle 6">
            <a:extLst>
              <a:ext uri="{FF2B5EF4-FFF2-40B4-BE49-F238E27FC236}">
                <a16:creationId xmlns:a16="http://schemas.microsoft.com/office/drawing/2014/main" id="{17043DE1-8DBE-2764-AB4B-B35F15E63BA2}"/>
              </a:ext>
            </a:extLst>
          </p:cNvPr>
          <p:cNvSpPr>
            <a:spLocks noChangeArrowheads="1"/>
          </p:cNvSpPr>
          <p:nvPr/>
        </p:nvSpPr>
        <p:spPr bwMode="auto">
          <a:xfrm>
            <a:off x="228600" y="4283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374F12EA-EAAF-484E-2E6E-F4C281756F5D}"/>
              </a:ext>
            </a:extLst>
          </p:cNvPr>
          <p:cNvSpPr>
            <a:spLocks noChangeArrowheads="1"/>
          </p:cNvSpPr>
          <p:nvPr/>
        </p:nvSpPr>
        <p:spPr bwMode="auto">
          <a:xfrm>
            <a:off x="533400" y="42522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DE93E950-66F6-2FF6-B62C-693FF96A8A64}"/>
              </a:ext>
            </a:extLst>
          </p:cNvPr>
          <p:cNvSpPr txBox="1"/>
          <p:nvPr/>
        </p:nvSpPr>
        <p:spPr>
          <a:xfrm>
            <a:off x="228600" y="1830819"/>
            <a:ext cx="11605591" cy="2535566"/>
          </a:xfrm>
          <a:prstGeom prst="rect">
            <a:avLst/>
          </a:prstGeom>
          <a:noFill/>
        </p:spPr>
        <p:txBody>
          <a:bodyPr wrap="square">
            <a:spAutoFit/>
          </a:bodyPr>
          <a:lstStyle/>
          <a:p>
            <a:pPr algn="just">
              <a:lnSpc>
                <a:spcPct val="150000"/>
              </a:lnSpc>
            </a:pPr>
            <a:r>
              <a:rPr lang="en-IN" b="0" i="0" dirty="0">
                <a:solidFill>
                  <a:srgbClr val="2D3B45"/>
                </a:solidFill>
                <a:effectLst/>
                <a:latin typeface="Times New Roman" panose="02020603050405020304" pitchFamily="18" charset="0"/>
                <a:cs typeface="Times New Roman" panose="02020603050405020304" pitchFamily="18" charset="0"/>
              </a:rPr>
              <a:t>4 individual data sets. </a:t>
            </a:r>
            <a:r>
              <a:rPr lang="en-IN" b="1" i="0" dirty="0">
                <a:solidFill>
                  <a:srgbClr val="2D3B45"/>
                </a:solidFill>
                <a:effectLst/>
                <a:latin typeface="Times New Roman" panose="02020603050405020304" pitchFamily="18" charset="0"/>
                <a:cs typeface="Times New Roman" panose="02020603050405020304" pitchFamily="18" charset="0"/>
              </a:rPr>
              <a:t>Time period of data is from 31/01/2016 </a:t>
            </a:r>
            <a:r>
              <a:rPr lang="en-IN" b="0" i="0" dirty="0">
                <a:solidFill>
                  <a:srgbClr val="2D3B45"/>
                </a:solidFill>
                <a:effectLst/>
                <a:latin typeface="Times New Roman" panose="02020603050405020304" pitchFamily="18" charset="0"/>
                <a:cs typeface="Times New Roman" panose="02020603050405020304" pitchFamily="18" charset="0"/>
              </a:rPr>
              <a:t>to</a:t>
            </a:r>
            <a:r>
              <a:rPr lang="en-IN" b="1" i="0" dirty="0">
                <a:solidFill>
                  <a:srgbClr val="2D3B45"/>
                </a:solidFill>
                <a:effectLst/>
                <a:latin typeface="Times New Roman" panose="02020603050405020304" pitchFamily="18" charset="0"/>
                <a:cs typeface="Times New Roman" panose="02020603050405020304" pitchFamily="18" charset="0"/>
              </a:rPr>
              <a:t> 31/12/2018.</a:t>
            </a:r>
            <a:endParaRPr lang="en-IN" b="0" i="0" dirty="0">
              <a:solidFill>
                <a:srgbClr val="2D3B45"/>
              </a:solidFill>
              <a:effectLst/>
              <a:latin typeface="Times New Roman" panose="02020603050405020304" pitchFamily="18" charset="0"/>
              <a:cs typeface="Times New Roman" panose="02020603050405020304" pitchFamily="18" charset="0"/>
            </a:endParaRPr>
          </a:p>
          <a:p>
            <a:pPr algn="just">
              <a:lnSpc>
                <a:spcPct val="150000"/>
              </a:lnSpc>
            </a:pPr>
            <a:r>
              <a:rPr lang="en-IN" b="0" i="0" dirty="0">
                <a:solidFill>
                  <a:srgbClr val="2D3B45"/>
                </a:solidFill>
                <a:effectLst/>
                <a:latin typeface="Times New Roman" panose="02020603050405020304" pitchFamily="18" charset="0"/>
                <a:cs typeface="Times New Roman" panose="02020603050405020304" pitchFamily="18" charset="0"/>
              </a:rPr>
              <a:t>Below are the list of datasets which are provided for the analysis:</a:t>
            </a:r>
          </a:p>
          <a:p>
            <a:pPr algn="just">
              <a:lnSpc>
                <a:spcPct val="150000"/>
              </a:lnSpc>
            </a:pPr>
            <a:r>
              <a:rPr lang="en-IN" b="1" i="0" dirty="0" err="1">
                <a:solidFill>
                  <a:srgbClr val="2D3B45"/>
                </a:solidFill>
                <a:effectLst/>
                <a:latin typeface="Times New Roman" panose="02020603050405020304" pitchFamily="18" charset="0"/>
                <a:cs typeface="Times New Roman" panose="02020603050405020304" pitchFamily="18" charset="0"/>
              </a:rPr>
              <a:t>Cab_Data.csv</a:t>
            </a:r>
            <a:r>
              <a:rPr lang="en-IN" b="1" i="0" dirty="0">
                <a:solidFill>
                  <a:srgbClr val="2D3B45"/>
                </a:solidFill>
                <a:effectLst/>
                <a:latin typeface="Times New Roman" panose="02020603050405020304" pitchFamily="18" charset="0"/>
                <a:cs typeface="Times New Roman" panose="02020603050405020304" pitchFamily="18" charset="0"/>
              </a:rPr>
              <a:t> – </a:t>
            </a:r>
            <a:r>
              <a:rPr lang="en-IN" b="0" i="0" dirty="0">
                <a:solidFill>
                  <a:srgbClr val="2D3B45"/>
                </a:solidFill>
                <a:effectLst/>
                <a:latin typeface="Times New Roman" panose="02020603050405020304" pitchFamily="18" charset="0"/>
                <a:cs typeface="Times New Roman" panose="02020603050405020304" pitchFamily="18" charset="0"/>
              </a:rPr>
              <a:t>this file includes details of transaction for 2 cab companies</a:t>
            </a:r>
          </a:p>
          <a:p>
            <a:pPr algn="just">
              <a:lnSpc>
                <a:spcPct val="150000"/>
              </a:lnSpc>
            </a:pPr>
            <a:r>
              <a:rPr lang="en-IN" b="1" i="0" dirty="0" err="1">
                <a:solidFill>
                  <a:srgbClr val="2D3B45"/>
                </a:solidFill>
                <a:effectLst/>
                <a:latin typeface="Times New Roman" panose="02020603050405020304" pitchFamily="18" charset="0"/>
                <a:cs typeface="Times New Roman" panose="02020603050405020304" pitchFamily="18" charset="0"/>
              </a:rPr>
              <a:t>Customer_ID.csv</a:t>
            </a:r>
            <a:r>
              <a:rPr lang="en-IN" b="0" i="0" dirty="0">
                <a:solidFill>
                  <a:srgbClr val="2D3B45"/>
                </a:solidFill>
                <a:effectLst/>
                <a:latin typeface="Times New Roman" panose="02020603050405020304" pitchFamily="18" charset="0"/>
                <a:cs typeface="Times New Roman" panose="02020603050405020304" pitchFamily="18" charset="0"/>
              </a:rPr>
              <a:t> – this is a mapping table that contains a unique identifier which links the customer’s demographic details</a:t>
            </a:r>
          </a:p>
          <a:p>
            <a:pPr algn="just">
              <a:lnSpc>
                <a:spcPct val="150000"/>
              </a:lnSpc>
            </a:pPr>
            <a:r>
              <a:rPr lang="en-IN" b="1" i="0" dirty="0" err="1">
                <a:solidFill>
                  <a:srgbClr val="2D3B45"/>
                </a:solidFill>
                <a:effectLst/>
                <a:latin typeface="Times New Roman" panose="02020603050405020304" pitchFamily="18" charset="0"/>
                <a:cs typeface="Times New Roman" panose="02020603050405020304" pitchFamily="18" charset="0"/>
              </a:rPr>
              <a:t>Transaction_ID.csv</a:t>
            </a:r>
            <a:r>
              <a:rPr lang="en-IN" b="1" i="0" dirty="0">
                <a:solidFill>
                  <a:srgbClr val="2D3B45"/>
                </a:solidFill>
                <a:effectLst/>
                <a:latin typeface="Times New Roman" panose="02020603050405020304" pitchFamily="18" charset="0"/>
                <a:cs typeface="Times New Roman" panose="02020603050405020304" pitchFamily="18" charset="0"/>
              </a:rPr>
              <a:t> – </a:t>
            </a:r>
            <a:r>
              <a:rPr lang="en-IN" b="0" i="0" dirty="0">
                <a:solidFill>
                  <a:srgbClr val="2D3B45"/>
                </a:solidFill>
                <a:effectLst/>
                <a:latin typeface="Times New Roman" panose="02020603050405020304" pitchFamily="18" charset="0"/>
                <a:cs typeface="Times New Roman" panose="02020603050405020304" pitchFamily="18" charset="0"/>
              </a:rPr>
              <a:t>this is a mapping table that contains transaction to customer mapping and payment mode</a:t>
            </a:r>
          </a:p>
          <a:p>
            <a:pPr algn="just">
              <a:lnSpc>
                <a:spcPct val="150000"/>
              </a:lnSpc>
            </a:pPr>
            <a:r>
              <a:rPr lang="en-IN" b="1" i="0" dirty="0" err="1">
                <a:solidFill>
                  <a:srgbClr val="2D3B45"/>
                </a:solidFill>
                <a:effectLst/>
                <a:latin typeface="Times New Roman" panose="02020603050405020304" pitchFamily="18" charset="0"/>
                <a:cs typeface="Times New Roman" panose="02020603050405020304" pitchFamily="18" charset="0"/>
              </a:rPr>
              <a:t>City.csv</a:t>
            </a:r>
            <a:r>
              <a:rPr lang="en-IN" b="1" i="0" dirty="0">
                <a:solidFill>
                  <a:srgbClr val="2D3B45"/>
                </a:solidFill>
                <a:effectLst/>
                <a:latin typeface="Times New Roman" panose="02020603050405020304" pitchFamily="18" charset="0"/>
                <a:cs typeface="Times New Roman" panose="02020603050405020304" pitchFamily="18" charset="0"/>
              </a:rPr>
              <a:t> – </a:t>
            </a:r>
            <a:r>
              <a:rPr lang="en-IN" b="0" i="0" dirty="0">
                <a:solidFill>
                  <a:srgbClr val="2D3B45"/>
                </a:solidFill>
                <a:effectLst/>
                <a:latin typeface="Times New Roman" panose="02020603050405020304" pitchFamily="18" charset="0"/>
                <a:cs typeface="Times New Roman" panose="02020603050405020304" pitchFamily="18" charset="0"/>
              </a:rPr>
              <a:t>this file contains list of US cities, their population and number of cab users</a:t>
            </a:r>
          </a:p>
        </p:txBody>
      </p:sp>
    </p:spTree>
    <p:extLst>
      <p:ext uri="{BB962C8B-B14F-4D97-AF65-F5344CB8AC3E}">
        <p14:creationId xmlns:p14="http://schemas.microsoft.com/office/powerpoint/2010/main" val="384811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3140E2BA-3B72-306C-B64D-583D8CD93EC1}"/>
              </a:ext>
            </a:extLst>
          </p:cNvPr>
          <p:cNvSpPr>
            <a:spLocks noChangeArrowheads="1"/>
          </p:cNvSpPr>
          <p:nvPr/>
        </p:nvSpPr>
        <p:spPr bwMode="auto">
          <a:xfrm>
            <a:off x="228600" y="2073967"/>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Rectangle 6">
            <a:extLst>
              <a:ext uri="{FF2B5EF4-FFF2-40B4-BE49-F238E27FC236}">
                <a16:creationId xmlns:a16="http://schemas.microsoft.com/office/drawing/2014/main" id="{17043DE1-8DBE-2764-AB4B-B35F15E63BA2}"/>
              </a:ext>
            </a:extLst>
          </p:cNvPr>
          <p:cNvSpPr>
            <a:spLocks noChangeArrowheads="1"/>
          </p:cNvSpPr>
          <p:nvPr/>
        </p:nvSpPr>
        <p:spPr bwMode="auto">
          <a:xfrm>
            <a:off x="228600" y="4283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374F12EA-EAAF-484E-2E6E-F4C281756F5D}"/>
              </a:ext>
            </a:extLst>
          </p:cNvPr>
          <p:cNvSpPr>
            <a:spLocks noChangeArrowheads="1"/>
          </p:cNvSpPr>
          <p:nvPr/>
        </p:nvSpPr>
        <p:spPr bwMode="auto">
          <a:xfrm>
            <a:off x="533400" y="42522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descr="A screenshot of a computer&#10;&#10;Description automatically generated with medium confidence">
            <a:extLst>
              <a:ext uri="{FF2B5EF4-FFF2-40B4-BE49-F238E27FC236}">
                <a16:creationId xmlns:a16="http://schemas.microsoft.com/office/drawing/2014/main" id="{E2585F73-D893-3CCF-79E3-623B328BD25F}"/>
              </a:ext>
            </a:extLst>
          </p:cNvPr>
          <p:cNvPicPr>
            <a:picLocks noChangeAspect="1"/>
          </p:cNvPicPr>
          <p:nvPr/>
        </p:nvPicPr>
        <p:blipFill>
          <a:blip r:embed="rId2"/>
          <a:stretch>
            <a:fillRect/>
          </a:stretch>
        </p:blipFill>
        <p:spPr>
          <a:xfrm>
            <a:off x="503582" y="0"/>
            <a:ext cx="6012956" cy="6858000"/>
          </a:xfrm>
          <a:prstGeom prst="rect">
            <a:avLst/>
          </a:prstGeom>
        </p:spPr>
      </p:pic>
      <p:pic>
        <p:nvPicPr>
          <p:cNvPr id="12" name="Picture 11" descr="Text&#10;&#10;Description automatically generated">
            <a:extLst>
              <a:ext uri="{FF2B5EF4-FFF2-40B4-BE49-F238E27FC236}">
                <a16:creationId xmlns:a16="http://schemas.microsoft.com/office/drawing/2014/main" id="{6CA3CFBC-4105-438C-E212-93F7790BE3EB}"/>
              </a:ext>
            </a:extLst>
          </p:cNvPr>
          <p:cNvPicPr>
            <a:picLocks noChangeAspect="1"/>
          </p:cNvPicPr>
          <p:nvPr/>
        </p:nvPicPr>
        <p:blipFill>
          <a:blip r:embed="rId3"/>
          <a:stretch>
            <a:fillRect/>
          </a:stretch>
        </p:blipFill>
        <p:spPr>
          <a:xfrm>
            <a:off x="5675242" y="3230221"/>
            <a:ext cx="5794729" cy="1500793"/>
          </a:xfrm>
          <a:prstGeom prst="rect">
            <a:avLst/>
          </a:prstGeom>
        </p:spPr>
      </p:pic>
    </p:spTree>
    <p:extLst>
      <p:ext uri="{BB962C8B-B14F-4D97-AF65-F5344CB8AC3E}">
        <p14:creationId xmlns:p14="http://schemas.microsoft.com/office/powerpoint/2010/main" val="333470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Null values</a:t>
            </a:r>
          </a:p>
        </p:txBody>
      </p:sp>
      <p:sp>
        <p:nvSpPr>
          <p:cNvPr id="6" name="TextBox 5">
            <a:extLst>
              <a:ext uri="{FF2B5EF4-FFF2-40B4-BE49-F238E27FC236}">
                <a16:creationId xmlns:a16="http://schemas.microsoft.com/office/drawing/2014/main" id="{537190BF-34CB-DF02-3230-031A7C22B776}"/>
              </a:ext>
            </a:extLst>
          </p:cNvPr>
          <p:cNvSpPr txBox="1"/>
          <p:nvPr/>
        </p:nvSpPr>
        <p:spPr>
          <a:xfrm>
            <a:off x="291549" y="1716110"/>
            <a:ext cx="6228520" cy="369332"/>
          </a:xfrm>
          <a:prstGeom prst="rect">
            <a:avLst/>
          </a:prstGeom>
          <a:noFill/>
        </p:spPr>
        <p:txBody>
          <a:bodyPr wrap="square">
            <a:spAutoFit/>
          </a:bodyPr>
          <a:lstStyle/>
          <a:p>
            <a:pPr marL="342900" lvl="0" indent="-342900">
              <a:buFont typeface="Symbol"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dataset has no null values.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descr="A screenshot of a computer&#10;&#10;Description automatically generated with medium confidence">
            <a:extLst>
              <a:ext uri="{FF2B5EF4-FFF2-40B4-BE49-F238E27FC236}">
                <a16:creationId xmlns:a16="http://schemas.microsoft.com/office/drawing/2014/main" id="{CD094388-08C8-924B-B198-A4F834CE4915}"/>
              </a:ext>
            </a:extLst>
          </p:cNvPr>
          <p:cNvPicPr>
            <a:picLocks noChangeAspect="1"/>
          </p:cNvPicPr>
          <p:nvPr/>
        </p:nvPicPr>
        <p:blipFill>
          <a:blip r:embed="rId2"/>
          <a:stretch>
            <a:fillRect/>
          </a:stretch>
        </p:blipFill>
        <p:spPr>
          <a:xfrm>
            <a:off x="4865756" y="132520"/>
            <a:ext cx="4477027" cy="6493781"/>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Data Merging</a:t>
            </a:r>
            <a:endParaRPr lang="en-US" sz="4400" dirty="0">
              <a:solidFill>
                <a:schemeClr val="accent2"/>
              </a:solidFill>
              <a:latin typeface="+mj-lt"/>
            </a:endParaRPr>
          </a:p>
        </p:txBody>
      </p:sp>
      <p:sp>
        <p:nvSpPr>
          <p:cNvPr id="4" name="TextBox 3">
            <a:extLst>
              <a:ext uri="{FF2B5EF4-FFF2-40B4-BE49-F238E27FC236}">
                <a16:creationId xmlns:a16="http://schemas.microsoft.com/office/drawing/2014/main" id="{75BD93BB-079E-543F-E2DE-CD5452F1A307}"/>
              </a:ext>
            </a:extLst>
          </p:cNvPr>
          <p:cNvSpPr txBox="1"/>
          <p:nvPr/>
        </p:nvSpPr>
        <p:spPr>
          <a:xfrm>
            <a:off x="42215" y="1847379"/>
            <a:ext cx="11805228" cy="646331"/>
          </a:xfrm>
          <a:prstGeom prst="rect">
            <a:avLst/>
          </a:prstGeom>
          <a:noFill/>
        </p:spPr>
        <p:txBody>
          <a:bodyPr wrap="square">
            <a:spAutoFit/>
          </a:bodyPr>
          <a:lstStyle/>
          <a:p>
            <a:pPr marL="342900" lvl="0" indent="-342900" algn="just">
              <a:buFont typeface="Symbol" pitchFamily="2" charset="2"/>
              <a:buChar char=""/>
            </a:pPr>
            <a:r>
              <a:rPr lang="en-IN" b="0" dirty="0">
                <a:effectLst/>
                <a:latin typeface="Times New Roman" panose="02020603050405020304" pitchFamily="18" charset="0"/>
                <a:cs typeface="Times New Roman" panose="02020603050405020304" pitchFamily="18" charset="0"/>
              </a:rPr>
              <a:t>Merging cab data with transaction data with </a:t>
            </a:r>
            <a:r>
              <a:rPr lang="en-IN" b="0" dirty="0" err="1">
                <a:effectLst/>
                <a:latin typeface="Times New Roman" panose="02020603050405020304" pitchFamily="18" charset="0"/>
                <a:cs typeface="Times New Roman" panose="02020603050405020304" pitchFamily="18" charset="0"/>
              </a:rPr>
              <a:t>Transaction_ID</a:t>
            </a:r>
            <a:r>
              <a:rPr lang="en-IN" b="0" dirty="0">
                <a:effectLst/>
                <a:latin typeface="Times New Roman" panose="02020603050405020304" pitchFamily="18" charset="0"/>
                <a:cs typeface="Times New Roman" panose="02020603050405020304" pitchFamily="18" charset="0"/>
              </a:rPr>
              <a:t> as primary key and then </a:t>
            </a:r>
            <a:r>
              <a:rPr lang="en-IN" b="0" dirty="0" err="1">
                <a:effectLst/>
                <a:latin typeface="Times New Roman" panose="02020603050405020304" pitchFamily="18" charset="0"/>
                <a:cs typeface="Times New Roman" panose="02020603050405020304" pitchFamily="18" charset="0"/>
              </a:rPr>
              <a:t>mergin</a:t>
            </a:r>
            <a:r>
              <a:rPr lang="en-IN" b="0" dirty="0">
                <a:effectLst/>
                <a:latin typeface="Times New Roman" panose="02020603050405020304" pitchFamily="18" charset="0"/>
                <a:cs typeface="Times New Roman" panose="02020603050405020304" pitchFamily="18" charset="0"/>
              </a:rPr>
              <a:t> with customer and city data.</a:t>
            </a:r>
          </a:p>
          <a:p>
            <a:pPr marL="342900" lvl="0" indent="-342900" algn="just">
              <a:buFont typeface="Symbol" pitchFamily="2" charset="2"/>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Merged Data: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Graphical user interface, application&#10;&#10;Description automatically generated">
            <a:extLst>
              <a:ext uri="{FF2B5EF4-FFF2-40B4-BE49-F238E27FC236}">
                <a16:creationId xmlns:a16="http://schemas.microsoft.com/office/drawing/2014/main" id="{63E9FC80-2A16-3303-6330-BB229E2A38E8}"/>
              </a:ext>
            </a:extLst>
          </p:cNvPr>
          <p:cNvPicPr>
            <a:picLocks noChangeAspect="1"/>
          </p:cNvPicPr>
          <p:nvPr/>
        </p:nvPicPr>
        <p:blipFill>
          <a:blip r:embed="rId2"/>
          <a:stretch>
            <a:fillRect/>
          </a:stretch>
        </p:blipFill>
        <p:spPr>
          <a:xfrm>
            <a:off x="42215" y="3016066"/>
            <a:ext cx="12134032" cy="2696450"/>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Hypothesis and Visualizations</a:t>
            </a:r>
            <a:endParaRPr lang="en-US" sz="4200" dirty="0">
              <a:solidFill>
                <a:schemeClr val="accent2"/>
              </a:solidFill>
              <a:latin typeface="+mj-lt"/>
            </a:endParaRPr>
          </a:p>
        </p:txBody>
      </p:sp>
      <p:sp>
        <p:nvSpPr>
          <p:cNvPr id="4" name="TextBox 3">
            <a:extLst>
              <a:ext uri="{FF2B5EF4-FFF2-40B4-BE49-F238E27FC236}">
                <a16:creationId xmlns:a16="http://schemas.microsoft.com/office/drawing/2014/main" id="{EBCE9DB5-A4F4-A194-E489-E6EE303E5045}"/>
              </a:ext>
            </a:extLst>
          </p:cNvPr>
          <p:cNvSpPr txBox="1"/>
          <p:nvPr/>
        </p:nvSpPr>
        <p:spPr>
          <a:xfrm>
            <a:off x="843148" y="1690688"/>
            <a:ext cx="8327571" cy="4204356"/>
          </a:xfrm>
          <a:prstGeom prst="rect">
            <a:avLst/>
          </a:prstGeom>
          <a:noFill/>
        </p:spPr>
        <p:txBody>
          <a:bodyPr wrap="square">
            <a:spAutoFit/>
          </a:bodyPr>
          <a:lstStyle/>
          <a:p>
            <a:pPr algn="l">
              <a:lnSpc>
                <a:spcPct val="150000"/>
              </a:lnSpc>
            </a:pPr>
            <a:r>
              <a:rPr lang="en-IN" b="0" i="0" dirty="0">
                <a:effectLst/>
                <a:latin typeface="Times New Roman" panose="02020603050405020304" pitchFamily="18" charset="0"/>
                <a:cs typeface="Times New Roman" panose="02020603050405020304" pitchFamily="18" charset="0"/>
              </a:rPr>
              <a:t>Following visualizations has been performed:</a:t>
            </a:r>
          </a:p>
          <a:p>
            <a:pPr algn="l">
              <a:lnSpc>
                <a:spcPct val="150000"/>
              </a:lnSpc>
              <a:buFont typeface="+mj-lt"/>
              <a:buAutoNum type="arabicPeriod"/>
            </a:pPr>
            <a:r>
              <a:rPr lang="en-IN" b="0" i="0" dirty="0">
                <a:effectLst/>
                <a:latin typeface="Times New Roman" panose="02020603050405020304" pitchFamily="18" charset="0"/>
                <a:cs typeface="Times New Roman" panose="02020603050405020304" pitchFamily="18" charset="0"/>
              </a:rPr>
              <a:t>Data Correlation for both the cabs</a:t>
            </a:r>
          </a:p>
          <a:p>
            <a:pPr algn="l">
              <a:lnSpc>
                <a:spcPct val="150000"/>
              </a:lnSpc>
              <a:buFont typeface="+mj-lt"/>
              <a:buAutoNum type="arabicPeriod"/>
            </a:pPr>
            <a:r>
              <a:rPr lang="en-IN" b="0" i="0" dirty="0">
                <a:effectLst/>
                <a:latin typeface="Times New Roman" panose="02020603050405020304" pitchFamily="18" charset="0"/>
                <a:cs typeface="Times New Roman" panose="02020603050405020304" pitchFamily="18" charset="0"/>
              </a:rPr>
              <a:t>Month-wise profit distribution of both cabs</a:t>
            </a:r>
          </a:p>
          <a:p>
            <a:pPr algn="l">
              <a:lnSpc>
                <a:spcPct val="150000"/>
              </a:lnSpc>
              <a:buFont typeface="+mj-lt"/>
              <a:buAutoNum type="arabicPeriod"/>
            </a:pPr>
            <a:r>
              <a:rPr lang="en-IN" b="0" i="0" dirty="0">
                <a:effectLst/>
                <a:latin typeface="Times New Roman" panose="02020603050405020304" pitchFamily="18" charset="0"/>
                <a:cs typeface="Times New Roman" panose="02020603050405020304" pitchFamily="18" charset="0"/>
              </a:rPr>
              <a:t>Year-wise profit distribution of both cabs</a:t>
            </a:r>
          </a:p>
          <a:p>
            <a:pPr algn="l">
              <a:lnSpc>
                <a:spcPct val="150000"/>
              </a:lnSpc>
              <a:buFont typeface="+mj-lt"/>
              <a:buAutoNum type="arabicPeriod"/>
            </a:pPr>
            <a:r>
              <a:rPr lang="en-IN" b="0" i="0" dirty="0">
                <a:effectLst/>
                <a:latin typeface="Times New Roman" panose="02020603050405020304" pitchFamily="18" charset="0"/>
                <a:cs typeface="Times New Roman" panose="02020603050405020304" pitchFamily="18" charset="0"/>
              </a:rPr>
              <a:t>City-wise profit distribution of both cabs</a:t>
            </a:r>
          </a:p>
          <a:p>
            <a:pPr algn="l">
              <a:lnSpc>
                <a:spcPct val="150000"/>
              </a:lnSpc>
              <a:buFont typeface="+mj-lt"/>
              <a:buAutoNum type="arabicPeriod"/>
            </a:pPr>
            <a:r>
              <a:rPr lang="en-IN" b="0" i="0" dirty="0">
                <a:effectLst/>
                <a:latin typeface="Times New Roman" panose="02020603050405020304" pitchFamily="18" charset="0"/>
                <a:cs typeface="Times New Roman" panose="02020603050405020304" pitchFamily="18" charset="0"/>
              </a:rPr>
              <a:t>Annual profit rate</a:t>
            </a:r>
          </a:p>
          <a:p>
            <a:pPr algn="l">
              <a:lnSpc>
                <a:spcPct val="150000"/>
              </a:lnSpc>
              <a:buFont typeface="+mj-lt"/>
              <a:buAutoNum type="arabicPeriod"/>
            </a:pPr>
            <a:r>
              <a:rPr lang="en-IN" b="0" i="0" dirty="0">
                <a:effectLst/>
                <a:latin typeface="Times New Roman" panose="02020603050405020304" pitchFamily="18" charset="0"/>
                <a:cs typeface="Times New Roman" panose="02020603050405020304" pitchFamily="18" charset="0"/>
              </a:rPr>
              <a:t>Price vs Distance and Cost vs Distance comparison</a:t>
            </a:r>
          </a:p>
          <a:p>
            <a:pPr algn="l">
              <a:lnSpc>
                <a:spcPct val="150000"/>
              </a:lnSpc>
              <a:buFont typeface="+mj-lt"/>
              <a:buAutoNum type="arabicPeriod"/>
            </a:pPr>
            <a:r>
              <a:rPr lang="en-IN" b="0" i="0" dirty="0">
                <a:effectLst/>
                <a:latin typeface="Times New Roman" panose="02020603050405020304" pitchFamily="18" charset="0"/>
                <a:cs typeface="Times New Roman" panose="02020603050405020304" pitchFamily="18" charset="0"/>
              </a:rPr>
              <a:t>Gender and Year wise cab usage</a:t>
            </a:r>
          </a:p>
          <a:p>
            <a:pPr algn="l">
              <a:lnSpc>
                <a:spcPct val="150000"/>
              </a:lnSpc>
              <a:buFont typeface="+mj-lt"/>
              <a:buAutoNum type="arabicPeriod"/>
            </a:pPr>
            <a:r>
              <a:rPr lang="en-IN" b="0" i="0" dirty="0">
                <a:effectLst/>
                <a:latin typeface="Times New Roman" panose="02020603050405020304" pitchFamily="18" charset="0"/>
                <a:cs typeface="Times New Roman" panose="02020603050405020304" pitchFamily="18" charset="0"/>
              </a:rPr>
              <a:t>Age and year wise can usage</a:t>
            </a:r>
          </a:p>
          <a:p>
            <a:pPr algn="l">
              <a:lnSpc>
                <a:spcPct val="150000"/>
              </a:lnSpc>
              <a:buFont typeface="+mj-lt"/>
              <a:buAutoNum type="arabicPeriod"/>
            </a:pPr>
            <a:r>
              <a:rPr lang="en-IN" b="0" i="0" dirty="0">
                <a:effectLst/>
                <a:latin typeface="Times New Roman" panose="02020603050405020304" pitchFamily="18" charset="0"/>
                <a:cs typeface="Times New Roman" panose="02020603050405020304" pitchFamily="18" charset="0"/>
              </a:rPr>
              <a:t>Income wise Cab usage</a:t>
            </a:r>
          </a:p>
        </p:txBody>
      </p:sp>
    </p:spTree>
    <p:extLst>
      <p:ext uri="{BB962C8B-B14F-4D97-AF65-F5344CB8AC3E}">
        <p14:creationId xmlns:p14="http://schemas.microsoft.com/office/powerpoint/2010/main" val="49180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Data Correlation for both the cabs</a:t>
            </a:r>
          </a:p>
        </p:txBody>
      </p:sp>
      <p:pic>
        <p:nvPicPr>
          <p:cNvPr id="7" name="Picture 6" descr="Chart, waterfall chart&#10;&#10;Description automatically generated">
            <a:extLst>
              <a:ext uri="{FF2B5EF4-FFF2-40B4-BE49-F238E27FC236}">
                <a16:creationId xmlns:a16="http://schemas.microsoft.com/office/drawing/2014/main" id="{6EAA5E68-FE17-DF71-C3E2-7E9FDD5CD4F4}"/>
              </a:ext>
            </a:extLst>
          </p:cNvPr>
          <p:cNvPicPr>
            <a:picLocks noChangeAspect="1"/>
          </p:cNvPicPr>
          <p:nvPr/>
        </p:nvPicPr>
        <p:blipFill>
          <a:blip r:embed="rId2"/>
          <a:stretch>
            <a:fillRect/>
          </a:stretch>
        </p:blipFill>
        <p:spPr>
          <a:xfrm>
            <a:off x="23750" y="1532269"/>
            <a:ext cx="12209727" cy="4422331"/>
          </a:xfrm>
          <a:prstGeom prst="rect">
            <a:avLst/>
          </a:prstGeom>
        </p:spPr>
      </p:pic>
      <p:sp>
        <p:nvSpPr>
          <p:cNvPr id="10" name="TextBox 9">
            <a:extLst>
              <a:ext uri="{FF2B5EF4-FFF2-40B4-BE49-F238E27FC236}">
                <a16:creationId xmlns:a16="http://schemas.microsoft.com/office/drawing/2014/main" id="{B3759658-5FC2-8A00-9685-DBA6E9713768}"/>
              </a:ext>
            </a:extLst>
          </p:cNvPr>
          <p:cNvSpPr txBox="1"/>
          <p:nvPr/>
        </p:nvSpPr>
        <p:spPr>
          <a:xfrm>
            <a:off x="23750" y="5789851"/>
            <a:ext cx="12144500" cy="646331"/>
          </a:xfrm>
          <a:prstGeom prst="rect">
            <a:avLst/>
          </a:prstGeom>
          <a:solidFill>
            <a:schemeClr val="bg1"/>
          </a:solidFill>
        </p:spPr>
        <p:txBody>
          <a:bodyPr wrap="square" rtlCol="0">
            <a:spAutoFit/>
          </a:bodyPr>
          <a:lstStyle/>
          <a:p>
            <a:r>
              <a:rPr lang="en-US" dirty="0">
                <a:latin typeface="Times New Roman" panose="02020603050405020304" pitchFamily="18" charset="0"/>
                <a:cs typeface="Times New Roman" panose="02020603050405020304" pitchFamily="18" charset="0"/>
              </a:rPr>
              <a:t>There is a strong correlation between </a:t>
            </a:r>
            <a:r>
              <a:rPr lang="en-IN" b="0" i="0" dirty="0">
                <a:effectLst/>
                <a:latin typeface="Times New Roman" panose="02020603050405020304" pitchFamily="18" charset="0"/>
                <a:cs typeface="Times New Roman" panose="02020603050405020304" pitchFamily="18" charset="0"/>
              </a:rPr>
              <a:t>cost, price and </a:t>
            </a:r>
            <a:r>
              <a:rPr lang="en-IN" b="0" i="0" dirty="0" err="1">
                <a:effectLst/>
                <a:latin typeface="Times New Roman" panose="02020603050405020304" pitchFamily="18" charset="0"/>
                <a:cs typeface="Times New Roman" panose="02020603050405020304" pitchFamily="18" charset="0"/>
              </a:rPr>
              <a:t>KM_travelled</a:t>
            </a:r>
            <a:r>
              <a:rPr lang="en-IN" b="0" i="0" dirty="0">
                <a:effectLst/>
                <a:latin typeface="Times New Roman" panose="02020603050405020304" pitchFamily="18" charset="0"/>
                <a:cs typeface="Times New Roman" panose="02020603050405020304" pitchFamily="18" charset="0"/>
              </a:rPr>
              <a:t>. There is also a strong correlation between year and transactions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33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Month-wise profit distribution of both cabs</a:t>
            </a:r>
          </a:p>
        </p:txBody>
      </p:sp>
      <p:sp>
        <p:nvSpPr>
          <p:cNvPr id="6" name="TextBox 5">
            <a:extLst>
              <a:ext uri="{FF2B5EF4-FFF2-40B4-BE49-F238E27FC236}">
                <a16:creationId xmlns:a16="http://schemas.microsoft.com/office/drawing/2014/main" id="{94FB6E23-F6A2-F3D2-D635-477E8BD49B7E}"/>
              </a:ext>
            </a:extLst>
          </p:cNvPr>
          <p:cNvSpPr txBox="1"/>
          <p:nvPr/>
        </p:nvSpPr>
        <p:spPr>
          <a:xfrm>
            <a:off x="3127513" y="3193773"/>
            <a:ext cx="1828800" cy="371061"/>
          </a:xfrm>
          <a:prstGeom prst="rect">
            <a:avLst/>
          </a:prstGeom>
          <a:solidFill>
            <a:schemeClr val="bg1"/>
          </a:solidFill>
          <a:ln>
            <a:solidFill>
              <a:schemeClr val="bg1"/>
            </a:solidFill>
          </a:ln>
        </p:spPr>
        <p:txBody>
          <a:bodyPr wrap="square" rtlCol="0">
            <a:spAutoFit/>
          </a:bodyPr>
          <a:lstStyle/>
          <a:p>
            <a:endParaRPr lang="en-US" dirty="0"/>
          </a:p>
        </p:txBody>
      </p:sp>
      <p:pic>
        <p:nvPicPr>
          <p:cNvPr id="3" name="Picture 2" descr="Chart, bar chart&#10;&#10;Description automatically generated">
            <a:extLst>
              <a:ext uri="{FF2B5EF4-FFF2-40B4-BE49-F238E27FC236}">
                <a16:creationId xmlns:a16="http://schemas.microsoft.com/office/drawing/2014/main" id="{FF93C514-C002-8E9E-AC9F-4E2855E2E305}"/>
              </a:ext>
            </a:extLst>
          </p:cNvPr>
          <p:cNvPicPr>
            <a:picLocks noChangeAspect="1"/>
          </p:cNvPicPr>
          <p:nvPr/>
        </p:nvPicPr>
        <p:blipFill>
          <a:blip r:embed="rId2"/>
          <a:stretch>
            <a:fillRect/>
          </a:stretch>
        </p:blipFill>
        <p:spPr>
          <a:xfrm>
            <a:off x="546924" y="1532270"/>
            <a:ext cx="10658154" cy="5023510"/>
          </a:xfrm>
          <a:prstGeom prst="rect">
            <a:avLst/>
          </a:prstGeom>
        </p:spPr>
      </p:pic>
    </p:spTree>
    <p:extLst>
      <p:ext uri="{BB962C8B-B14F-4D97-AF65-F5344CB8AC3E}">
        <p14:creationId xmlns:p14="http://schemas.microsoft.com/office/powerpoint/2010/main" val="628887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2735</TotalTime>
  <Words>407</Words>
  <Application>Microsoft Macintosh PowerPoint</Application>
  <PresentationFormat>Widescreen</PresentationFormat>
  <Paragraphs>48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Symbol</vt:lpstr>
      <vt:lpstr>Times New Roman</vt:lpstr>
      <vt:lpstr>Office Theme</vt:lpstr>
      <vt:lpstr>PowerPoint Presentation</vt:lpstr>
      <vt:lpstr>Problem Description</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Surbhi Sharma</cp:lastModifiedBy>
  <cp:revision>170</cp:revision>
  <cp:lastPrinted>2019-08-24T08:13:50Z</cp:lastPrinted>
  <dcterms:created xsi:type="dcterms:W3CDTF">2019-08-19T15:39:24Z</dcterms:created>
  <dcterms:modified xsi:type="dcterms:W3CDTF">2023-04-03T23:21:30Z</dcterms:modified>
</cp:coreProperties>
</file>