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5" r:id="rId5"/>
    <p:sldId id="272" r:id="rId6"/>
    <p:sldId id="258" r:id="rId7"/>
    <p:sldId id="260" r:id="rId8"/>
    <p:sldId id="261" r:id="rId9"/>
    <p:sldId id="262" r:id="rId10"/>
    <p:sldId id="286" r:id="rId11"/>
    <p:sldId id="284" r:id="rId12"/>
    <p:sldId id="283" r:id="rId13"/>
    <p:sldId id="287" r:id="rId14"/>
    <p:sldId id="288" r:id="rId15"/>
    <p:sldId id="289" r:id="rId16"/>
    <p:sldId id="290" r:id="rId17"/>
    <p:sldId id="291"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13"/>
    <p:restoredTop sz="94681"/>
  </p:normalViewPr>
  <p:slideViewPr>
    <p:cSldViewPr snapToGrid="0" snapToObjects="1" showGuides="1">
      <p:cViewPr varScale="1">
        <p:scale>
          <a:sx n="97" d="100"/>
          <a:sy n="97" d="100"/>
        </p:scale>
        <p:origin x="216" y="84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01147" y="1996030"/>
            <a:ext cx="10594626" cy="2492990"/>
          </a:xfrm>
          <a:prstGeom prst="rect">
            <a:avLst/>
          </a:prstGeom>
          <a:solidFill>
            <a:schemeClr val="bg2">
              <a:lumMod val="25000"/>
            </a:schemeClr>
          </a:solidFill>
        </p:spPr>
        <p:txBody>
          <a:bodyPr wrap="square" rtlCol="0">
            <a:spAutoFit/>
          </a:bodyPr>
          <a:lstStyle/>
          <a:p>
            <a:r>
              <a:rPr lang="en-US" sz="6600" dirty="0">
                <a:solidFill>
                  <a:srgbClr val="FF6600"/>
                </a:solidFill>
              </a:rPr>
              <a:t>Hate Speech Classification</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31-Mar-2023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Data transformation</a:t>
            </a:r>
            <a:endParaRPr lang="en-US" sz="4200" dirty="0">
              <a:solidFill>
                <a:schemeClr val="accent2"/>
              </a:solidFill>
              <a:latin typeface="+mj-lt"/>
            </a:endParaRPr>
          </a:p>
        </p:txBody>
      </p:sp>
      <p:pic>
        <p:nvPicPr>
          <p:cNvPr id="3" name="Picture 2" descr="Chart&#10;&#10;Description automatically generated">
            <a:extLst>
              <a:ext uri="{FF2B5EF4-FFF2-40B4-BE49-F238E27FC236}">
                <a16:creationId xmlns:a16="http://schemas.microsoft.com/office/drawing/2014/main" id="{C0C1322C-4BAD-B423-0044-772404F1FF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575" y="1690688"/>
            <a:ext cx="3527287" cy="3304815"/>
          </a:xfrm>
          <a:prstGeom prst="rect">
            <a:avLst/>
          </a:prstGeom>
        </p:spPr>
      </p:pic>
      <p:pic>
        <p:nvPicPr>
          <p:cNvPr id="4" name="Picture 3" descr="Chart&#10;&#10;Description automatically generated">
            <a:extLst>
              <a:ext uri="{FF2B5EF4-FFF2-40B4-BE49-F238E27FC236}">
                <a16:creationId xmlns:a16="http://schemas.microsoft.com/office/drawing/2014/main" id="{B552F236-3252-3B71-77CA-A50946DFA0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1773" y="1697493"/>
            <a:ext cx="3666279" cy="3338948"/>
          </a:xfrm>
          <a:prstGeom prst="rect">
            <a:avLst/>
          </a:prstGeom>
        </p:spPr>
      </p:pic>
      <p:pic>
        <p:nvPicPr>
          <p:cNvPr id="6" name="Picture 5" descr="Chart&#10;&#10;Description automatically generated">
            <a:extLst>
              <a:ext uri="{FF2B5EF4-FFF2-40B4-BE49-F238E27FC236}">
                <a16:creationId xmlns:a16="http://schemas.microsoft.com/office/drawing/2014/main" id="{EB6D5631-FFD3-E9F5-B3D2-6D2B86D21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874" y="1660871"/>
            <a:ext cx="3614388" cy="3375570"/>
          </a:xfrm>
          <a:prstGeom prst="rect">
            <a:avLst/>
          </a:prstGeom>
        </p:spPr>
      </p:pic>
      <p:sp>
        <p:nvSpPr>
          <p:cNvPr id="8" name="TextBox 7">
            <a:extLst>
              <a:ext uri="{FF2B5EF4-FFF2-40B4-BE49-F238E27FC236}">
                <a16:creationId xmlns:a16="http://schemas.microsoft.com/office/drawing/2014/main" id="{AE4F4D37-4021-5482-CAFC-F9E7E0FB9A51}"/>
              </a:ext>
            </a:extLst>
          </p:cNvPr>
          <p:cNvSpPr txBox="1"/>
          <p:nvPr/>
        </p:nvSpPr>
        <p:spPr>
          <a:xfrm>
            <a:off x="4271773" y="5299482"/>
            <a:ext cx="3847190" cy="646331"/>
          </a:xfrm>
          <a:prstGeom prst="rect">
            <a:avLst/>
          </a:prstGeom>
          <a:noFill/>
        </p:spPr>
        <p:txBody>
          <a:bodyPr wrap="square">
            <a:spAutoFit/>
          </a:bodyPr>
          <a:lstStyle/>
          <a:p>
            <a:pPr algn="ctr"/>
            <a:r>
              <a:rPr lang="en-US" b="1" dirty="0">
                <a:latin typeface="Times New Roman" panose="02020603050405020304" pitchFamily="18" charset="0"/>
                <a:ea typeface="Calibri" panose="020F0502020204030204" pitchFamily="34" charset="0"/>
              </a:rPr>
              <a:t>M</a:t>
            </a:r>
            <a:r>
              <a:rPr lang="en-US" sz="1800" b="1" dirty="0">
                <a:effectLst/>
                <a:latin typeface="Times New Roman" panose="02020603050405020304" pitchFamily="18" charset="0"/>
                <a:ea typeface="Calibri" panose="020F0502020204030204" pitchFamily="34" charset="0"/>
              </a:rPr>
              <a:t>ost frequent words in positive tweets</a:t>
            </a:r>
            <a:endParaRPr lang="en-US" b="1" dirty="0"/>
          </a:p>
        </p:txBody>
      </p:sp>
      <p:sp>
        <p:nvSpPr>
          <p:cNvPr id="11" name="TextBox 10">
            <a:extLst>
              <a:ext uri="{FF2B5EF4-FFF2-40B4-BE49-F238E27FC236}">
                <a16:creationId xmlns:a16="http://schemas.microsoft.com/office/drawing/2014/main" id="{31B14752-15AD-5188-A723-35225B942FB8}"/>
              </a:ext>
            </a:extLst>
          </p:cNvPr>
          <p:cNvSpPr txBox="1"/>
          <p:nvPr/>
        </p:nvSpPr>
        <p:spPr>
          <a:xfrm>
            <a:off x="642102" y="5218933"/>
            <a:ext cx="2930231" cy="646331"/>
          </a:xfrm>
          <a:prstGeom prst="rect">
            <a:avLst/>
          </a:prstGeom>
          <a:noFill/>
        </p:spPr>
        <p:txBody>
          <a:bodyPr wrap="square">
            <a:spAutoFit/>
          </a:bodyPr>
          <a:lstStyle/>
          <a:p>
            <a:pPr algn="ctr"/>
            <a:r>
              <a:rPr lang="en-US" b="1" dirty="0">
                <a:latin typeface="Times New Roman" panose="02020603050405020304" pitchFamily="18" charset="0"/>
                <a:ea typeface="Calibri" panose="020F0502020204030204" pitchFamily="34" charset="0"/>
              </a:rPr>
              <a:t>M</a:t>
            </a:r>
            <a:r>
              <a:rPr lang="en-US" sz="1800" b="1" dirty="0">
                <a:effectLst/>
                <a:latin typeface="Times New Roman" panose="02020603050405020304" pitchFamily="18" charset="0"/>
                <a:ea typeface="Calibri" panose="020F0502020204030204" pitchFamily="34" charset="0"/>
              </a:rPr>
              <a:t>ost frequent words across all the tweets</a:t>
            </a:r>
            <a:r>
              <a:rPr lang="en-IN" b="1" dirty="0">
                <a:effectLst/>
              </a:rPr>
              <a:t> </a:t>
            </a:r>
            <a:endParaRPr lang="en-US" b="1" dirty="0"/>
          </a:p>
        </p:txBody>
      </p:sp>
      <p:sp>
        <p:nvSpPr>
          <p:cNvPr id="12" name="TextBox 11">
            <a:extLst>
              <a:ext uri="{FF2B5EF4-FFF2-40B4-BE49-F238E27FC236}">
                <a16:creationId xmlns:a16="http://schemas.microsoft.com/office/drawing/2014/main" id="{858C2F31-9229-7245-DC91-D11557967D69}"/>
              </a:ext>
            </a:extLst>
          </p:cNvPr>
          <p:cNvSpPr txBox="1"/>
          <p:nvPr/>
        </p:nvSpPr>
        <p:spPr>
          <a:xfrm>
            <a:off x="8105711" y="5221381"/>
            <a:ext cx="3847190" cy="646331"/>
          </a:xfrm>
          <a:prstGeom prst="rect">
            <a:avLst/>
          </a:prstGeom>
          <a:noFill/>
        </p:spPr>
        <p:txBody>
          <a:bodyPr wrap="square">
            <a:spAutoFit/>
          </a:bodyPr>
          <a:lstStyle/>
          <a:p>
            <a:pPr algn="ctr"/>
            <a:r>
              <a:rPr lang="en-US" b="1" dirty="0">
                <a:latin typeface="Times New Roman" panose="02020603050405020304" pitchFamily="18" charset="0"/>
                <a:ea typeface="Calibri" panose="020F0502020204030204" pitchFamily="34" charset="0"/>
              </a:rPr>
              <a:t>M</a:t>
            </a:r>
            <a:r>
              <a:rPr lang="en-US" sz="1800" b="1" dirty="0">
                <a:effectLst/>
                <a:latin typeface="Times New Roman" panose="02020603050405020304" pitchFamily="18" charset="0"/>
                <a:ea typeface="Calibri" panose="020F0502020204030204" pitchFamily="34" charset="0"/>
              </a:rPr>
              <a:t>ost frequent words in negative tweets</a:t>
            </a:r>
            <a:endParaRPr lang="en-US" b="1" dirty="0"/>
          </a:p>
        </p:txBody>
      </p:sp>
    </p:spTree>
    <p:extLst>
      <p:ext uri="{BB962C8B-B14F-4D97-AF65-F5344CB8AC3E}">
        <p14:creationId xmlns:p14="http://schemas.microsoft.com/office/powerpoint/2010/main" val="310333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Model Development</a:t>
            </a:r>
            <a:endParaRPr lang="en-US" sz="4200" dirty="0">
              <a:solidFill>
                <a:schemeClr val="accent2"/>
              </a:solidFill>
              <a:latin typeface="+mj-lt"/>
            </a:endParaRPr>
          </a:p>
        </p:txBody>
      </p:sp>
      <p:sp>
        <p:nvSpPr>
          <p:cNvPr id="6" name="TextBox 5">
            <a:extLst>
              <a:ext uri="{FF2B5EF4-FFF2-40B4-BE49-F238E27FC236}">
                <a16:creationId xmlns:a16="http://schemas.microsoft.com/office/drawing/2014/main" id="{94FB6E23-F6A2-F3D2-D635-477E8BD49B7E}"/>
              </a:ext>
            </a:extLst>
          </p:cNvPr>
          <p:cNvSpPr txBox="1"/>
          <p:nvPr/>
        </p:nvSpPr>
        <p:spPr>
          <a:xfrm>
            <a:off x="3127513" y="3193773"/>
            <a:ext cx="1828800" cy="371061"/>
          </a:xfrm>
          <a:prstGeom prst="rect">
            <a:avLst/>
          </a:prstGeom>
          <a:solidFill>
            <a:schemeClr val="bg1"/>
          </a:solidFill>
          <a:ln>
            <a:solidFill>
              <a:schemeClr val="bg1"/>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3BAFDFCC-913F-C676-079C-5C3D19515F1F}"/>
              </a:ext>
            </a:extLst>
          </p:cNvPr>
          <p:cNvSpPr txBox="1"/>
          <p:nvPr/>
        </p:nvSpPr>
        <p:spPr>
          <a:xfrm>
            <a:off x="251790" y="1849401"/>
            <a:ext cx="10866783" cy="2535502"/>
          </a:xfrm>
          <a:prstGeom prst="rect">
            <a:avLst/>
          </a:prstGeom>
          <a:noFill/>
        </p:spPr>
        <p:txBody>
          <a:bodyPr wrap="square">
            <a:spAutoFit/>
          </a:bodyPr>
          <a:lstStyle/>
          <a:p>
            <a:pPr marL="2286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Following model have been trained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the given problem: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Transformers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88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Logistic Regression</a:t>
            </a:r>
            <a:endParaRPr lang="en-US" sz="4200" dirty="0">
              <a:solidFill>
                <a:schemeClr val="accent2"/>
              </a:solidFill>
              <a:latin typeface="+mj-lt"/>
            </a:endParaRPr>
          </a:p>
        </p:txBody>
      </p:sp>
      <p:pic>
        <p:nvPicPr>
          <p:cNvPr id="4" name="Picture 3">
            <a:extLst>
              <a:ext uri="{FF2B5EF4-FFF2-40B4-BE49-F238E27FC236}">
                <a16:creationId xmlns:a16="http://schemas.microsoft.com/office/drawing/2014/main" id="{59D2DCB3-8486-62BB-DD24-049670488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13" y="1697493"/>
            <a:ext cx="8608595" cy="4585834"/>
          </a:xfrm>
          <a:prstGeom prst="rect">
            <a:avLst/>
          </a:prstGeom>
        </p:spPr>
      </p:pic>
    </p:spTree>
    <p:extLst>
      <p:ext uri="{BB962C8B-B14F-4D97-AF65-F5344CB8AC3E}">
        <p14:creationId xmlns:p14="http://schemas.microsoft.com/office/powerpoint/2010/main" val="253240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SVM</a:t>
            </a:r>
            <a:endParaRPr lang="en-US" sz="4200" dirty="0">
              <a:solidFill>
                <a:schemeClr val="accent2"/>
              </a:solidFill>
              <a:latin typeface="+mj-lt"/>
            </a:endParaRPr>
          </a:p>
        </p:txBody>
      </p:sp>
      <p:pic>
        <p:nvPicPr>
          <p:cNvPr id="2" name="Picture 1">
            <a:extLst>
              <a:ext uri="{FF2B5EF4-FFF2-40B4-BE49-F238E27FC236}">
                <a16:creationId xmlns:a16="http://schemas.microsoft.com/office/drawing/2014/main" id="{9FAE62C6-DEC5-870A-7B5F-E6066C6DA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297" y="1532270"/>
            <a:ext cx="7544076" cy="3996594"/>
          </a:xfrm>
          <a:prstGeom prst="rect">
            <a:avLst/>
          </a:prstGeom>
        </p:spPr>
      </p:pic>
    </p:spTree>
    <p:extLst>
      <p:ext uri="{BB962C8B-B14F-4D97-AF65-F5344CB8AC3E}">
        <p14:creationId xmlns:p14="http://schemas.microsoft.com/office/powerpoint/2010/main" val="394268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Naïve Bayes</a:t>
            </a:r>
            <a:endParaRPr lang="en-US" sz="4200" dirty="0">
              <a:solidFill>
                <a:schemeClr val="accent2"/>
              </a:solidFill>
              <a:latin typeface="+mj-lt"/>
            </a:endParaRPr>
          </a:p>
        </p:txBody>
      </p:sp>
      <p:pic>
        <p:nvPicPr>
          <p:cNvPr id="3" name="Picture 2">
            <a:extLst>
              <a:ext uri="{FF2B5EF4-FFF2-40B4-BE49-F238E27FC236}">
                <a16:creationId xmlns:a16="http://schemas.microsoft.com/office/drawing/2014/main" id="{1BDC594C-D250-B432-91C3-88EA0082E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4" y="1860538"/>
            <a:ext cx="7794555" cy="4191012"/>
          </a:xfrm>
          <a:prstGeom prst="rect">
            <a:avLst/>
          </a:prstGeom>
        </p:spPr>
      </p:pic>
    </p:spTree>
    <p:extLst>
      <p:ext uri="{BB962C8B-B14F-4D97-AF65-F5344CB8AC3E}">
        <p14:creationId xmlns:p14="http://schemas.microsoft.com/office/powerpoint/2010/main" val="355978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Random Forest</a:t>
            </a:r>
            <a:endParaRPr lang="en-US" sz="4200" dirty="0">
              <a:solidFill>
                <a:schemeClr val="accent2"/>
              </a:solidFill>
              <a:latin typeface="+mj-lt"/>
            </a:endParaRPr>
          </a:p>
        </p:txBody>
      </p:sp>
      <p:pic>
        <p:nvPicPr>
          <p:cNvPr id="3" name="Picture 2">
            <a:extLst>
              <a:ext uri="{FF2B5EF4-FFF2-40B4-BE49-F238E27FC236}">
                <a16:creationId xmlns:a16="http://schemas.microsoft.com/office/drawing/2014/main" id="{E51B971C-6EFC-CAB3-4E84-F3F95A1B3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82" y="1697493"/>
            <a:ext cx="8358505" cy="4293030"/>
          </a:xfrm>
          <a:prstGeom prst="rect">
            <a:avLst/>
          </a:prstGeom>
        </p:spPr>
      </p:pic>
    </p:spTree>
    <p:extLst>
      <p:ext uri="{BB962C8B-B14F-4D97-AF65-F5344CB8AC3E}">
        <p14:creationId xmlns:p14="http://schemas.microsoft.com/office/powerpoint/2010/main" val="336717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Transformers</a:t>
            </a:r>
            <a:endParaRPr lang="en-US" sz="4200" dirty="0">
              <a:solidFill>
                <a:schemeClr val="accent2"/>
              </a:solidFill>
              <a:latin typeface="+mj-lt"/>
            </a:endParaRPr>
          </a:p>
        </p:txBody>
      </p:sp>
      <p:sp>
        <p:nvSpPr>
          <p:cNvPr id="4" name="TextBox 3">
            <a:extLst>
              <a:ext uri="{FF2B5EF4-FFF2-40B4-BE49-F238E27FC236}">
                <a16:creationId xmlns:a16="http://schemas.microsoft.com/office/drawing/2014/main" id="{0F70A0B4-8343-B2F3-8BA4-89C42BADBE33}"/>
              </a:ext>
            </a:extLst>
          </p:cNvPr>
          <p:cNvSpPr txBox="1"/>
          <p:nvPr/>
        </p:nvSpPr>
        <p:spPr>
          <a:xfrm>
            <a:off x="-172279" y="1440823"/>
            <a:ext cx="10986052" cy="1289007"/>
          </a:xfrm>
          <a:prstGeom prst="rect">
            <a:avLst/>
          </a:prstGeom>
          <a:noFill/>
        </p:spPr>
        <p:txBody>
          <a:bodyPr wrap="square">
            <a:spAutoFit/>
          </a:bodyPr>
          <a:lstStyle/>
          <a:p>
            <a:pPr marL="6858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pretrained model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DistilBertForSequenceClassification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been retrained for the sentiment analysis. The data is tokenized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-base-uncased tokenizer. Following result has been obtained for the transformer model fitted for twitter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4F48DDC-82D8-C6E2-39F7-089B9EF5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864" y="2461245"/>
            <a:ext cx="7011335" cy="3807033"/>
          </a:xfrm>
          <a:prstGeom prst="rect">
            <a:avLst/>
          </a:prstGeom>
        </p:spPr>
      </p:pic>
    </p:spTree>
    <p:extLst>
      <p:ext uri="{BB962C8B-B14F-4D97-AF65-F5344CB8AC3E}">
        <p14:creationId xmlns:p14="http://schemas.microsoft.com/office/powerpoint/2010/main" val="362132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Final Recommendation</a:t>
            </a:r>
            <a:endParaRPr lang="en-US" sz="4200" dirty="0">
              <a:solidFill>
                <a:schemeClr val="accent2"/>
              </a:solidFill>
              <a:latin typeface="+mj-lt"/>
            </a:endParaRPr>
          </a:p>
        </p:txBody>
      </p:sp>
      <p:sp>
        <p:nvSpPr>
          <p:cNvPr id="4" name="TextBox 3">
            <a:extLst>
              <a:ext uri="{FF2B5EF4-FFF2-40B4-BE49-F238E27FC236}">
                <a16:creationId xmlns:a16="http://schemas.microsoft.com/office/drawing/2014/main" id="{0F70A0B4-8343-B2F3-8BA4-89C42BADBE33}"/>
              </a:ext>
            </a:extLst>
          </p:cNvPr>
          <p:cNvSpPr txBox="1"/>
          <p:nvPr/>
        </p:nvSpPr>
        <p:spPr>
          <a:xfrm>
            <a:off x="185529" y="1820665"/>
            <a:ext cx="10986052" cy="369332"/>
          </a:xfrm>
          <a:prstGeom prst="rect">
            <a:avLst/>
          </a:prstGeom>
          <a:noFill/>
        </p:spPr>
        <p:txBody>
          <a:bodyPr wrap="square">
            <a:spAutoFit/>
          </a:bodyPr>
          <a:lstStyle/>
          <a:p>
            <a:pPr marL="228600"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results show that transformers provide the highest accuracy as well as f1 score for this use case.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05C526D-D6C8-AE46-342D-2E84376919E5}"/>
              </a:ext>
            </a:extLst>
          </p:cNvPr>
          <p:cNvGraphicFramePr>
            <a:graphicFrameLocks noGrp="1"/>
          </p:cNvGraphicFramePr>
          <p:nvPr>
            <p:extLst>
              <p:ext uri="{D42A27DB-BD31-4B8C-83A1-F6EECF244321}">
                <p14:modId xmlns:p14="http://schemas.microsoft.com/office/powerpoint/2010/main" val="257368727"/>
              </p:ext>
            </p:extLst>
          </p:nvPr>
        </p:nvGraphicFramePr>
        <p:xfrm>
          <a:off x="1060174" y="2772082"/>
          <a:ext cx="8839202" cy="1895922"/>
        </p:xfrm>
        <a:graphic>
          <a:graphicData uri="http://schemas.openxmlformats.org/drawingml/2006/table">
            <a:tbl>
              <a:tblPr firstRow="1" firstCol="1" bandRow="1">
                <a:tableStyleId>{5C22544A-7EE6-4342-B048-85BDC9FD1C3A}</a:tableStyleId>
              </a:tblPr>
              <a:tblGrid>
                <a:gridCol w="1472465">
                  <a:extLst>
                    <a:ext uri="{9D8B030D-6E8A-4147-A177-3AD203B41FA5}">
                      <a16:colId xmlns:a16="http://schemas.microsoft.com/office/drawing/2014/main" val="3681392133"/>
                    </a:ext>
                  </a:extLst>
                </a:gridCol>
                <a:gridCol w="1472465">
                  <a:extLst>
                    <a:ext uri="{9D8B030D-6E8A-4147-A177-3AD203B41FA5}">
                      <a16:colId xmlns:a16="http://schemas.microsoft.com/office/drawing/2014/main" val="656702387"/>
                    </a:ext>
                  </a:extLst>
                </a:gridCol>
                <a:gridCol w="1473568">
                  <a:extLst>
                    <a:ext uri="{9D8B030D-6E8A-4147-A177-3AD203B41FA5}">
                      <a16:colId xmlns:a16="http://schemas.microsoft.com/office/drawing/2014/main" val="1444860082"/>
                    </a:ext>
                  </a:extLst>
                </a:gridCol>
                <a:gridCol w="1473568">
                  <a:extLst>
                    <a:ext uri="{9D8B030D-6E8A-4147-A177-3AD203B41FA5}">
                      <a16:colId xmlns:a16="http://schemas.microsoft.com/office/drawing/2014/main" val="986578728"/>
                    </a:ext>
                  </a:extLst>
                </a:gridCol>
                <a:gridCol w="1473568">
                  <a:extLst>
                    <a:ext uri="{9D8B030D-6E8A-4147-A177-3AD203B41FA5}">
                      <a16:colId xmlns:a16="http://schemas.microsoft.com/office/drawing/2014/main" val="2535732843"/>
                    </a:ext>
                  </a:extLst>
                </a:gridCol>
                <a:gridCol w="1473568">
                  <a:extLst>
                    <a:ext uri="{9D8B030D-6E8A-4147-A177-3AD203B41FA5}">
                      <a16:colId xmlns:a16="http://schemas.microsoft.com/office/drawing/2014/main" val="2767155865"/>
                    </a:ext>
                  </a:extLst>
                </a:gridCol>
              </a:tblGrid>
              <a:tr h="812538">
                <a:tc>
                  <a:txBody>
                    <a:bodyPr/>
                    <a:lstStyle/>
                    <a:p>
                      <a:pPr marL="457200" algn="just"/>
                      <a:r>
                        <a:rPr lang="en-US" sz="1200">
                          <a:effectLst/>
                        </a:rPr>
                        <a:t>Model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LR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SVM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NB</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RF</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Transformers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6495"/>
                  </a:ext>
                </a:extLst>
              </a:tr>
              <a:tr h="541692">
                <a:tc>
                  <a:txBody>
                    <a:bodyPr/>
                    <a:lstStyle/>
                    <a:p>
                      <a:pPr marL="457200" algn="just"/>
                      <a:r>
                        <a:rPr lang="en-US" sz="1200">
                          <a:effectLst/>
                        </a:rPr>
                        <a:t>Accuracy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0.94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0.95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0.95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0.97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76490"/>
                  </a:ext>
                </a:extLst>
              </a:tr>
              <a:tr h="541692">
                <a:tc>
                  <a:txBody>
                    <a:bodyPr/>
                    <a:lstStyle/>
                    <a:p>
                      <a:pPr marL="457200" algn="just"/>
                      <a:r>
                        <a:rPr lang="en-US" sz="1200">
                          <a:effectLst/>
                        </a:rPr>
                        <a:t>F1 score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0.65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0.66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0.54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a:effectLst/>
                        </a:rPr>
                        <a:t>0.65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r>
                        <a:rPr lang="en-US" sz="1200" dirty="0">
                          <a:effectLst/>
                        </a:rPr>
                        <a:t>0.74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921858"/>
                  </a:ext>
                </a:extLst>
              </a:tr>
            </a:tbl>
          </a:graphicData>
        </a:graphic>
      </p:graphicFrame>
    </p:spTree>
    <p:extLst>
      <p:ext uri="{BB962C8B-B14F-4D97-AF65-F5344CB8AC3E}">
        <p14:creationId xmlns:p14="http://schemas.microsoft.com/office/powerpoint/2010/main" val="300762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 Description and business understanding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Problem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Transformations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 Recommendations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Contents</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73732" y="1385490"/>
            <a:ext cx="11044536" cy="50284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solidFill>
                <a:srgbClr val="24292F"/>
              </a:solidFill>
              <a:latin typeface="Times New Roman" panose="02020603050405020304" pitchFamily="18" charset="0"/>
              <a:cs typeface="Times New Roman" panose="02020603050405020304" pitchFamily="18" charset="0"/>
            </a:endParaRPr>
          </a:p>
          <a:p>
            <a:pPr marL="5143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social media usage at its peak, identifying such tweets have become extremely crucial for every social media platform. </a:t>
            </a:r>
          </a:p>
          <a:p>
            <a:pPr marL="5143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Hate speech on social media can have harmful effect on a person/community.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Hate speech is often used to spread hate and bigotry. It can also be used to intimidate and threaten people. It can make people feel isolated, anxious, and scared. It can also lead to hate crimes. Hate speech can also damage relationships between different groups of people. </a:t>
            </a:r>
          </a:p>
          <a:p>
            <a:pPr marL="514350" indent="-285750" algn="just">
              <a:lnSpc>
                <a:spcPct val="150000"/>
              </a:lnSpc>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pPr lvl="0"/>
            <a:r>
              <a:rPr lang="en-US" sz="3500" b="1" dirty="0">
                <a:solidFill>
                  <a:schemeClr val="accent2"/>
                </a:solidFill>
                <a:latin typeface="Calibri" panose="020F0502020204030204" pitchFamily="34" charset="0"/>
                <a:cs typeface="Calibri" panose="020F0502020204030204" pitchFamily="34" charset="0"/>
              </a:rPr>
              <a:t>Problem Description</a:t>
            </a:r>
            <a:endParaRPr lang="en-IN"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73732" y="1385490"/>
            <a:ext cx="11044536" cy="37819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solidFill>
                <a:srgbClr val="24292F"/>
              </a:solidFill>
              <a:latin typeface="Times New Roman" panose="02020603050405020304" pitchFamily="18" charset="0"/>
              <a:cs typeface="Times New Roman" panose="02020603050405020304" pitchFamily="18" charset="0"/>
            </a:endParaRPr>
          </a:p>
          <a:p>
            <a:pPr marL="228600" algn="just">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Detection of hate speech is important because it can help prevent these harmful effects.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we will create a hate speech detection model with Machine Learning and Python. Hate Speech Detection is generally a task of sentiment classification. </a:t>
            </a:r>
          </a:p>
          <a:p>
            <a:pPr marL="5143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for training, a model that can classify hate speech from a certain piece of text can be achieved by training it on a data that is generally used to classify sentiments. So for the task of hate speech detection model, we will use the Twitter tweets to identify tweets containing  Hate speech.</a:t>
            </a:r>
          </a:p>
          <a:p>
            <a:pPr marL="5143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pPr lvl="0"/>
            <a:r>
              <a:rPr lang="en-US" sz="3500" b="1" dirty="0">
                <a:solidFill>
                  <a:schemeClr val="accent2"/>
                </a:solidFill>
                <a:latin typeface="Calibri" panose="020F0502020204030204" pitchFamily="34" charset="0"/>
                <a:cs typeface="Calibri" panose="020F0502020204030204" pitchFamily="34" charset="0"/>
              </a:rPr>
              <a:t>Business understanding</a:t>
            </a:r>
            <a:endParaRPr lang="en-IN"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21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18B3-6A5C-4E16-BECA-0BE95E5F26A0}"/>
              </a:ext>
            </a:extLst>
          </p:cNvPr>
          <p:cNvSpPr>
            <a:spLocks noGrp="1"/>
          </p:cNvSpPr>
          <p:nvPr>
            <p:ph type="title"/>
          </p:nvPr>
        </p:nvSpPr>
        <p:spPr/>
        <p:txBody>
          <a:bodyPr/>
          <a:lstStyle/>
          <a:p>
            <a:r>
              <a:rPr lang="en-US" b="1" dirty="0">
                <a:solidFill>
                  <a:schemeClr val="accent2"/>
                </a:solidFill>
              </a:rPr>
              <a:t>Approaches taken</a:t>
            </a:r>
          </a:p>
        </p:txBody>
      </p:sp>
      <p:sp>
        <p:nvSpPr>
          <p:cNvPr id="3" name="Content Placeholder 2">
            <a:extLst>
              <a:ext uri="{FF2B5EF4-FFF2-40B4-BE49-F238E27FC236}">
                <a16:creationId xmlns:a16="http://schemas.microsoft.com/office/drawing/2014/main" id="{565C75F2-B10A-4B02-A82C-2F126AD03707}"/>
              </a:ext>
            </a:extLst>
          </p:cNvPr>
          <p:cNvSpPr>
            <a:spLocks noGrp="1"/>
          </p:cNvSpPr>
          <p:nvPr>
            <p:ph idx="1"/>
          </p:nvPr>
        </p:nvSpPr>
        <p:spPr/>
        <p:txBody>
          <a:bodyPr/>
          <a:lstStyle/>
          <a:p>
            <a:pPr marL="514350" indent="-285750" algn="just">
              <a:lnSpc>
                <a:spcPct val="150000"/>
              </a:lnSpc>
            </a:pPr>
            <a:r>
              <a:rPr lang="en-US" sz="1800" dirty="0">
                <a:latin typeface="Times New Roman" panose="02020603050405020304" pitchFamily="18" charset="0"/>
                <a:cs typeface="Times New Roman" panose="02020603050405020304" pitchFamily="18" charset="0"/>
              </a:rPr>
              <a:t>Data was taken from Kaggle and </a:t>
            </a:r>
            <a:r>
              <a:rPr lang="en-US" sz="1800" dirty="0" err="1">
                <a:latin typeface="Times New Roman" panose="02020603050405020304" pitchFamily="18" charset="0"/>
                <a:cs typeface="Times New Roman" panose="02020603050405020304" pitchFamily="18" charset="0"/>
              </a:rPr>
              <a:t>analysed</a:t>
            </a:r>
            <a:endParaRPr lang="en-US" sz="1800" dirty="0">
              <a:latin typeface="Times New Roman" panose="02020603050405020304" pitchFamily="18" charset="0"/>
              <a:cs typeface="Times New Roman" panose="02020603050405020304" pitchFamily="18" charset="0"/>
            </a:endParaRP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 Problem understanding</a:t>
            </a: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Data Understanding</a:t>
            </a: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Data Cleaning and Feature engineering</a:t>
            </a: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Model Development</a:t>
            </a: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Model Selection</a:t>
            </a:r>
          </a:p>
          <a:p>
            <a:pPr marL="514350" indent="-285750" algn="just">
              <a:lnSpc>
                <a:spcPct val="150000"/>
              </a:lnSpc>
            </a:pPr>
            <a:r>
              <a:rPr lang="en-US" sz="1800" dirty="0">
                <a:latin typeface="Times New Roman" panose="02020603050405020304" pitchFamily="18" charset="0"/>
                <a:cs typeface="Times New Roman" panose="02020603050405020304" pitchFamily="18" charset="0"/>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A0D168D5-90ED-4CE7-B7F0-2E281987EF3A}"/>
              </a:ext>
            </a:extLst>
          </p:cNvPr>
          <p:cNvSpPr>
            <a:spLocks noGrp="1"/>
          </p:cNvSpPr>
          <p:nvPr>
            <p:ph type="ftr" sz="quarter" idx="11"/>
          </p:nvPr>
        </p:nvSpPr>
        <p:spPr/>
        <p:txBody>
          <a:bodyPr/>
          <a:lstStyle/>
          <a:p>
            <a:r>
              <a:rPr lang="en-US" dirty="0"/>
              <a:t>Prepared by Aftab Ara</a:t>
            </a:r>
          </a:p>
        </p:txBody>
      </p:sp>
      <p:sp>
        <p:nvSpPr>
          <p:cNvPr id="5" name="Rectangle 4">
            <a:extLst>
              <a:ext uri="{FF2B5EF4-FFF2-40B4-BE49-F238E27FC236}">
                <a16:creationId xmlns:a16="http://schemas.microsoft.com/office/drawing/2014/main" id="{1C7CE9F0-24B5-7894-536F-180330899495}"/>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8F4B61DE-75D5-8773-CC6D-17933F3B6DD3}"/>
              </a:ext>
            </a:extLst>
          </p:cNvPr>
          <p:cNvSpPr txBox="1">
            <a:spLocks/>
          </p:cNvSpPr>
          <p:nvPr/>
        </p:nvSpPr>
        <p:spPr>
          <a:xfrm>
            <a:off x="838200" y="59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chemeClr val="accent2"/>
                </a:solidFill>
                <a:latin typeface="Calibri" panose="020F0502020204030204" pitchFamily="34" charset="0"/>
                <a:cs typeface="Calibri" panose="020F0502020204030204" pitchFamily="34" charset="0"/>
              </a:rPr>
              <a:t>Approaches</a:t>
            </a:r>
            <a:endParaRPr lang="en-IN"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400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Dataset</a:t>
            </a:r>
            <a:endParaRPr lang="en-US" sz="4400" b="1" dirty="0">
              <a:solidFill>
                <a:schemeClr val="bg2">
                  <a:lumMod val="25000"/>
                </a:schemeClr>
              </a:solidFill>
              <a:latin typeface="+mj-lt"/>
            </a:endParaRPr>
          </a:p>
        </p:txBody>
      </p:sp>
      <p:pic>
        <p:nvPicPr>
          <p:cNvPr id="1026" name="Picture 2" descr="A picture containing text, electronics&#10;&#10;Description automatically generated">
            <a:extLst>
              <a:ext uri="{FF2B5EF4-FFF2-40B4-BE49-F238E27FC236}">
                <a16:creationId xmlns:a16="http://schemas.microsoft.com/office/drawing/2014/main" id="{DC0DB5C6-7F83-EC76-37B7-56E30C2A2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988" y="2455661"/>
            <a:ext cx="5861327" cy="33438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B3BD05-53C2-5C1C-F78E-59F4BE4AC3D8}"/>
              </a:ext>
            </a:extLst>
          </p:cNvPr>
          <p:cNvSpPr>
            <a:spLocks noChangeArrowheads="1"/>
          </p:cNvSpPr>
          <p:nvPr/>
        </p:nvSpPr>
        <p:spPr bwMode="auto">
          <a:xfrm>
            <a:off x="110408" y="1233173"/>
            <a:ext cx="11319592" cy="166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Data has 3 columns: id(id of the tweet), label(=0 if not a hate speech and =1 if it is a hate speech) and tweet(the string containing the tweet. Following is a snapshot of first few rows of the dataset.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140E2BA-3B72-306C-B64D-583D8CD93EC1}"/>
              </a:ext>
            </a:extLst>
          </p:cNvPr>
          <p:cNvSpPr>
            <a:spLocks noChangeArrowheads="1"/>
          </p:cNvSpPr>
          <p:nvPr/>
        </p:nvSpPr>
        <p:spPr bwMode="auto">
          <a:xfrm>
            <a:off x="228600" y="2073967"/>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17043DE1-8DBE-2764-AB4B-B35F15E63BA2}"/>
              </a:ext>
            </a:extLst>
          </p:cNvPr>
          <p:cNvSpPr>
            <a:spLocks noChangeArrowheads="1"/>
          </p:cNvSpPr>
          <p:nvPr/>
        </p:nvSpPr>
        <p:spPr bwMode="auto">
          <a:xfrm>
            <a:off x="228600" y="4283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407BE0F-4EE7-D7C4-ED66-20BE3AC3D072}"/>
              </a:ext>
            </a:extLst>
          </p:cNvPr>
          <p:cNvSpPr>
            <a:spLocks noChangeArrowheads="1"/>
          </p:cNvSpPr>
          <p:nvPr/>
        </p:nvSpPr>
        <p:spPr bwMode="auto">
          <a:xfrm>
            <a:off x="762000" y="3360437"/>
            <a:ext cx="484665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datatype of id and label is int64 (integer). The data type of tweet is string.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31" name="Picture 3" descr="Graphical user interface, application&#10;&#10;Description automatically generated with medium confidence">
            <a:extLst>
              <a:ext uri="{FF2B5EF4-FFF2-40B4-BE49-F238E27FC236}">
                <a16:creationId xmlns:a16="http://schemas.microsoft.com/office/drawing/2014/main" id="{79BFB7EF-4310-0D7A-9540-BC059124C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04" y="4028682"/>
            <a:ext cx="4210555" cy="16683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4F12EA-EAAF-484E-2E6E-F4C281756F5D}"/>
              </a:ext>
            </a:extLst>
          </p:cNvPr>
          <p:cNvSpPr>
            <a:spLocks noChangeArrowheads="1"/>
          </p:cNvSpPr>
          <p:nvPr/>
        </p:nvSpPr>
        <p:spPr bwMode="auto">
          <a:xfrm>
            <a:off x="533400" y="4252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Null values</a:t>
            </a:r>
          </a:p>
        </p:txBody>
      </p:sp>
      <p:pic>
        <p:nvPicPr>
          <p:cNvPr id="2" name="Picture 1" descr="Text&#10;&#10;Description automatically generated with medium confidence">
            <a:extLst>
              <a:ext uri="{FF2B5EF4-FFF2-40B4-BE49-F238E27FC236}">
                <a16:creationId xmlns:a16="http://schemas.microsoft.com/office/drawing/2014/main" id="{A53CA250-D1AD-833C-0915-6CC5F93E0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008" y="2335459"/>
            <a:ext cx="4286609" cy="2984392"/>
          </a:xfrm>
          <a:prstGeom prst="rect">
            <a:avLst/>
          </a:prstGeom>
        </p:spPr>
      </p:pic>
      <p:sp>
        <p:nvSpPr>
          <p:cNvPr id="6" name="TextBox 5">
            <a:extLst>
              <a:ext uri="{FF2B5EF4-FFF2-40B4-BE49-F238E27FC236}">
                <a16:creationId xmlns:a16="http://schemas.microsoft.com/office/drawing/2014/main" id="{537190BF-34CB-DF02-3230-031A7C22B776}"/>
              </a:ext>
            </a:extLst>
          </p:cNvPr>
          <p:cNvSpPr txBox="1"/>
          <p:nvPr/>
        </p:nvSpPr>
        <p:spPr>
          <a:xfrm>
            <a:off x="291549" y="1716110"/>
            <a:ext cx="6228520" cy="369332"/>
          </a:xfrm>
          <a:prstGeom prst="rect">
            <a:avLst/>
          </a:prstGeom>
          <a:noFill/>
        </p:spPr>
        <p:txBody>
          <a:bodyPr wrap="square">
            <a:spAutoFit/>
          </a:bodyPr>
          <a:lstStyle/>
          <a:p>
            <a:pPr marL="342900" lvl="0" indent="-342900">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dataset has no null values.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F796183-45C0-3C87-4B90-3BD5042D323F}"/>
              </a:ext>
            </a:extLst>
          </p:cNvPr>
          <p:cNvSpPr txBox="1"/>
          <p:nvPr/>
        </p:nvSpPr>
        <p:spPr>
          <a:xfrm>
            <a:off x="384313" y="5945113"/>
            <a:ext cx="10787269" cy="369332"/>
          </a:xfrm>
          <a:prstGeom prst="rect">
            <a:avLst/>
          </a:prstGeom>
          <a:noFill/>
        </p:spPr>
        <p:txBody>
          <a:bodyPr wrap="square">
            <a:spAutoFit/>
          </a:bodyPr>
          <a:lstStyle/>
          <a:p>
            <a:pPr marL="342900" lvl="0" indent="-342900">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data csv file does not have label column. Hence, we cannot use it for further analysis.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557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imbalance</a:t>
            </a:r>
            <a:endParaRPr lang="en-US" sz="4400" dirty="0">
              <a:solidFill>
                <a:schemeClr val="accent2"/>
              </a:solidFill>
              <a:latin typeface="+mj-lt"/>
            </a:endParaRPr>
          </a:p>
        </p:txBody>
      </p:sp>
      <p:pic>
        <p:nvPicPr>
          <p:cNvPr id="2" name="Picture 1" descr="Chart, pie chart&#10;&#10;Description automatically generated">
            <a:extLst>
              <a:ext uri="{FF2B5EF4-FFF2-40B4-BE49-F238E27FC236}">
                <a16:creationId xmlns:a16="http://schemas.microsoft.com/office/drawing/2014/main" id="{7FD36D69-512D-6396-A943-85280E1F5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0735" y="1847379"/>
            <a:ext cx="5544158" cy="3904063"/>
          </a:xfrm>
          <a:prstGeom prst="rect">
            <a:avLst/>
          </a:prstGeom>
        </p:spPr>
      </p:pic>
      <p:sp>
        <p:nvSpPr>
          <p:cNvPr id="4" name="TextBox 3">
            <a:extLst>
              <a:ext uri="{FF2B5EF4-FFF2-40B4-BE49-F238E27FC236}">
                <a16:creationId xmlns:a16="http://schemas.microsoft.com/office/drawing/2014/main" id="{75BD93BB-079E-543F-E2DE-CD5452F1A307}"/>
              </a:ext>
            </a:extLst>
          </p:cNvPr>
          <p:cNvSpPr txBox="1"/>
          <p:nvPr/>
        </p:nvSpPr>
        <p:spPr>
          <a:xfrm>
            <a:off x="42215" y="1847379"/>
            <a:ext cx="5879051" cy="2862322"/>
          </a:xfrm>
          <a:prstGeom prst="rect">
            <a:avLst/>
          </a:prstGeom>
          <a:noFill/>
        </p:spPr>
        <p:txBody>
          <a:bodyPr wrap="square">
            <a:spAutoFit/>
          </a:bodyPr>
          <a:lstStyle/>
          <a:p>
            <a:pPr marL="342900" lvl="0" indent="-342900" algn="just">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heavy imbalance in the data as shown in the figure below. There are only 7% hate tweets as compared to 93% positive(non-hate) tweets. Hence when sampling the data for model building we need to apply under/over sampling technique.</a:t>
            </a:r>
          </a:p>
          <a:p>
            <a:pPr marL="342900" lvl="0" indent="-342900" algn="just">
              <a:buFont typeface="Symbol"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Firstly, data has been split into train(80%) and test sets(20%) and then oversampling has been performed for the training dataset.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Data transformation</a:t>
            </a:r>
            <a:endParaRPr lang="en-US" sz="4200" dirty="0">
              <a:solidFill>
                <a:schemeClr val="accent2"/>
              </a:solidFill>
              <a:latin typeface="+mj-lt"/>
            </a:endParaRPr>
          </a:p>
        </p:txBody>
      </p:sp>
      <p:sp>
        <p:nvSpPr>
          <p:cNvPr id="2" name="TextBox 1">
            <a:extLst>
              <a:ext uri="{FF2B5EF4-FFF2-40B4-BE49-F238E27FC236}">
                <a16:creationId xmlns:a16="http://schemas.microsoft.com/office/drawing/2014/main" id="{A4631B17-B9A1-CBCC-4B9F-02913B86A990}"/>
              </a:ext>
            </a:extLst>
          </p:cNvPr>
          <p:cNvSpPr txBox="1"/>
          <p:nvPr/>
        </p:nvSpPr>
        <p:spPr>
          <a:xfrm>
            <a:off x="304800" y="1697493"/>
            <a:ext cx="11582400" cy="3781997"/>
          </a:xfrm>
          <a:prstGeom prst="rect">
            <a:avLst/>
          </a:prstGeom>
          <a:noFill/>
        </p:spPr>
        <p:txBody>
          <a:bodyPr wrap="square" rtlCol="0">
            <a:spAutoFit/>
          </a:bodyPr>
          <a:lstStyle/>
          <a:p>
            <a:pPr marL="2286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ids will not be used for model building and labels have only 0 and 1 values. Hence these two columns need not to be transformed. However, the tweets need to be preprocessed. The data needs to be cleaned by removing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urls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any special characters which doesn’t make sense.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preprocessing is one of the critical steps in any machine learning project. It includes cleaning and formatting the data before feeding it into any ML algorithm. For NLP, following task needs to be performed for pre-processing: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Tokenizing the string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Lowercasing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Removing stop words and punctuations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Stemming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80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734</Words>
  <Application>Microsoft Macintosh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PowerPoint Presentation</vt:lpstr>
      <vt:lpstr>Contents</vt:lpstr>
      <vt:lpstr>Problem Description</vt:lpstr>
      <vt:lpstr>Business understanding</vt:lpstr>
      <vt:lpstr>Approaches taken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Surbhi Sharma</cp:lastModifiedBy>
  <cp:revision>163</cp:revision>
  <cp:lastPrinted>2019-08-24T08:13:50Z</cp:lastPrinted>
  <dcterms:created xsi:type="dcterms:W3CDTF">2019-08-19T15:39:24Z</dcterms:created>
  <dcterms:modified xsi:type="dcterms:W3CDTF">2023-04-03T22:44:53Z</dcterms:modified>
</cp:coreProperties>
</file>