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9.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2"/>
  </p:notesMasterIdLst>
  <p:handoutMasterIdLst>
    <p:handoutMasterId r:id="rId23"/>
  </p:handoutMasterIdLst>
  <p:sldIdLst>
    <p:sldId id="312" r:id="rId5"/>
    <p:sldId id="304" r:id="rId6"/>
    <p:sldId id="307" r:id="rId7"/>
    <p:sldId id="281" r:id="rId8"/>
    <p:sldId id="323" r:id="rId9"/>
    <p:sldId id="282" r:id="rId10"/>
    <p:sldId id="324" r:id="rId11"/>
    <p:sldId id="314" r:id="rId12"/>
    <p:sldId id="315" r:id="rId13"/>
    <p:sldId id="317" r:id="rId14"/>
    <p:sldId id="318" r:id="rId15"/>
    <p:sldId id="325" r:id="rId16"/>
    <p:sldId id="326" r:id="rId17"/>
    <p:sldId id="321" r:id="rId18"/>
    <p:sldId id="327" r:id="rId19"/>
    <p:sldId id="322" r:id="rId20"/>
    <p:sldId id="297" r:id="rId2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61" d="100"/>
          <a:sy n="61" d="100"/>
        </p:scale>
        <p:origin x="884" y="28"/>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chand Laitonjam" userId="2f6e7cc989036d3b" providerId="LiveId" clId="{778BA2BA-FFBA-4B7B-85F5-6E2217A984B2}"/>
    <pc:docChg chg="undo custSel addSld modSld">
      <pc:chgData name="Surchand Laitonjam" userId="2f6e7cc989036d3b" providerId="LiveId" clId="{778BA2BA-FFBA-4B7B-85F5-6E2217A984B2}" dt="2025-06-28T09:16:07.171" v="1104"/>
      <pc:docMkLst>
        <pc:docMk/>
      </pc:docMkLst>
      <pc:sldChg chg="modSp mod">
        <pc:chgData name="Surchand Laitonjam" userId="2f6e7cc989036d3b" providerId="LiveId" clId="{778BA2BA-FFBA-4B7B-85F5-6E2217A984B2}" dt="2025-06-25T12:35:00.366" v="530" actId="20577"/>
        <pc:sldMkLst>
          <pc:docMk/>
          <pc:sldMk cId="685681062" sldId="282"/>
        </pc:sldMkLst>
        <pc:spChg chg="mod">
          <ac:chgData name="Surchand Laitonjam" userId="2f6e7cc989036d3b" providerId="LiveId" clId="{778BA2BA-FFBA-4B7B-85F5-6E2217A984B2}" dt="2025-06-25T11:57:11.554" v="13" actId="1076"/>
          <ac:spMkLst>
            <pc:docMk/>
            <pc:sldMk cId="685681062" sldId="282"/>
            <ac:spMk id="2" creationId="{FA54D404-FE9E-ECC3-D56D-240300049681}"/>
          </ac:spMkLst>
        </pc:spChg>
        <pc:spChg chg="mod">
          <ac:chgData name="Surchand Laitonjam" userId="2f6e7cc989036d3b" providerId="LiveId" clId="{778BA2BA-FFBA-4B7B-85F5-6E2217A984B2}" dt="2025-06-25T12:35:00.366" v="530" actId="20577"/>
          <ac:spMkLst>
            <pc:docMk/>
            <pc:sldMk cId="685681062" sldId="282"/>
            <ac:spMk id="3" creationId="{75111C33-898C-4414-4665-5136EB6FC126}"/>
          </ac:spMkLst>
        </pc:spChg>
        <pc:graphicFrameChg chg="mod">
          <ac:chgData name="Surchand Laitonjam" userId="2f6e7cc989036d3b" providerId="LiveId" clId="{778BA2BA-FFBA-4B7B-85F5-6E2217A984B2}" dt="2025-06-25T12:17:40.496" v="321" actId="14100"/>
          <ac:graphicFrameMkLst>
            <pc:docMk/>
            <pc:sldMk cId="685681062" sldId="282"/>
            <ac:graphicFrameMk id="4" creationId="{56795BD4-3737-EAEB-0D8A-54B80A0A1190}"/>
          </ac:graphicFrameMkLst>
        </pc:graphicFrameChg>
      </pc:sldChg>
      <pc:sldChg chg="modSp mod">
        <pc:chgData name="Surchand Laitonjam" userId="2f6e7cc989036d3b" providerId="LiveId" clId="{778BA2BA-FFBA-4B7B-85F5-6E2217A984B2}" dt="2025-06-25T13:04:04.326" v="966" actId="20577"/>
        <pc:sldMkLst>
          <pc:docMk/>
          <pc:sldMk cId="1973173046" sldId="297"/>
        </pc:sldMkLst>
        <pc:spChg chg="mod">
          <ac:chgData name="Surchand Laitonjam" userId="2f6e7cc989036d3b" providerId="LiveId" clId="{778BA2BA-FFBA-4B7B-85F5-6E2217A984B2}" dt="2025-06-25T13:04:04.326" v="966" actId="20577"/>
          <ac:spMkLst>
            <pc:docMk/>
            <pc:sldMk cId="1973173046" sldId="297"/>
            <ac:spMk id="3" creationId="{D8B5CEF2-E667-BBB5-2EA6-C06F93B6DE12}"/>
          </ac:spMkLst>
        </pc:spChg>
      </pc:sldChg>
      <pc:sldChg chg="modSp mod">
        <pc:chgData name="Surchand Laitonjam" userId="2f6e7cc989036d3b" providerId="LiveId" clId="{778BA2BA-FFBA-4B7B-85F5-6E2217A984B2}" dt="2025-06-24T09:46:24.812" v="5" actId="20577"/>
        <pc:sldMkLst>
          <pc:docMk/>
          <pc:sldMk cId="3913219759" sldId="304"/>
        </pc:sldMkLst>
        <pc:spChg chg="mod">
          <ac:chgData name="Surchand Laitonjam" userId="2f6e7cc989036d3b" providerId="LiveId" clId="{778BA2BA-FFBA-4B7B-85F5-6E2217A984B2}" dt="2025-06-24T09:46:24.812" v="5" actId="20577"/>
          <ac:spMkLst>
            <pc:docMk/>
            <pc:sldMk cId="3913219759" sldId="304"/>
            <ac:spMk id="3" creationId="{D4D22962-3C7F-E480-5C35-7F4860A098E1}"/>
          </ac:spMkLst>
        </pc:spChg>
      </pc:sldChg>
      <pc:sldChg chg="modSp mod">
        <pc:chgData name="Surchand Laitonjam" userId="2f6e7cc989036d3b" providerId="LiveId" clId="{778BA2BA-FFBA-4B7B-85F5-6E2217A984B2}" dt="2025-06-25T13:06:53.497" v="1007" actId="1076"/>
        <pc:sldMkLst>
          <pc:docMk/>
          <pc:sldMk cId="2906491918" sldId="307"/>
        </pc:sldMkLst>
        <pc:spChg chg="mod">
          <ac:chgData name="Surchand Laitonjam" userId="2f6e7cc989036d3b" providerId="LiveId" clId="{778BA2BA-FFBA-4B7B-85F5-6E2217A984B2}" dt="2025-06-25T13:06:53.497" v="1007" actId="1076"/>
          <ac:spMkLst>
            <pc:docMk/>
            <pc:sldMk cId="2906491918" sldId="307"/>
            <ac:spMk id="2" creationId="{D54EDA75-0988-2AC2-87F8-8DEC83A7B9CA}"/>
          </ac:spMkLst>
        </pc:spChg>
      </pc:sldChg>
      <pc:sldChg chg="modSp mod">
        <pc:chgData name="Surchand Laitonjam" userId="2f6e7cc989036d3b" providerId="LiveId" clId="{778BA2BA-FFBA-4B7B-85F5-6E2217A984B2}" dt="2025-06-25T12:36:26.426" v="536" actId="20577"/>
        <pc:sldMkLst>
          <pc:docMk/>
          <pc:sldMk cId="1131718056" sldId="314"/>
        </pc:sldMkLst>
        <pc:spChg chg="mod">
          <ac:chgData name="Surchand Laitonjam" userId="2f6e7cc989036d3b" providerId="LiveId" clId="{778BA2BA-FFBA-4B7B-85F5-6E2217A984B2}" dt="2025-06-25T12:19:02.246" v="333" actId="1076"/>
          <ac:spMkLst>
            <pc:docMk/>
            <pc:sldMk cId="1131718056" sldId="314"/>
            <ac:spMk id="2" creationId="{72692E53-94DD-D309-196A-A2E43153C68A}"/>
          </ac:spMkLst>
        </pc:spChg>
        <pc:spChg chg="mod">
          <ac:chgData name="Surchand Laitonjam" userId="2f6e7cc989036d3b" providerId="LiveId" clId="{778BA2BA-FFBA-4B7B-85F5-6E2217A984B2}" dt="2025-06-25T12:36:26.426" v="536" actId="20577"/>
          <ac:spMkLst>
            <pc:docMk/>
            <pc:sldMk cId="1131718056" sldId="314"/>
            <ac:spMk id="4" creationId="{BDDD6BDC-E008-6AB7-55A1-46ED9BCF054F}"/>
          </ac:spMkLst>
        </pc:spChg>
        <pc:graphicFrameChg chg="mod">
          <ac:chgData name="Surchand Laitonjam" userId="2f6e7cc989036d3b" providerId="LiveId" clId="{778BA2BA-FFBA-4B7B-85F5-6E2217A984B2}" dt="2025-06-25T12:18:41.806" v="330" actId="14100"/>
          <ac:graphicFrameMkLst>
            <pc:docMk/>
            <pc:sldMk cId="1131718056" sldId="314"/>
            <ac:graphicFrameMk id="8" creationId="{41DC1049-A944-A9C4-2EEE-4B78BA0E81DC}"/>
          </ac:graphicFrameMkLst>
        </pc:graphicFrameChg>
      </pc:sldChg>
      <pc:sldChg chg="addSp delSp modSp mod">
        <pc:chgData name="Surchand Laitonjam" userId="2f6e7cc989036d3b" providerId="LiveId" clId="{778BA2BA-FFBA-4B7B-85F5-6E2217A984B2}" dt="2025-06-25T12:48:40.680" v="699" actId="14100"/>
        <pc:sldMkLst>
          <pc:docMk/>
          <pc:sldMk cId="2468595790" sldId="315"/>
        </pc:sldMkLst>
        <pc:spChg chg="mod">
          <ac:chgData name="Surchand Laitonjam" userId="2f6e7cc989036d3b" providerId="LiveId" clId="{778BA2BA-FFBA-4B7B-85F5-6E2217A984B2}" dt="2025-06-25T12:22:11.867" v="443" actId="1076"/>
          <ac:spMkLst>
            <pc:docMk/>
            <pc:sldMk cId="2468595790" sldId="315"/>
            <ac:spMk id="4" creationId="{62A418BC-7962-0777-41D6-981021F7EC6A}"/>
          </ac:spMkLst>
        </pc:spChg>
        <pc:spChg chg="mod">
          <ac:chgData name="Surchand Laitonjam" userId="2f6e7cc989036d3b" providerId="LiveId" clId="{778BA2BA-FFBA-4B7B-85F5-6E2217A984B2}" dt="2025-06-25T12:48:40.680" v="699" actId="14100"/>
          <ac:spMkLst>
            <pc:docMk/>
            <pc:sldMk cId="2468595790" sldId="315"/>
            <ac:spMk id="7" creationId="{3B654E6A-FBE5-F74A-031B-2233A5736819}"/>
          </ac:spMkLst>
        </pc:spChg>
        <pc:graphicFrameChg chg="add mod">
          <ac:chgData name="Surchand Laitonjam" userId="2f6e7cc989036d3b" providerId="LiveId" clId="{778BA2BA-FFBA-4B7B-85F5-6E2217A984B2}" dt="2025-06-25T12:23:54.716" v="462"/>
          <ac:graphicFrameMkLst>
            <pc:docMk/>
            <pc:sldMk cId="2468595790" sldId="315"/>
            <ac:graphicFrameMk id="2" creationId="{231F4564-BBD4-C0BE-8DF9-201730B6EC7A}"/>
          </ac:graphicFrameMkLst>
        </pc:graphicFrameChg>
      </pc:sldChg>
      <pc:sldChg chg="addSp delSp modSp mod modClrScheme chgLayout">
        <pc:chgData name="Surchand Laitonjam" userId="2f6e7cc989036d3b" providerId="LiveId" clId="{778BA2BA-FFBA-4B7B-85F5-6E2217A984B2}" dt="2025-06-25T13:05:15.826" v="1002" actId="20577"/>
        <pc:sldMkLst>
          <pc:docMk/>
          <pc:sldMk cId="1941619646" sldId="317"/>
        </pc:sldMkLst>
        <pc:spChg chg="mod">
          <ac:chgData name="Surchand Laitonjam" userId="2f6e7cc989036d3b" providerId="LiveId" clId="{778BA2BA-FFBA-4B7B-85F5-6E2217A984B2}" dt="2025-06-25T12:29:04.518" v="492" actId="1076"/>
          <ac:spMkLst>
            <pc:docMk/>
            <pc:sldMk cId="1941619646" sldId="317"/>
            <ac:spMk id="2" creationId="{FFC54155-181F-77DC-07A5-CA61127D08BD}"/>
          </ac:spMkLst>
        </pc:spChg>
        <pc:spChg chg="mod ord">
          <ac:chgData name="Surchand Laitonjam" userId="2f6e7cc989036d3b" providerId="LiveId" clId="{778BA2BA-FFBA-4B7B-85F5-6E2217A984B2}" dt="2025-06-25T12:28:35.988" v="482" actId="700"/>
          <ac:spMkLst>
            <pc:docMk/>
            <pc:sldMk cId="1941619646" sldId="317"/>
            <ac:spMk id="4" creationId="{C82CE1B8-1C92-D6D2-444B-652DB90E86D1}"/>
          </ac:spMkLst>
        </pc:spChg>
        <pc:spChg chg="mod ord">
          <ac:chgData name="Surchand Laitonjam" userId="2f6e7cc989036d3b" providerId="LiveId" clId="{778BA2BA-FFBA-4B7B-85F5-6E2217A984B2}" dt="2025-06-25T13:05:15.826" v="1002" actId="20577"/>
          <ac:spMkLst>
            <pc:docMk/>
            <pc:sldMk cId="1941619646" sldId="317"/>
            <ac:spMk id="13" creationId="{58AC0C8B-8A7A-9FAE-2D0F-4D1C3A8C3FA5}"/>
          </ac:spMkLst>
        </pc:spChg>
        <pc:graphicFrameChg chg="mod">
          <ac:chgData name="Surchand Laitonjam" userId="2f6e7cc989036d3b" providerId="LiveId" clId="{778BA2BA-FFBA-4B7B-85F5-6E2217A984B2}" dt="2025-06-25T12:29:28.928" v="501" actId="14100"/>
          <ac:graphicFrameMkLst>
            <pc:docMk/>
            <pc:sldMk cId="1941619646" sldId="317"/>
            <ac:graphicFrameMk id="6" creationId="{A813B192-7B3A-4044-C4CF-6087A040481A}"/>
          </ac:graphicFrameMkLst>
        </pc:graphicFrameChg>
      </pc:sldChg>
      <pc:sldChg chg="addSp delSp modSp mod modClrScheme chgLayout">
        <pc:chgData name="Surchand Laitonjam" userId="2f6e7cc989036d3b" providerId="LiveId" clId="{778BA2BA-FFBA-4B7B-85F5-6E2217A984B2}" dt="2025-06-25T12:47:53.270" v="698" actId="27918"/>
        <pc:sldMkLst>
          <pc:docMk/>
          <pc:sldMk cId="4072101725" sldId="318"/>
        </pc:sldMkLst>
        <pc:spChg chg="mod ord">
          <ac:chgData name="Surchand Laitonjam" userId="2f6e7cc989036d3b" providerId="LiveId" clId="{778BA2BA-FFBA-4B7B-85F5-6E2217A984B2}" dt="2025-06-25T12:43:47.900" v="608" actId="700"/>
          <ac:spMkLst>
            <pc:docMk/>
            <pc:sldMk cId="4072101725" sldId="318"/>
            <ac:spMk id="2" creationId="{AB69D854-FB65-0E93-CFE2-041F7C41DD24}"/>
          </ac:spMkLst>
        </pc:spChg>
        <pc:spChg chg="add mod ord">
          <ac:chgData name="Surchand Laitonjam" userId="2f6e7cc989036d3b" providerId="LiveId" clId="{778BA2BA-FFBA-4B7B-85F5-6E2217A984B2}" dt="2025-06-25T12:44:22.340" v="645" actId="1076"/>
          <ac:spMkLst>
            <pc:docMk/>
            <pc:sldMk cId="4072101725" sldId="318"/>
            <ac:spMk id="5" creationId="{7F4130A2-9372-FB3A-BE93-07352F10F68A}"/>
          </ac:spMkLst>
        </pc:spChg>
        <pc:spChg chg="add mod">
          <ac:chgData name="Surchand Laitonjam" userId="2f6e7cc989036d3b" providerId="LiveId" clId="{778BA2BA-FFBA-4B7B-85F5-6E2217A984B2}" dt="2025-06-25T12:47:46.470" v="697" actId="12"/>
          <ac:spMkLst>
            <pc:docMk/>
            <pc:sldMk cId="4072101725" sldId="318"/>
            <ac:spMk id="7" creationId="{1201A9EB-B258-0100-0B0C-6F96542E3056}"/>
          </ac:spMkLst>
        </pc:spChg>
        <pc:graphicFrameChg chg="add del mod">
          <ac:chgData name="Surchand Laitonjam" userId="2f6e7cc989036d3b" providerId="LiveId" clId="{778BA2BA-FFBA-4B7B-85F5-6E2217A984B2}" dt="2025-06-25T12:46:43.130" v="681" actId="14100"/>
          <ac:graphicFrameMkLst>
            <pc:docMk/>
            <pc:sldMk cId="4072101725" sldId="318"/>
            <ac:graphicFrameMk id="3" creationId="{9F5ADAAE-9078-E6AE-E468-B1753A3C3375}"/>
          </ac:graphicFrameMkLst>
        </pc:graphicFrameChg>
      </pc:sldChg>
      <pc:sldChg chg="addSp delSp modSp mod">
        <pc:chgData name="Surchand Laitonjam" userId="2f6e7cc989036d3b" providerId="LiveId" clId="{778BA2BA-FFBA-4B7B-85F5-6E2217A984B2}" dt="2025-06-25T13:10:43.273" v="1034" actId="20577"/>
        <pc:sldMkLst>
          <pc:docMk/>
          <pc:sldMk cId="438471299" sldId="324"/>
        </pc:sldMkLst>
        <pc:spChg chg="mod">
          <ac:chgData name="Surchand Laitonjam" userId="2f6e7cc989036d3b" providerId="LiveId" clId="{778BA2BA-FFBA-4B7B-85F5-6E2217A984B2}" dt="2025-06-25T12:41:08.590" v="557" actId="20577"/>
          <ac:spMkLst>
            <pc:docMk/>
            <pc:sldMk cId="438471299" sldId="324"/>
            <ac:spMk id="2" creationId="{1A33D167-1A4F-EB99-14E9-8B564D5C7D47}"/>
          </ac:spMkLst>
        </pc:spChg>
        <pc:spChg chg="mod">
          <ac:chgData name="Surchand Laitonjam" userId="2f6e7cc989036d3b" providerId="LiveId" clId="{778BA2BA-FFBA-4B7B-85F5-6E2217A984B2}" dt="2025-06-25T13:10:43.273" v="1034" actId="20577"/>
          <ac:spMkLst>
            <pc:docMk/>
            <pc:sldMk cId="438471299" sldId="324"/>
            <ac:spMk id="3" creationId="{D01B3A97-1D2B-DE42-00CD-1E6E0E199EBE}"/>
          </ac:spMkLst>
        </pc:spChg>
        <pc:graphicFrameChg chg="add mod">
          <ac:chgData name="Surchand Laitonjam" userId="2f6e7cc989036d3b" providerId="LiveId" clId="{778BA2BA-FFBA-4B7B-85F5-6E2217A984B2}" dt="2025-06-25T12:17:54.896" v="324" actId="14100"/>
          <ac:graphicFrameMkLst>
            <pc:docMk/>
            <pc:sldMk cId="438471299" sldId="324"/>
            <ac:graphicFrameMk id="5" creationId="{5B2637A4-B33E-4DB4-939E-7AB7322044DB}"/>
          </ac:graphicFrameMkLst>
        </pc:graphicFrameChg>
      </pc:sldChg>
      <pc:sldChg chg="addSp delSp modSp new mod modTransition modClrScheme chgLayout">
        <pc:chgData name="Surchand Laitonjam" userId="2f6e7cc989036d3b" providerId="LiveId" clId="{778BA2BA-FFBA-4B7B-85F5-6E2217A984B2}" dt="2025-06-25T12:58:51.516" v="873"/>
        <pc:sldMkLst>
          <pc:docMk/>
          <pc:sldMk cId="852234856" sldId="325"/>
        </pc:sldMkLst>
        <pc:spChg chg="mod ord">
          <ac:chgData name="Surchand Laitonjam" userId="2f6e7cc989036d3b" providerId="LiveId" clId="{778BA2BA-FFBA-4B7B-85F5-6E2217A984B2}" dt="2025-06-25T12:57:02.062" v="844" actId="1076"/>
          <ac:spMkLst>
            <pc:docMk/>
            <pc:sldMk cId="852234856" sldId="325"/>
            <ac:spMk id="2" creationId="{961ED575-0676-20E7-6BAB-DC00D5B45C70}"/>
          </ac:spMkLst>
        </pc:spChg>
        <pc:spChg chg="mod ord">
          <ac:chgData name="Surchand Laitonjam" userId="2f6e7cc989036d3b" providerId="LiveId" clId="{778BA2BA-FFBA-4B7B-85F5-6E2217A984B2}" dt="2025-06-25T12:56:19.081" v="832" actId="700"/>
          <ac:spMkLst>
            <pc:docMk/>
            <pc:sldMk cId="852234856" sldId="325"/>
            <ac:spMk id="5" creationId="{77B9DB91-4DB4-6DFE-2691-844AFCAED582}"/>
          </ac:spMkLst>
        </pc:spChg>
        <pc:spChg chg="add mod ord">
          <ac:chgData name="Surchand Laitonjam" userId="2f6e7cc989036d3b" providerId="LiveId" clId="{778BA2BA-FFBA-4B7B-85F5-6E2217A984B2}" dt="2025-06-25T12:57:58.116" v="866" actId="20577"/>
          <ac:spMkLst>
            <pc:docMk/>
            <pc:sldMk cId="852234856" sldId="325"/>
            <ac:spMk id="8" creationId="{0961A2B3-CF56-74EF-1CB3-99FBC61C6607}"/>
          </ac:spMkLst>
        </pc:spChg>
        <pc:graphicFrameChg chg="add mod">
          <ac:chgData name="Surchand Laitonjam" userId="2f6e7cc989036d3b" providerId="LiveId" clId="{778BA2BA-FFBA-4B7B-85F5-6E2217A984B2}" dt="2025-06-25T12:57:15.831" v="848" actId="14100"/>
          <ac:graphicFrameMkLst>
            <pc:docMk/>
            <pc:sldMk cId="852234856" sldId="325"/>
            <ac:graphicFrameMk id="6" creationId="{08BE1A59-CA73-1D92-C570-B57C38328614}"/>
          </ac:graphicFrameMkLst>
        </pc:graphicFrameChg>
      </pc:sldChg>
      <pc:sldChg chg="addSp delSp modSp new mod modTransition modClrScheme chgLayout">
        <pc:chgData name="Surchand Laitonjam" userId="2f6e7cc989036d3b" providerId="LiveId" clId="{778BA2BA-FFBA-4B7B-85F5-6E2217A984B2}" dt="2025-06-25T13:03:51.385" v="964" actId="207"/>
        <pc:sldMkLst>
          <pc:docMk/>
          <pc:sldMk cId="2654493871" sldId="326"/>
        </pc:sldMkLst>
        <pc:spChg chg="mod ord">
          <ac:chgData name="Surchand Laitonjam" userId="2f6e7cc989036d3b" providerId="LiveId" clId="{778BA2BA-FFBA-4B7B-85F5-6E2217A984B2}" dt="2025-06-25T12:58:16.737" v="867" actId="700"/>
          <ac:spMkLst>
            <pc:docMk/>
            <pc:sldMk cId="2654493871" sldId="326"/>
            <ac:spMk id="5" creationId="{D4E79E94-A31D-DE59-33B5-8A16D8A1314F}"/>
          </ac:spMkLst>
        </pc:spChg>
        <pc:spChg chg="add mod ord">
          <ac:chgData name="Surchand Laitonjam" userId="2f6e7cc989036d3b" providerId="LiveId" clId="{778BA2BA-FFBA-4B7B-85F5-6E2217A984B2}" dt="2025-06-25T13:00:47.017" v="944" actId="1076"/>
          <ac:spMkLst>
            <pc:docMk/>
            <pc:sldMk cId="2654493871" sldId="326"/>
            <ac:spMk id="10" creationId="{7FF25D48-0B3C-9084-4224-1C912962AB92}"/>
          </ac:spMkLst>
        </pc:spChg>
        <pc:spChg chg="add mod ord">
          <ac:chgData name="Surchand Laitonjam" userId="2f6e7cc989036d3b" providerId="LiveId" clId="{778BA2BA-FFBA-4B7B-85F5-6E2217A984B2}" dt="2025-06-25T13:03:51.385" v="964" actId="207"/>
          <ac:spMkLst>
            <pc:docMk/>
            <pc:sldMk cId="2654493871" sldId="326"/>
            <ac:spMk id="11" creationId="{11D2C4BD-B826-9C40-C4A5-43C29BDCA592}"/>
          </ac:spMkLst>
        </pc:spChg>
        <pc:graphicFrameChg chg="add mod">
          <ac:chgData name="Surchand Laitonjam" userId="2f6e7cc989036d3b" providerId="LiveId" clId="{778BA2BA-FFBA-4B7B-85F5-6E2217A984B2}" dt="2025-06-25T13:00:49.757" v="945" actId="14100"/>
          <ac:graphicFrameMkLst>
            <pc:docMk/>
            <pc:sldMk cId="2654493871" sldId="326"/>
            <ac:graphicFrameMk id="14" creationId="{A7C55E37-EDD8-B432-13F7-7EB15E64CB48}"/>
          </ac:graphicFrameMkLst>
        </pc:graphicFrameChg>
      </pc:sldChg>
      <pc:sldChg chg="addSp delSp modSp new mod modTransition modClrScheme chgLayout">
        <pc:chgData name="Surchand Laitonjam" userId="2f6e7cc989036d3b" providerId="LiveId" clId="{778BA2BA-FFBA-4B7B-85F5-6E2217A984B2}" dt="2025-06-28T09:16:07.171" v="1104"/>
        <pc:sldMkLst>
          <pc:docMk/>
          <pc:sldMk cId="577306118" sldId="327"/>
        </pc:sldMkLst>
        <pc:spChg chg="del mod ord">
          <ac:chgData name="Surchand Laitonjam" userId="2f6e7cc989036d3b" providerId="LiveId" clId="{778BA2BA-FFBA-4B7B-85F5-6E2217A984B2}" dt="2025-06-28T09:12:59.194" v="1036" actId="700"/>
          <ac:spMkLst>
            <pc:docMk/>
            <pc:sldMk cId="577306118" sldId="327"/>
            <ac:spMk id="2" creationId="{BF99EB85-3C0A-4F32-F38E-C3D4A212C43A}"/>
          </ac:spMkLst>
        </pc:spChg>
        <pc:spChg chg="del mod ord">
          <ac:chgData name="Surchand Laitonjam" userId="2f6e7cc989036d3b" providerId="LiveId" clId="{778BA2BA-FFBA-4B7B-85F5-6E2217A984B2}" dt="2025-06-28T09:12:59.194" v="1036" actId="700"/>
          <ac:spMkLst>
            <pc:docMk/>
            <pc:sldMk cId="577306118" sldId="327"/>
            <ac:spMk id="3" creationId="{DF0B9744-0FDD-3A02-8B26-6D0240BA5AA0}"/>
          </ac:spMkLst>
        </pc:spChg>
        <pc:spChg chg="del mod ord">
          <ac:chgData name="Surchand Laitonjam" userId="2f6e7cc989036d3b" providerId="LiveId" clId="{778BA2BA-FFBA-4B7B-85F5-6E2217A984B2}" dt="2025-06-28T09:12:59.194" v="1036" actId="700"/>
          <ac:spMkLst>
            <pc:docMk/>
            <pc:sldMk cId="577306118" sldId="327"/>
            <ac:spMk id="4" creationId="{DD6F5663-C6E6-FAAD-2FB4-3A8DD23BBE64}"/>
          </ac:spMkLst>
        </pc:spChg>
        <pc:spChg chg="mod ord">
          <ac:chgData name="Surchand Laitonjam" userId="2f6e7cc989036d3b" providerId="LiveId" clId="{778BA2BA-FFBA-4B7B-85F5-6E2217A984B2}" dt="2025-06-28T09:12:59.194" v="1036" actId="700"/>
          <ac:spMkLst>
            <pc:docMk/>
            <pc:sldMk cId="577306118" sldId="327"/>
            <ac:spMk id="5" creationId="{BA7ACBA0-418B-1B5B-3D88-69B101318814}"/>
          </ac:spMkLst>
        </pc:spChg>
        <pc:spChg chg="add mod ord">
          <ac:chgData name="Surchand Laitonjam" userId="2f6e7cc989036d3b" providerId="LiveId" clId="{778BA2BA-FFBA-4B7B-85F5-6E2217A984B2}" dt="2025-06-28T09:13:27.316" v="1067" actId="1076"/>
          <ac:spMkLst>
            <pc:docMk/>
            <pc:sldMk cId="577306118" sldId="327"/>
            <ac:spMk id="6" creationId="{2A656DBF-EBE3-E6FE-6198-D492D9C30219}"/>
          </ac:spMkLst>
        </pc:spChg>
        <pc:spChg chg="add mod ord">
          <ac:chgData name="Surchand Laitonjam" userId="2f6e7cc989036d3b" providerId="LiveId" clId="{778BA2BA-FFBA-4B7B-85F5-6E2217A984B2}" dt="2025-06-28T09:15:56.046" v="1103" actId="5793"/>
          <ac:spMkLst>
            <pc:docMk/>
            <pc:sldMk cId="577306118" sldId="327"/>
            <ac:spMk id="7" creationId="{9B122206-D544-2034-F0F0-47D75C35193B}"/>
          </ac:spMkLst>
        </pc:spChg>
        <pc:spChg chg="add del mod ord">
          <ac:chgData name="Surchand Laitonjam" userId="2f6e7cc989036d3b" providerId="LiveId" clId="{778BA2BA-FFBA-4B7B-85F5-6E2217A984B2}" dt="2025-06-28T09:13:45.015" v="1074" actId="478"/>
          <ac:spMkLst>
            <pc:docMk/>
            <pc:sldMk cId="577306118" sldId="327"/>
            <ac:spMk id="8" creationId="{0F3AA267-9435-0E5D-F888-8D6126490B57}"/>
          </ac:spMkLst>
        </pc:spChg>
        <pc:spChg chg="add mod">
          <ac:chgData name="Surchand Laitonjam" userId="2f6e7cc989036d3b" providerId="LiveId" clId="{778BA2BA-FFBA-4B7B-85F5-6E2217A984B2}" dt="2025-06-28T09:14:16.826" v="1081" actId="20577"/>
          <ac:spMkLst>
            <pc:docMk/>
            <pc:sldMk cId="577306118" sldId="327"/>
            <ac:spMk id="9" creationId="{64DCD635-FC78-5B81-D7C9-825BCEDA6CD0}"/>
          </ac:spMkLst>
        </pc:spChg>
        <pc:spChg chg="add del mod">
          <ac:chgData name="Surchand Laitonjam" userId="2f6e7cc989036d3b" providerId="LiveId" clId="{778BA2BA-FFBA-4B7B-85F5-6E2217A984B2}" dt="2025-06-28T09:15:15.836" v="1090" actId="478"/>
          <ac:spMkLst>
            <pc:docMk/>
            <pc:sldMk cId="577306118" sldId="327"/>
            <ac:spMk id="11" creationId="{8A554D4E-1B02-F827-4F35-C1B545863B8D}"/>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2f6e7cc989036d3b/Desktop/IT%20Ticket%20Analysis/IT%20Tickets%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2f6e7cc989036d3b/Desktop/IT%20Ticket%20Analysis/IT%20Tickets%20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2F6E7CC989036D3B/Desktop/IT%20Ticket%20Analysis/IT%20Tickets%20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2f6e7cc989036d3b/Desktop/IT%20Ticket%20Analysis/IT%20Tickets%20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2f6e7cc989036d3b/Desktop/IT%20Ticket%20Analysis/IT%20Tickets%20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2f6e7cc989036d3b/Desktop/IT%20Ticket%20Analysis/IT%20Tickets%20Anal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2f6e7cc989036d3b/Desktop/IT%20Ticket%20Analysis/IT%20Tickets%20Analysi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2f6e7cc989036d3b/Desktop/IT%20Ticket%20Analysis/IT%20Tickets%20Analysis.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Analysis.xlsx]Pivot for dashboard!PivotTable12</c:name>
    <c:fmtId val="38"/>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Count of Ticket ID by Time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for dashboard'!$B$1</c:f>
              <c:strCache>
                <c:ptCount val="1"/>
                <c:pt idx="0">
                  <c:v>Total</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6"/>
                </a:solidFill>
              </a:ln>
              <a:effectLst/>
            </c:spPr>
            <c:trendlineType val="linear"/>
            <c:dispRSqr val="0"/>
            <c:dispEq val="0"/>
          </c:trendline>
          <c:cat>
            <c:strRef>
              <c:f>'Pivot for dashboard'!$A$2:$A$7</c:f>
              <c:strCache>
                <c:ptCount val="5"/>
                <c:pt idx="0">
                  <c:v>2016</c:v>
                </c:pt>
                <c:pt idx="1">
                  <c:v>2017</c:v>
                </c:pt>
                <c:pt idx="2">
                  <c:v>2018</c:v>
                </c:pt>
                <c:pt idx="3">
                  <c:v>2019</c:v>
                </c:pt>
                <c:pt idx="4">
                  <c:v>2020</c:v>
                </c:pt>
              </c:strCache>
            </c:strRef>
          </c:cat>
          <c:val>
            <c:numRef>
              <c:f>'Pivot for dashboard'!$B$2:$B$7</c:f>
              <c:numCache>
                <c:formatCode>General</c:formatCode>
                <c:ptCount val="5"/>
                <c:pt idx="0">
                  <c:v>13051</c:v>
                </c:pt>
                <c:pt idx="1">
                  <c:v>14915</c:v>
                </c:pt>
                <c:pt idx="2">
                  <c:v>18954</c:v>
                </c:pt>
                <c:pt idx="3">
                  <c:v>21490</c:v>
                </c:pt>
                <c:pt idx="4">
                  <c:v>29088</c:v>
                </c:pt>
              </c:numCache>
            </c:numRef>
          </c:val>
          <c:extLst>
            <c:ext xmlns:c16="http://schemas.microsoft.com/office/drawing/2014/chart" uri="{C3380CC4-5D6E-409C-BE32-E72D297353CC}">
              <c16:uniqueId val="{00000001-4449-447E-901C-6CDF16DC4339}"/>
            </c:ext>
          </c:extLst>
        </c:ser>
        <c:dLbls>
          <c:dLblPos val="outEnd"/>
          <c:showLegendKey val="0"/>
          <c:showVal val="1"/>
          <c:showCatName val="0"/>
          <c:showSerName val="0"/>
          <c:showPercent val="0"/>
          <c:showBubbleSize val="0"/>
        </c:dLbls>
        <c:gapWidth val="100"/>
        <c:overlap val="-24"/>
        <c:axId val="1549437840"/>
        <c:axId val="1549428720"/>
      </c:barChart>
      <c:catAx>
        <c:axId val="154943784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49428720"/>
        <c:crosses val="autoZero"/>
        <c:auto val="1"/>
        <c:lblAlgn val="ctr"/>
        <c:lblOffset val="100"/>
        <c:noMultiLvlLbl val="0"/>
      </c:catAx>
      <c:valAx>
        <c:axId val="1549428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494378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Analysis.xlsx]Pivot for dashboard!PivotTable17</c:name>
    <c:fmtId val="9"/>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Ticket ID by Severity</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diamond"/>
          <c:size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12700">
              <a:solidFill>
                <a:schemeClr val="l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 for dashboard'!$B$44</c:f>
              <c:strCache>
                <c:ptCount val="1"/>
                <c:pt idx="0">
                  <c:v>Total</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'Pivot for dashboard'!$A$45:$A$50</c:f>
              <c:strCache>
                <c:ptCount val="5"/>
                <c:pt idx="0">
                  <c:v> Unclasified</c:v>
                </c:pt>
                <c:pt idx="1">
                  <c:v> Urgent</c:v>
                </c:pt>
                <c:pt idx="2">
                  <c:v> Minor</c:v>
                </c:pt>
                <c:pt idx="3">
                  <c:v> Mayor</c:v>
                </c:pt>
                <c:pt idx="4">
                  <c:v> Normal</c:v>
                </c:pt>
              </c:strCache>
            </c:strRef>
          </c:cat>
          <c:val>
            <c:numRef>
              <c:f>'Pivot for dashboard'!$B$45:$B$50</c:f>
              <c:numCache>
                <c:formatCode>General</c:formatCode>
                <c:ptCount val="5"/>
                <c:pt idx="0">
                  <c:v>356</c:v>
                </c:pt>
                <c:pt idx="1">
                  <c:v>1392</c:v>
                </c:pt>
                <c:pt idx="2">
                  <c:v>2258</c:v>
                </c:pt>
                <c:pt idx="3">
                  <c:v>4836</c:v>
                </c:pt>
                <c:pt idx="4">
                  <c:v>88656</c:v>
                </c:pt>
              </c:numCache>
            </c:numRef>
          </c:val>
          <c:extLst>
            <c:ext xmlns:c16="http://schemas.microsoft.com/office/drawing/2014/chart" uri="{C3380CC4-5D6E-409C-BE32-E72D297353CC}">
              <c16:uniqueId val="{00000000-5B9C-460F-8AA3-C272789AA967}"/>
            </c:ext>
          </c:extLst>
        </c:ser>
        <c:dLbls>
          <c:dLblPos val="outEnd"/>
          <c:showLegendKey val="0"/>
          <c:showVal val="1"/>
          <c:showCatName val="0"/>
          <c:showSerName val="0"/>
          <c:showPercent val="0"/>
          <c:showBubbleSize val="0"/>
        </c:dLbls>
        <c:gapWidth val="100"/>
        <c:axId val="1929616864"/>
        <c:axId val="1929613504"/>
      </c:barChart>
      <c:catAx>
        <c:axId val="1929616864"/>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929613504"/>
        <c:crosses val="autoZero"/>
        <c:auto val="1"/>
        <c:lblAlgn val="ctr"/>
        <c:lblOffset val="100"/>
        <c:noMultiLvlLbl val="0"/>
      </c:catAx>
      <c:valAx>
        <c:axId val="1929613504"/>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9296168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Analysis.xlsx]Pivot for dashboard!PivotTable15</c:name>
    <c:fmtId val="-1"/>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Avg Resolution Time by Request Category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a:outerShdw blurRad="57150" dist="19050" dir="5400000" algn="ctr" rotWithShape="0">
              <a:srgbClr val="000000">
                <a:alpha val="63000"/>
              </a:srgbClr>
            </a:outerShdw>
          </a:effectLst>
        </c:spPr>
        <c:marker>
          <c:symbol val="circle"/>
          <c:size val="6"/>
          <c:spPr>
            <a:solidFill>
              <a:schemeClr val="accent6"/>
            </a:solidFill>
            <a:ln w="9525">
              <a:solidFill>
                <a:schemeClr val="accent6"/>
              </a:solidFill>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for dashboard'!$L$1</c:f>
              <c:strCache>
                <c:ptCount val="1"/>
                <c:pt idx="0">
                  <c:v>Total</c:v>
                </c:pt>
              </c:strCache>
            </c:strRef>
          </c:tx>
          <c:spPr>
            <a:solidFill>
              <a:schemeClr val="accent6"/>
            </a:solidFill>
            <a:ln>
              <a:noFill/>
            </a:ln>
            <a:effectLst/>
          </c:spPr>
          <c:invertIfNegative val="0"/>
          <c:dLbls>
            <c:dLbl>
              <c:idx val="0"/>
              <c:layout>
                <c:manualLayout>
                  <c:x val="-1.1622674006644613E-2"/>
                  <c:y val="3.450553712333817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277-450F-A4FE-0CE371024541}"/>
                </c:ext>
              </c:extLst>
            </c:dLbl>
            <c:dLbl>
              <c:idx val="2"/>
              <c:layout>
                <c:manualLayout>
                  <c:x val="0"/>
                  <c:y val="3.396322506270145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277-450F-A4FE-0CE371024541}"/>
                </c:ext>
              </c:extLst>
            </c:dLbl>
            <c:dLbl>
              <c:idx val="3"/>
              <c:layout>
                <c:manualLayout>
                  <c:x val="0"/>
                  <c:y val="2.043205969907540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277-450F-A4FE-0CE37102454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for dashboard'!$K$2:$K$6</c:f>
              <c:strCache>
                <c:ptCount val="4"/>
                <c:pt idx="0">
                  <c:v>Hardware</c:v>
                </c:pt>
                <c:pt idx="1">
                  <c:v>Login Access</c:v>
                </c:pt>
                <c:pt idx="2">
                  <c:v>Software</c:v>
                </c:pt>
                <c:pt idx="3">
                  <c:v>System</c:v>
                </c:pt>
              </c:strCache>
            </c:strRef>
          </c:cat>
          <c:val>
            <c:numRef>
              <c:f>'Pivot for dashboard'!$L$2:$L$6</c:f>
              <c:numCache>
                <c:formatCode>General</c:formatCode>
                <c:ptCount val="4"/>
                <c:pt idx="0">
                  <c:v>7.6253981300729476</c:v>
                </c:pt>
                <c:pt idx="1">
                  <c:v>0.31380810468262937</c:v>
                </c:pt>
                <c:pt idx="2">
                  <c:v>5.2387327542156363</c:v>
                </c:pt>
                <c:pt idx="3">
                  <c:v>6.6156094559253376</c:v>
                </c:pt>
              </c:numCache>
            </c:numRef>
          </c:val>
          <c:extLst>
            <c:ext xmlns:c16="http://schemas.microsoft.com/office/drawing/2014/chart" uri="{C3380CC4-5D6E-409C-BE32-E72D297353CC}">
              <c16:uniqueId val="{00000000-E277-450F-A4FE-0CE371024541}"/>
            </c:ext>
          </c:extLst>
        </c:ser>
        <c:dLbls>
          <c:dLblPos val="inEnd"/>
          <c:showLegendKey val="0"/>
          <c:showVal val="1"/>
          <c:showCatName val="0"/>
          <c:showSerName val="0"/>
          <c:showPercent val="0"/>
          <c:showBubbleSize val="0"/>
        </c:dLbls>
        <c:gapWidth val="219"/>
        <c:overlap val="-27"/>
        <c:axId val="1549405680"/>
        <c:axId val="1549409520"/>
      </c:barChart>
      <c:catAx>
        <c:axId val="1549405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49409520"/>
        <c:crosses val="autoZero"/>
        <c:auto val="1"/>
        <c:lblAlgn val="ctr"/>
        <c:lblOffset val="100"/>
        <c:noMultiLvlLbl val="0"/>
      </c:catAx>
      <c:valAx>
        <c:axId val="1549409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494056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Analysis.xlsx]Pivot for dashboard!PivotTable13</c:name>
    <c:fmtId val="17"/>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Count of Ticket ID by Request Category</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 for dashboard'!$B$13</c:f>
              <c:strCache>
                <c:ptCount val="1"/>
                <c:pt idx="0">
                  <c:v>Total</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'Pivot for dashboard'!$A$14:$A$18</c:f>
              <c:strCache>
                <c:ptCount val="4"/>
                <c:pt idx="0">
                  <c:v>Hardware</c:v>
                </c:pt>
                <c:pt idx="1">
                  <c:v>Software</c:v>
                </c:pt>
                <c:pt idx="2">
                  <c:v>Login Access</c:v>
                </c:pt>
                <c:pt idx="3">
                  <c:v>System</c:v>
                </c:pt>
              </c:strCache>
            </c:strRef>
          </c:cat>
          <c:val>
            <c:numRef>
              <c:f>'Pivot for dashboard'!$B$14:$B$18</c:f>
              <c:numCache>
                <c:formatCode>General</c:formatCode>
                <c:ptCount val="4"/>
                <c:pt idx="0">
                  <c:v>9733</c:v>
                </c:pt>
                <c:pt idx="1">
                  <c:v>19570</c:v>
                </c:pt>
                <c:pt idx="2">
                  <c:v>29193</c:v>
                </c:pt>
                <c:pt idx="3">
                  <c:v>39002</c:v>
                </c:pt>
              </c:numCache>
            </c:numRef>
          </c:val>
          <c:extLst>
            <c:ext xmlns:c16="http://schemas.microsoft.com/office/drawing/2014/chart" uri="{C3380CC4-5D6E-409C-BE32-E72D297353CC}">
              <c16:uniqueId val="{00000000-7212-4F0B-A7C5-7A3BF205EECF}"/>
            </c:ext>
          </c:extLst>
        </c:ser>
        <c:dLbls>
          <c:dLblPos val="outEnd"/>
          <c:showLegendKey val="0"/>
          <c:showVal val="1"/>
          <c:showCatName val="0"/>
          <c:showSerName val="0"/>
          <c:showPercent val="0"/>
          <c:showBubbleSize val="0"/>
        </c:dLbls>
        <c:gapWidth val="100"/>
        <c:axId val="1549443120"/>
        <c:axId val="1549444080"/>
      </c:barChart>
      <c:catAx>
        <c:axId val="1549443120"/>
        <c:scaling>
          <c:orientation val="minMax"/>
        </c:scaling>
        <c:delete val="0"/>
        <c:axPos val="l"/>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549444080"/>
        <c:crosses val="autoZero"/>
        <c:auto val="1"/>
        <c:lblAlgn val="ctr"/>
        <c:lblOffset val="100"/>
        <c:noMultiLvlLbl val="0"/>
      </c:catAx>
      <c:valAx>
        <c:axId val="1549444080"/>
        <c:scaling>
          <c:orientation val="minMax"/>
        </c:scaling>
        <c:delete val="0"/>
        <c:axPos val="b"/>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5494431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Analysis.xlsx]Pivot for dashboard!PivotTable16</c:name>
    <c:fmtId val="10"/>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Age Group by Avg Satisfaction Rate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for dashboard'!$M$22</c:f>
              <c:strCache>
                <c:ptCount val="1"/>
                <c:pt idx="0">
                  <c:v>Total</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'Pivot for dashboard'!$L$23:$L$27</c:f>
              <c:strCache>
                <c:ptCount val="4"/>
                <c:pt idx="0">
                  <c:v>&lt;30</c:v>
                </c:pt>
                <c:pt idx="1">
                  <c:v>30-40</c:v>
                </c:pt>
                <c:pt idx="2">
                  <c:v>41-50</c:v>
                </c:pt>
                <c:pt idx="3">
                  <c:v>&lt;50</c:v>
                </c:pt>
              </c:strCache>
            </c:strRef>
          </c:cat>
          <c:val>
            <c:numRef>
              <c:f>'Pivot for dashboard'!$M$23:$M$27</c:f>
              <c:numCache>
                <c:formatCode>General</c:formatCode>
                <c:ptCount val="4"/>
                <c:pt idx="0">
                  <c:v>4.2302580478122032</c:v>
                </c:pt>
                <c:pt idx="1">
                  <c:v>4.1292815685802786</c:v>
                </c:pt>
                <c:pt idx="2">
                  <c:v>3.9921587024998324</c:v>
                </c:pt>
                <c:pt idx="3">
                  <c:v>4.4049398353388218</c:v>
                </c:pt>
              </c:numCache>
            </c:numRef>
          </c:val>
          <c:extLst>
            <c:ext xmlns:c16="http://schemas.microsoft.com/office/drawing/2014/chart" uri="{C3380CC4-5D6E-409C-BE32-E72D297353CC}">
              <c16:uniqueId val="{00000000-4425-47EF-A191-3ED9CEA40A05}"/>
            </c:ext>
          </c:extLst>
        </c:ser>
        <c:dLbls>
          <c:dLblPos val="outEnd"/>
          <c:showLegendKey val="0"/>
          <c:showVal val="1"/>
          <c:showCatName val="0"/>
          <c:showSerName val="0"/>
          <c:showPercent val="0"/>
          <c:showBubbleSize val="0"/>
        </c:dLbls>
        <c:gapWidth val="100"/>
        <c:overlap val="-24"/>
        <c:axId val="1549401360"/>
        <c:axId val="1549406160"/>
      </c:barChart>
      <c:catAx>
        <c:axId val="154940136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549406160"/>
        <c:crosses val="autoZero"/>
        <c:auto val="1"/>
        <c:lblAlgn val="ctr"/>
        <c:lblOffset val="100"/>
        <c:noMultiLvlLbl val="0"/>
      </c:catAx>
      <c:valAx>
        <c:axId val="1549406160"/>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5494013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Analysis.xlsx]Pivot for dashboard!PivotTable14</c:name>
    <c:fmtId val="20"/>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Avg Satisfaction rate by time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for dashboard'!$B$24</c:f>
              <c:strCache>
                <c:ptCount val="1"/>
                <c:pt idx="0">
                  <c:v>Total</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for dashboard'!$A$25:$A$30</c:f>
              <c:strCache>
                <c:ptCount val="5"/>
                <c:pt idx="0">
                  <c:v>2016</c:v>
                </c:pt>
                <c:pt idx="1">
                  <c:v>2017</c:v>
                </c:pt>
                <c:pt idx="2">
                  <c:v>2018</c:v>
                </c:pt>
                <c:pt idx="3">
                  <c:v>2019</c:v>
                </c:pt>
                <c:pt idx="4">
                  <c:v>2020</c:v>
                </c:pt>
              </c:strCache>
            </c:strRef>
          </c:cat>
          <c:val>
            <c:numRef>
              <c:f>'Pivot for dashboard'!$B$25:$B$30</c:f>
              <c:numCache>
                <c:formatCode>General</c:formatCode>
                <c:ptCount val="5"/>
                <c:pt idx="0">
                  <c:v>3.9796950425254769</c:v>
                </c:pt>
                <c:pt idx="1">
                  <c:v>4.068119342943346</c:v>
                </c:pt>
                <c:pt idx="2">
                  <c:v>4.0918539622243326</c:v>
                </c:pt>
                <c:pt idx="3">
                  <c:v>4.1223825034899955</c:v>
                </c:pt>
                <c:pt idx="4">
                  <c:v>4.1612692519251926</c:v>
                </c:pt>
              </c:numCache>
            </c:numRef>
          </c:val>
          <c:extLst>
            <c:ext xmlns:c16="http://schemas.microsoft.com/office/drawing/2014/chart" uri="{C3380CC4-5D6E-409C-BE32-E72D297353CC}">
              <c16:uniqueId val="{00000001-908A-46C2-9213-B88DD6DC70FA}"/>
            </c:ext>
          </c:extLst>
        </c:ser>
        <c:dLbls>
          <c:showLegendKey val="0"/>
          <c:showVal val="1"/>
          <c:showCatName val="0"/>
          <c:showSerName val="0"/>
          <c:showPercent val="0"/>
          <c:showBubbleSize val="0"/>
        </c:dLbls>
        <c:gapWidth val="219"/>
        <c:overlap val="-27"/>
        <c:axId val="1549458480"/>
        <c:axId val="1549456080"/>
      </c:barChart>
      <c:catAx>
        <c:axId val="1549458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49456080"/>
        <c:crosses val="autoZero"/>
        <c:auto val="1"/>
        <c:lblAlgn val="ctr"/>
        <c:lblOffset val="100"/>
        <c:noMultiLvlLbl val="0"/>
      </c:catAx>
      <c:valAx>
        <c:axId val="1549456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494584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Analysis.xlsx]Pivot for dashboard!PivotTable18</c:name>
    <c:fmtId val="18"/>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Distribution of tickets based on satisfaction score.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a:outerShdw blurRad="57150" dist="19050" dir="5400000" algn="ctr" rotWithShape="0">
              <a:srgbClr val="000000">
                <a:alpha val="63000"/>
              </a:srgbClr>
            </a:outerShdw>
          </a:effectLst>
        </c:spPr>
      </c:pivotFmt>
      <c:pivotFmt>
        <c:idx val="2"/>
        <c:spPr>
          <a:solidFill>
            <a:schemeClr val="accent6"/>
          </a:solidFill>
          <a:ln>
            <a:noFill/>
          </a:ln>
          <a:effectLst>
            <a:outerShdw blurRad="57150" dist="19050" dir="5400000" algn="ctr" rotWithShape="0">
              <a:srgbClr val="000000">
                <a:alpha val="63000"/>
              </a:srgbClr>
            </a:outerShdw>
          </a:effectLst>
        </c:spPr>
      </c:pivotFmt>
      <c:pivotFmt>
        <c:idx val="3"/>
        <c:spPr>
          <a:solidFill>
            <a:schemeClr val="accent6"/>
          </a:solidFill>
          <a:ln>
            <a:noFill/>
          </a:ln>
          <a:effectLst>
            <a:outerShdw blurRad="57150" dist="19050" dir="5400000" algn="ctr" rotWithShape="0">
              <a:srgbClr val="000000">
                <a:alpha val="63000"/>
              </a:srgbClr>
            </a:outerShdw>
          </a:effectLst>
        </c:spPr>
      </c:pivotFmt>
      <c:pivotFmt>
        <c:idx val="4"/>
        <c:spPr>
          <a:solidFill>
            <a:schemeClr val="accent6"/>
          </a:solidFill>
          <a:ln>
            <a:noFill/>
          </a:ln>
          <a:effectLst>
            <a:outerShdw blurRad="57150" dist="19050" dir="5400000" algn="ctr" rotWithShape="0">
              <a:srgbClr val="000000">
                <a:alpha val="63000"/>
              </a:srgbClr>
            </a:outerShdw>
          </a:effectLst>
        </c:spPr>
      </c:pivotFmt>
      <c:pivotFmt>
        <c:idx val="5"/>
        <c:spPr>
          <a:solidFill>
            <a:schemeClr val="accent6"/>
          </a:solidFill>
          <a:ln>
            <a:noFill/>
          </a:ln>
          <a:effectLst>
            <a:outerShdw blurRad="57150" dist="19050" dir="5400000" algn="ctr" rotWithShape="0">
              <a:srgbClr val="000000">
                <a:alpha val="63000"/>
              </a:srgbClr>
            </a:outerShdw>
          </a:effectLst>
        </c:spPr>
      </c:pivotFmt>
      <c:pivotFmt>
        <c:idx val="6"/>
        <c:spPr>
          <a:solidFill>
            <a:schemeClr val="accent6"/>
          </a:solidFill>
          <a:ln>
            <a:noFill/>
          </a:ln>
          <a:effectLst>
            <a:outerShdw blurRad="57150" dist="19050" dir="5400000" algn="ctr" rotWithShape="0">
              <a:srgbClr val="000000">
                <a:alpha val="63000"/>
              </a:srgbClr>
            </a:outerShdw>
          </a:effectLst>
        </c:spPr>
      </c:pivotFmt>
      <c:pivotFmt>
        <c:idx val="7"/>
        <c:spPr>
          <a:solidFill>
            <a:schemeClr val="accent6"/>
          </a:solidFill>
          <a:ln>
            <a:noFill/>
          </a:ln>
          <a:effectLst>
            <a:outerShdw blurRad="57150" dist="19050" dir="5400000" algn="ctr" rotWithShape="0">
              <a:srgbClr val="000000">
                <a:alpha val="63000"/>
              </a:srgbClr>
            </a:outerShdw>
          </a:effectLst>
        </c:spPr>
      </c:pivotFmt>
      <c:pivotFmt>
        <c:idx val="8"/>
        <c:spPr>
          <a:solidFill>
            <a:schemeClr val="accent6"/>
          </a:solidFill>
          <a:ln>
            <a:noFill/>
          </a:ln>
          <a:effectLst>
            <a:outerShdw blurRad="57150" dist="19050" dir="5400000" algn="ctr" rotWithShape="0">
              <a:srgbClr val="000000">
                <a:alpha val="63000"/>
              </a:srgbClr>
            </a:outerShdw>
          </a:effectLst>
        </c:spPr>
      </c:pivotFmt>
      <c:pivotFmt>
        <c:idx val="9"/>
        <c:spPr>
          <a:solidFill>
            <a:schemeClr val="accent6"/>
          </a:solidFill>
          <a:ln>
            <a:noFill/>
          </a:ln>
          <a:effectLst>
            <a:outerShdw blurRad="57150" dist="19050" dir="5400000" algn="ctr" rotWithShape="0">
              <a:srgbClr val="000000">
                <a:alpha val="63000"/>
              </a:srgbClr>
            </a:outerShdw>
          </a:effectLst>
        </c:spPr>
      </c:pivotFmt>
      <c:pivotFmt>
        <c:idx val="10"/>
        <c:spPr>
          <a:solidFill>
            <a:schemeClr val="accent6"/>
          </a:solidFill>
          <a:ln>
            <a:noFill/>
          </a:ln>
          <a:effectLst>
            <a:outerShdw blurRad="57150" dist="19050" dir="5400000" algn="ctr" rotWithShape="0">
              <a:srgbClr val="000000">
                <a:alpha val="63000"/>
              </a:srgbClr>
            </a:outerShdw>
          </a:effectLst>
        </c:spPr>
      </c:pivotFmt>
      <c:pivotFmt>
        <c:idx val="11"/>
        <c:spPr>
          <a:solidFill>
            <a:schemeClr val="accent6"/>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6"/>
          </a:solidFill>
          <a:ln>
            <a:noFill/>
          </a:ln>
          <a:effectLst>
            <a:outerShdw blurRad="57150" dist="19050" dir="5400000" algn="ctr" rotWithShape="0">
              <a:srgbClr val="000000">
                <a:alpha val="63000"/>
              </a:srgbClr>
            </a:outerShdw>
          </a:effectLst>
        </c:spPr>
      </c:pivotFmt>
      <c:pivotFmt>
        <c:idx val="13"/>
        <c:spPr>
          <a:solidFill>
            <a:schemeClr val="accent6"/>
          </a:solidFill>
          <a:ln>
            <a:noFill/>
          </a:ln>
          <a:effectLst>
            <a:outerShdw blurRad="57150" dist="19050" dir="5400000" algn="ctr" rotWithShape="0">
              <a:srgbClr val="000000">
                <a:alpha val="63000"/>
              </a:srgbClr>
            </a:outerShdw>
          </a:effectLst>
        </c:spPr>
      </c:pivotFmt>
      <c:pivotFmt>
        <c:idx val="14"/>
        <c:spPr>
          <a:solidFill>
            <a:schemeClr val="accent6"/>
          </a:solidFill>
          <a:ln>
            <a:noFill/>
          </a:ln>
          <a:effectLst>
            <a:outerShdw blurRad="57150" dist="19050" dir="5400000" algn="ctr" rotWithShape="0">
              <a:srgbClr val="000000">
                <a:alpha val="63000"/>
              </a:srgbClr>
            </a:outerShdw>
          </a:effectLst>
        </c:spPr>
      </c:pivotFmt>
      <c:pivotFmt>
        <c:idx val="15"/>
        <c:spPr>
          <a:solidFill>
            <a:schemeClr val="accent6"/>
          </a:solidFill>
          <a:ln>
            <a:noFill/>
          </a:ln>
          <a:effectLst>
            <a:outerShdw blurRad="57150" dist="19050" dir="5400000" algn="ctr" rotWithShape="0">
              <a:srgbClr val="000000">
                <a:alpha val="63000"/>
              </a:srgbClr>
            </a:outerShdw>
          </a:effectLst>
        </c:spPr>
      </c:pivotFmt>
      <c:pivotFmt>
        <c:idx val="16"/>
        <c:spPr>
          <a:solidFill>
            <a:schemeClr val="accent6"/>
          </a:solidFill>
          <a:ln>
            <a:noFill/>
          </a:ln>
          <a:effectLst>
            <a:outerShdw blurRad="57150" dist="19050" dir="5400000" algn="ctr" rotWithShape="0">
              <a:srgbClr val="000000">
                <a:alpha val="63000"/>
              </a:srgbClr>
            </a:outerShdw>
          </a:effectLst>
        </c:spPr>
      </c:pivotFmt>
      <c:pivotFmt>
        <c:idx val="17"/>
        <c:spPr>
          <a:solidFill>
            <a:schemeClr val="accent6"/>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6"/>
          </a:solidFill>
          <a:ln>
            <a:noFill/>
          </a:ln>
          <a:effectLst>
            <a:outerShdw blurRad="57150" dist="19050" dir="5400000" algn="ctr" rotWithShape="0">
              <a:srgbClr val="000000">
                <a:alpha val="63000"/>
              </a:srgbClr>
            </a:outerShdw>
          </a:effectLst>
        </c:spPr>
      </c:pivotFmt>
      <c:pivotFmt>
        <c:idx val="19"/>
        <c:spPr>
          <a:solidFill>
            <a:schemeClr val="accent6"/>
          </a:solidFill>
          <a:ln>
            <a:noFill/>
          </a:ln>
          <a:effectLst>
            <a:outerShdw blurRad="57150" dist="19050" dir="5400000" algn="ctr" rotWithShape="0">
              <a:srgbClr val="000000">
                <a:alpha val="63000"/>
              </a:srgbClr>
            </a:outerShdw>
          </a:effectLst>
        </c:spPr>
      </c:pivotFmt>
      <c:pivotFmt>
        <c:idx val="20"/>
        <c:spPr>
          <a:solidFill>
            <a:schemeClr val="accent6"/>
          </a:solidFill>
          <a:ln>
            <a:noFill/>
          </a:ln>
          <a:effectLst>
            <a:outerShdw blurRad="57150" dist="19050" dir="5400000" algn="ctr" rotWithShape="0">
              <a:srgbClr val="000000">
                <a:alpha val="63000"/>
              </a:srgbClr>
            </a:outerShdw>
          </a:effectLst>
        </c:spPr>
      </c:pivotFmt>
      <c:pivotFmt>
        <c:idx val="21"/>
        <c:spPr>
          <a:solidFill>
            <a:schemeClr val="accent6"/>
          </a:solidFill>
          <a:ln>
            <a:noFill/>
          </a:ln>
          <a:effectLst>
            <a:outerShdw blurRad="57150" dist="19050" dir="5400000" algn="ctr" rotWithShape="0">
              <a:srgbClr val="000000">
                <a:alpha val="63000"/>
              </a:srgbClr>
            </a:outerShdw>
          </a:effectLst>
        </c:spPr>
      </c:pivotFmt>
      <c:pivotFmt>
        <c:idx val="22"/>
        <c:spPr>
          <a:solidFill>
            <a:schemeClr val="accent6"/>
          </a:solidFill>
          <a:ln>
            <a:noFill/>
          </a:ln>
          <a:effectLst>
            <a:outerShdw blurRad="57150" dist="19050" dir="5400000" algn="ctr" rotWithShape="0">
              <a:srgbClr val="000000">
                <a:alpha val="63000"/>
              </a:srgbClr>
            </a:outerShdw>
          </a:effectLst>
        </c:spPr>
      </c:pivotFmt>
    </c:pivotFmts>
    <c:plotArea>
      <c:layout/>
      <c:barChart>
        <c:barDir val="col"/>
        <c:grouping val="clustered"/>
        <c:varyColors val="0"/>
        <c:ser>
          <c:idx val="0"/>
          <c:order val="0"/>
          <c:tx>
            <c:strRef>
              <c:f>'Pivot for dashboard'!$N$40</c:f>
              <c:strCache>
                <c:ptCount val="1"/>
                <c:pt idx="0">
                  <c:v>Total</c:v>
                </c:pt>
              </c:strCache>
            </c:strRef>
          </c:tx>
          <c:spPr>
            <a:solidFill>
              <a:schemeClr val="accent6"/>
            </a:solidFill>
            <a:ln>
              <a:noFill/>
            </a:ln>
            <a:effectLst/>
          </c:spPr>
          <c:invertIfNegative val="0"/>
          <c:dPt>
            <c:idx val="0"/>
            <c:invertIfNegative val="0"/>
            <c:bubble3D val="0"/>
            <c:extLst>
              <c:ext xmlns:c16="http://schemas.microsoft.com/office/drawing/2014/chart" uri="{C3380CC4-5D6E-409C-BE32-E72D297353CC}">
                <c16:uniqueId val="{00000001-B044-4921-B9BB-9DC030E765A5}"/>
              </c:ext>
            </c:extLst>
          </c:dPt>
          <c:dPt>
            <c:idx val="1"/>
            <c:invertIfNegative val="0"/>
            <c:bubble3D val="0"/>
            <c:extLst>
              <c:ext xmlns:c16="http://schemas.microsoft.com/office/drawing/2014/chart" uri="{C3380CC4-5D6E-409C-BE32-E72D297353CC}">
                <c16:uniqueId val="{00000003-B044-4921-B9BB-9DC030E765A5}"/>
              </c:ext>
            </c:extLst>
          </c:dPt>
          <c:dPt>
            <c:idx val="2"/>
            <c:invertIfNegative val="0"/>
            <c:bubble3D val="0"/>
            <c:extLst>
              <c:ext xmlns:c16="http://schemas.microsoft.com/office/drawing/2014/chart" uri="{C3380CC4-5D6E-409C-BE32-E72D297353CC}">
                <c16:uniqueId val="{00000005-B044-4921-B9BB-9DC030E765A5}"/>
              </c:ext>
            </c:extLst>
          </c:dPt>
          <c:dPt>
            <c:idx val="3"/>
            <c:invertIfNegative val="0"/>
            <c:bubble3D val="0"/>
            <c:extLst>
              <c:ext xmlns:c16="http://schemas.microsoft.com/office/drawing/2014/chart" uri="{C3380CC4-5D6E-409C-BE32-E72D297353CC}">
                <c16:uniqueId val="{00000007-B044-4921-B9BB-9DC030E765A5}"/>
              </c:ext>
            </c:extLst>
          </c:dPt>
          <c:dPt>
            <c:idx val="4"/>
            <c:invertIfNegative val="0"/>
            <c:bubble3D val="0"/>
            <c:extLst>
              <c:ext xmlns:c16="http://schemas.microsoft.com/office/drawing/2014/chart" uri="{C3380CC4-5D6E-409C-BE32-E72D297353CC}">
                <c16:uniqueId val="{00000009-B044-4921-B9BB-9DC030E765A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for dashboard'!$M$41:$M$46</c:f>
              <c:strCache>
                <c:ptCount val="5"/>
                <c:pt idx="0">
                  <c:v>1</c:v>
                </c:pt>
                <c:pt idx="1">
                  <c:v>2</c:v>
                </c:pt>
                <c:pt idx="2">
                  <c:v>3</c:v>
                </c:pt>
                <c:pt idx="3">
                  <c:v>4</c:v>
                </c:pt>
                <c:pt idx="4">
                  <c:v>5</c:v>
                </c:pt>
              </c:strCache>
            </c:strRef>
          </c:cat>
          <c:val>
            <c:numRef>
              <c:f>'Pivot for dashboard'!$N$41:$N$46</c:f>
              <c:numCache>
                <c:formatCode>General</c:formatCode>
                <c:ptCount val="5"/>
                <c:pt idx="0">
                  <c:v>9907</c:v>
                </c:pt>
                <c:pt idx="1">
                  <c:v>1977</c:v>
                </c:pt>
                <c:pt idx="2">
                  <c:v>7282</c:v>
                </c:pt>
                <c:pt idx="3">
                  <c:v>27562</c:v>
                </c:pt>
                <c:pt idx="4">
                  <c:v>50770</c:v>
                </c:pt>
              </c:numCache>
            </c:numRef>
          </c:val>
          <c:extLst>
            <c:ext xmlns:c16="http://schemas.microsoft.com/office/drawing/2014/chart" uri="{C3380CC4-5D6E-409C-BE32-E72D297353CC}">
              <c16:uniqueId val="{0000000A-B044-4921-B9BB-9DC030E765A5}"/>
            </c:ext>
          </c:extLst>
        </c:ser>
        <c:dLbls>
          <c:showLegendKey val="0"/>
          <c:showVal val="0"/>
          <c:showCatName val="0"/>
          <c:showSerName val="0"/>
          <c:showPercent val="0"/>
          <c:showBubbleSize val="0"/>
        </c:dLbls>
        <c:gapWidth val="219"/>
        <c:overlap val="-27"/>
        <c:axId val="1950619728"/>
        <c:axId val="1950623568"/>
      </c:barChart>
      <c:catAx>
        <c:axId val="1950619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50623568"/>
        <c:crosses val="autoZero"/>
        <c:auto val="1"/>
        <c:lblAlgn val="ctr"/>
        <c:lblOffset val="100"/>
        <c:noMultiLvlLbl val="0"/>
      </c:catAx>
      <c:valAx>
        <c:axId val="1950623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506197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Analysis.xlsx]Pivot for dashboard!PivotTable19</c:name>
    <c:fmtId val="13"/>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 Distribution of tickets based on Resolution time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for dashboard'!$N$55</c:f>
              <c:strCache>
                <c:ptCount val="1"/>
                <c:pt idx="0">
                  <c:v>Total</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'Pivot for dashboard'!$M$56:$M$78</c:f>
              <c:strCache>
                <c:ptCount val="22"/>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strCache>
            </c:strRef>
          </c:cat>
          <c:val>
            <c:numRef>
              <c:f>'Pivot for dashboard'!$N$56:$N$78</c:f>
              <c:numCache>
                <c:formatCode>General</c:formatCode>
                <c:ptCount val="22"/>
                <c:pt idx="0">
                  <c:v>25071</c:v>
                </c:pt>
                <c:pt idx="1">
                  <c:v>9277</c:v>
                </c:pt>
                <c:pt idx="2">
                  <c:v>6466</c:v>
                </c:pt>
                <c:pt idx="3">
                  <c:v>6200</c:v>
                </c:pt>
                <c:pt idx="4">
                  <c:v>4919</c:v>
                </c:pt>
                <c:pt idx="5">
                  <c:v>8789</c:v>
                </c:pt>
                <c:pt idx="6">
                  <c:v>7802</c:v>
                </c:pt>
                <c:pt idx="7">
                  <c:v>6582</c:v>
                </c:pt>
                <c:pt idx="8">
                  <c:v>4850</c:v>
                </c:pt>
                <c:pt idx="9">
                  <c:v>3739</c:v>
                </c:pt>
                <c:pt idx="10">
                  <c:v>3899</c:v>
                </c:pt>
                <c:pt idx="11">
                  <c:v>1732</c:v>
                </c:pt>
                <c:pt idx="12">
                  <c:v>1555</c:v>
                </c:pt>
                <c:pt idx="13">
                  <c:v>1712</c:v>
                </c:pt>
                <c:pt idx="14">
                  <c:v>1566</c:v>
                </c:pt>
                <c:pt idx="15">
                  <c:v>1360</c:v>
                </c:pt>
                <c:pt idx="16">
                  <c:v>1167</c:v>
                </c:pt>
                <c:pt idx="17">
                  <c:v>554</c:v>
                </c:pt>
                <c:pt idx="18">
                  <c:v>124</c:v>
                </c:pt>
                <c:pt idx="19">
                  <c:v>130</c:v>
                </c:pt>
                <c:pt idx="20">
                  <c:v>2</c:v>
                </c:pt>
                <c:pt idx="21">
                  <c:v>2</c:v>
                </c:pt>
              </c:numCache>
            </c:numRef>
          </c:val>
          <c:extLst>
            <c:ext xmlns:c16="http://schemas.microsoft.com/office/drawing/2014/chart" uri="{C3380CC4-5D6E-409C-BE32-E72D297353CC}">
              <c16:uniqueId val="{00000000-210A-4CA3-8179-5CF979C9D18A}"/>
            </c:ext>
          </c:extLst>
        </c:ser>
        <c:dLbls>
          <c:dLblPos val="outEnd"/>
          <c:showLegendKey val="0"/>
          <c:showVal val="1"/>
          <c:showCatName val="0"/>
          <c:showSerName val="0"/>
          <c:showPercent val="0"/>
          <c:showBubbleSize val="0"/>
        </c:dLbls>
        <c:gapWidth val="100"/>
        <c:overlap val="-24"/>
        <c:axId val="1929598144"/>
        <c:axId val="1929598624"/>
      </c:barChart>
      <c:catAx>
        <c:axId val="192959814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929598624"/>
        <c:crosses val="autoZero"/>
        <c:auto val="1"/>
        <c:lblAlgn val="ctr"/>
        <c:lblOffset val="100"/>
        <c:noMultiLvlLbl val="0"/>
      </c:catAx>
      <c:valAx>
        <c:axId val="1929598624"/>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929598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2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IT ticket </a:t>
            </a:r>
            <a:br>
              <a:rPr lang="en-US" dirty="0"/>
            </a:br>
            <a:r>
              <a:rPr lang="en-US" dirty="0"/>
              <a:t>analysis</a:t>
            </a:r>
            <a:endParaRPr lang="en-US" sz="1800" dirty="0"/>
          </a:p>
        </p:txBody>
      </p:sp>
    </p:spTree>
    <p:extLst>
      <p:ext uri="{BB962C8B-B14F-4D97-AF65-F5344CB8AC3E}">
        <p14:creationId xmlns:p14="http://schemas.microsoft.com/office/powerpoint/2010/main" val="2202437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5">
            <a:extLst>
              <a:ext uri="{FF2B5EF4-FFF2-40B4-BE49-F238E27FC236}">
                <a16:creationId xmlns:a16="http://schemas.microsoft.com/office/drawing/2014/main" id="{58AC0C8B-8A7A-9FAE-2D0F-4D1C3A8C3FA5}"/>
              </a:ext>
            </a:extLst>
          </p:cNvPr>
          <p:cNvSpPr>
            <a:spLocks noGrp="1"/>
          </p:cNvSpPr>
          <p:nvPr>
            <p:ph sz="half" idx="1"/>
          </p:nvPr>
        </p:nvSpPr>
        <p:spPr>
          <a:xfrm>
            <a:off x="5633545" y="1198179"/>
            <a:ext cx="5799502" cy="5259726"/>
          </a:xfrm>
        </p:spPr>
        <p:txBody>
          <a:bodyPr>
            <a:normAutofit/>
          </a:bodyPr>
          <a:lstStyle/>
          <a:p>
            <a:pPr marL="0" indent="0">
              <a:buNone/>
            </a:pPr>
            <a:r>
              <a:rPr lang="en-US" b="1" dirty="0"/>
              <a:t>INSIGHTS:</a:t>
            </a:r>
          </a:p>
          <a:p>
            <a:pPr marL="285750" indent="-285750">
              <a:buFont typeface="Wingdings" panose="05000000000000000000" pitchFamily="2" charset="2"/>
              <a:buChar char="Ø"/>
            </a:pPr>
            <a:r>
              <a:rPr lang="en-US" dirty="0">
                <a:solidFill>
                  <a:schemeClr val="tx1"/>
                </a:solidFill>
              </a:rPr>
              <a:t>Average satisfaction (~3.9/5) dips slightly with agents on 41–50 age range, with the &lt;50 segment showing a boost (~4.4).</a:t>
            </a:r>
            <a:endParaRPr lang="en-US" b="1" dirty="0">
              <a:solidFill>
                <a:schemeClr val="tx1"/>
              </a:solidFill>
            </a:endParaRPr>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endParaRPr lang="en-US" b="1" dirty="0"/>
          </a:p>
          <a:p>
            <a:pPr marL="0" indent="0">
              <a:buNone/>
            </a:pPr>
            <a:r>
              <a:rPr lang="en-US" b="1" dirty="0"/>
              <a:t>RECOMMENDATION:</a:t>
            </a:r>
          </a:p>
          <a:p>
            <a:pPr marL="285750" indent="-285750">
              <a:buFont typeface="Wingdings" panose="05000000000000000000" pitchFamily="2" charset="2"/>
              <a:buChar char="Ø"/>
            </a:pPr>
            <a:r>
              <a:rPr lang="en-US" sz="1800" b="0" kern="100" dirty="0">
                <a:ln w="0"/>
                <a:solidFill>
                  <a:schemeClr val="tx1"/>
                </a:solidFill>
                <a:ea typeface="Calibri" panose="020F0502020204030204" pitchFamily="34" charset="0"/>
                <a:cs typeface="Times New Roman" panose="02020603050405020304" pitchFamily="18" charset="0"/>
              </a:rPr>
              <a:t>Targeted training for agents with age group 41-50 to address skill gaps and improve efficiency.</a:t>
            </a: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p:txBody>
          <a:bodyPr/>
          <a:lstStyle/>
          <a:p>
            <a:fld id="{48F63A3B-78C7-47BE-AE5E-E10140E04643}" type="slidenum">
              <a:rPr lang="en-US" smtClean="0"/>
              <a:pPr/>
              <a:t>10</a:t>
            </a:fld>
            <a:endParaRPr lang="en-US" dirty="0"/>
          </a:p>
        </p:txBody>
      </p:sp>
      <p:graphicFrame>
        <p:nvGraphicFramePr>
          <p:cNvPr id="6" name="Chart 5">
            <a:extLst>
              <a:ext uri="{FF2B5EF4-FFF2-40B4-BE49-F238E27FC236}">
                <a16:creationId xmlns:a16="http://schemas.microsoft.com/office/drawing/2014/main" id="{A813B192-7B3A-4044-C4CF-6087A040481A}"/>
              </a:ext>
            </a:extLst>
          </p:cNvPr>
          <p:cNvGraphicFramePr>
            <a:graphicFrameLocks/>
          </p:cNvGraphicFramePr>
          <p:nvPr>
            <p:extLst>
              <p:ext uri="{D42A27DB-BD31-4B8C-83A1-F6EECF244321}">
                <p14:modId xmlns:p14="http://schemas.microsoft.com/office/powerpoint/2010/main" val="1284338572"/>
              </p:ext>
            </p:extLst>
          </p:nvPr>
        </p:nvGraphicFramePr>
        <p:xfrm>
          <a:off x="98889" y="1198180"/>
          <a:ext cx="5534655" cy="5259726"/>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FFC54155-181F-77DC-07A5-CA61127D08BD}"/>
              </a:ext>
            </a:extLst>
          </p:cNvPr>
          <p:cNvSpPr txBox="1"/>
          <p:nvPr/>
        </p:nvSpPr>
        <p:spPr>
          <a:xfrm>
            <a:off x="3851081" y="332217"/>
            <a:ext cx="4241884" cy="461665"/>
          </a:xfrm>
          <a:prstGeom prst="rect">
            <a:avLst/>
          </a:prstGeom>
          <a:noFill/>
        </p:spPr>
        <p:txBody>
          <a:bodyPr wrap="square" rtlCol="0">
            <a:spAutoFit/>
          </a:bodyPr>
          <a:lstStyle/>
          <a:p>
            <a:r>
              <a:rPr lang="en-US" sz="2400" b="1" i="0" u="none" strike="noStrike" dirty="0">
                <a:solidFill>
                  <a:srgbClr val="002060"/>
                </a:solidFill>
                <a:effectLst/>
              </a:rPr>
              <a:t>AGE SEGMENT ANALYSIS</a:t>
            </a:r>
            <a:endParaRPr lang="en-US" sz="2400" b="1" dirty="0">
              <a:solidFill>
                <a:srgbClr val="002060"/>
              </a:solidFill>
            </a:endParaRPr>
          </a:p>
        </p:txBody>
      </p:sp>
    </p:spTree>
    <p:extLst>
      <p:ext uri="{BB962C8B-B14F-4D97-AF65-F5344CB8AC3E}">
        <p14:creationId xmlns:p14="http://schemas.microsoft.com/office/powerpoint/2010/main" val="19416196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4130A2-9372-FB3A-BE93-07352F10F68A}"/>
              </a:ext>
            </a:extLst>
          </p:cNvPr>
          <p:cNvSpPr>
            <a:spLocks noGrp="1"/>
          </p:cNvSpPr>
          <p:nvPr>
            <p:ph type="title"/>
          </p:nvPr>
        </p:nvSpPr>
        <p:spPr>
          <a:xfrm>
            <a:off x="1056788" y="457199"/>
            <a:ext cx="9875463" cy="586115"/>
          </a:xfrm>
        </p:spPr>
        <p:txBody>
          <a:bodyPr/>
          <a:lstStyle/>
          <a:p>
            <a:pPr algn="ctr"/>
            <a:r>
              <a:rPr lang="en-US" sz="2400" dirty="0">
                <a:latin typeface="+mn-lt"/>
              </a:rPr>
              <a:t>SATISFACTION RATE OVER TIME</a:t>
            </a:r>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p:txBody>
          <a:bodyPr/>
          <a:lstStyle/>
          <a:p>
            <a:fld id="{48F63A3B-78C7-47BE-AE5E-E10140E04643}" type="slidenum">
              <a:rPr lang="en-US" smtClean="0"/>
              <a:pPr/>
              <a:t>11</a:t>
            </a:fld>
            <a:endParaRPr lang="en-US" dirty="0"/>
          </a:p>
        </p:txBody>
      </p:sp>
      <p:graphicFrame>
        <p:nvGraphicFramePr>
          <p:cNvPr id="3" name="Chart 2">
            <a:extLst>
              <a:ext uri="{FF2B5EF4-FFF2-40B4-BE49-F238E27FC236}">
                <a16:creationId xmlns:a16="http://schemas.microsoft.com/office/drawing/2014/main" id="{9F5ADAAE-9078-E6AE-E468-B1753A3C3375}"/>
              </a:ext>
            </a:extLst>
          </p:cNvPr>
          <p:cNvGraphicFramePr>
            <a:graphicFrameLocks/>
          </p:cNvGraphicFramePr>
          <p:nvPr>
            <p:extLst>
              <p:ext uri="{D42A27DB-BD31-4B8C-83A1-F6EECF244321}">
                <p14:modId xmlns:p14="http://schemas.microsoft.com/office/powerpoint/2010/main" val="4267767732"/>
              </p:ext>
            </p:extLst>
          </p:nvPr>
        </p:nvGraphicFramePr>
        <p:xfrm>
          <a:off x="6332222" y="1513374"/>
          <a:ext cx="5366783" cy="4524314"/>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1">
            <a:extLst>
              <a:ext uri="{FF2B5EF4-FFF2-40B4-BE49-F238E27FC236}">
                <a16:creationId xmlns:a16="http://schemas.microsoft.com/office/drawing/2014/main" id="{1201A9EB-B258-0100-0B0C-6F96542E3056}"/>
              </a:ext>
            </a:extLst>
          </p:cNvPr>
          <p:cNvSpPr>
            <a:spLocks noGrp="1" noChangeArrowheads="1"/>
          </p:cNvSpPr>
          <p:nvPr>
            <p:ph sz="half" idx="15"/>
          </p:nvPr>
        </p:nvSpPr>
        <p:spPr bwMode="auto">
          <a:xfrm>
            <a:off x="1056788" y="1513374"/>
            <a:ext cx="536678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spcBef>
                <a:spcPct val="0"/>
              </a:spcBef>
              <a:spcAft>
                <a:spcPct val="0"/>
              </a:spcAft>
              <a:buNone/>
            </a:pPr>
            <a:r>
              <a:rPr kumimoji="0" lang="en-US" altLang="en-US" sz="1800" b="1" i="0" u="none" strike="noStrike" cap="none" normalizeH="0" baseline="0" dirty="0">
                <a:ln>
                  <a:noFill/>
                </a:ln>
                <a:solidFill>
                  <a:srgbClr val="002060"/>
                </a:solidFill>
                <a:effectLst/>
              </a:rPr>
              <a:t>INSIGHT:</a:t>
            </a:r>
            <a:r>
              <a:rPr kumimoji="0" lang="en-US" altLang="en-US" sz="1800" b="0" i="0" u="none" strike="noStrike" cap="none" normalizeH="0" baseline="0" dirty="0">
                <a:ln>
                  <a:noFill/>
                </a:ln>
                <a:solidFill>
                  <a:srgbClr val="002060"/>
                </a:solidFill>
                <a:effectLst/>
              </a:rPr>
              <a:t> </a:t>
            </a:r>
          </a:p>
          <a:p>
            <a:pPr eaLnBrk="0" fontAlgn="base" hangingPunct="0">
              <a:spcBef>
                <a:spcPct val="0"/>
              </a:spcBef>
              <a:spcAft>
                <a:spcPct val="0"/>
              </a:spcAft>
              <a:buFont typeface="Wingdings" panose="05000000000000000000" pitchFamily="2" charset="2"/>
              <a:buChar char="Ø"/>
            </a:pPr>
            <a:r>
              <a:rPr kumimoji="0" lang="en-US" altLang="en-US" sz="1800" b="0" i="0" u="none" strike="noStrike" cap="none" normalizeH="0" baseline="0" dirty="0">
                <a:ln>
                  <a:noFill/>
                </a:ln>
                <a:solidFill>
                  <a:schemeClr val="tx1"/>
                </a:solidFill>
                <a:effectLst/>
              </a:rPr>
              <a:t>Customer satisfaction has shown a steady increase from 3.98 in 2016 to 4.16 in 2020, indicating consistent improvement over the years.</a:t>
            </a:r>
          </a:p>
          <a:p>
            <a:pPr eaLnBrk="0" fontAlgn="base" hangingPunct="0">
              <a:spcBef>
                <a:spcPct val="0"/>
              </a:spcBef>
              <a:spcAft>
                <a:spcPct val="0"/>
              </a:spcAft>
              <a:buFont typeface="Wingdings" panose="05000000000000000000" pitchFamily="2" charset="2"/>
              <a:buChar char="Ø"/>
            </a:pPr>
            <a:endParaRPr lang="en-US" altLang="en-US" dirty="0">
              <a:solidFill>
                <a:schemeClr val="tx1"/>
              </a:solidFill>
            </a:endParaRPr>
          </a:p>
          <a:p>
            <a:pPr eaLnBrk="0" fontAlgn="base" hangingPunct="0">
              <a:spcBef>
                <a:spcPct val="0"/>
              </a:spcBef>
              <a:spcAft>
                <a:spcPct val="0"/>
              </a:spcAft>
              <a:buFont typeface="Wingdings" panose="05000000000000000000" pitchFamily="2" charset="2"/>
              <a:buChar char="Ø"/>
            </a:pPr>
            <a:endParaRPr kumimoji="0" lang="en-US" altLang="en-US" sz="1800" b="0" i="0" u="none" strike="noStrike" cap="none" normalizeH="0" baseline="0" dirty="0">
              <a:ln>
                <a:noFill/>
              </a:ln>
              <a:solidFill>
                <a:schemeClr val="tx1"/>
              </a:solidFill>
              <a:effectLst/>
            </a:endParaRPr>
          </a:p>
          <a:p>
            <a:pPr eaLnBrk="0" fontAlgn="base" hangingPunct="0">
              <a:spcBef>
                <a:spcPct val="0"/>
              </a:spcBef>
              <a:spcAft>
                <a:spcPct val="0"/>
              </a:spcAft>
              <a:buFont typeface="Wingdings" panose="05000000000000000000" pitchFamily="2" charset="2"/>
              <a:buChar char="Ø"/>
            </a:pPr>
            <a:endParaRPr lang="en-US" altLang="en-US" dirty="0">
              <a:solidFill>
                <a:schemeClr val="tx1"/>
              </a:solidFill>
            </a:endParaRPr>
          </a:p>
          <a:p>
            <a:pPr eaLnBrk="0" fontAlgn="base" hangingPunct="0">
              <a:spcBef>
                <a:spcPct val="0"/>
              </a:spcBef>
              <a:spcAft>
                <a:spcPct val="0"/>
              </a:spcAft>
              <a:buFont typeface="Wingdings" panose="05000000000000000000" pitchFamily="2" charset="2"/>
              <a:buChar char="Ø"/>
            </a:pPr>
            <a:endParaRPr kumimoji="0" lang="en-US" altLang="en-US" sz="1800" b="0" i="0" u="none" strike="noStrike" cap="none" normalizeH="0" baseline="0" dirty="0">
              <a:ln>
                <a:noFill/>
              </a:ln>
              <a:solidFill>
                <a:schemeClr val="tx1"/>
              </a:solidFill>
              <a:effectLst/>
            </a:endParaRPr>
          </a:p>
          <a:p>
            <a:pPr marL="0" indent="0" eaLnBrk="0" fontAlgn="base" hangingPunct="0">
              <a:spcBef>
                <a:spcPct val="0"/>
              </a:spcBef>
              <a:spcAft>
                <a:spcPct val="0"/>
              </a:spcAft>
              <a:buNone/>
            </a:pPr>
            <a:endParaRPr kumimoji="0" lang="en-US" altLang="en-US" sz="1800" b="0" i="0" u="none" strike="noStrike" cap="none" normalizeH="0" baseline="0" dirty="0">
              <a:ln>
                <a:noFill/>
              </a:ln>
              <a:solidFill>
                <a:schemeClr val="tx1"/>
              </a:solidFill>
              <a:effectLst/>
            </a:endParaRPr>
          </a:p>
          <a:p>
            <a:pPr marL="0" indent="0" eaLnBrk="0" fontAlgn="base" hangingPunct="0">
              <a:spcBef>
                <a:spcPct val="0"/>
              </a:spcBef>
              <a:spcAft>
                <a:spcPct val="0"/>
              </a:spcAft>
              <a:buNone/>
            </a:pPr>
            <a:r>
              <a:rPr kumimoji="0" lang="en-US" altLang="en-US" sz="1800" b="1" i="0" u="none" strike="noStrike" cap="none" normalizeH="0" baseline="0" dirty="0">
                <a:ln>
                  <a:noFill/>
                </a:ln>
                <a:solidFill>
                  <a:srgbClr val="002060"/>
                </a:solidFill>
                <a:effectLst/>
              </a:rPr>
              <a:t>RECOMMENDATION: </a:t>
            </a:r>
          </a:p>
          <a:p>
            <a:pPr eaLnBrk="0" fontAlgn="base" hangingPunct="0">
              <a:spcBef>
                <a:spcPct val="0"/>
              </a:spcBef>
              <a:spcAft>
                <a:spcPct val="0"/>
              </a:spcAft>
              <a:buFont typeface="Wingdings" panose="05000000000000000000" pitchFamily="2" charset="2"/>
              <a:buChar char="Ø"/>
            </a:pPr>
            <a:r>
              <a:rPr kumimoji="0" lang="en-US" altLang="en-US" sz="1800" b="0" i="0" u="none" strike="noStrike" cap="none" normalizeH="0" baseline="0" dirty="0">
                <a:ln>
                  <a:noFill/>
                </a:ln>
                <a:solidFill>
                  <a:schemeClr val="tx1"/>
                </a:solidFill>
                <a:effectLst/>
              </a:rPr>
              <a:t>To maintain this upward trend, focus on personalized customer interactions, streamline support processes, and proactively address customer concerns to further enhance satisfaction levels. </a:t>
            </a:r>
          </a:p>
          <a:p>
            <a:pPr eaLnBrk="0" fontAlgn="base" hangingPunct="0">
              <a:spcBef>
                <a:spcPct val="0"/>
              </a:spcBef>
              <a:spcAft>
                <a:spcPct val="0"/>
              </a:spcAft>
              <a:buFont typeface="Wingdings" panose="05000000000000000000" pitchFamily="2" charset="2"/>
              <a:buChar char="Ø"/>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0721017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ED575-0676-20E7-6BAB-DC00D5B45C70}"/>
              </a:ext>
            </a:extLst>
          </p:cNvPr>
          <p:cNvSpPr>
            <a:spLocks noGrp="1"/>
          </p:cNvSpPr>
          <p:nvPr>
            <p:ph type="title"/>
          </p:nvPr>
        </p:nvSpPr>
        <p:spPr>
          <a:xfrm>
            <a:off x="399394" y="0"/>
            <a:ext cx="9879724" cy="811393"/>
          </a:xfrm>
        </p:spPr>
        <p:txBody>
          <a:bodyPr/>
          <a:lstStyle/>
          <a:p>
            <a:r>
              <a:rPr lang="en-US" sz="3200" dirty="0">
                <a:latin typeface="+mn-lt"/>
              </a:rPr>
              <a:t>TICKET DISTRIBUTION ON SATISFACTION RATE</a:t>
            </a:r>
          </a:p>
        </p:txBody>
      </p:sp>
      <p:sp>
        <p:nvSpPr>
          <p:cNvPr id="5" name="Slide Number Placeholder 4">
            <a:extLst>
              <a:ext uri="{FF2B5EF4-FFF2-40B4-BE49-F238E27FC236}">
                <a16:creationId xmlns:a16="http://schemas.microsoft.com/office/drawing/2014/main" id="{77B9DB91-4DB4-6DFE-2691-844AFCAED582}"/>
              </a:ext>
            </a:extLst>
          </p:cNvPr>
          <p:cNvSpPr>
            <a:spLocks noGrp="1"/>
          </p:cNvSpPr>
          <p:nvPr>
            <p:ph type="sldNum" sz="quarter" idx="4294967295"/>
          </p:nvPr>
        </p:nvSpPr>
        <p:spPr>
          <a:xfrm>
            <a:off x="11204575" y="457200"/>
            <a:ext cx="987425" cy="471488"/>
          </a:xfrm>
        </p:spPr>
        <p:txBody>
          <a:bodyPr/>
          <a:lstStyle/>
          <a:p>
            <a:fld id="{48F63A3B-78C7-47BE-AE5E-E10140E04643}" type="slidenum">
              <a:rPr lang="en-US" smtClean="0"/>
              <a:pPr/>
              <a:t>12</a:t>
            </a:fld>
            <a:endParaRPr lang="en-US" dirty="0"/>
          </a:p>
        </p:txBody>
      </p:sp>
      <p:sp>
        <p:nvSpPr>
          <p:cNvPr id="8" name="Content Placeholder 7">
            <a:extLst>
              <a:ext uri="{FF2B5EF4-FFF2-40B4-BE49-F238E27FC236}">
                <a16:creationId xmlns:a16="http://schemas.microsoft.com/office/drawing/2014/main" id="{0961A2B3-CF56-74EF-1CB3-99FBC61C6607}"/>
              </a:ext>
            </a:extLst>
          </p:cNvPr>
          <p:cNvSpPr>
            <a:spLocks noGrp="1"/>
          </p:cNvSpPr>
          <p:nvPr>
            <p:ph sz="half" idx="4294967295"/>
          </p:nvPr>
        </p:nvSpPr>
        <p:spPr>
          <a:xfrm>
            <a:off x="6096001" y="1191446"/>
            <a:ext cx="5696604" cy="5156802"/>
          </a:xfrm>
        </p:spPr>
        <p:txBody>
          <a:bodyPr>
            <a:normAutofit/>
          </a:bodyPr>
          <a:lstStyle/>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r>
              <a:rPr lang="en-US" sz="1800" b="1" dirty="0"/>
              <a:t>INSIGHT:</a:t>
            </a:r>
            <a:r>
              <a:rPr lang="en-US" sz="1800" dirty="0"/>
              <a:t> </a:t>
            </a:r>
          </a:p>
          <a:p>
            <a:pPr>
              <a:buFont typeface="Wingdings" panose="05000000000000000000" pitchFamily="2" charset="2"/>
              <a:buChar char="Ø"/>
            </a:pPr>
            <a:r>
              <a:rPr lang="en-US" sz="1800" dirty="0">
                <a:solidFill>
                  <a:schemeClr val="tx1"/>
                </a:solidFill>
              </a:rPr>
              <a:t>The majority of customers rate their satisfaction as 5 (51.9%) or 1 (10.2%), with fewer ratings in the middle, suggesting a polarized customer experience.</a:t>
            </a:r>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b="1" dirty="0"/>
              <a:t>RECOMMENDATION:</a:t>
            </a:r>
          </a:p>
          <a:p>
            <a:pPr>
              <a:buFont typeface="Wingdings" panose="05000000000000000000" pitchFamily="2" charset="2"/>
              <a:buChar char="Ø"/>
            </a:pPr>
            <a:r>
              <a:rPr lang="en-US" sz="1800" dirty="0"/>
              <a:t> </a:t>
            </a:r>
            <a:r>
              <a:rPr lang="en-US" sz="1800" dirty="0">
                <a:solidFill>
                  <a:schemeClr val="tx1"/>
                </a:solidFill>
              </a:rPr>
              <a:t>Focus on understanding and addressing the reasons behind the extreme ratings (both positive and negative) to enhance overall customer satisfaction.</a:t>
            </a:r>
          </a:p>
          <a:p>
            <a:pPr marL="0" indent="0">
              <a:buNone/>
            </a:pPr>
            <a:endParaRPr lang="en-US" sz="1800" dirty="0"/>
          </a:p>
        </p:txBody>
      </p:sp>
      <p:graphicFrame>
        <p:nvGraphicFramePr>
          <p:cNvPr id="6" name="Chart 5">
            <a:extLst>
              <a:ext uri="{FF2B5EF4-FFF2-40B4-BE49-F238E27FC236}">
                <a16:creationId xmlns:a16="http://schemas.microsoft.com/office/drawing/2014/main" id="{08BE1A59-CA73-1D92-C570-B57C38328614}"/>
              </a:ext>
            </a:extLst>
          </p:cNvPr>
          <p:cNvGraphicFramePr>
            <a:graphicFrameLocks/>
          </p:cNvGraphicFramePr>
          <p:nvPr>
            <p:extLst>
              <p:ext uri="{D42A27DB-BD31-4B8C-83A1-F6EECF244321}">
                <p14:modId xmlns:p14="http://schemas.microsoft.com/office/powerpoint/2010/main" val="1772668071"/>
              </p:ext>
            </p:extLst>
          </p:nvPr>
        </p:nvGraphicFramePr>
        <p:xfrm>
          <a:off x="399395" y="1191446"/>
          <a:ext cx="5696606" cy="51568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522348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FF25D48-0B3C-9084-4224-1C912962AB92}"/>
              </a:ext>
            </a:extLst>
          </p:cNvPr>
          <p:cNvSpPr>
            <a:spLocks noGrp="1"/>
          </p:cNvSpPr>
          <p:nvPr>
            <p:ph type="title"/>
          </p:nvPr>
        </p:nvSpPr>
        <p:spPr>
          <a:xfrm>
            <a:off x="588579" y="609681"/>
            <a:ext cx="10583918" cy="638013"/>
          </a:xfrm>
        </p:spPr>
        <p:txBody>
          <a:bodyPr/>
          <a:lstStyle/>
          <a:p>
            <a:r>
              <a:rPr lang="en-US" sz="3200" dirty="0">
                <a:latin typeface="+mn-lt"/>
              </a:rPr>
              <a:t>TICKET DISTRIBUTION ON RESOLUTION TIME</a:t>
            </a:r>
          </a:p>
        </p:txBody>
      </p:sp>
      <p:sp>
        <p:nvSpPr>
          <p:cNvPr id="11" name="Content Placeholder 10">
            <a:extLst>
              <a:ext uri="{FF2B5EF4-FFF2-40B4-BE49-F238E27FC236}">
                <a16:creationId xmlns:a16="http://schemas.microsoft.com/office/drawing/2014/main" id="{11D2C4BD-B826-9C40-C4A5-43C29BDCA592}"/>
              </a:ext>
            </a:extLst>
          </p:cNvPr>
          <p:cNvSpPr>
            <a:spLocks noGrp="1"/>
          </p:cNvSpPr>
          <p:nvPr>
            <p:ph sz="half" idx="1"/>
          </p:nvPr>
        </p:nvSpPr>
        <p:spPr>
          <a:xfrm>
            <a:off x="5854261" y="1400175"/>
            <a:ext cx="5738649" cy="5147769"/>
          </a:xfrm>
        </p:spPr>
        <p:txBody>
          <a:bodyPr/>
          <a:lstStyle/>
          <a:p>
            <a:r>
              <a:rPr lang="en-US" b="1" dirty="0"/>
              <a:t>INSIGHT:</a:t>
            </a:r>
            <a:r>
              <a:rPr lang="en-US" dirty="0"/>
              <a:t> </a:t>
            </a:r>
          </a:p>
          <a:p>
            <a:pPr marL="285750" indent="-285750">
              <a:buFont typeface="Wingdings" panose="05000000000000000000" pitchFamily="2" charset="2"/>
              <a:buChar char="Ø"/>
            </a:pPr>
            <a:r>
              <a:rPr lang="en-US" dirty="0">
                <a:solidFill>
                  <a:schemeClr val="tx1"/>
                </a:solidFill>
              </a:rPr>
              <a:t>Ticket resolution times vary significantly, with many tickets resolved in 0–3 days, but a substantial number taking 4+ days, indicating potential inefficiencies or complex issues.</a:t>
            </a:r>
          </a:p>
          <a:p>
            <a:pPr>
              <a:buNone/>
            </a:pPr>
            <a:endParaRPr lang="en-US" dirty="0"/>
          </a:p>
          <a:p>
            <a:r>
              <a:rPr lang="en-US" b="1" dirty="0"/>
              <a:t>RECOMMENDATION:</a:t>
            </a:r>
            <a:r>
              <a:rPr lang="en-US" dirty="0"/>
              <a:t> </a:t>
            </a:r>
          </a:p>
          <a:p>
            <a:pPr marL="285750" indent="-285750">
              <a:buFont typeface="Wingdings" panose="05000000000000000000" pitchFamily="2" charset="2"/>
              <a:buChar char="Ø"/>
            </a:pPr>
            <a:r>
              <a:rPr lang="en-US" dirty="0">
                <a:solidFill>
                  <a:schemeClr val="tx1"/>
                </a:solidFill>
              </a:rPr>
              <a:t>Analyze and address bottlenecks causing delays, such as complex issues or resource constraints, to improve overall resolution efficiency.</a:t>
            </a:r>
          </a:p>
          <a:p>
            <a:endParaRPr lang="en-US" dirty="0"/>
          </a:p>
        </p:txBody>
      </p:sp>
      <p:sp>
        <p:nvSpPr>
          <p:cNvPr id="5" name="Slide Number Placeholder 4">
            <a:extLst>
              <a:ext uri="{FF2B5EF4-FFF2-40B4-BE49-F238E27FC236}">
                <a16:creationId xmlns:a16="http://schemas.microsoft.com/office/drawing/2014/main" id="{D4E79E94-A31D-DE59-33B5-8A16D8A1314F}"/>
              </a:ext>
            </a:extLst>
          </p:cNvPr>
          <p:cNvSpPr>
            <a:spLocks noGrp="1"/>
          </p:cNvSpPr>
          <p:nvPr>
            <p:ph type="sldNum" sz="quarter" idx="10"/>
          </p:nvPr>
        </p:nvSpPr>
        <p:spPr/>
        <p:txBody>
          <a:bodyPr/>
          <a:lstStyle/>
          <a:p>
            <a:fld id="{48F63A3B-78C7-47BE-AE5E-E10140E04643}" type="slidenum">
              <a:rPr lang="en-US" smtClean="0"/>
              <a:pPr/>
              <a:t>13</a:t>
            </a:fld>
            <a:endParaRPr lang="en-US" dirty="0"/>
          </a:p>
        </p:txBody>
      </p:sp>
      <p:graphicFrame>
        <p:nvGraphicFramePr>
          <p:cNvPr id="14" name="Chart 13">
            <a:extLst>
              <a:ext uri="{FF2B5EF4-FFF2-40B4-BE49-F238E27FC236}">
                <a16:creationId xmlns:a16="http://schemas.microsoft.com/office/drawing/2014/main" id="{A7C55E37-EDD8-B432-13F7-7EB15E64CB48}"/>
              </a:ext>
            </a:extLst>
          </p:cNvPr>
          <p:cNvGraphicFramePr>
            <a:graphicFrameLocks/>
          </p:cNvGraphicFramePr>
          <p:nvPr>
            <p:extLst>
              <p:ext uri="{D42A27DB-BD31-4B8C-83A1-F6EECF244321}">
                <p14:modId xmlns:p14="http://schemas.microsoft.com/office/powerpoint/2010/main" val="2575343286"/>
              </p:ext>
            </p:extLst>
          </p:nvPr>
        </p:nvGraphicFramePr>
        <p:xfrm>
          <a:off x="683513" y="1247695"/>
          <a:ext cx="5170748" cy="5300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544938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dirty="0"/>
              <a:t>Data visualization</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14</a:t>
            </a:fld>
            <a:endParaRPr lang="en-US" dirty="0"/>
          </a:p>
        </p:txBody>
      </p:sp>
      <p:pic>
        <p:nvPicPr>
          <p:cNvPr id="8" name="Content Placeholder 7">
            <a:extLst>
              <a:ext uri="{FF2B5EF4-FFF2-40B4-BE49-F238E27FC236}">
                <a16:creationId xmlns:a16="http://schemas.microsoft.com/office/drawing/2014/main" id="{AAC3AB4C-1CDD-CDAD-DB34-8F766716059D}"/>
              </a:ext>
            </a:extLst>
          </p:cNvPr>
          <p:cNvPicPr>
            <a:picLocks noGrp="1" noChangeAspect="1"/>
          </p:cNvPicPr>
          <p:nvPr>
            <p:ph sz="half" idx="2"/>
          </p:nvPr>
        </p:nvPicPr>
        <p:blipFill>
          <a:blip r:embed="rId3"/>
          <a:stretch>
            <a:fillRect/>
          </a:stretch>
        </p:blipFill>
        <p:spPr>
          <a:xfrm>
            <a:off x="1550988" y="2185606"/>
            <a:ext cx="9621837" cy="36863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980216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656DBF-EBE3-E6FE-6198-D492D9C30219}"/>
              </a:ext>
            </a:extLst>
          </p:cNvPr>
          <p:cNvSpPr>
            <a:spLocks noGrp="1"/>
          </p:cNvSpPr>
          <p:nvPr>
            <p:ph type="title"/>
          </p:nvPr>
        </p:nvSpPr>
        <p:spPr>
          <a:xfrm>
            <a:off x="611791" y="514337"/>
            <a:ext cx="5864772" cy="603359"/>
          </a:xfrm>
        </p:spPr>
        <p:txBody>
          <a:bodyPr/>
          <a:lstStyle/>
          <a:p>
            <a:r>
              <a:rPr lang="en-US" sz="3200" dirty="0">
                <a:latin typeface="+mn-lt"/>
              </a:rPr>
              <a:t>Final Recommendation</a:t>
            </a:r>
          </a:p>
        </p:txBody>
      </p:sp>
      <p:sp>
        <p:nvSpPr>
          <p:cNvPr id="7" name="Content Placeholder 6">
            <a:extLst>
              <a:ext uri="{FF2B5EF4-FFF2-40B4-BE49-F238E27FC236}">
                <a16:creationId xmlns:a16="http://schemas.microsoft.com/office/drawing/2014/main" id="{9B122206-D544-2034-F0F0-47D75C35193B}"/>
              </a:ext>
            </a:extLst>
          </p:cNvPr>
          <p:cNvSpPr>
            <a:spLocks noGrp="1"/>
          </p:cNvSpPr>
          <p:nvPr>
            <p:ph idx="1"/>
          </p:nvPr>
        </p:nvSpPr>
        <p:spPr>
          <a:xfrm>
            <a:off x="914400" y="1345324"/>
            <a:ext cx="10794124" cy="5759669"/>
          </a:xfrm>
        </p:spPr>
        <p:txBody>
          <a:bodyPr>
            <a:normAutofit/>
          </a:bodyPr>
          <a:lstStyle/>
          <a:p>
            <a:pPr marL="285750" indent="-285750">
              <a:buFont typeface="Wingdings" panose="05000000000000000000" pitchFamily="2" charset="2"/>
              <a:buChar char="Ø"/>
            </a:pPr>
            <a:r>
              <a:rPr lang="en-US" sz="1800" kern="0" dirty="0">
                <a:ln w="0"/>
                <a:solidFill>
                  <a:schemeClr val="tx1"/>
                </a:solidFill>
                <a:ea typeface="Times New Roman" panose="02020603050405020304" pitchFamily="18" charset="0"/>
              </a:rPr>
              <a:t>If there is an investment, it should be used in improving training programs as it will improve both resolution time and satisfaction quickly and it is low cost and high impact.</a:t>
            </a:r>
          </a:p>
          <a:p>
            <a:endParaRPr lang="en-US" sz="1800" kern="0" dirty="0">
              <a:ln w="0"/>
              <a:solidFill>
                <a:schemeClr val="tx1"/>
              </a:solidFill>
              <a:ea typeface="Times New Roman" panose="02020603050405020304" pitchFamily="18" charset="0"/>
            </a:endParaRPr>
          </a:p>
          <a:p>
            <a:pPr marL="285750" indent="-285750">
              <a:buFont typeface="Wingdings" panose="05000000000000000000" pitchFamily="2" charset="2"/>
              <a:buChar char="Ø"/>
            </a:pPr>
            <a:r>
              <a:rPr lang="en-US" sz="1800" kern="0" dirty="0">
                <a:ln w="0"/>
                <a:solidFill>
                  <a:schemeClr val="tx1"/>
                </a:solidFill>
                <a:ea typeface="Times New Roman" panose="02020603050405020304" pitchFamily="18" charset="0"/>
              </a:rPr>
              <a:t>And if there is any excess investment left, it should be used in upgrading software tools. It is highly likely to reduce resolution times and improve satisfaction.</a:t>
            </a:r>
          </a:p>
          <a:p>
            <a:pPr marL="285750" indent="-285750">
              <a:buFont typeface="Wingdings" panose="05000000000000000000" pitchFamily="2" charset="2"/>
              <a:buChar char="Ø"/>
            </a:pPr>
            <a:endParaRPr lang="en-US" sz="1800" kern="0" dirty="0">
              <a:ln w="0"/>
              <a:solidFill>
                <a:schemeClr val="tx1"/>
              </a:solidFill>
              <a:ea typeface="Times New Roman" panose="02020603050405020304" pitchFamily="18" charset="0"/>
            </a:endParaRPr>
          </a:p>
          <a:p>
            <a:pPr marL="285750" indent="-285750">
              <a:buFont typeface="Wingdings" panose="05000000000000000000" pitchFamily="2" charset="2"/>
              <a:buChar char="Ø"/>
            </a:pPr>
            <a:r>
              <a:rPr lang="en-US" sz="1800" dirty="0">
                <a:ln w="0"/>
                <a:solidFill>
                  <a:schemeClr val="tx1"/>
                </a:solidFill>
                <a:ea typeface="Calibri" panose="020F0502020204030204" pitchFamily="34" charset="0"/>
                <a:cs typeface="Times New Roman" panose="02020603050405020304" pitchFamily="18" charset="0"/>
              </a:rPr>
              <a:t>Provide targeted training for agents who have higher resolution time or lower satisfaction rate. Agents such as 3, 6, 19, 22, 25, 28 show lower ratios indicating both longer resolution time and lower satisfaction rate, they need to be fire.</a:t>
            </a:r>
            <a:r>
              <a:rPr lang="en-US" sz="1800" b="0" kern="100" dirty="0">
                <a:ln w="0"/>
                <a:solidFill>
                  <a:schemeClr val="tx1"/>
                </a:solidFill>
                <a:ea typeface="Calibri" panose="020F0502020204030204" pitchFamily="34" charset="0"/>
                <a:cs typeface="Times New Roman" panose="02020603050405020304" pitchFamily="18" charset="0"/>
              </a:rPr>
              <a:t> </a:t>
            </a:r>
          </a:p>
          <a:p>
            <a:pPr marL="285750" indent="-285750">
              <a:buFont typeface="Wingdings" panose="05000000000000000000" pitchFamily="2" charset="2"/>
              <a:buChar char="Ø"/>
            </a:pPr>
            <a:endParaRPr lang="en-US" sz="1800" kern="100" dirty="0">
              <a:ln w="0"/>
              <a:solidFill>
                <a:schemeClr val="tx1"/>
              </a:solidFill>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US" sz="1800" b="0" kern="100" dirty="0">
                <a:ln w="0"/>
                <a:solidFill>
                  <a:schemeClr val="tx1"/>
                </a:solidFill>
                <a:ea typeface="Calibri" panose="020F0502020204030204" pitchFamily="34" charset="0"/>
                <a:cs typeface="Times New Roman" panose="02020603050405020304" pitchFamily="18" charset="0"/>
              </a:rPr>
              <a:t>Targeted training for age group 30-40 and 41-50 to address skill gaps and improve efficiency. Training could focus on problem solving and time management.</a:t>
            </a:r>
          </a:p>
          <a:p>
            <a:pPr marL="285750" indent="-285750">
              <a:buFont typeface="Wingdings" panose="05000000000000000000" pitchFamily="2" charset="2"/>
              <a:buChar char="Ø"/>
            </a:pPr>
            <a:endParaRPr lang="en-US" sz="1800" b="0" kern="100" dirty="0">
              <a:ln w="0"/>
              <a:solidFill>
                <a:schemeClr val="tx1"/>
              </a:solidFill>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US" sz="1800" b="0" kern="100" dirty="0">
                <a:ln w="0"/>
                <a:solidFill>
                  <a:schemeClr val="tx1"/>
                </a:solidFill>
                <a:ea typeface="Calibri" panose="020F0502020204030204" pitchFamily="34" charset="0"/>
                <a:cs typeface="Times New Roman" panose="02020603050405020304" pitchFamily="18" charset="0"/>
              </a:rPr>
              <a:t>Prepare for peak ticket volumes by proactively scaling resources or implementing temporary processes like additional staff support or extended working hours.</a:t>
            </a:r>
          </a:p>
          <a:p>
            <a:pPr marL="285750" indent="-285750">
              <a:buFont typeface="Wingdings" panose="05000000000000000000" pitchFamily="2" charset="2"/>
              <a:buChar char="Ø"/>
            </a:pPr>
            <a:endParaRPr lang="en-US" sz="1800" kern="100" dirty="0">
              <a:ln w="0"/>
              <a:solidFill>
                <a:schemeClr val="tx1"/>
              </a:solidFill>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endParaRPr lang="en-US" sz="1800" dirty="0"/>
          </a:p>
        </p:txBody>
      </p:sp>
      <p:sp>
        <p:nvSpPr>
          <p:cNvPr id="5" name="Slide Number Placeholder 4">
            <a:extLst>
              <a:ext uri="{FF2B5EF4-FFF2-40B4-BE49-F238E27FC236}">
                <a16:creationId xmlns:a16="http://schemas.microsoft.com/office/drawing/2014/main" id="{BA7ACBA0-418B-1B5B-3D88-69B101318814}"/>
              </a:ext>
            </a:extLst>
          </p:cNvPr>
          <p:cNvSpPr>
            <a:spLocks noGrp="1"/>
          </p:cNvSpPr>
          <p:nvPr>
            <p:ph type="sldNum" sz="quarter" idx="4294967295"/>
          </p:nvPr>
        </p:nvSpPr>
        <p:spPr>
          <a:xfrm>
            <a:off x="11204575" y="457200"/>
            <a:ext cx="987425" cy="471488"/>
          </a:xfrm>
        </p:spPr>
        <p:txBody>
          <a:bodyPr/>
          <a:lstStyle/>
          <a:p>
            <a:fld id="{48F63A3B-78C7-47BE-AE5E-E10140E04643}" type="slidenum">
              <a:rPr lang="en-US" smtClean="0"/>
              <a:pPr/>
              <a:t>15</a:t>
            </a:fld>
            <a:endParaRPr lang="en-US" dirty="0"/>
          </a:p>
        </p:txBody>
      </p:sp>
      <p:sp>
        <p:nvSpPr>
          <p:cNvPr id="9" name="Content Placeholder 6">
            <a:extLst>
              <a:ext uri="{FF2B5EF4-FFF2-40B4-BE49-F238E27FC236}">
                <a16:creationId xmlns:a16="http://schemas.microsoft.com/office/drawing/2014/main" id="{64DCD635-FC78-5B81-D7C9-825BCEDA6CD0}"/>
              </a:ext>
            </a:extLst>
          </p:cNvPr>
          <p:cNvSpPr txBox="1">
            <a:spLocks/>
          </p:cNvSpPr>
          <p:nvPr/>
        </p:nvSpPr>
        <p:spPr>
          <a:xfrm>
            <a:off x="6173954" y="1350579"/>
            <a:ext cx="5259554" cy="3794235"/>
          </a:xfrm>
          <a:prstGeom prst="rect">
            <a:avLst/>
          </a:prstGeom>
        </p:spPr>
        <p:txBody>
          <a:bodyPr vert="horz" lIns="91440" tIns="0" rIns="9144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00000"/>
              </a:lnSpc>
              <a:spcBef>
                <a:spcPts val="0"/>
              </a:spcBef>
              <a:buFont typeface="Arial" panose="020B0604020202020204" pitchFamily="34" charset="0"/>
              <a:buChar char="•"/>
              <a:defRPr sz="2400" kern="1200">
                <a:solidFill>
                  <a:schemeClr val="accent6"/>
                </a:solidFill>
                <a:latin typeface="+mn-lt"/>
                <a:ea typeface="+mn-ea"/>
                <a:cs typeface="+mn-cs"/>
              </a:defRPr>
            </a:lvl2pPr>
            <a:lvl3pPr marL="685800" indent="-347472" algn="l" defTabSz="914400" rtl="0" eaLnBrk="1" latinLnBrk="0" hangingPunct="1">
              <a:lnSpc>
                <a:spcPct val="100000"/>
              </a:lnSpc>
              <a:spcBef>
                <a:spcPts val="0"/>
              </a:spcBef>
              <a:buFont typeface="Arial" panose="020B0604020202020204" pitchFamily="34" charset="0"/>
              <a:buChar char="•"/>
              <a:defRPr sz="2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spTree>
    <p:extLst>
      <p:ext uri="{BB962C8B-B14F-4D97-AF65-F5344CB8AC3E}">
        <p14:creationId xmlns:p14="http://schemas.microsoft.com/office/powerpoint/2010/main" val="5773061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914400" y="1057274"/>
            <a:ext cx="10511627" cy="1012785"/>
          </a:xfrm>
        </p:spPr>
        <p:txBody>
          <a:bodyPr/>
          <a:lstStyle/>
          <a:p>
            <a:r>
              <a:rPr lang="en-US" dirty="0"/>
              <a:t>Summary</a:t>
            </a:r>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16</a:t>
            </a:fld>
            <a:endParaRPr lang="en-US" dirty="0"/>
          </a:p>
        </p:txBody>
      </p:sp>
      <p:sp>
        <p:nvSpPr>
          <p:cNvPr id="6" name="Content Placeholder 5">
            <a:extLst>
              <a:ext uri="{FF2B5EF4-FFF2-40B4-BE49-F238E27FC236}">
                <a16:creationId xmlns:a16="http://schemas.microsoft.com/office/drawing/2014/main" id="{6E71B0CF-4EA7-ED01-79FB-2CB78424CDFB}"/>
              </a:ext>
            </a:extLst>
          </p:cNvPr>
          <p:cNvSpPr>
            <a:spLocks noGrp="1"/>
          </p:cNvSpPr>
          <p:nvPr>
            <p:ph sz="quarter" idx="4"/>
          </p:nvPr>
        </p:nvSpPr>
        <p:spPr>
          <a:xfrm>
            <a:off x="914400" y="2316067"/>
            <a:ext cx="10511627" cy="3075740"/>
          </a:xfrm>
        </p:spPr>
        <p:txBody>
          <a:bodyPr>
            <a:normAutofit/>
          </a:bodyPr>
          <a:lstStyle/>
          <a:p>
            <a:pPr>
              <a:buFont typeface="Wingdings" panose="05000000000000000000" pitchFamily="2" charset="2"/>
              <a:buChar char="q"/>
            </a:pPr>
            <a:r>
              <a:rPr lang="en-US" dirty="0">
                <a:ln w="0"/>
                <a:solidFill>
                  <a:schemeClr val="tx1"/>
                </a:solidFill>
              </a:rPr>
              <a:t>Designed and developed an interactive dashboard to analyze IT support tickets using Excel.</a:t>
            </a:r>
          </a:p>
          <a:p>
            <a:pPr>
              <a:buFont typeface="Wingdings" panose="05000000000000000000" pitchFamily="2" charset="2"/>
              <a:buChar char="q"/>
            </a:pPr>
            <a:r>
              <a:rPr lang="en-US" dirty="0">
                <a:ln w="0"/>
                <a:solidFill>
                  <a:schemeClr val="tx1"/>
                </a:solidFill>
              </a:rPr>
              <a:t>Tracked KPIs like average resolution time, satisfaction score, ticket volume, and agent performance.</a:t>
            </a:r>
          </a:p>
          <a:p>
            <a:pPr>
              <a:buFont typeface="Wingdings" panose="05000000000000000000" pitchFamily="2" charset="2"/>
              <a:buChar char="q"/>
            </a:pPr>
            <a:r>
              <a:rPr lang="en-US" dirty="0">
                <a:ln w="0"/>
                <a:solidFill>
                  <a:schemeClr val="tx1"/>
                </a:solidFill>
              </a:rPr>
              <a:t>Applied slicers to enable dynamic filtering and user-friendly reporting.</a:t>
            </a:r>
          </a:p>
          <a:p>
            <a:pPr>
              <a:buFont typeface="Wingdings" panose="05000000000000000000" pitchFamily="2" charset="2"/>
              <a:buChar char="q"/>
            </a:pPr>
            <a:r>
              <a:rPr lang="en-US" dirty="0">
                <a:ln w="0"/>
                <a:solidFill>
                  <a:schemeClr val="tx1"/>
                </a:solidFill>
              </a:rPr>
              <a:t>Conducted trend analysis and performance segmentation to identify peak support hours and underperforming agents.</a:t>
            </a:r>
          </a:p>
          <a:p>
            <a:pPr>
              <a:buFont typeface="Wingdings" panose="05000000000000000000" pitchFamily="2" charset="2"/>
              <a:buChar char="q"/>
            </a:pPr>
            <a:r>
              <a:rPr lang="en-US" dirty="0">
                <a:ln w="0"/>
                <a:solidFill>
                  <a:schemeClr val="tx1"/>
                </a:solidFill>
              </a:rPr>
              <a:t>Presented actionable insights and recommendations to improve support operations, training needs, and tool efficiency.</a:t>
            </a:r>
          </a:p>
          <a:p>
            <a:endParaRPr lang="en-US" dirty="0"/>
          </a:p>
        </p:txBody>
      </p:sp>
    </p:spTree>
    <p:extLst>
      <p:ext uri="{BB962C8B-B14F-4D97-AF65-F5344CB8AC3E}">
        <p14:creationId xmlns:p14="http://schemas.microsoft.com/office/powerpoint/2010/main" val="168621322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a:t>Surchand Laitonjam</a:t>
            </a:r>
          </a:p>
          <a:p>
            <a:r>
              <a:rPr lang="en-US" dirty="0"/>
              <a:t>25-06-2025</a:t>
            </a:r>
          </a:p>
        </p:txBody>
      </p:sp>
    </p:spTree>
    <p:extLst>
      <p:ext uri="{BB962C8B-B14F-4D97-AF65-F5344CB8AC3E}">
        <p14:creationId xmlns:p14="http://schemas.microsoft.com/office/powerpoint/2010/main" val="19731730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lnSpcReduction="10000"/>
          </a:bodyPr>
          <a:lstStyle/>
          <a:p>
            <a:r>
              <a:rPr lang="en-US" dirty="0"/>
              <a:t>Problem Statement</a:t>
            </a:r>
          </a:p>
          <a:p>
            <a:r>
              <a:rPr lang="en-US" dirty="0"/>
              <a:t>Data Overview</a:t>
            </a:r>
          </a:p>
          <a:p>
            <a:r>
              <a:rPr lang="en-US" dirty="0"/>
              <a:t>Analysis with visuals</a:t>
            </a:r>
          </a:p>
          <a:p>
            <a:r>
              <a:rPr lang="en-US" dirty="0"/>
              <a:t>Final Recommendation</a:t>
            </a:r>
          </a:p>
          <a:p>
            <a:r>
              <a:rPr lang="en-US" dirty="0"/>
              <a:t>Data visualization(Dashboard)</a:t>
            </a:r>
          </a:p>
          <a:p>
            <a:r>
              <a:rPr lang="en-US" dirty="0"/>
              <a:t>Summary</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1534511" y="1589690"/>
            <a:ext cx="7073462" cy="875215"/>
          </a:xfrm>
        </p:spPr>
        <p:txBody>
          <a:bodyPr/>
          <a:lstStyle/>
          <a:p>
            <a:r>
              <a:rPr lang="en-US" dirty="0"/>
              <a:t>Problem statement</a:t>
            </a:r>
          </a:p>
        </p:txBody>
      </p:sp>
      <p:sp>
        <p:nvSpPr>
          <p:cNvPr id="5" name="TextBox 4">
            <a:extLst>
              <a:ext uri="{FF2B5EF4-FFF2-40B4-BE49-F238E27FC236}">
                <a16:creationId xmlns:a16="http://schemas.microsoft.com/office/drawing/2014/main" id="{CE71BBEF-0863-76B0-C587-C5A160ABE4A3}"/>
              </a:ext>
            </a:extLst>
          </p:cNvPr>
          <p:cNvSpPr txBox="1"/>
          <p:nvPr/>
        </p:nvSpPr>
        <p:spPr>
          <a:xfrm>
            <a:off x="1534511" y="2464905"/>
            <a:ext cx="9322675" cy="2031325"/>
          </a:xfrm>
          <a:prstGeom prst="rect">
            <a:avLst/>
          </a:prstGeom>
          <a:noFill/>
        </p:spPr>
        <p:txBody>
          <a:bodyPr wrap="square" rtlCol="0">
            <a:spAutoFit/>
          </a:bodyPr>
          <a:lstStyle/>
          <a:p>
            <a:pPr marL="285750" indent="-285750" algn="l" rtl="0">
              <a:buFont typeface="Wingdings" panose="05000000000000000000" pitchFamily="2" charset="2"/>
              <a:buChar char="Ø"/>
            </a:pPr>
            <a:r>
              <a:rPr lang="en-US" sz="1800" i="0" u="none" strike="noStrike" dirty="0">
                <a:ln w="0"/>
                <a:solidFill>
                  <a:schemeClr val="tx1"/>
                </a:solidFill>
              </a:rPr>
              <a:t>To analyze the IT support ticket management system to understand the performance of IT agents, the efficiency of ticket resolution, and the satisfaction levels of employees. </a:t>
            </a:r>
          </a:p>
          <a:p>
            <a:pPr marL="285750" indent="-285750" algn="l" rtl="0">
              <a:buFont typeface="Wingdings" panose="05000000000000000000" pitchFamily="2" charset="2"/>
              <a:buChar char="Ø"/>
            </a:pPr>
            <a:r>
              <a:rPr lang="en-US" sz="1800" i="0" u="none" strike="noStrike" dirty="0">
                <a:ln w="0"/>
                <a:solidFill>
                  <a:schemeClr val="tx1"/>
                </a:solidFill>
              </a:rPr>
              <a:t>The analysis aims to identify high and low performers among IT agents, assess the overall effectiveness of the team, and pinpoint areas for improvement in the ticket resolution process. </a:t>
            </a:r>
          </a:p>
          <a:p>
            <a:pPr marL="285750" indent="-285750" algn="l" rtl="0">
              <a:buFont typeface="Wingdings" panose="05000000000000000000" pitchFamily="2" charset="2"/>
              <a:buChar char="Ø"/>
            </a:pPr>
            <a:r>
              <a:rPr lang="en-US" sz="1800" i="0" u="none" strike="noStrike" dirty="0">
                <a:ln w="0"/>
                <a:solidFill>
                  <a:schemeClr val="tx1"/>
                </a:solidFill>
              </a:rPr>
              <a:t>The ultimate goal is to make informed staffing decisions, including hiring, firing, and training, to enhance overall service quality and team performance.</a:t>
            </a:r>
            <a:endParaRPr lang="en-US" sz="1800" dirty="0">
              <a:ln w="0"/>
              <a:solidFill>
                <a:schemeClr val="tx1"/>
              </a:solidFill>
            </a:endParaRPr>
          </a:p>
        </p:txBody>
      </p:sp>
    </p:spTree>
    <p:extLst>
      <p:ext uri="{BB962C8B-B14F-4D97-AF65-F5344CB8AC3E}">
        <p14:creationId xmlns:p14="http://schemas.microsoft.com/office/powerpoint/2010/main" val="29064919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588579" y="546539"/>
            <a:ext cx="5259554" cy="840828"/>
          </a:xfrm>
        </p:spPr>
        <p:txBody>
          <a:bodyPr/>
          <a:lstStyle/>
          <a:p>
            <a:r>
              <a:rPr lang="en-US" dirty="0"/>
              <a:t>Data overview</a:t>
            </a:r>
          </a:p>
        </p:txBody>
      </p:sp>
      <p:pic>
        <p:nvPicPr>
          <p:cNvPr id="7" name="Content Placeholder 6">
            <a:extLst>
              <a:ext uri="{FF2B5EF4-FFF2-40B4-BE49-F238E27FC236}">
                <a16:creationId xmlns:a16="http://schemas.microsoft.com/office/drawing/2014/main" id="{CB9C0CAD-E031-14BF-97EB-BEFCC742AD2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14400" y="1597572"/>
            <a:ext cx="10825655" cy="40930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52923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1E18E0-42B3-276A-2B32-E32AC13F2D06}"/>
              </a:ext>
            </a:extLst>
          </p:cNvPr>
          <p:cNvSpPr>
            <a:spLocks noGrp="1"/>
          </p:cNvSpPr>
          <p:nvPr>
            <p:ph idx="1"/>
          </p:nvPr>
        </p:nvSpPr>
        <p:spPr>
          <a:xfrm>
            <a:off x="441434" y="1287517"/>
            <a:ext cx="5885794" cy="5570483"/>
          </a:xfrm>
        </p:spPr>
        <p:txBody>
          <a:bodyPr>
            <a:noAutofit/>
          </a:bodyPr>
          <a:lstStyle/>
          <a:p>
            <a:pPr algn="l" rtl="0" fontAlgn="base"/>
            <a:r>
              <a:rPr lang="en-US" sz="1800" b="1" i="0" u="none" strike="noStrike" dirty="0">
                <a:ln w="0"/>
                <a:solidFill>
                  <a:schemeClr val="tx1"/>
                </a:solidFill>
              </a:rPr>
              <a:t>Tickets Sheet</a:t>
            </a:r>
            <a:r>
              <a:rPr lang="en-US" sz="1800" i="0" u="none" strike="noStrike" dirty="0">
                <a:ln w="0"/>
                <a:solidFill>
                  <a:schemeClr val="tx1"/>
                </a:solidFill>
              </a:rPr>
              <a:t>: Contains information about IT support tickets.</a:t>
            </a:r>
          </a:p>
          <a:p>
            <a:pPr marL="285750" indent="-285750" algn="l" rtl="0" fontAlgn="base">
              <a:spcAft>
                <a:spcPts val="1000"/>
              </a:spcAft>
              <a:buFont typeface="Wingdings" panose="05000000000000000000" pitchFamily="2" charset="2"/>
              <a:buChar char="q"/>
            </a:pPr>
            <a:r>
              <a:rPr lang="en-US" sz="1800" i="0" u="none" strike="noStrike" dirty="0">
                <a:ln w="0"/>
                <a:solidFill>
                  <a:schemeClr val="tx1"/>
                </a:solidFill>
              </a:rPr>
              <a:t>ID: Unique identifier for the ticket.</a:t>
            </a:r>
          </a:p>
          <a:p>
            <a:pPr marL="285750" indent="-285750" algn="l" rtl="0" fontAlgn="base">
              <a:spcAft>
                <a:spcPts val="1000"/>
              </a:spcAft>
              <a:buFont typeface="Wingdings" panose="05000000000000000000" pitchFamily="2" charset="2"/>
              <a:buChar char="q"/>
            </a:pPr>
            <a:r>
              <a:rPr lang="en-US" sz="1800" i="0" u="none" strike="noStrike" dirty="0">
                <a:ln w="0"/>
                <a:solidFill>
                  <a:schemeClr val="tx1"/>
                </a:solidFill>
              </a:rPr>
              <a:t>Ticket </a:t>
            </a:r>
            <a:r>
              <a:rPr lang="en-US" sz="1800" i="0" u="none" strike="noStrike" dirty="0" err="1">
                <a:ln w="0"/>
                <a:solidFill>
                  <a:schemeClr val="tx1"/>
                </a:solidFill>
              </a:rPr>
              <a:t>Fecha</a:t>
            </a:r>
            <a:r>
              <a:rPr lang="en-US" sz="1800" i="0" u="none" strike="noStrike" dirty="0">
                <a:ln w="0"/>
                <a:solidFill>
                  <a:schemeClr val="tx1"/>
                </a:solidFill>
              </a:rPr>
              <a:t> : Date of the ticket.</a:t>
            </a:r>
          </a:p>
          <a:p>
            <a:pPr marL="285750" indent="-285750" algn="l" rtl="0" fontAlgn="base">
              <a:spcAft>
                <a:spcPts val="1000"/>
              </a:spcAft>
              <a:buFont typeface="Wingdings" panose="05000000000000000000" pitchFamily="2" charset="2"/>
              <a:buChar char="q"/>
            </a:pPr>
            <a:r>
              <a:rPr lang="en-US" sz="1800" i="0" u="none" strike="noStrike" dirty="0">
                <a:ln w="0"/>
                <a:solidFill>
                  <a:schemeClr val="tx1"/>
                </a:solidFill>
              </a:rPr>
              <a:t>Employee ID: ID of the employee who raised the ticket.</a:t>
            </a:r>
          </a:p>
          <a:p>
            <a:pPr marL="285750" indent="-285750" algn="l" rtl="0" fontAlgn="base">
              <a:spcAft>
                <a:spcPts val="1000"/>
              </a:spcAft>
              <a:buFont typeface="Wingdings" panose="05000000000000000000" pitchFamily="2" charset="2"/>
              <a:buChar char="q"/>
            </a:pPr>
            <a:r>
              <a:rPr lang="en-US" sz="1800" i="0" u="none" strike="noStrike" dirty="0">
                <a:ln w="0"/>
                <a:solidFill>
                  <a:schemeClr val="tx1"/>
                </a:solidFill>
              </a:rPr>
              <a:t>Agent ID: ID of the agent assigned to the ticket.</a:t>
            </a:r>
          </a:p>
          <a:p>
            <a:pPr marL="285750" indent="-285750" algn="l" rtl="0" fontAlgn="base">
              <a:spcAft>
                <a:spcPts val="1000"/>
              </a:spcAft>
              <a:buFont typeface="Wingdings" panose="05000000000000000000" pitchFamily="2" charset="2"/>
              <a:buChar char="q"/>
            </a:pPr>
            <a:r>
              <a:rPr lang="en-US" sz="1800" i="0" u="none" strike="noStrike" dirty="0">
                <a:ln w="0"/>
                <a:solidFill>
                  <a:schemeClr val="tx1"/>
                </a:solidFill>
              </a:rPr>
              <a:t>Request Category: Category of the request (e.g., Login Access, System, Software).</a:t>
            </a:r>
          </a:p>
          <a:p>
            <a:pPr marL="285750" indent="-285750" algn="l" rtl="0" fontAlgn="base">
              <a:spcAft>
                <a:spcPts val="1000"/>
              </a:spcAft>
              <a:buFont typeface="Wingdings" panose="05000000000000000000" pitchFamily="2" charset="2"/>
              <a:buChar char="q"/>
            </a:pPr>
            <a:r>
              <a:rPr lang="en-US" sz="1800" i="0" u="none" strike="noStrike" dirty="0">
                <a:ln w="0"/>
                <a:solidFill>
                  <a:schemeClr val="tx1"/>
                </a:solidFill>
              </a:rPr>
              <a:t>Issue Type: Type of issue (e.g., IT Error, IT Request).</a:t>
            </a:r>
          </a:p>
          <a:p>
            <a:pPr marL="285750" indent="-285750" algn="l" rtl="0" fontAlgn="base">
              <a:spcAft>
                <a:spcPts val="1000"/>
              </a:spcAft>
              <a:buFont typeface="Wingdings" panose="05000000000000000000" pitchFamily="2" charset="2"/>
              <a:buChar char="q"/>
            </a:pPr>
            <a:r>
              <a:rPr lang="en-US" sz="1800" i="0" u="none" strike="noStrike" dirty="0">
                <a:ln w="0"/>
                <a:solidFill>
                  <a:schemeClr val="tx1"/>
                </a:solidFill>
              </a:rPr>
              <a:t>Severity: Severity of the issue</a:t>
            </a:r>
          </a:p>
          <a:p>
            <a:pPr marL="285750" indent="-285750" algn="l" rtl="0" fontAlgn="base">
              <a:spcAft>
                <a:spcPts val="1000"/>
              </a:spcAft>
              <a:buFont typeface="Wingdings" panose="05000000000000000000" pitchFamily="2" charset="2"/>
              <a:buChar char="q"/>
            </a:pPr>
            <a:r>
              <a:rPr lang="en-US" sz="1800" i="0" u="none" strike="noStrike" dirty="0">
                <a:ln w="0"/>
                <a:solidFill>
                  <a:schemeClr val="tx1"/>
                </a:solidFill>
              </a:rPr>
              <a:t>Priority: Priority level of the issue. </a:t>
            </a:r>
          </a:p>
          <a:p>
            <a:pPr marL="285750" indent="-285750" algn="l" rtl="0" fontAlgn="base">
              <a:spcAft>
                <a:spcPts val="1000"/>
              </a:spcAft>
              <a:buFont typeface="Wingdings" panose="05000000000000000000" pitchFamily="2" charset="2"/>
              <a:buChar char="q"/>
            </a:pPr>
            <a:r>
              <a:rPr lang="en-US" sz="1800" i="0" u="none" strike="noStrike" dirty="0">
                <a:ln w="0"/>
                <a:solidFill>
                  <a:schemeClr val="tx1"/>
                </a:solidFill>
              </a:rPr>
              <a:t>Resolution Time (Days): Time taken to resolve the ticket.</a:t>
            </a:r>
          </a:p>
          <a:p>
            <a:pPr marL="285750" indent="-285750" rtl="0" fontAlgn="base">
              <a:spcAft>
                <a:spcPts val="1000"/>
              </a:spcAft>
              <a:buFont typeface="Wingdings" panose="05000000000000000000" pitchFamily="2" charset="2"/>
              <a:buChar char="q"/>
            </a:pPr>
            <a:r>
              <a:rPr lang="en-US" sz="1800" i="0" u="none" strike="noStrike" dirty="0">
                <a:ln w="0"/>
                <a:solidFill>
                  <a:schemeClr val="tx1"/>
                </a:solidFill>
              </a:rPr>
              <a:t>Satisfaction Rate: Satisfaction rate provided by the employee (1-5 scale).</a:t>
            </a:r>
          </a:p>
          <a:p>
            <a:pPr marL="857250" indent="-857250" algn="l" rtl="0" fontAlgn="base">
              <a:spcAft>
                <a:spcPts val="1000"/>
              </a:spcAft>
              <a:buFont typeface="Arial" panose="020B0604020202020204" pitchFamily="34" charset="0"/>
              <a:buChar char="•"/>
            </a:pPr>
            <a:endParaRPr lang="en-US" sz="1800" i="0" u="none" strike="noStrike" dirty="0">
              <a:ln w="0"/>
              <a:solidFill>
                <a:schemeClr val="tx1"/>
              </a:solidFill>
            </a:endParaRPr>
          </a:p>
          <a:p>
            <a:pPr>
              <a:buNone/>
            </a:pPr>
            <a:br>
              <a:rPr lang="en-US" sz="1800" dirty="0">
                <a:ln w="0"/>
                <a:solidFill>
                  <a:schemeClr val="tx1"/>
                </a:solidFill>
              </a:rPr>
            </a:br>
            <a:br>
              <a:rPr lang="en-US" sz="1800" dirty="0">
                <a:ln w="0"/>
                <a:solidFill>
                  <a:schemeClr val="tx1"/>
                </a:solidFill>
              </a:rPr>
            </a:br>
            <a:br>
              <a:rPr lang="en-US" sz="1800" dirty="0">
                <a:ln w="0"/>
                <a:solidFill>
                  <a:schemeClr val="tx1"/>
                </a:solidFill>
              </a:rPr>
            </a:br>
            <a:br>
              <a:rPr lang="en-US" sz="1800" dirty="0">
                <a:ln w="0"/>
                <a:solidFill>
                  <a:schemeClr val="tx1"/>
                </a:solidFill>
              </a:rPr>
            </a:br>
            <a:br>
              <a:rPr lang="en-US" sz="1800" dirty="0">
                <a:ln w="0"/>
                <a:solidFill>
                  <a:schemeClr val="tx1"/>
                </a:solidFill>
              </a:rPr>
            </a:br>
            <a:br>
              <a:rPr lang="en-US" sz="1800" dirty="0">
                <a:ln w="0"/>
                <a:solidFill>
                  <a:schemeClr val="tx1"/>
                </a:solidFill>
              </a:rPr>
            </a:br>
            <a:endParaRPr lang="en-US" sz="1800" dirty="0">
              <a:ln w="0"/>
              <a:solidFill>
                <a:schemeClr val="tx1"/>
              </a:solidFill>
            </a:endParaRPr>
          </a:p>
          <a:p>
            <a:endParaRPr lang="en-US" sz="1800" dirty="0"/>
          </a:p>
        </p:txBody>
      </p:sp>
      <p:sp>
        <p:nvSpPr>
          <p:cNvPr id="6" name="TextBox 5">
            <a:extLst>
              <a:ext uri="{FF2B5EF4-FFF2-40B4-BE49-F238E27FC236}">
                <a16:creationId xmlns:a16="http://schemas.microsoft.com/office/drawing/2014/main" id="{AB662126-F4B3-AD0D-1990-0AFFF64C57E2}"/>
              </a:ext>
            </a:extLst>
          </p:cNvPr>
          <p:cNvSpPr txBox="1"/>
          <p:nvPr/>
        </p:nvSpPr>
        <p:spPr>
          <a:xfrm>
            <a:off x="6222124" y="1287517"/>
            <a:ext cx="5969876" cy="4524315"/>
          </a:xfrm>
          <a:prstGeom prst="rect">
            <a:avLst/>
          </a:prstGeom>
          <a:noFill/>
        </p:spPr>
        <p:txBody>
          <a:bodyPr wrap="square">
            <a:spAutoFit/>
          </a:bodyPr>
          <a:lstStyle/>
          <a:p>
            <a:pPr rtl="0" fontAlgn="base"/>
            <a:r>
              <a:rPr lang="en-US" b="1" i="0" u="none" strike="noStrike" dirty="0">
                <a:ln w="0"/>
              </a:rPr>
              <a:t>IT Agents</a:t>
            </a:r>
            <a:r>
              <a:rPr lang="en-US" i="0" u="none" strike="noStrike" dirty="0">
                <a:ln w="0"/>
              </a:rPr>
              <a:t>: Contains information about IT agents.</a:t>
            </a:r>
          </a:p>
          <a:p>
            <a:pPr rtl="0" fontAlgn="base"/>
            <a:endParaRPr lang="en-US" i="0" u="none" strike="noStrike" dirty="0">
              <a:ln w="0"/>
            </a:endParaRPr>
          </a:p>
          <a:p>
            <a:pPr marL="285750" indent="-285750" rtl="0" fontAlgn="base">
              <a:buFont typeface="Wingdings" panose="05000000000000000000" pitchFamily="2" charset="2"/>
              <a:buChar char="q"/>
            </a:pPr>
            <a:r>
              <a:rPr lang="en-US" i="0" u="none" strike="noStrike" dirty="0">
                <a:ln w="0"/>
              </a:rPr>
              <a:t>Agent ID: Unique identifier for the agent.</a:t>
            </a:r>
          </a:p>
          <a:p>
            <a:pPr marL="285750" indent="-285750" rtl="0" fontAlgn="base">
              <a:buFont typeface="Wingdings" panose="05000000000000000000" pitchFamily="2" charset="2"/>
              <a:buChar char="q"/>
            </a:pPr>
            <a:r>
              <a:rPr lang="en-US" i="0" u="none" strike="noStrike" dirty="0">
                <a:ln w="0"/>
              </a:rPr>
              <a:t>Full Name: Full name of the agent.</a:t>
            </a:r>
          </a:p>
          <a:p>
            <a:pPr marL="285750" indent="-285750" rtl="0" fontAlgn="base">
              <a:buFont typeface="Wingdings" panose="05000000000000000000" pitchFamily="2" charset="2"/>
              <a:buChar char="q"/>
            </a:pPr>
            <a:r>
              <a:rPr lang="en-US" i="0" u="none" strike="noStrike" dirty="0">
                <a:ln w="0"/>
              </a:rPr>
              <a:t>Email: Email address of the agent.</a:t>
            </a:r>
          </a:p>
          <a:p>
            <a:pPr marL="285750" indent="-285750" rtl="0" fontAlgn="base">
              <a:buFont typeface="Wingdings" panose="05000000000000000000" pitchFamily="2" charset="2"/>
              <a:buChar char="q"/>
            </a:pPr>
            <a:r>
              <a:rPr lang="en-US" i="0" u="none" strike="noStrike" dirty="0">
                <a:ln w="0"/>
              </a:rPr>
              <a:t>Year of Birth: Year the agent was born.</a:t>
            </a:r>
          </a:p>
          <a:p>
            <a:pPr marL="285750" indent="-285750" rtl="0" fontAlgn="base">
              <a:buFont typeface="Wingdings" panose="05000000000000000000" pitchFamily="2" charset="2"/>
              <a:buChar char="q"/>
            </a:pPr>
            <a:r>
              <a:rPr lang="en-US" i="0" u="none" strike="noStrike" dirty="0">
                <a:ln w="0"/>
              </a:rPr>
              <a:t>Month of Birth: Month the agent was born.</a:t>
            </a:r>
          </a:p>
          <a:p>
            <a:pPr marL="285750" indent="-285750" rtl="0" fontAlgn="base">
              <a:buFont typeface="Wingdings" panose="05000000000000000000" pitchFamily="2" charset="2"/>
              <a:buChar char="q"/>
            </a:pPr>
            <a:r>
              <a:rPr lang="en-US" i="0" u="none" strike="noStrike" dirty="0">
                <a:ln w="0"/>
              </a:rPr>
              <a:t>Day of Birth: Day the agent was born.</a:t>
            </a:r>
          </a:p>
          <a:p>
            <a:pPr>
              <a:buNone/>
            </a:pPr>
            <a:br>
              <a:rPr lang="en-US" dirty="0">
                <a:ln w="0"/>
              </a:rPr>
            </a:br>
            <a:br>
              <a:rPr lang="en-US" dirty="0">
                <a:ln w="0"/>
              </a:rPr>
            </a:br>
            <a:br>
              <a:rPr lang="en-US" dirty="0">
                <a:ln w="0"/>
              </a:rPr>
            </a:br>
            <a:br>
              <a:rPr lang="en-US" dirty="0">
                <a:ln w="0"/>
              </a:rPr>
            </a:br>
            <a:br>
              <a:rPr lang="en-US" dirty="0">
                <a:ln w="0"/>
              </a:rPr>
            </a:br>
            <a:br>
              <a:rPr lang="en-US" dirty="0">
                <a:ln w="0"/>
              </a:rPr>
            </a:br>
            <a:br>
              <a:rPr lang="en-US" dirty="0">
                <a:ln w="0"/>
              </a:rPr>
            </a:br>
            <a:endParaRPr lang="en-US" dirty="0">
              <a:ln w="0"/>
            </a:endParaRPr>
          </a:p>
        </p:txBody>
      </p:sp>
      <p:sp>
        <p:nvSpPr>
          <p:cNvPr id="8" name="TextBox 7">
            <a:extLst>
              <a:ext uri="{FF2B5EF4-FFF2-40B4-BE49-F238E27FC236}">
                <a16:creationId xmlns:a16="http://schemas.microsoft.com/office/drawing/2014/main" id="{1C0A91DD-0048-5D11-56CE-FD1EB704CD31}"/>
              </a:ext>
            </a:extLst>
          </p:cNvPr>
          <p:cNvSpPr txBox="1"/>
          <p:nvPr/>
        </p:nvSpPr>
        <p:spPr>
          <a:xfrm>
            <a:off x="578068" y="537342"/>
            <a:ext cx="11035863" cy="1200329"/>
          </a:xfrm>
          <a:prstGeom prst="rect">
            <a:avLst/>
          </a:prstGeom>
          <a:noFill/>
        </p:spPr>
        <p:txBody>
          <a:bodyPr wrap="square">
            <a:spAutoFit/>
          </a:bodyPr>
          <a:lstStyle/>
          <a:p>
            <a:pPr rtl="0">
              <a:buNone/>
            </a:pPr>
            <a:r>
              <a:rPr lang="en-US" sz="2400" b="0" i="0" u="none" strike="noStrike" dirty="0">
                <a:solidFill>
                  <a:srgbClr val="000000"/>
                </a:solidFill>
                <a:effectLst/>
              </a:rPr>
              <a:t>The image above displays details about IT Ticket Information, including:</a:t>
            </a:r>
            <a:endParaRPr lang="en-US" sz="2400" b="0" dirty="0">
              <a:effectLst/>
            </a:endParaRPr>
          </a:p>
          <a:p>
            <a:pPr>
              <a:buNone/>
            </a:pPr>
            <a:br>
              <a:rPr lang="en-US" sz="2400" dirty="0"/>
            </a:br>
            <a:endParaRPr lang="en-US" sz="2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6871142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593675" y="1257135"/>
            <a:ext cx="4374684" cy="5059582"/>
          </a:xfrm>
        </p:spPr>
        <p:txBody>
          <a:bodyPr>
            <a:noAutofit/>
          </a:bodyPr>
          <a:lstStyle/>
          <a:p>
            <a:pPr marL="0" indent="0">
              <a:buNone/>
            </a:pPr>
            <a:r>
              <a:rPr lang="en-US" sz="1800" b="1" kern="100" dirty="0">
                <a:ln w="0"/>
                <a:solidFill>
                  <a:srgbClr val="002060"/>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INSIGHTS:</a:t>
            </a:r>
          </a:p>
          <a:p>
            <a:pPr>
              <a:buFont typeface="Wingdings" panose="05000000000000000000" pitchFamily="2" charset="2"/>
              <a:buChar char="Ø"/>
            </a:pPr>
            <a:r>
              <a:rPr lang="en-US" dirty="0">
                <a:solidFill>
                  <a:schemeClr val="tx1"/>
                </a:solidFill>
              </a:rPr>
              <a:t>Ticket volumes grew steadily year‑over‑-year—doubling from 13K in 2016 to nearly 29K in 2020—indicating rapid scaling needs.</a:t>
            </a:r>
            <a:endParaRPr lang="en-US" kern="100" dirty="0">
              <a:ln w="0"/>
              <a:solidFill>
                <a:schemeClr val="tx1"/>
              </a:solidFill>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endParaRPr lang="en-US" sz="1600" b="0" kern="1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endParaRPr lang="en-US" sz="1600" b="0" kern="1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a:p>
            <a:pPr marL="0" indent="0">
              <a:buNone/>
            </a:pPr>
            <a:r>
              <a:rPr lang="en-US" b="1" dirty="0">
                <a:solidFill>
                  <a:srgbClr val="002060"/>
                </a:solidFill>
              </a:rPr>
              <a:t>RECOMMENDATION:</a:t>
            </a:r>
          </a:p>
          <a:p>
            <a:pPr>
              <a:buFont typeface="Wingdings" panose="05000000000000000000" pitchFamily="2" charset="2"/>
              <a:buChar char="Ø"/>
            </a:pPr>
            <a:r>
              <a:rPr lang="en-US" dirty="0">
                <a:solidFill>
                  <a:schemeClr val="tx1"/>
                </a:solidFill>
              </a:rPr>
              <a:t>Build out automated triage, self‑service, and analytics-driven workflows to manage this sustained growth effectively.</a:t>
            </a:r>
            <a:endParaRPr lang="en-US" b="1" dirty="0">
              <a:solidFill>
                <a:schemeClr val="tx1"/>
              </a:solidFill>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graphicFrame>
        <p:nvGraphicFramePr>
          <p:cNvPr id="4" name="Chart 3">
            <a:extLst>
              <a:ext uri="{FF2B5EF4-FFF2-40B4-BE49-F238E27FC236}">
                <a16:creationId xmlns:a16="http://schemas.microsoft.com/office/drawing/2014/main" id="{56795BD4-3737-EAEB-0D8A-54B80A0A1190}"/>
              </a:ext>
            </a:extLst>
          </p:cNvPr>
          <p:cNvGraphicFramePr>
            <a:graphicFrameLocks/>
          </p:cNvGraphicFramePr>
          <p:nvPr>
            <p:extLst>
              <p:ext uri="{D42A27DB-BD31-4B8C-83A1-F6EECF244321}">
                <p14:modId xmlns:p14="http://schemas.microsoft.com/office/powerpoint/2010/main" val="4276807646"/>
              </p:ext>
            </p:extLst>
          </p:nvPr>
        </p:nvGraphicFramePr>
        <p:xfrm>
          <a:off x="7076091" y="1257135"/>
          <a:ext cx="4642944" cy="5059582"/>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FA54D404-FE9E-ECC3-D56D-240300049681}"/>
              </a:ext>
            </a:extLst>
          </p:cNvPr>
          <p:cNvSpPr txBox="1"/>
          <p:nvPr/>
        </p:nvSpPr>
        <p:spPr>
          <a:xfrm>
            <a:off x="2532993" y="36785"/>
            <a:ext cx="3436883" cy="523220"/>
          </a:xfrm>
          <a:prstGeom prst="rect">
            <a:avLst/>
          </a:prstGeom>
          <a:noFill/>
        </p:spPr>
        <p:txBody>
          <a:bodyPr wrap="square" rtlCol="0">
            <a:spAutoFit/>
          </a:bodyPr>
          <a:lstStyle/>
          <a:p>
            <a:r>
              <a:rPr lang="en-US" sz="2800" b="1" dirty="0">
                <a:solidFill>
                  <a:srgbClr val="002060"/>
                </a:solidFill>
              </a:rPr>
              <a:t>TREND ANALYSIS</a:t>
            </a:r>
          </a:p>
        </p:txBody>
      </p:sp>
    </p:spTree>
    <p:extLst>
      <p:ext uri="{BB962C8B-B14F-4D97-AF65-F5344CB8AC3E}">
        <p14:creationId xmlns:p14="http://schemas.microsoft.com/office/powerpoint/2010/main" val="6856810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1B3A97-1D2B-DE42-00CD-1E6E0E199EBE}"/>
              </a:ext>
            </a:extLst>
          </p:cNvPr>
          <p:cNvSpPr>
            <a:spLocks noGrp="1"/>
          </p:cNvSpPr>
          <p:nvPr>
            <p:ph sz="half" idx="2"/>
          </p:nvPr>
        </p:nvSpPr>
        <p:spPr>
          <a:xfrm>
            <a:off x="2638096" y="3486808"/>
            <a:ext cx="9059918" cy="3155729"/>
          </a:xfrm>
        </p:spPr>
        <p:txBody>
          <a:bodyPr>
            <a:normAutofit/>
          </a:bodyPr>
          <a:lstStyle/>
          <a:p>
            <a:pPr marL="0" indent="0">
              <a:buNone/>
            </a:pPr>
            <a:r>
              <a:rPr lang="en-US" sz="1800" b="1" kern="100" dirty="0">
                <a:ln w="0"/>
                <a:solidFill>
                  <a:srgbClr val="002060"/>
                </a:solidFill>
                <a:effectLst>
                  <a:outerShdw blurRad="38100" dist="19050" dir="2700000" algn="tl" rotWithShape="0">
                    <a:schemeClr val="dk1">
                      <a:alpha val="40000"/>
                    </a:schemeClr>
                  </a:outerShdw>
                </a:effectLst>
                <a:ea typeface="Calibri" panose="020F0502020204030204" pitchFamily="34" charset="0"/>
                <a:cs typeface="Calibri" panose="020F0502020204030204" pitchFamily="34" charset="0"/>
              </a:rPr>
              <a:t>INSIGHT:</a:t>
            </a:r>
            <a:endParaRPr lang="en-US" b="1" kern="100" dirty="0">
              <a:ln w="0"/>
              <a:solidFill>
                <a:srgbClr val="002060"/>
              </a:solidFill>
              <a:effectLst>
                <a:outerShdw blurRad="38100" dist="19050" dir="2700000" algn="tl" rotWithShape="0">
                  <a:schemeClr val="dk1">
                    <a:alpha val="40000"/>
                  </a:schemeClr>
                </a:outerShdw>
              </a:effectLst>
              <a:ea typeface="Calibri" panose="020F0502020204030204" pitchFamily="34" charset="0"/>
              <a:cs typeface="Calibri" panose="020F0502020204030204" pitchFamily="34" charset="0"/>
            </a:endParaRPr>
          </a:p>
          <a:p>
            <a:pPr>
              <a:buFont typeface="Wingdings" panose="05000000000000000000" pitchFamily="2" charset="2"/>
              <a:buChar char="Ø"/>
            </a:pPr>
            <a:r>
              <a:rPr lang="en-US" dirty="0">
                <a:solidFill>
                  <a:schemeClr val="tx1"/>
                </a:solidFill>
              </a:rPr>
              <a:t>The majority of tickets are classified as "Normal" (88,656), with fewer in "Minor" (2,258), "Major" (4,836), and "Urgent" (1,392), suggesting that most issues are routine and non-critical.</a:t>
            </a:r>
          </a:p>
          <a:p>
            <a:pPr>
              <a:buFont typeface="Wingdings" panose="05000000000000000000" pitchFamily="2" charset="2"/>
              <a:buChar char="Ø"/>
            </a:pPr>
            <a:endParaRPr lang="en-US" dirty="0">
              <a:solidFill>
                <a:schemeClr val="tx1"/>
              </a:solidFill>
            </a:endParaRPr>
          </a:p>
          <a:p>
            <a:pPr marL="0" indent="0">
              <a:buNone/>
            </a:pPr>
            <a:r>
              <a:rPr lang="en-US" b="1" dirty="0">
                <a:solidFill>
                  <a:srgbClr val="002060"/>
                </a:solidFill>
              </a:rPr>
              <a:t>RECOMMENDATION:</a:t>
            </a:r>
          </a:p>
          <a:p>
            <a:pPr>
              <a:buFont typeface="Wingdings" panose="05000000000000000000" pitchFamily="2" charset="2"/>
              <a:buChar char="Ø"/>
            </a:pPr>
            <a:r>
              <a:rPr lang="en-US" dirty="0"/>
              <a:t> </a:t>
            </a:r>
            <a:r>
              <a:rPr lang="en-US" dirty="0">
                <a:solidFill>
                  <a:schemeClr val="tx1"/>
                </a:solidFill>
              </a:rPr>
              <a:t>Implement a triage system to accurately classify and prioritize tickets, ensuring that urgent and major issues are addressed promptly while routine issues are managed efficiently.</a:t>
            </a:r>
          </a:p>
          <a:p>
            <a:pPr marL="0" indent="0">
              <a:buNone/>
            </a:pPr>
            <a:endParaRPr lang="en-US" sz="1800" b="1" kern="100" dirty="0">
              <a:ln w="0"/>
              <a:solidFill>
                <a:srgbClr val="002060"/>
              </a:solidFill>
              <a:effectLst>
                <a:outerShdw blurRad="38100" dist="19050" dir="2700000" algn="tl" rotWithShape="0">
                  <a:schemeClr val="dk1">
                    <a:alpha val="40000"/>
                  </a:schemeClr>
                </a:outerShdw>
              </a:effectLst>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D25A914B-274E-8462-D698-BC0BECD2ED78}"/>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
        <p:nvSpPr>
          <p:cNvPr id="2" name="TextBox 1">
            <a:extLst>
              <a:ext uri="{FF2B5EF4-FFF2-40B4-BE49-F238E27FC236}">
                <a16:creationId xmlns:a16="http://schemas.microsoft.com/office/drawing/2014/main" id="{1A33D167-1A4F-EB99-14E9-8B564D5C7D47}"/>
              </a:ext>
            </a:extLst>
          </p:cNvPr>
          <p:cNvSpPr txBox="1"/>
          <p:nvPr/>
        </p:nvSpPr>
        <p:spPr>
          <a:xfrm>
            <a:off x="2638096" y="0"/>
            <a:ext cx="7094483" cy="461665"/>
          </a:xfrm>
          <a:prstGeom prst="rect">
            <a:avLst/>
          </a:prstGeom>
          <a:noFill/>
        </p:spPr>
        <p:txBody>
          <a:bodyPr wrap="square" rtlCol="0">
            <a:spAutoFit/>
          </a:bodyPr>
          <a:lstStyle/>
          <a:p>
            <a:r>
              <a:rPr lang="en-US" sz="2400" b="1" dirty="0">
                <a:solidFill>
                  <a:srgbClr val="002060"/>
                </a:solidFill>
              </a:rPr>
              <a:t>TICKET DISTRIBUTION BY SEVERITY TYPE</a:t>
            </a:r>
          </a:p>
        </p:txBody>
      </p:sp>
      <p:graphicFrame>
        <p:nvGraphicFramePr>
          <p:cNvPr id="5" name="Chart 4">
            <a:extLst>
              <a:ext uri="{FF2B5EF4-FFF2-40B4-BE49-F238E27FC236}">
                <a16:creationId xmlns:a16="http://schemas.microsoft.com/office/drawing/2014/main" id="{5B2637A4-B33E-4DB4-939E-7AB7322044DB}"/>
              </a:ext>
            </a:extLst>
          </p:cNvPr>
          <p:cNvGraphicFramePr>
            <a:graphicFrameLocks/>
          </p:cNvGraphicFramePr>
          <p:nvPr>
            <p:extLst>
              <p:ext uri="{D42A27DB-BD31-4B8C-83A1-F6EECF244321}">
                <p14:modId xmlns:p14="http://schemas.microsoft.com/office/powerpoint/2010/main" val="668115704"/>
              </p:ext>
            </p:extLst>
          </p:nvPr>
        </p:nvGraphicFramePr>
        <p:xfrm>
          <a:off x="2638096" y="457199"/>
          <a:ext cx="9059918" cy="30296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384712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441179" y="1821908"/>
            <a:ext cx="4337759" cy="4374716"/>
          </a:xfrm>
        </p:spPr>
        <p:txBody>
          <a:bodyPr>
            <a:normAutofit/>
          </a:bodyPr>
          <a:lstStyle/>
          <a:p>
            <a:r>
              <a:rPr lang="en-US" b="1" dirty="0"/>
              <a:t>INSIGHT:</a:t>
            </a:r>
          </a:p>
          <a:p>
            <a:pPr marL="285750" indent="-285750">
              <a:buFont typeface="Wingdings" panose="05000000000000000000" pitchFamily="2" charset="2"/>
              <a:buChar char="Ø"/>
            </a:pPr>
            <a:r>
              <a:rPr lang="en-US" sz="1800" dirty="0">
                <a:solidFill>
                  <a:schemeClr val="tx1"/>
                </a:solidFill>
              </a:rPr>
              <a:t>Complex infrastructure (Hardware/System) tickets take 2–3× longer to resolve than software and 20× longer than login issues.</a:t>
            </a:r>
            <a:endParaRPr lang="en-US" sz="1800" kern="0" dirty="0">
              <a:ln w="0"/>
              <a:solidFill>
                <a:schemeClr val="tx1"/>
              </a:solidFill>
              <a:ea typeface="Times New Roman" panose="02020603050405020304" pitchFamily="18" charset="0"/>
            </a:endParaRPr>
          </a:p>
          <a:p>
            <a:endParaRPr lang="en-US" b="1" dirty="0"/>
          </a:p>
          <a:p>
            <a:endParaRPr lang="en-US" b="1" dirty="0"/>
          </a:p>
          <a:p>
            <a:r>
              <a:rPr lang="en-US" b="1" dirty="0"/>
              <a:t>RECOMMENDATION:</a:t>
            </a:r>
          </a:p>
          <a:p>
            <a:pPr marL="285750" indent="-285750">
              <a:buFont typeface="Wingdings" panose="05000000000000000000" pitchFamily="2" charset="2"/>
              <a:buChar char="Ø"/>
            </a:pPr>
            <a:r>
              <a:rPr lang="en-US" sz="1800" kern="0" dirty="0">
                <a:ln w="0"/>
                <a:solidFill>
                  <a:schemeClr val="tx1"/>
                </a:solidFill>
                <a:ea typeface="Times New Roman" panose="02020603050405020304" pitchFamily="18" charset="0"/>
              </a:rPr>
              <a:t>Upgrading software tools as it is highly likely to reduce resolution times.</a:t>
            </a:r>
            <a:endParaRPr lang="en-US" b="1" dirty="0"/>
          </a:p>
        </p:txBody>
      </p:sp>
      <p:graphicFrame>
        <p:nvGraphicFramePr>
          <p:cNvPr id="8" name="Chart 7">
            <a:extLst>
              <a:ext uri="{FF2B5EF4-FFF2-40B4-BE49-F238E27FC236}">
                <a16:creationId xmlns:a16="http://schemas.microsoft.com/office/drawing/2014/main" id="{41DC1049-A944-A9C4-2EEE-4B78BA0E81DC}"/>
              </a:ext>
            </a:extLst>
          </p:cNvPr>
          <p:cNvGraphicFramePr>
            <a:graphicFrameLocks/>
          </p:cNvGraphicFramePr>
          <p:nvPr>
            <p:extLst>
              <p:ext uri="{D42A27DB-BD31-4B8C-83A1-F6EECF244321}">
                <p14:modId xmlns:p14="http://schemas.microsoft.com/office/powerpoint/2010/main" val="1997430149"/>
              </p:ext>
            </p:extLst>
          </p:nvPr>
        </p:nvGraphicFramePr>
        <p:xfrm>
          <a:off x="7778939" y="1821908"/>
          <a:ext cx="4337760" cy="4374716"/>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72692E53-94DD-D309-196A-A2E43153C68A}"/>
              </a:ext>
            </a:extLst>
          </p:cNvPr>
          <p:cNvSpPr txBox="1"/>
          <p:nvPr/>
        </p:nvSpPr>
        <p:spPr>
          <a:xfrm>
            <a:off x="3153105" y="92778"/>
            <a:ext cx="7493876" cy="1200329"/>
          </a:xfrm>
          <a:prstGeom prst="rect">
            <a:avLst/>
          </a:prstGeom>
          <a:noFill/>
        </p:spPr>
        <p:txBody>
          <a:bodyPr wrap="square" rtlCol="0">
            <a:spAutoFit/>
          </a:bodyPr>
          <a:lstStyle/>
          <a:p>
            <a:pPr marL="457200" rtl="0">
              <a:buNone/>
            </a:pPr>
            <a:r>
              <a:rPr lang="en-US" sz="2400" b="1" i="0" u="none" strike="noStrike" dirty="0">
                <a:solidFill>
                  <a:srgbClr val="002060"/>
                </a:solidFill>
                <a:effectLst/>
              </a:rPr>
              <a:t>RESOLUTION TIMES BY REQUEST CATEGORY.</a:t>
            </a:r>
            <a:endParaRPr lang="en-US" sz="2400" b="1" dirty="0">
              <a:solidFill>
                <a:srgbClr val="002060"/>
              </a:solidFill>
              <a:effectLst/>
            </a:endParaRPr>
          </a:p>
          <a:p>
            <a:pPr>
              <a:buNone/>
            </a:pPr>
            <a:br>
              <a:rPr lang="en-US" sz="2400" dirty="0">
                <a:solidFill>
                  <a:srgbClr val="002060"/>
                </a:solidFill>
              </a:rPr>
            </a:br>
            <a:endParaRPr lang="en-US" sz="2400" dirty="0">
              <a:solidFill>
                <a:srgbClr val="002060"/>
              </a:solidFill>
            </a:endParaRPr>
          </a:p>
        </p:txBody>
      </p:sp>
    </p:spTree>
    <p:extLst>
      <p:ext uri="{BB962C8B-B14F-4D97-AF65-F5344CB8AC3E}">
        <p14:creationId xmlns:p14="http://schemas.microsoft.com/office/powerpoint/2010/main" val="1131718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sp>
        <p:nvSpPr>
          <p:cNvPr id="7" name="Content Placeholder 6">
            <a:extLst>
              <a:ext uri="{FF2B5EF4-FFF2-40B4-BE49-F238E27FC236}">
                <a16:creationId xmlns:a16="http://schemas.microsoft.com/office/drawing/2014/main" id="{3B654E6A-FBE5-F74A-031B-2233A5736819}"/>
              </a:ext>
            </a:extLst>
          </p:cNvPr>
          <p:cNvSpPr>
            <a:spLocks noGrp="1"/>
          </p:cNvSpPr>
          <p:nvPr>
            <p:ph sz="quarter" idx="4"/>
          </p:nvPr>
        </p:nvSpPr>
        <p:spPr>
          <a:xfrm>
            <a:off x="478222" y="928688"/>
            <a:ext cx="4309242" cy="5797933"/>
          </a:xfrm>
        </p:spPr>
        <p:txBody>
          <a:bodyPr>
            <a:normAutofit/>
          </a:bodyPr>
          <a:lstStyle/>
          <a:p>
            <a:r>
              <a:rPr lang="en-US" b="1" dirty="0"/>
              <a:t>INSIGHT:</a:t>
            </a:r>
          </a:p>
          <a:p>
            <a:pPr marL="285750" indent="-285750">
              <a:buFont typeface="Wingdings" panose="05000000000000000000" pitchFamily="2" charset="2"/>
              <a:buChar char="Ø"/>
            </a:pPr>
            <a:r>
              <a:rPr lang="en-US" dirty="0">
                <a:solidFill>
                  <a:schemeClr val="tx1"/>
                </a:solidFill>
              </a:rPr>
              <a:t>Ticket distribution shows most issues fall under </a:t>
            </a:r>
            <a:r>
              <a:rPr lang="en-US" b="1" dirty="0">
                <a:solidFill>
                  <a:schemeClr val="tx1"/>
                </a:solidFill>
              </a:rPr>
              <a:t>system (39k)</a:t>
            </a:r>
            <a:r>
              <a:rPr lang="en-US" dirty="0">
                <a:solidFill>
                  <a:schemeClr val="tx1"/>
                </a:solidFill>
              </a:rPr>
              <a:t> and </a:t>
            </a:r>
            <a:r>
              <a:rPr lang="en-US" b="1" dirty="0">
                <a:solidFill>
                  <a:schemeClr val="tx1"/>
                </a:solidFill>
              </a:rPr>
              <a:t>login access (29k)</a:t>
            </a:r>
            <a:r>
              <a:rPr lang="en-US" dirty="0">
                <a:solidFill>
                  <a:schemeClr val="tx1"/>
                </a:solidFill>
              </a:rPr>
              <a:t>, with fewer </a:t>
            </a:r>
            <a:r>
              <a:rPr lang="en-US" b="1" dirty="0">
                <a:solidFill>
                  <a:schemeClr val="tx1"/>
                </a:solidFill>
              </a:rPr>
              <a:t>software</a:t>
            </a:r>
            <a:r>
              <a:rPr lang="en-US" dirty="0">
                <a:solidFill>
                  <a:schemeClr val="tx1"/>
                </a:solidFill>
              </a:rPr>
              <a:t> and </a:t>
            </a:r>
            <a:r>
              <a:rPr lang="en-US" b="1" dirty="0">
                <a:solidFill>
                  <a:schemeClr val="tx1"/>
                </a:solidFill>
              </a:rPr>
              <a:t>hardware</a:t>
            </a:r>
            <a:r>
              <a:rPr lang="en-US" dirty="0">
                <a:solidFill>
                  <a:schemeClr val="tx1"/>
                </a:solidFill>
              </a:rPr>
              <a:t> tickets.</a:t>
            </a:r>
            <a:endParaRPr lang="en-US" kern="0" dirty="0">
              <a:ln w="0"/>
              <a:solidFill>
                <a:schemeClr val="tx1"/>
              </a:solidFill>
              <a:ea typeface="Times New Roman" panose="02020603050405020304" pitchFamily="18" charset="0"/>
              <a:cs typeface="Calibri" panose="020F0502020204030204" pitchFamily="34" charset="0"/>
            </a:endParaRPr>
          </a:p>
          <a:p>
            <a:pPr marL="285750" indent="-285750">
              <a:buFont typeface="Wingdings" panose="05000000000000000000" pitchFamily="2" charset="2"/>
              <a:buChar char="Ø"/>
            </a:pPr>
            <a:endParaRPr lang="en-US" kern="0" dirty="0">
              <a:ln w="0"/>
              <a:solidFill>
                <a:schemeClr val="tx1"/>
              </a:solidFill>
              <a:ea typeface="Times New Roman" panose="02020603050405020304" pitchFamily="18" charset="0"/>
              <a:cs typeface="Calibri" panose="020F0502020204030204" pitchFamily="34" charset="0"/>
            </a:endParaRPr>
          </a:p>
          <a:p>
            <a:endParaRPr lang="en-US" kern="0" dirty="0">
              <a:ln w="0"/>
              <a:solidFill>
                <a:schemeClr val="tx1"/>
              </a:solidFill>
              <a:ea typeface="Times New Roman" panose="02020603050405020304" pitchFamily="18" charset="0"/>
              <a:cs typeface="Calibri" panose="020F0502020204030204" pitchFamily="34" charset="0"/>
            </a:endParaRPr>
          </a:p>
          <a:p>
            <a:endParaRPr lang="en-US" kern="0" dirty="0">
              <a:ln w="0"/>
              <a:solidFill>
                <a:schemeClr val="tx1"/>
              </a:solidFill>
              <a:ea typeface="Times New Roman" panose="02020603050405020304" pitchFamily="18" charset="0"/>
              <a:cs typeface="Calibri" panose="020F0502020204030204" pitchFamily="34" charset="0"/>
            </a:endParaRPr>
          </a:p>
          <a:p>
            <a:r>
              <a:rPr lang="en-US" sz="1800" b="1" kern="0" dirty="0">
                <a:ln w="0"/>
                <a:solidFill>
                  <a:srgbClr val="002060"/>
                </a:solidFill>
                <a:ea typeface="Times New Roman" panose="02020603050405020304" pitchFamily="18" charset="0"/>
                <a:cs typeface="Calibri" panose="020F0502020204030204" pitchFamily="34" charset="0"/>
              </a:rPr>
              <a:t>RECOMMENDATION:</a:t>
            </a:r>
          </a:p>
          <a:p>
            <a:pPr marL="285750" indent="-285750">
              <a:buFont typeface="Wingdings" panose="05000000000000000000" pitchFamily="2" charset="2"/>
              <a:buChar char="Ø"/>
            </a:pPr>
            <a:r>
              <a:rPr lang="en-US" dirty="0">
                <a:solidFill>
                  <a:schemeClr val="tx1"/>
                </a:solidFill>
              </a:rPr>
              <a:t>Strengthen knowledge base (well-structured, searchable, user‑friendly) and upskill agents through regular training and SOPs to speed up resolution and reduce repeat issues.</a:t>
            </a:r>
            <a:endParaRPr lang="en-US" sz="1800" b="1" kern="0" dirty="0">
              <a:ln w="0"/>
              <a:solidFill>
                <a:schemeClr val="tx1"/>
              </a:solidFill>
              <a:ea typeface="Times New Roman" panose="02020603050405020304" pitchFamily="18" charset="0"/>
              <a:cs typeface="Calibri" panose="020F0502020204030204" pitchFamily="34" charset="0"/>
            </a:endParaRPr>
          </a:p>
        </p:txBody>
      </p:sp>
      <p:sp>
        <p:nvSpPr>
          <p:cNvPr id="4" name="TextBox 3">
            <a:extLst>
              <a:ext uri="{FF2B5EF4-FFF2-40B4-BE49-F238E27FC236}">
                <a16:creationId xmlns:a16="http://schemas.microsoft.com/office/drawing/2014/main" id="{62A418BC-7962-0777-41D6-981021F7EC6A}"/>
              </a:ext>
            </a:extLst>
          </p:cNvPr>
          <p:cNvSpPr txBox="1"/>
          <p:nvPr/>
        </p:nvSpPr>
        <p:spPr>
          <a:xfrm>
            <a:off x="63482" y="131379"/>
            <a:ext cx="8912351" cy="461665"/>
          </a:xfrm>
          <a:prstGeom prst="rect">
            <a:avLst/>
          </a:prstGeom>
          <a:noFill/>
        </p:spPr>
        <p:txBody>
          <a:bodyPr wrap="square" rtlCol="0">
            <a:spAutoFit/>
          </a:bodyPr>
          <a:lstStyle/>
          <a:p>
            <a:r>
              <a:rPr lang="en-US" sz="2400" b="1" dirty="0">
                <a:solidFill>
                  <a:srgbClr val="002060"/>
                </a:solidFill>
              </a:rPr>
              <a:t>DISTRIBUTION OF TICKET BY REQUEST CATEGORY</a:t>
            </a:r>
          </a:p>
        </p:txBody>
      </p:sp>
      <p:graphicFrame>
        <p:nvGraphicFramePr>
          <p:cNvPr id="2" name="Chart 1">
            <a:extLst>
              <a:ext uri="{FF2B5EF4-FFF2-40B4-BE49-F238E27FC236}">
                <a16:creationId xmlns:a16="http://schemas.microsoft.com/office/drawing/2014/main" id="{231F4564-BBD4-C0BE-8DF9-201730B6EC7A}"/>
              </a:ext>
            </a:extLst>
          </p:cNvPr>
          <p:cNvGraphicFramePr>
            <a:graphicFrameLocks/>
          </p:cNvGraphicFramePr>
          <p:nvPr>
            <p:extLst>
              <p:ext uri="{D42A27DB-BD31-4B8C-83A1-F6EECF244321}">
                <p14:modId xmlns:p14="http://schemas.microsoft.com/office/powerpoint/2010/main" val="2795240535"/>
              </p:ext>
            </p:extLst>
          </p:nvPr>
        </p:nvGraphicFramePr>
        <p:xfrm>
          <a:off x="4787464" y="928689"/>
          <a:ext cx="4188370" cy="57979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685957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{59540E7E-118D-405E-BB37-8D372DDF44E0}TF8a9b5915-b8c7-461e-8cdd-693d48b5e32371f7b7e2_win32-4bf0b9a2ea37</Template>
  <TotalTime>259</TotalTime>
  <Words>1105</Words>
  <Application>Microsoft Office PowerPoint</Application>
  <PresentationFormat>Widescreen</PresentationFormat>
  <Paragraphs>142</Paragraphs>
  <Slides>17</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Black</vt:lpstr>
      <vt:lpstr>Calibri</vt:lpstr>
      <vt:lpstr>Sabon Next LT</vt:lpstr>
      <vt:lpstr>Times New Roman</vt:lpstr>
      <vt:lpstr>Wingdings</vt:lpstr>
      <vt:lpstr>Custom</vt:lpstr>
      <vt:lpstr>IT ticket  analysis</vt:lpstr>
      <vt:lpstr>Agenda</vt:lpstr>
      <vt:lpstr>Problem statement</vt:lpstr>
      <vt:lpstr>Data overview</vt:lpstr>
      <vt:lpstr>PowerPoint Presentation</vt:lpstr>
      <vt:lpstr>PowerPoint Presentation</vt:lpstr>
      <vt:lpstr>PowerPoint Presentation</vt:lpstr>
      <vt:lpstr>PowerPoint Presentation</vt:lpstr>
      <vt:lpstr>PowerPoint Presentation</vt:lpstr>
      <vt:lpstr>PowerPoint Presentation</vt:lpstr>
      <vt:lpstr>SATISFACTION RATE OVER TIME</vt:lpstr>
      <vt:lpstr>TICKET DISTRIBUTION ON SATISFACTION RATE</vt:lpstr>
      <vt:lpstr>TICKET DISTRIBUTION ON RESOLUTION TIME</vt:lpstr>
      <vt:lpstr>Data visualization</vt:lpstr>
      <vt:lpstr>Final Recommendation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Surchand Laitonjam</dc:creator>
  <cp:lastModifiedBy>Surchand Laitonjam</cp:lastModifiedBy>
  <cp:revision>7</cp:revision>
  <dcterms:created xsi:type="dcterms:W3CDTF">2025-06-24T06:39:03Z</dcterms:created>
  <dcterms:modified xsi:type="dcterms:W3CDTF">2025-06-28T09:16:22Z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