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75B68C0-2B47-4E88-8BEB-C0034FC7E19C}">
          <p14:sldIdLst>
            <p14:sldId id="256"/>
          </p14:sldIdLst>
        </p14:section>
        <p14:section name="Untitled Section" id="{09DC6118-5376-497C-B785-9A56802B2C96}">
          <p14:sldIdLst>
            <p14:sldId id="257"/>
            <p14:sldId id="25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50" autoAdjust="0"/>
    <p:restoredTop sz="94660"/>
  </p:normalViewPr>
  <p:slideViewPr>
    <p:cSldViewPr snapToGrid="0">
      <p:cViewPr>
        <p:scale>
          <a:sx n="50" d="100"/>
          <a:sy n="50" d="100"/>
        </p:scale>
        <p:origin x="1674"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font" Target="fonts/font1.fntdata"/><Relationship Id="rId12"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75887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05047" y="1299860"/>
            <a:ext cx="6356279" cy="4922833"/>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Ministry/Organization Name/Student </a:t>
            </a:r>
            <a:r>
              <a:rPr lang="en-US" dirty="0">
                <a:solidFill>
                  <a:schemeClr val="tx2"/>
                </a:solidFill>
                <a:latin typeface="Franklin Gothic" panose="020B0604020202020204" charset="0"/>
                <a:ea typeface="Franklin Gothic"/>
                <a:cs typeface="Franklin Gothic"/>
                <a:sym typeface="Franklin Gothic"/>
              </a:rPr>
              <a:t>Innovation </a:t>
            </a:r>
            <a:r>
              <a:rPr lang="en-US" dirty="0">
                <a:solidFill>
                  <a:schemeClr val="tx1"/>
                </a:solidFill>
                <a:latin typeface="Franklin Gothic" panose="020B0604020202020204" charset="0"/>
                <a:ea typeface="Franklin Gothic"/>
                <a:cs typeface="Franklin Gothic"/>
                <a:sym typeface="Franklin Gothic"/>
              </a:rPr>
              <a:t>: AICTE, MIC-Student Innovation</a:t>
            </a:r>
            <a:endParaRPr b="1" dirty="0">
              <a:solidFill>
                <a:schemeClr val="tx1"/>
              </a:solidFill>
              <a:latin typeface="Franklin Gothic" panose="020B0604020202020204" charset="0"/>
            </a:endParaRPr>
          </a:p>
          <a:p>
            <a:pPr marL="0" lvl="0" indent="0" algn="l" rtl="0">
              <a:lnSpc>
                <a:spcPct val="15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PS Code: </a:t>
            </a:r>
            <a:r>
              <a:rPr lang="en-US" dirty="0">
                <a:solidFill>
                  <a:schemeClr val="tx1"/>
                </a:solidFill>
                <a:latin typeface="Franklin Gothic" panose="020B0604020202020204" charset="0"/>
                <a:ea typeface="Franklin Gothic"/>
                <a:cs typeface="Franklin Gothic"/>
                <a:sym typeface="Franklin Gothic"/>
              </a:rPr>
              <a:t>SIH1475</a:t>
            </a:r>
            <a:r>
              <a:rPr lang="en-IN" b="0" i="0" dirty="0">
                <a:solidFill>
                  <a:srgbClr val="212529"/>
                </a:solidFill>
                <a:effectLst/>
                <a:latin typeface="Franklin Gothic" panose="020B0604020202020204" charset="0"/>
              </a:rPr>
              <a:t> </a:t>
            </a:r>
            <a:endParaRPr lang="en-IN" b="1" i="0" dirty="0">
              <a:solidFill>
                <a:srgbClr val="212529"/>
              </a:solidFill>
              <a:effectLst/>
              <a:latin typeface="Franklin Gothic" panose="020B0604020202020204" charset="0"/>
              <a:cs typeface="Arial" pitchFamily="34" charset="0"/>
            </a:endParaRPr>
          </a:p>
          <a:p>
            <a:pPr marL="0" lvl="0" indent="0" algn="l" rtl="0">
              <a:lnSpc>
                <a:spcPct val="15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Problem Statement Title</a:t>
            </a:r>
            <a:r>
              <a:rPr lang="en-US" dirty="0">
                <a:solidFill>
                  <a:schemeClr val="tx1"/>
                </a:solidFill>
                <a:latin typeface="Franklin Gothic" panose="020B0604020202020204" charset="0"/>
                <a:ea typeface="Franklin Gothic"/>
                <a:cs typeface="Franklin Gothic"/>
                <a:sym typeface="Franklin Gothic"/>
              </a:rPr>
              <a:t>:</a:t>
            </a:r>
            <a:r>
              <a:rPr lang="en-US" b="0" i="0" u="none" strike="noStrike" dirty="0">
                <a:solidFill>
                  <a:schemeClr val="tx1"/>
                </a:solidFill>
                <a:effectLst/>
                <a:latin typeface="Franklin Gothic" panose="020B0604020202020204" charset="0"/>
              </a:rPr>
              <a:t>  STUDENT INNOVATIO</a:t>
            </a:r>
            <a:r>
              <a:rPr lang="en-US" dirty="0">
                <a:solidFill>
                  <a:schemeClr val="tx1"/>
                </a:solidFill>
                <a:latin typeface="Franklin Gothic" panose="020B0604020202020204" charset="0"/>
              </a:rPr>
              <a:t>N</a:t>
            </a:r>
          </a:p>
          <a:p>
            <a:pPr marL="0" lvl="0" indent="0" algn="l" rtl="0">
              <a:lnSpc>
                <a:spcPct val="150000"/>
              </a:lnSpc>
              <a:spcBef>
                <a:spcPts val="1000"/>
              </a:spcBef>
              <a:spcAft>
                <a:spcPts val="0"/>
              </a:spcAft>
              <a:buClr>
                <a:schemeClr val="lt2"/>
              </a:buClr>
              <a:buSzPts val="1800"/>
              <a:buNone/>
            </a:pPr>
            <a:r>
              <a:rPr lang="en-US" b="1" i="0" dirty="0">
                <a:solidFill>
                  <a:srgbClr val="374151"/>
                </a:solidFill>
                <a:effectLst/>
                <a:latin typeface="Times New Roman" panose="02020603050405020304" pitchFamily="18" charset="0"/>
                <a:cs typeface="Times New Roman" panose="02020603050405020304" pitchFamily="18" charset="0"/>
              </a:rPr>
              <a:t>Revolutionizing Response Drone Creating Versatile Solutions for India's Critical Needs like flood </a:t>
            </a:r>
          </a:p>
          <a:p>
            <a:pPr marL="0" lvl="0" indent="0" algn="l" rtl="0">
              <a:lnSpc>
                <a:spcPct val="15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Team Name: </a:t>
            </a:r>
            <a:r>
              <a:rPr lang="en-US" dirty="0">
                <a:solidFill>
                  <a:schemeClr val="tx1"/>
                </a:solidFill>
                <a:latin typeface="Franklin Gothic" panose="020B0604020202020204" charset="0"/>
                <a:ea typeface="Franklin Gothic"/>
                <a:cs typeface="Franklin Gothic"/>
                <a:sym typeface="Franklin Gothic"/>
              </a:rPr>
              <a:t>Priceless-Brains</a:t>
            </a:r>
            <a:endParaRPr dirty="0">
              <a:solidFill>
                <a:schemeClr val="tx1"/>
              </a:solidFill>
              <a:latin typeface="Franklin Gothic" panose="020B0604020202020204" charset="0"/>
            </a:endParaRPr>
          </a:p>
          <a:p>
            <a:pPr marL="0" lvl="0" indent="0" algn="l" rtl="0">
              <a:lnSpc>
                <a:spcPct val="15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Team Leader Name: </a:t>
            </a:r>
            <a:r>
              <a:rPr lang="en-US" dirty="0">
                <a:solidFill>
                  <a:schemeClr val="tx1"/>
                </a:solidFill>
                <a:latin typeface="Franklin Gothic" panose="020B0604020202020204" charset="0"/>
                <a:ea typeface="Franklin Gothic"/>
                <a:cs typeface="Franklin Gothic"/>
                <a:sym typeface="Franklin Gothic"/>
              </a:rPr>
              <a:t>R SURIYAMOORTHY</a:t>
            </a: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Institute Code (AISHE): </a:t>
            </a:r>
            <a:r>
              <a:rPr lang="en-US" dirty="0">
                <a:solidFill>
                  <a:schemeClr val="tx1"/>
                </a:solidFill>
                <a:latin typeface="Franklin Gothic" panose="020B0604020202020204" charset="0"/>
                <a:sym typeface="Franklin Gothic"/>
              </a:rPr>
              <a:t>C-49143</a:t>
            </a:r>
            <a:endParaRPr dirty="0">
              <a:solidFill>
                <a:schemeClr val="tx1"/>
              </a:solidFill>
              <a:latin typeface="Franklin Gothic" panose="020B0604020202020204" charset="0"/>
            </a:endParaRPr>
          </a:p>
          <a:p>
            <a:pPr marL="0" lvl="0" indent="0" algn="l" rtl="0">
              <a:lnSpc>
                <a:spcPct val="15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Institute Name : </a:t>
            </a:r>
            <a:r>
              <a:rPr lang="en-US" dirty="0">
                <a:solidFill>
                  <a:schemeClr val="tx1"/>
                </a:solidFill>
                <a:latin typeface="Franklin Gothic" panose="020B0604020202020204" charset="0"/>
                <a:ea typeface="Franklin Gothic"/>
                <a:cs typeface="Franklin Gothic"/>
                <a:sym typeface="Franklin Gothic"/>
              </a:rPr>
              <a:t>AAA College Of Engineering And Technology</a:t>
            </a:r>
          </a:p>
          <a:p>
            <a:pPr marL="0" lvl="0" indent="0" algn="l" rtl="0">
              <a:lnSpc>
                <a:spcPct val="150000"/>
              </a:lnSpc>
              <a:spcBef>
                <a:spcPts val="1000"/>
              </a:spcBef>
              <a:spcAft>
                <a:spcPts val="0"/>
              </a:spcAft>
              <a:buClr>
                <a:schemeClr val="lt2"/>
              </a:buClr>
              <a:buSzPts val="1800"/>
              <a:buNone/>
            </a:pPr>
            <a:r>
              <a:rPr lang="en-US" b="1" dirty="0">
                <a:latin typeface="Franklin Gothic" panose="020B0604020202020204" charset="0"/>
              </a:rPr>
              <a:t>Theme</a:t>
            </a:r>
            <a:r>
              <a:rPr lang="en-US" dirty="0">
                <a:latin typeface="Franklin Gothic" panose="020B0604020202020204" charset="0"/>
              </a:rPr>
              <a:t>: </a:t>
            </a:r>
            <a:r>
              <a:rPr lang="en-US" dirty="0">
                <a:solidFill>
                  <a:schemeClr val="tx1"/>
                </a:solidFill>
                <a:latin typeface="Franklin Gothic" panose="020B0604020202020204" charset="0"/>
              </a:rPr>
              <a:t>Hard</a:t>
            </a:r>
            <a:r>
              <a:rPr lang="en-US" b="1" dirty="0">
                <a:solidFill>
                  <a:schemeClr val="tx1"/>
                </a:solidFill>
                <a:latin typeface="Franklin Gothic" panose="020B0604020202020204" charset="0"/>
              </a:rPr>
              <a:t>ware</a:t>
            </a:r>
            <a:endParaRPr b="1" dirty="0">
              <a:solidFill>
                <a:schemeClr val="tx1"/>
              </a:solidFill>
              <a:latin typeface="Franklin Gothic" panose="020B0604020202020204" charset="0"/>
            </a:endParaRPr>
          </a:p>
        </p:txBody>
      </p:sp>
      <p:pic>
        <p:nvPicPr>
          <p:cNvPr id="212" name="Google Shape;212;p1"/>
          <p:cNvPicPr preferRelativeResize="0"/>
          <p:nvPr/>
        </p:nvPicPr>
        <p:blipFill rotWithShape="1">
          <a:blip r:embed="rId3"/>
          <a:srcRect/>
          <a:stretch/>
        </p:blipFill>
        <p:spPr>
          <a:xfrm>
            <a:off x="1305596" y="328481"/>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48524" y="786074"/>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956051" y="1983838"/>
            <a:ext cx="6411534" cy="4191541"/>
          </a:xfrm>
          <a:prstGeom prst="rect">
            <a:avLst/>
          </a:prstGeom>
          <a:noFill/>
          <a:ln w="3175" cap="flat" cmpd="sng">
            <a:solidFill>
              <a:schemeClr val="bg2"/>
            </a:solidFill>
            <a:prstDash val="solid"/>
            <a:round/>
            <a:headEnd type="none" w="sm" len="sm"/>
            <a:tailEnd type="none" w="sm" len="sm"/>
          </a:ln>
        </p:spPr>
        <p:txBody>
          <a:bodyPr spcFirstLastPara="1" wrap="square" lIns="0" tIns="0" rIns="0" bIns="0" anchor="t" anchorCtr="0">
            <a:noAutofit/>
          </a:bodyPr>
          <a:lstStyle/>
          <a:p>
            <a:pPr marL="0" lvl="0" indent="0" algn="just">
              <a:lnSpc>
                <a:spcPct val="150000"/>
              </a:lnSpc>
              <a:spcBef>
                <a:spcPts val="0"/>
              </a:spcBef>
              <a:buClr>
                <a:schemeClr val="lt2"/>
              </a:buClr>
              <a:buSzPts val="1800"/>
            </a:pPr>
            <a:r>
              <a:rPr lang="en-US" sz="1400" dirty="0">
                <a:solidFill>
                  <a:schemeClr val="tx1"/>
                </a:solidFill>
                <a:latin typeface="Times New Roman" panose="02020603050405020304" pitchFamily="18" charset="0"/>
                <a:cs typeface="Times New Roman" panose="02020603050405020304" pitchFamily="18" charset="0"/>
              </a:rPr>
              <a:t>The primary focus is on serving human needs efficiently in the pandemic situations like flood.  An average every year in India 1600 lives are lost due to the Flood. We can serve the basic medical resources and basic need for the peoples in the critical situations.  We use drones for delivering the medical needs alternative for the helicopters. </a:t>
            </a:r>
            <a:endParaRPr lang="en-US" sz="1400" b="1" dirty="0">
              <a:solidFill>
                <a:schemeClr val="tx1"/>
              </a:solidFill>
              <a:latin typeface="Times New Roman" panose="02020603050405020304" pitchFamily="18" charset="0"/>
              <a:cs typeface="Times New Roman" panose="02020603050405020304" pitchFamily="18" charset="0"/>
            </a:endParaRPr>
          </a:p>
          <a:p>
            <a:pPr marL="0" lvl="0" indent="0" algn="just">
              <a:lnSpc>
                <a:spcPct val="150000"/>
              </a:lnSpc>
              <a:spcBef>
                <a:spcPts val="0"/>
              </a:spcBef>
              <a:buClr>
                <a:schemeClr val="lt2"/>
              </a:buClr>
              <a:buSzPts val="1800"/>
            </a:pPr>
            <a:endParaRPr lang="en-US" sz="1400" dirty="0">
              <a:solidFill>
                <a:schemeClr val="tx1"/>
              </a:solidFill>
              <a:latin typeface="Times New Roman" panose="02020603050405020304" pitchFamily="18" charset="0"/>
              <a:cs typeface="Times New Roman" panose="02020603050405020304" pitchFamily="18" charset="0"/>
            </a:endParaRPr>
          </a:p>
          <a:p>
            <a:pPr marL="0" lvl="0" indent="0" algn="just">
              <a:lnSpc>
                <a:spcPct val="150000"/>
              </a:lnSpc>
              <a:spcBef>
                <a:spcPts val="0"/>
              </a:spcBef>
              <a:buClr>
                <a:schemeClr val="lt2"/>
              </a:buClr>
              <a:buSzPts val="1800"/>
            </a:pPr>
            <a:endParaRPr lang="en-US" sz="1400" dirty="0">
              <a:solidFill>
                <a:schemeClr val="tx1"/>
              </a:solidFill>
              <a:latin typeface="Times New Roman" panose="02020603050405020304" pitchFamily="18" charset="0"/>
              <a:cs typeface="Times New Roman" panose="02020603050405020304" pitchFamily="18" charset="0"/>
            </a:endParaRPr>
          </a:p>
          <a:p>
            <a:pPr marL="0" lvl="0" indent="0" algn="just">
              <a:lnSpc>
                <a:spcPct val="150000"/>
              </a:lnSpc>
              <a:spcBef>
                <a:spcPts val="0"/>
              </a:spcBef>
              <a:buClr>
                <a:schemeClr val="lt2"/>
              </a:buClr>
              <a:buSzPts val="1800"/>
            </a:pPr>
            <a:endParaRPr sz="1400" b="1" dirty="0">
              <a:solidFill>
                <a:schemeClr val="tx1"/>
              </a:solidFill>
              <a:latin typeface="Times New Roman" panose="02020603050405020304" pitchFamily="18" charset="0"/>
              <a:cs typeface="Times New Roman" panose="02020603050405020304" pitchFamily="18" charset="0"/>
            </a:endParaRPr>
          </a:p>
        </p:txBody>
      </p:sp>
      <p:sp>
        <p:nvSpPr>
          <p:cNvPr id="219" name="Google Shape;219;p2"/>
          <p:cNvSpPr txBox="1">
            <a:spLocks noGrp="1"/>
          </p:cNvSpPr>
          <p:nvPr>
            <p:ph type="sldNum" idx="12"/>
          </p:nvPr>
        </p:nvSpPr>
        <p:spPr>
          <a:xfrm>
            <a:off x="956051" y="6239231"/>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8" name="TextBox 27">
            <a:extLst>
              <a:ext uri="{FF2B5EF4-FFF2-40B4-BE49-F238E27FC236}">
                <a16:creationId xmlns:a16="http://schemas.microsoft.com/office/drawing/2014/main" id="{FDF877E8-A913-5957-4554-FBFBD636FD16}"/>
              </a:ext>
            </a:extLst>
          </p:cNvPr>
          <p:cNvSpPr txBox="1"/>
          <p:nvPr/>
        </p:nvSpPr>
        <p:spPr>
          <a:xfrm>
            <a:off x="7932813" y="2531451"/>
            <a:ext cx="3899450" cy="3103414"/>
          </a:xfrm>
          <a:prstGeom prst="rect">
            <a:avLst/>
          </a:prstGeom>
          <a:noFill/>
          <a:ln w="3175">
            <a:solidFill>
              <a:schemeClr val="bg2"/>
            </a:solidFill>
          </a:ln>
        </p:spPr>
        <p:txBody>
          <a:bodyPr wrap="square" rtlCol="0">
            <a:spAutoFit/>
          </a:bodyPr>
          <a:lstStyle/>
          <a:p>
            <a:pPr marL="0" marR="0" lvl="0" indent="0" algn="l" rtl="0">
              <a:lnSpc>
                <a:spcPct val="100000"/>
              </a:lnSpc>
              <a:spcBef>
                <a:spcPts val="0"/>
              </a:spcBef>
              <a:spcAft>
                <a:spcPts val="0"/>
              </a:spcAft>
              <a:buClr>
                <a:schemeClr val="lt2"/>
              </a:buClr>
              <a:buSzPts val="1800"/>
              <a:buFont typeface="Arial"/>
              <a:buNone/>
            </a:pPr>
            <a:r>
              <a:rPr lang="en-US" dirty="0">
                <a:solidFill>
                  <a:schemeClr val="lt2"/>
                </a:solidFill>
                <a:latin typeface="Times New Roman" panose="02020603050405020304" pitchFamily="18" charset="0"/>
                <a:ea typeface="Franklin Gothic"/>
                <a:cs typeface="Times New Roman" panose="02020603050405020304" pitchFamily="18" charset="0"/>
                <a:sym typeface="Franklin Gothic"/>
              </a:rPr>
              <a:t> Technology stack</a:t>
            </a:r>
            <a:r>
              <a:rPr lang="en-US" dirty="0">
                <a:solidFill>
                  <a:schemeClr val="dk1"/>
                </a:solidFill>
                <a:latin typeface="Times New Roman" panose="02020603050405020304" pitchFamily="18" charset="0"/>
                <a:ea typeface="Libre Franklin"/>
                <a:cs typeface="Times New Roman" panose="02020603050405020304" pitchFamily="18" charset="0"/>
                <a:sym typeface="Libre Franklin"/>
              </a:rPr>
              <a:t>:</a:t>
            </a:r>
            <a:endParaRPr lang="en-US" dirty="0">
              <a:latin typeface="Times New Roman" panose="02020603050405020304" pitchFamily="18" charset="0"/>
              <a:cs typeface="Times New Roman" panose="02020603050405020304" pitchFamily="18" charset="0"/>
            </a:endParaRPr>
          </a:p>
          <a:p>
            <a:pPr marL="285750" lvl="8" indent="-285750">
              <a:spcBef>
                <a:spcPts val="1000"/>
              </a:spcBef>
              <a:buClr>
                <a:schemeClr val="dk1"/>
              </a:buClr>
              <a:buSzPts val="1600"/>
              <a:buFont typeface="Wingdings" panose="05000000000000000000" pitchFamily="2" charset="2"/>
              <a:buChar char="Ø"/>
            </a:pPr>
            <a:r>
              <a:rPr lang="en-US" dirty="0">
                <a:solidFill>
                  <a:schemeClr val="dk1"/>
                </a:solidFill>
                <a:latin typeface="Times New Roman" panose="02020603050405020304" pitchFamily="18" charset="0"/>
                <a:ea typeface="Libre Franklin"/>
                <a:cs typeface="Times New Roman" panose="02020603050405020304" pitchFamily="18" charset="0"/>
                <a:sym typeface="Libre Franklin"/>
              </a:rPr>
              <a:t>Payload: Raspberry pi , Ardruino</a:t>
            </a:r>
          </a:p>
          <a:p>
            <a:pPr marL="285750" lvl="8" indent="-285750">
              <a:spcBef>
                <a:spcPts val="1000"/>
              </a:spcBef>
              <a:buClr>
                <a:schemeClr val="dk1"/>
              </a:buClr>
              <a:buSzPts val="1600"/>
              <a:buFont typeface="Wingdings" panose="05000000000000000000" pitchFamily="2" charset="2"/>
              <a:buChar char="Ø"/>
            </a:pPr>
            <a:r>
              <a:rPr lang="en-US" dirty="0">
                <a:solidFill>
                  <a:schemeClr val="dk1"/>
                </a:solidFill>
                <a:latin typeface="Times New Roman" panose="02020603050405020304" pitchFamily="18" charset="0"/>
                <a:ea typeface="Libre Franklin"/>
                <a:cs typeface="Times New Roman" panose="02020603050405020304" pitchFamily="18" charset="0"/>
                <a:sym typeface="Libre Franklin"/>
              </a:rPr>
              <a:t>Cameras (thermal) for visual perception.</a:t>
            </a:r>
          </a:p>
          <a:p>
            <a:pPr marL="285750" lvl="8" indent="-285750">
              <a:spcBef>
                <a:spcPts val="1000"/>
              </a:spcBef>
              <a:buClr>
                <a:schemeClr val="dk1"/>
              </a:buClr>
              <a:buSzPts val="1600"/>
              <a:buFont typeface="Wingdings" panose="05000000000000000000" pitchFamily="2" charset="2"/>
              <a:buChar char="Ø"/>
            </a:pPr>
            <a:r>
              <a:rPr lang="en-US" dirty="0">
                <a:solidFill>
                  <a:schemeClr val="dk1"/>
                </a:solidFill>
                <a:latin typeface="Times New Roman" panose="02020603050405020304" pitchFamily="18" charset="0"/>
                <a:ea typeface="Libre Franklin"/>
                <a:cs typeface="Times New Roman" panose="02020603050405020304" pitchFamily="18" charset="0"/>
                <a:sym typeface="Libre Franklin"/>
              </a:rPr>
              <a:t>GPS module V3.0 for navigation and positioning.</a:t>
            </a:r>
          </a:p>
          <a:p>
            <a:pPr marL="285750" lvl="8" indent="-285750">
              <a:spcBef>
                <a:spcPts val="1000"/>
              </a:spcBef>
              <a:buClr>
                <a:schemeClr val="dk1"/>
              </a:buClr>
              <a:buSzPts val="16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LORA network  Chip RA20</a:t>
            </a:r>
          </a:p>
          <a:p>
            <a:pPr marL="285750" lvl="8" indent="-285750">
              <a:spcBef>
                <a:spcPts val="1000"/>
              </a:spcBef>
              <a:buClr>
                <a:schemeClr val="dk1"/>
              </a:buClr>
              <a:buSzPts val="16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Control and Navigation: ROS (Robot Operating System) for Drone control and communication. SLAM (Simultaneous Localization and Mapping) algorithms for mapping and navigation.</a:t>
            </a:r>
          </a:p>
        </p:txBody>
      </p:sp>
      <p:sp>
        <p:nvSpPr>
          <p:cNvPr id="2" name="Rectangle 1">
            <a:extLst>
              <a:ext uri="{FF2B5EF4-FFF2-40B4-BE49-F238E27FC236}">
                <a16:creationId xmlns:a16="http://schemas.microsoft.com/office/drawing/2014/main" id="{0773E8CE-889D-8A21-B336-A8629623D8EC}"/>
              </a:ext>
            </a:extLst>
          </p:cNvPr>
          <p:cNvSpPr/>
          <p:nvPr/>
        </p:nvSpPr>
        <p:spPr>
          <a:xfrm>
            <a:off x="956051" y="3429000"/>
            <a:ext cx="6411534" cy="28102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80997C91-1ADD-4087-E24D-D678BA65F1D0}"/>
              </a:ext>
            </a:extLst>
          </p:cNvPr>
          <p:cNvSpPr/>
          <p:nvPr/>
        </p:nvSpPr>
        <p:spPr>
          <a:xfrm>
            <a:off x="948524" y="3429000"/>
            <a:ext cx="1994701" cy="28102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INput</a:t>
            </a:r>
            <a:endParaRPr lang="en-IN" dirty="0"/>
          </a:p>
        </p:txBody>
      </p:sp>
      <p:sp>
        <p:nvSpPr>
          <p:cNvPr id="7" name="Rectangle 6">
            <a:extLst>
              <a:ext uri="{FF2B5EF4-FFF2-40B4-BE49-F238E27FC236}">
                <a16:creationId xmlns:a16="http://schemas.microsoft.com/office/drawing/2014/main" id="{8565F180-33A4-9171-0612-4E7B2D78EC79}"/>
              </a:ext>
            </a:extLst>
          </p:cNvPr>
          <p:cNvSpPr/>
          <p:nvPr/>
        </p:nvSpPr>
        <p:spPr>
          <a:xfrm>
            <a:off x="2960998" y="3449022"/>
            <a:ext cx="2257030" cy="28102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5FC2F69-C2AC-03CF-EC7D-8C1B41857D11}"/>
              </a:ext>
            </a:extLst>
          </p:cNvPr>
          <p:cNvSpPr/>
          <p:nvPr/>
        </p:nvSpPr>
        <p:spPr>
          <a:xfrm>
            <a:off x="5193737" y="3429000"/>
            <a:ext cx="2173848" cy="2850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BF588E9B-9407-FD9F-50D0-BA15CECB59A6}"/>
              </a:ext>
            </a:extLst>
          </p:cNvPr>
          <p:cNvSpPr/>
          <p:nvPr/>
        </p:nvSpPr>
        <p:spPr>
          <a:xfrm>
            <a:off x="1332854" y="4055764"/>
            <a:ext cx="1193370" cy="469741"/>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accent5"/>
                </a:solidFill>
              </a:rPr>
              <a:t>Request message “Location:</a:t>
            </a:r>
          </a:p>
        </p:txBody>
      </p:sp>
      <p:sp>
        <p:nvSpPr>
          <p:cNvPr id="11" name="Rectangle: Rounded Corners 10">
            <a:extLst>
              <a:ext uri="{FF2B5EF4-FFF2-40B4-BE49-F238E27FC236}">
                <a16:creationId xmlns:a16="http://schemas.microsoft.com/office/drawing/2014/main" id="{997832D1-15DB-710D-CD12-030EE1AE5C5B}"/>
              </a:ext>
            </a:extLst>
          </p:cNvPr>
          <p:cNvSpPr/>
          <p:nvPr/>
        </p:nvSpPr>
        <p:spPr>
          <a:xfrm>
            <a:off x="1349189" y="4730086"/>
            <a:ext cx="1193370" cy="469741"/>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accent5"/>
                </a:solidFill>
              </a:rPr>
              <a:t>Transmitter</a:t>
            </a:r>
          </a:p>
        </p:txBody>
      </p:sp>
      <p:sp>
        <p:nvSpPr>
          <p:cNvPr id="12" name="Rectangle: Rounded Corners 11">
            <a:extLst>
              <a:ext uri="{FF2B5EF4-FFF2-40B4-BE49-F238E27FC236}">
                <a16:creationId xmlns:a16="http://schemas.microsoft.com/office/drawing/2014/main" id="{32FE56B0-1E1E-4C23-B496-DC9AE5EDFA6D}"/>
              </a:ext>
            </a:extLst>
          </p:cNvPr>
          <p:cNvSpPr/>
          <p:nvPr/>
        </p:nvSpPr>
        <p:spPr>
          <a:xfrm>
            <a:off x="1332854" y="5445619"/>
            <a:ext cx="1193370" cy="469741"/>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accent5">
                    <a:lumMod val="75000"/>
                  </a:schemeClr>
                </a:solidFill>
              </a:rPr>
              <a:t>Camera</a:t>
            </a:r>
          </a:p>
        </p:txBody>
      </p:sp>
      <p:sp>
        <p:nvSpPr>
          <p:cNvPr id="13" name="Oval 12">
            <a:extLst>
              <a:ext uri="{FF2B5EF4-FFF2-40B4-BE49-F238E27FC236}">
                <a16:creationId xmlns:a16="http://schemas.microsoft.com/office/drawing/2014/main" id="{5476A433-A76B-2BE3-C0AE-0FEFF3F04E32}"/>
              </a:ext>
            </a:extLst>
          </p:cNvPr>
          <p:cNvSpPr/>
          <p:nvPr/>
        </p:nvSpPr>
        <p:spPr>
          <a:xfrm>
            <a:off x="3036256" y="4055764"/>
            <a:ext cx="1994701" cy="469741"/>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accent5">
                    <a:lumMod val="50000"/>
                  </a:schemeClr>
                </a:solidFill>
                <a:latin typeface="Times New Roman" panose="02020603050405020304" pitchFamily="18" charset="0"/>
                <a:ea typeface="Libre Franklin"/>
                <a:cs typeface="Times New Roman" panose="02020603050405020304" pitchFamily="18" charset="0"/>
                <a:sym typeface="Libre Franklin"/>
              </a:rPr>
              <a:t>Raspberry pi ,Arduino</a:t>
            </a:r>
            <a:endParaRPr lang="en-IN" sz="1000" b="1" dirty="0">
              <a:solidFill>
                <a:schemeClr val="accent5">
                  <a:lumMod val="50000"/>
                </a:schemeClr>
              </a:solidFill>
            </a:endParaRPr>
          </a:p>
        </p:txBody>
      </p:sp>
      <p:sp>
        <p:nvSpPr>
          <p:cNvPr id="14" name="Oval 13">
            <a:extLst>
              <a:ext uri="{FF2B5EF4-FFF2-40B4-BE49-F238E27FC236}">
                <a16:creationId xmlns:a16="http://schemas.microsoft.com/office/drawing/2014/main" id="{A723E33F-13DC-31F9-C427-ED424D49943E}"/>
              </a:ext>
            </a:extLst>
          </p:cNvPr>
          <p:cNvSpPr/>
          <p:nvPr/>
        </p:nvSpPr>
        <p:spPr>
          <a:xfrm>
            <a:off x="3071130" y="4791451"/>
            <a:ext cx="1994701" cy="469741"/>
          </a:xfrm>
          <a:prstGeom prst="ellips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accent5">
                    <a:lumMod val="50000"/>
                  </a:schemeClr>
                </a:solidFill>
              </a:rPr>
              <a:t>Flight controller</a:t>
            </a:r>
          </a:p>
        </p:txBody>
      </p:sp>
      <p:sp>
        <p:nvSpPr>
          <p:cNvPr id="15" name="Oval 14">
            <a:extLst>
              <a:ext uri="{FF2B5EF4-FFF2-40B4-BE49-F238E27FC236}">
                <a16:creationId xmlns:a16="http://schemas.microsoft.com/office/drawing/2014/main" id="{BA635612-6E34-29EF-D2D5-7E1DD7F139AD}"/>
              </a:ext>
            </a:extLst>
          </p:cNvPr>
          <p:cNvSpPr/>
          <p:nvPr/>
        </p:nvSpPr>
        <p:spPr>
          <a:xfrm>
            <a:off x="3036256" y="5554643"/>
            <a:ext cx="1994701" cy="469741"/>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accent5">
                    <a:lumMod val="50000"/>
                  </a:schemeClr>
                </a:solidFill>
              </a:rPr>
              <a:t>Receiver</a:t>
            </a:r>
          </a:p>
        </p:txBody>
      </p:sp>
      <p:sp>
        <p:nvSpPr>
          <p:cNvPr id="17" name="Rectangle: Rounded Corners 16">
            <a:extLst>
              <a:ext uri="{FF2B5EF4-FFF2-40B4-BE49-F238E27FC236}">
                <a16:creationId xmlns:a16="http://schemas.microsoft.com/office/drawing/2014/main" id="{1C1F7375-C0E9-B544-4010-8D0428D5E53A}"/>
              </a:ext>
            </a:extLst>
          </p:cNvPr>
          <p:cNvSpPr/>
          <p:nvPr/>
        </p:nvSpPr>
        <p:spPr>
          <a:xfrm>
            <a:off x="5264617" y="4091702"/>
            <a:ext cx="1193370" cy="469741"/>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accent5">
                    <a:lumMod val="50000"/>
                  </a:schemeClr>
                </a:solidFill>
              </a:rPr>
              <a:t>GPS/GPRS/GSM MODULE V3</a:t>
            </a:r>
          </a:p>
        </p:txBody>
      </p:sp>
      <p:sp>
        <p:nvSpPr>
          <p:cNvPr id="18" name="Rectangle: Rounded Corners 17">
            <a:extLst>
              <a:ext uri="{FF2B5EF4-FFF2-40B4-BE49-F238E27FC236}">
                <a16:creationId xmlns:a16="http://schemas.microsoft.com/office/drawing/2014/main" id="{25BA28C7-EBD8-44AA-2C85-BBCC0DD5563E}"/>
              </a:ext>
            </a:extLst>
          </p:cNvPr>
          <p:cNvSpPr/>
          <p:nvPr/>
        </p:nvSpPr>
        <p:spPr>
          <a:xfrm>
            <a:off x="5264617" y="4913473"/>
            <a:ext cx="1193370" cy="469741"/>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accent5">
                    <a:lumMod val="50000"/>
                  </a:schemeClr>
                </a:solidFill>
              </a:rPr>
              <a:t>Quadcopter control</a:t>
            </a:r>
          </a:p>
        </p:txBody>
      </p:sp>
      <p:sp>
        <p:nvSpPr>
          <p:cNvPr id="19" name="Rectangle: Rounded Corners 18">
            <a:extLst>
              <a:ext uri="{FF2B5EF4-FFF2-40B4-BE49-F238E27FC236}">
                <a16:creationId xmlns:a16="http://schemas.microsoft.com/office/drawing/2014/main" id="{D6C21E83-ACEA-CC60-4203-62076CF94C35}"/>
              </a:ext>
            </a:extLst>
          </p:cNvPr>
          <p:cNvSpPr/>
          <p:nvPr/>
        </p:nvSpPr>
        <p:spPr>
          <a:xfrm>
            <a:off x="5250707" y="5574120"/>
            <a:ext cx="1193370" cy="469741"/>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accent5">
                    <a:lumMod val="75000"/>
                  </a:schemeClr>
                </a:solidFill>
              </a:rPr>
              <a:t>Monitor</a:t>
            </a:r>
          </a:p>
        </p:txBody>
      </p:sp>
      <p:sp>
        <p:nvSpPr>
          <p:cNvPr id="20" name="Rectangle: Rounded Corners 19">
            <a:extLst>
              <a:ext uri="{FF2B5EF4-FFF2-40B4-BE49-F238E27FC236}">
                <a16:creationId xmlns:a16="http://schemas.microsoft.com/office/drawing/2014/main" id="{08081DF9-F7B4-04D9-60FB-F58B7F8C0B2E}"/>
              </a:ext>
            </a:extLst>
          </p:cNvPr>
          <p:cNvSpPr/>
          <p:nvPr/>
        </p:nvSpPr>
        <p:spPr>
          <a:xfrm>
            <a:off x="6551018" y="4105999"/>
            <a:ext cx="816567" cy="46974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5">
                    <a:lumMod val="50000"/>
                  </a:schemeClr>
                </a:solidFill>
              </a:rPr>
              <a:t>Reply</a:t>
            </a:r>
          </a:p>
        </p:txBody>
      </p:sp>
      <p:sp>
        <p:nvSpPr>
          <p:cNvPr id="21" name="TextBox 20">
            <a:extLst>
              <a:ext uri="{FF2B5EF4-FFF2-40B4-BE49-F238E27FC236}">
                <a16:creationId xmlns:a16="http://schemas.microsoft.com/office/drawing/2014/main" id="{2A10050E-9549-4647-FDCA-E45CC4D248FF}"/>
              </a:ext>
            </a:extLst>
          </p:cNvPr>
          <p:cNvSpPr txBox="1"/>
          <p:nvPr/>
        </p:nvSpPr>
        <p:spPr>
          <a:xfrm>
            <a:off x="1578429" y="3676398"/>
            <a:ext cx="843501" cy="307777"/>
          </a:xfrm>
          <a:prstGeom prst="rect">
            <a:avLst/>
          </a:prstGeom>
          <a:noFill/>
        </p:spPr>
        <p:txBody>
          <a:bodyPr wrap="none" rtlCol="0">
            <a:spAutoFit/>
          </a:bodyPr>
          <a:lstStyle/>
          <a:p>
            <a:pPr algn="ctr"/>
            <a:r>
              <a:rPr lang="en-IN" b="1" dirty="0"/>
              <a:t>INPUTS</a:t>
            </a:r>
          </a:p>
        </p:txBody>
      </p:sp>
      <p:sp>
        <p:nvSpPr>
          <p:cNvPr id="22" name="TextBox 21">
            <a:extLst>
              <a:ext uri="{FF2B5EF4-FFF2-40B4-BE49-F238E27FC236}">
                <a16:creationId xmlns:a16="http://schemas.microsoft.com/office/drawing/2014/main" id="{E25C217B-4906-812E-A48B-03768A86BB1D}"/>
              </a:ext>
            </a:extLst>
          </p:cNvPr>
          <p:cNvSpPr txBox="1"/>
          <p:nvPr/>
        </p:nvSpPr>
        <p:spPr>
          <a:xfrm>
            <a:off x="3572913" y="3588494"/>
            <a:ext cx="881973" cy="307777"/>
          </a:xfrm>
          <a:prstGeom prst="rect">
            <a:avLst/>
          </a:prstGeom>
          <a:noFill/>
        </p:spPr>
        <p:txBody>
          <a:bodyPr wrap="none" rtlCol="0">
            <a:spAutoFit/>
          </a:bodyPr>
          <a:lstStyle/>
          <a:p>
            <a:pPr algn="ctr"/>
            <a:r>
              <a:rPr lang="en-IN" b="1" dirty="0"/>
              <a:t>Process</a:t>
            </a:r>
          </a:p>
        </p:txBody>
      </p:sp>
      <p:sp>
        <p:nvSpPr>
          <p:cNvPr id="23" name="TextBox 22">
            <a:extLst>
              <a:ext uri="{FF2B5EF4-FFF2-40B4-BE49-F238E27FC236}">
                <a16:creationId xmlns:a16="http://schemas.microsoft.com/office/drawing/2014/main" id="{0387E355-83FB-7E42-E5A1-F8256FE1578D}"/>
              </a:ext>
            </a:extLst>
          </p:cNvPr>
          <p:cNvSpPr txBox="1"/>
          <p:nvPr/>
        </p:nvSpPr>
        <p:spPr>
          <a:xfrm>
            <a:off x="6015437" y="3611252"/>
            <a:ext cx="769763" cy="307777"/>
          </a:xfrm>
          <a:prstGeom prst="rect">
            <a:avLst/>
          </a:prstGeom>
          <a:noFill/>
        </p:spPr>
        <p:txBody>
          <a:bodyPr wrap="none" rtlCol="0">
            <a:spAutoFit/>
          </a:bodyPr>
          <a:lstStyle/>
          <a:p>
            <a:pPr algn="ctr"/>
            <a:r>
              <a:rPr lang="en-IN" b="1" dirty="0"/>
              <a:t>Output</a:t>
            </a:r>
          </a:p>
        </p:txBody>
      </p:sp>
      <p:cxnSp>
        <p:nvCxnSpPr>
          <p:cNvPr id="25" name="Straight Arrow Connector 24">
            <a:extLst>
              <a:ext uri="{FF2B5EF4-FFF2-40B4-BE49-F238E27FC236}">
                <a16:creationId xmlns:a16="http://schemas.microsoft.com/office/drawing/2014/main" id="{936E6E89-A79E-B6DC-0A07-A386C464FC3E}"/>
              </a:ext>
            </a:extLst>
          </p:cNvPr>
          <p:cNvCxnSpPr>
            <a:stCxn id="10" idx="3"/>
            <a:endCxn id="13" idx="2"/>
          </p:cNvCxnSpPr>
          <p:nvPr/>
        </p:nvCxnSpPr>
        <p:spPr>
          <a:xfrm>
            <a:off x="2526224" y="4290635"/>
            <a:ext cx="510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739AF8D-5D42-F312-125A-AA35FED4C336}"/>
              </a:ext>
            </a:extLst>
          </p:cNvPr>
          <p:cNvCxnSpPr/>
          <p:nvPr/>
        </p:nvCxnSpPr>
        <p:spPr>
          <a:xfrm>
            <a:off x="2526224" y="4913473"/>
            <a:ext cx="510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9662EBF-E962-03E9-BF6E-E4350E0F1B75}"/>
              </a:ext>
            </a:extLst>
          </p:cNvPr>
          <p:cNvCxnSpPr/>
          <p:nvPr/>
        </p:nvCxnSpPr>
        <p:spPr>
          <a:xfrm>
            <a:off x="2526224" y="5635655"/>
            <a:ext cx="510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948D073-14CD-9454-1B4E-1E6D75C6149C}"/>
              </a:ext>
            </a:extLst>
          </p:cNvPr>
          <p:cNvCxnSpPr>
            <a:cxnSpLocks/>
            <a:endCxn id="17" idx="1"/>
          </p:cNvCxnSpPr>
          <p:nvPr/>
        </p:nvCxnSpPr>
        <p:spPr>
          <a:xfrm>
            <a:off x="5030957" y="4290635"/>
            <a:ext cx="233660" cy="35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3E4DBE0-DE57-95E5-AD6C-2866A88967F6}"/>
              </a:ext>
            </a:extLst>
          </p:cNvPr>
          <p:cNvCxnSpPr>
            <a:cxnSpLocks/>
          </p:cNvCxnSpPr>
          <p:nvPr/>
        </p:nvCxnSpPr>
        <p:spPr>
          <a:xfrm>
            <a:off x="5030957" y="5071685"/>
            <a:ext cx="233660" cy="35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CEA31BD-F623-6997-8BFE-9F213F5F3D98}"/>
              </a:ext>
            </a:extLst>
          </p:cNvPr>
          <p:cNvCxnSpPr>
            <a:cxnSpLocks/>
          </p:cNvCxnSpPr>
          <p:nvPr/>
        </p:nvCxnSpPr>
        <p:spPr>
          <a:xfrm>
            <a:off x="5069057" y="5833685"/>
            <a:ext cx="233660" cy="35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C4BE53F-01EA-2E1A-B165-D1F8D8CDD169}"/>
              </a:ext>
            </a:extLst>
          </p:cNvPr>
          <p:cNvCxnSpPr>
            <a:cxnSpLocks/>
          </p:cNvCxnSpPr>
          <p:nvPr/>
        </p:nvCxnSpPr>
        <p:spPr>
          <a:xfrm>
            <a:off x="6383507" y="4309685"/>
            <a:ext cx="233660" cy="35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02987AF8-44E2-C18C-6CDE-184349392952}"/>
              </a:ext>
            </a:extLst>
          </p:cNvPr>
          <p:cNvSpPr txBox="1"/>
          <p:nvPr/>
        </p:nvSpPr>
        <p:spPr>
          <a:xfrm>
            <a:off x="2095025" y="6341358"/>
            <a:ext cx="6105524" cy="307777"/>
          </a:xfrm>
          <a:prstGeom prst="rect">
            <a:avLst/>
          </a:prstGeom>
          <a:noFill/>
        </p:spPr>
        <p:txBody>
          <a:bodyPr wrap="square">
            <a:spAutoFit/>
          </a:bodyPr>
          <a:lstStyle/>
          <a:p>
            <a:r>
              <a:rPr lang="en-US" b="1" dirty="0"/>
              <a:t>Figure 2: System Model for Search and Rescue Drone</a:t>
            </a:r>
            <a:endParaRPr lang="en-IN" b="1"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609600" y="491912"/>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endParaRPr dirty="0"/>
          </a:p>
        </p:txBody>
      </p:sp>
      <p:sp>
        <p:nvSpPr>
          <p:cNvPr id="232" name="Google Shape;232;p3"/>
          <p:cNvSpPr txBox="1"/>
          <p:nvPr/>
        </p:nvSpPr>
        <p:spPr>
          <a:xfrm>
            <a:off x="6134391" y="345889"/>
            <a:ext cx="5566881" cy="6159534"/>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lvl="0">
              <a:lnSpc>
                <a:spcPct val="90000"/>
              </a:lnSpc>
              <a:buClr>
                <a:schemeClr val="dk1"/>
              </a:buClr>
              <a:buSzPts val="1600"/>
            </a:pPr>
            <a:r>
              <a:rPr lang="en-US" sz="1800" dirty="0">
                <a:solidFill>
                  <a:schemeClr val="lt2"/>
                </a:solidFill>
                <a:latin typeface="Franklin Gothic"/>
                <a:sym typeface="Libre Franklin"/>
              </a:rPr>
              <a:t>Idea Approach :</a:t>
            </a:r>
          </a:p>
          <a:p>
            <a:pPr lvl="0">
              <a:lnSpc>
                <a:spcPct val="90000"/>
              </a:lnSpc>
              <a:buClr>
                <a:schemeClr val="dk1"/>
              </a:buClr>
              <a:buSzPts val="1600"/>
            </a:pPr>
            <a:endParaRPr lang="en-US" sz="1800" dirty="0">
              <a:solidFill>
                <a:schemeClr val="lt2"/>
              </a:solidFill>
              <a:latin typeface="Franklin Gothic"/>
              <a:sym typeface="Libre Franklin"/>
            </a:endParaRPr>
          </a:p>
        </p:txBody>
      </p:sp>
      <p:sp>
        <p:nvSpPr>
          <p:cNvPr id="2" name="TextBox 1">
            <a:extLst>
              <a:ext uri="{FF2B5EF4-FFF2-40B4-BE49-F238E27FC236}">
                <a16:creationId xmlns:a16="http://schemas.microsoft.com/office/drawing/2014/main" id="{F56C4169-0407-F57B-23C0-B35A5B83CEB0}"/>
              </a:ext>
            </a:extLst>
          </p:cNvPr>
          <p:cNvSpPr txBox="1"/>
          <p:nvPr/>
        </p:nvSpPr>
        <p:spPr>
          <a:xfrm>
            <a:off x="390419" y="2443957"/>
            <a:ext cx="5587000" cy="2169825"/>
          </a:xfrm>
          <a:prstGeom prst="rect">
            <a:avLst/>
          </a:prstGeom>
          <a:noFill/>
        </p:spPr>
        <p:txBody>
          <a:bodyPr wrap="square" rtlCol="0">
            <a:spAutoFit/>
          </a:bodyPr>
          <a:lstStyle/>
          <a:p>
            <a:pPr lvl="0" algn="just" rtl="0">
              <a:lnSpc>
                <a:spcPct val="90000"/>
              </a:lnSpc>
              <a:spcBef>
                <a:spcPts val="0"/>
              </a:spcBef>
              <a:spcAft>
                <a:spcPts val="0"/>
              </a:spcAft>
              <a:buClr>
                <a:schemeClr val="lt2"/>
              </a:buClr>
              <a:buSzPts val="1800"/>
            </a:pPr>
            <a:r>
              <a:rPr lang="en-US" dirty="0">
                <a:latin typeface="Times New Roman" panose="02020603050405020304" pitchFamily="18" charset="0"/>
                <a:cs typeface="Times New Roman" panose="02020603050405020304" pitchFamily="18" charset="0"/>
              </a:rPr>
              <a:t>Accordingly, this system is proposed to help monitor real-time emergency and industrial situations for human needs. It will be achieved by automating the inspection process, GPS location, and picture confirmation for goods delivery as well as </a:t>
            </a:r>
            <a:r>
              <a:rPr lang="en-US" b="1" dirty="0">
                <a:latin typeface="Times New Roman" panose="02020603050405020304" pitchFamily="18" charset="0"/>
                <a:cs typeface="Times New Roman" panose="02020603050405020304" pitchFamily="18" charset="0"/>
              </a:rPr>
              <a:t>reducing human interaction</a:t>
            </a:r>
            <a:r>
              <a:rPr lang="en-US" dirty="0">
                <a:latin typeface="Times New Roman" panose="02020603050405020304" pitchFamily="18" charset="0"/>
                <a:cs typeface="Times New Roman" panose="02020603050405020304" pitchFamily="18" charset="0"/>
              </a:rPr>
              <a:t>. Visual inspection can be easily replaced with a live video streaming camera carried by a drone. On the other hand, the manual process of </a:t>
            </a:r>
            <a:r>
              <a:rPr lang="en-US" b="1" dirty="0">
                <a:solidFill>
                  <a:srgbClr val="002060"/>
                </a:solidFill>
                <a:latin typeface="Times New Roman" panose="02020603050405020304" pitchFamily="18" charset="0"/>
                <a:cs typeface="Times New Roman" panose="02020603050405020304" pitchFamily="18" charset="0"/>
              </a:rPr>
              <a:t>hospital-side confirmation can be done</a:t>
            </a:r>
            <a:r>
              <a:rPr lang="en-US" dirty="0">
                <a:latin typeface="Times New Roman" panose="02020603050405020304" pitchFamily="18" charset="0"/>
                <a:cs typeface="Times New Roman" panose="02020603050405020304" pitchFamily="18" charset="0"/>
              </a:rPr>
              <a:t>, and, Camp  side, any accidental case can be covered with medical support. The detection process will be replaced by the proposed </a:t>
            </a:r>
            <a:r>
              <a:rPr lang="en-US" b="1" dirty="0">
                <a:latin typeface="Times New Roman" panose="02020603050405020304" pitchFamily="18" charset="0"/>
                <a:cs typeface="Times New Roman" panose="02020603050405020304" pitchFamily="18" charset="0"/>
              </a:rPr>
              <a:t>payload (</a:t>
            </a:r>
            <a:r>
              <a:rPr lang="en-IN" b="1" dirty="0">
                <a:latin typeface="Times New Roman" panose="02020603050405020304" pitchFamily="18" charset="0"/>
                <a:cs typeface="Times New Roman" panose="02020603050405020304" pitchFamily="18" charset="0"/>
              </a:rPr>
              <a:t>Raspberry Pi 3)</a:t>
            </a:r>
            <a:r>
              <a:rPr lang="en-US" dirty="0">
                <a:latin typeface="Times New Roman" panose="02020603050405020304" pitchFamily="18" charset="0"/>
                <a:cs typeface="Times New Roman" panose="02020603050405020304" pitchFamily="18" charset="0"/>
              </a:rPr>
              <a:t>mounted on the drone.</a:t>
            </a:r>
          </a:p>
          <a:p>
            <a:pPr lvl="0" algn="just" rtl="0">
              <a:lnSpc>
                <a:spcPct val="90000"/>
              </a:lnSpc>
              <a:spcBef>
                <a:spcPts val="0"/>
              </a:spcBef>
              <a:spcAft>
                <a:spcPts val="0"/>
              </a:spcAft>
              <a:buClr>
                <a:schemeClr val="lt2"/>
              </a:buClr>
              <a:buSzPts val="1800"/>
            </a:pPr>
            <a:br>
              <a:rPr lang="en-US" sz="1200" dirty="0">
                <a:latin typeface="Times New Roman" panose="02020603050405020304" pitchFamily="18" charset="0"/>
                <a:cs typeface="Times New Roman" panose="02020603050405020304" pitchFamily="18" charset="0"/>
              </a:rPr>
            </a:b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076BAB0-1F64-E3B5-F13B-5A2008C9A775}"/>
              </a:ext>
            </a:extLst>
          </p:cNvPr>
          <p:cNvSpPr/>
          <p:nvPr/>
        </p:nvSpPr>
        <p:spPr>
          <a:xfrm>
            <a:off x="390418" y="2188396"/>
            <a:ext cx="5587000" cy="43635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8D24CD8-02BF-45FD-BE21-7B576927CE27}"/>
              </a:ext>
            </a:extLst>
          </p:cNvPr>
          <p:cNvSpPr txBox="1"/>
          <p:nvPr/>
        </p:nvSpPr>
        <p:spPr>
          <a:xfrm>
            <a:off x="458842" y="4010439"/>
            <a:ext cx="274434"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  </a:t>
            </a:r>
          </a:p>
        </p:txBody>
      </p:sp>
      <p:sp>
        <p:nvSpPr>
          <p:cNvPr id="13" name="Rectangle: Rounded Corners 12">
            <a:extLst>
              <a:ext uri="{FF2B5EF4-FFF2-40B4-BE49-F238E27FC236}">
                <a16:creationId xmlns:a16="http://schemas.microsoft.com/office/drawing/2014/main" id="{FC8C3F0C-22A9-6A0C-2F24-F0811B3DE8F0}"/>
              </a:ext>
            </a:extLst>
          </p:cNvPr>
          <p:cNvSpPr/>
          <p:nvPr/>
        </p:nvSpPr>
        <p:spPr>
          <a:xfrm>
            <a:off x="8083624" y="1799428"/>
            <a:ext cx="1797162" cy="346404"/>
          </a:xfrm>
          <a:prstGeom prst="roundRect">
            <a:avLst>
              <a:gd name="adj" fmla="val 5000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Resource request</a:t>
            </a:r>
          </a:p>
        </p:txBody>
      </p:sp>
      <p:sp>
        <p:nvSpPr>
          <p:cNvPr id="16" name="Rectangle: Rounded Corners 15">
            <a:extLst>
              <a:ext uri="{FF2B5EF4-FFF2-40B4-BE49-F238E27FC236}">
                <a16:creationId xmlns:a16="http://schemas.microsoft.com/office/drawing/2014/main" id="{556E2784-7CBC-5EA6-E313-70AB6CDED4FF}"/>
              </a:ext>
            </a:extLst>
          </p:cNvPr>
          <p:cNvSpPr/>
          <p:nvPr/>
        </p:nvSpPr>
        <p:spPr>
          <a:xfrm>
            <a:off x="8186851" y="4079298"/>
            <a:ext cx="1485900" cy="331049"/>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SLAM</a:t>
            </a:r>
          </a:p>
        </p:txBody>
      </p:sp>
      <p:sp>
        <p:nvSpPr>
          <p:cNvPr id="17" name="Rectangle: Rounded Corners 16">
            <a:extLst>
              <a:ext uri="{FF2B5EF4-FFF2-40B4-BE49-F238E27FC236}">
                <a16:creationId xmlns:a16="http://schemas.microsoft.com/office/drawing/2014/main" id="{E04D17DD-B3E1-E636-DDCE-BB83D1188617}"/>
              </a:ext>
            </a:extLst>
          </p:cNvPr>
          <p:cNvSpPr/>
          <p:nvPr/>
        </p:nvSpPr>
        <p:spPr>
          <a:xfrm>
            <a:off x="8186851" y="4981270"/>
            <a:ext cx="1485900" cy="331050"/>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MQTT</a:t>
            </a:r>
          </a:p>
        </p:txBody>
      </p:sp>
      <p:sp>
        <p:nvSpPr>
          <p:cNvPr id="4" name="Rectangle: Rounded Corners 3">
            <a:extLst>
              <a:ext uri="{FF2B5EF4-FFF2-40B4-BE49-F238E27FC236}">
                <a16:creationId xmlns:a16="http://schemas.microsoft.com/office/drawing/2014/main" id="{FE637634-0AC3-664B-0557-9BDF504E4808}"/>
              </a:ext>
            </a:extLst>
          </p:cNvPr>
          <p:cNvSpPr/>
          <p:nvPr/>
        </p:nvSpPr>
        <p:spPr>
          <a:xfrm>
            <a:off x="8216967" y="3234861"/>
            <a:ext cx="1485900" cy="346404"/>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Lora Network</a:t>
            </a:r>
          </a:p>
        </p:txBody>
      </p:sp>
      <p:cxnSp>
        <p:nvCxnSpPr>
          <p:cNvPr id="32" name="Straight Arrow Connector 31">
            <a:extLst>
              <a:ext uri="{FF2B5EF4-FFF2-40B4-BE49-F238E27FC236}">
                <a16:creationId xmlns:a16="http://schemas.microsoft.com/office/drawing/2014/main" id="{992377D2-4608-CA0C-2E48-0FBDF9A22396}"/>
              </a:ext>
            </a:extLst>
          </p:cNvPr>
          <p:cNvCxnSpPr>
            <a:cxnSpLocks/>
          </p:cNvCxnSpPr>
          <p:nvPr/>
        </p:nvCxnSpPr>
        <p:spPr>
          <a:xfrm>
            <a:off x="8929801" y="5334076"/>
            <a:ext cx="0" cy="432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lowchart: Decision 8">
            <a:extLst>
              <a:ext uri="{FF2B5EF4-FFF2-40B4-BE49-F238E27FC236}">
                <a16:creationId xmlns:a16="http://schemas.microsoft.com/office/drawing/2014/main" id="{B5632FF7-2C18-025D-CD81-5A8EA2BD3CA5}"/>
              </a:ext>
            </a:extLst>
          </p:cNvPr>
          <p:cNvSpPr/>
          <p:nvPr/>
        </p:nvSpPr>
        <p:spPr>
          <a:xfrm>
            <a:off x="8561731" y="2405316"/>
            <a:ext cx="681925" cy="53007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If</a:t>
            </a:r>
          </a:p>
        </p:txBody>
      </p:sp>
      <p:cxnSp>
        <p:nvCxnSpPr>
          <p:cNvPr id="20" name="Connector: Curved 19">
            <a:extLst>
              <a:ext uri="{FF2B5EF4-FFF2-40B4-BE49-F238E27FC236}">
                <a16:creationId xmlns:a16="http://schemas.microsoft.com/office/drawing/2014/main" id="{4184A3CB-FC20-912F-EB83-EC8D3B85A833}"/>
              </a:ext>
            </a:extLst>
          </p:cNvPr>
          <p:cNvCxnSpPr/>
          <p:nvPr/>
        </p:nvCxnSpPr>
        <p:spPr>
          <a:xfrm>
            <a:off x="5184183" y="2518474"/>
            <a:ext cx="1828800" cy="182880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CE282A-845C-147D-5ECE-FD9C7633DBCE}"/>
              </a:ext>
            </a:extLst>
          </p:cNvPr>
          <p:cNvCxnSpPr>
            <a:cxnSpLocks/>
            <a:endCxn id="9" idx="0"/>
          </p:cNvCxnSpPr>
          <p:nvPr/>
        </p:nvCxnSpPr>
        <p:spPr>
          <a:xfrm>
            <a:off x="8902693" y="2107069"/>
            <a:ext cx="1" cy="298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525F7AF-8A9F-5284-A07F-57204613612E}"/>
              </a:ext>
            </a:extLst>
          </p:cNvPr>
          <p:cNvCxnSpPr>
            <a:cxnSpLocks/>
            <a:stCxn id="9" idx="2"/>
          </p:cNvCxnSpPr>
          <p:nvPr/>
        </p:nvCxnSpPr>
        <p:spPr>
          <a:xfrm>
            <a:off x="8902694" y="2935393"/>
            <a:ext cx="0" cy="251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6A1568C-E0AA-CE52-2B1A-2D65E1382612}"/>
              </a:ext>
            </a:extLst>
          </p:cNvPr>
          <p:cNvSpPr txBox="1"/>
          <p:nvPr/>
        </p:nvSpPr>
        <p:spPr>
          <a:xfrm>
            <a:off x="8987923" y="2900820"/>
            <a:ext cx="557618" cy="307777"/>
          </a:xfrm>
          <a:prstGeom prst="rect">
            <a:avLst/>
          </a:prstGeom>
          <a:noFill/>
        </p:spPr>
        <p:txBody>
          <a:bodyPr wrap="square" rtlCol="0">
            <a:spAutoFit/>
          </a:bodyPr>
          <a:lstStyle/>
          <a:p>
            <a:r>
              <a:rPr lang="en-IN" dirty="0"/>
              <a:t>yes</a:t>
            </a:r>
          </a:p>
        </p:txBody>
      </p:sp>
      <p:cxnSp>
        <p:nvCxnSpPr>
          <p:cNvPr id="44" name="Straight Arrow Connector 43">
            <a:extLst>
              <a:ext uri="{FF2B5EF4-FFF2-40B4-BE49-F238E27FC236}">
                <a16:creationId xmlns:a16="http://schemas.microsoft.com/office/drawing/2014/main" id="{BCB20BC6-987D-48C3-36FF-3E949BAF8FFC}"/>
              </a:ext>
            </a:extLst>
          </p:cNvPr>
          <p:cNvCxnSpPr/>
          <p:nvPr/>
        </p:nvCxnSpPr>
        <p:spPr>
          <a:xfrm>
            <a:off x="9217323" y="2692680"/>
            <a:ext cx="9108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686145D-1139-7BC7-EF14-8192AD700822}"/>
              </a:ext>
            </a:extLst>
          </p:cNvPr>
          <p:cNvCxnSpPr>
            <a:cxnSpLocks/>
          </p:cNvCxnSpPr>
          <p:nvPr/>
        </p:nvCxnSpPr>
        <p:spPr>
          <a:xfrm flipV="1">
            <a:off x="10128178" y="1198661"/>
            <a:ext cx="0" cy="14716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0E6BFBF-8700-F3EA-8BA1-9230433AC097}"/>
              </a:ext>
            </a:extLst>
          </p:cNvPr>
          <p:cNvCxnSpPr>
            <a:cxnSpLocks/>
          </p:cNvCxnSpPr>
          <p:nvPr/>
        </p:nvCxnSpPr>
        <p:spPr>
          <a:xfrm flipH="1">
            <a:off x="9880786" y="1202331"/>
            <a:ext cx="2473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7858DF4-108D-D53B-38AD-A203262D4B75}"/>
              </a:ext>
            </a:extLst>
          </p:cNvPr>
          <p:cNvSpPr txBox="1"/>
          <p:nvPr/>
        </p:nvSpPr>
        <p:spPr>
          <a:xfrm>
            <a:off x="9190113" y="2350474"/>
            <a:ext cx="650645" cy="307777"/>
          </a:xfrm>
          <a:prstGeom prst="rect">
            <a:avLst/>
          </a:prstGeom>
          <a:noFill/>
        </p:spPr>
        <p:txBody>
          <a:bodyPr wrap="square" rtlCol="0">
            <a:spAutoFit/>
          </a:bodyPr>
          <a:lstStyle/>
          <a:p>
            <a:r>
              <a:rPr lang="en-IN" dirty="0"/>
              <a:t>No</a:t>
            </a:r>
          </a:p>
        </p:txBody>
      </p:sp>
      <p:cxnSp>
        <p:nvCxnSpPr>
          <p:cNvPr id="55" name="Straight Arrow Connector 54">
            <a:extLst>
              <a:ext uri="{FF2B5EF4-FFF2-40B4-BE49-F238E27FC236}">
                <a16:creationId xmlns:a16="http://schemas.microsoft.com/office/drawing/2014/main" id="{56663037-CCA5-20A5-86AB-A8BA32401999}"/>
              </a:ext>
            </a:extLst>
          </p:cNvPr>
          <p:cNvCxnSpPr>
            <a:cxnSpLocks/>
          </p:cNvCxnSpPr>
          <p:nvPr/>
        </p:nvCxnSpPr>
        <p:spPr>
          <a:xfrm>
            <a:off x="8902694" y="3615694"/>
            <a:ext cx="0" cy="394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BE6DFA5-DFFD-4FB1-7898-AF4CAAE22E86}"/>
              </a:ext>
            </a:extLst>
          </p:cNvPr>
          <p:cNvCxnSpPr>
            <a:cxnSpLocks/>
          </p:cNvCxnSpPr>
          <p:nvPr/>
        </p:nvCxnSpPr>
        <p:spPr>
          <a:xfrm>
            <a:off x="8917832" y="4457999"/>
            <a:ext cx="0" cy="47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3C10D63A-6D03-F7BD-45BD-8DAA544ADF76}"/>
              </a:ext>
            </a:extLst>
          </p:cNvPr>
          <p:cNvSpPr/>
          <p:nvPr/>
        </p:nvSpPr>
        <p:spPr>
          <a:xfrm>
            <a:off x="8277424" y="5799237"/>
            <a:ext cx="1409562" cy="3168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Rescue Camp</a:t>
            </a:r>
          </a:p>
        </p:txBody>
      </p:sp>
      <p:sp>
        <p:nvSpPr>
          <p:cNvPr id="205" name="Rectangle: Rounded Corners 204">
            <a:extLst>
              <a:ext uri="{FF2B5EF4-FFF2-40B4-BE49-F238E27FC236}">
                <a16:creationId xmlns:a16="http://schemas.microsoft.com/office/drawing/2014/main" id="{4F738834-E3A0-2373-D9A0-BF7015080C9D}"/>
              </a:ext>
            </a:extLst>
          </p:cNvPr>
          <p:cNvSpPr/>
          <p:nvPr/>
        </p:nvSpPr>
        <p:spPr>
          <a:xfrm>
            <a:off x="8083624" y="1021039"/>
            <a:ext cx="1797162" cy="355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Resource camp</a:t>
            </a:r>
          </a:p>
        </p:txBody>
      </p:sp>
      <p:cxnSp>
        <p:nvCxnSpPr>
          <p:cNvPr id="207" name="Straight Arrow Connector 206">
            <a:extLst>
              <a:ext uri="{FF2B5EF4-FFF2-40B4-BE49-F238E27FC236}">
                <a16:creationId xmlns:a16="http://schemas.microsoft.com/office/drawing/2014/main" id="{C2D50C91-D33E-25E7-1858-0BDC28B80ABA}"/>
              </a:ext>
            </a:extLst>
          </p:cNvPr>
          <p:cNvCxnSpPr>
            <a:cxnSpLocks/>
          </p:cNvCxnSpPr>
          <p:nvPr/>
        </p:nvCxnSpPr>
        <p:spPr>
          <a:xfrm>
            <a:off x="8919528" y="1404453"/>
            <a:ext cx="0" cy="355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E176BE0-E6D9-D189-6923-061F580D5DD9}"/>
              </a:ext>
            </a:extLst>
          </p:cNvPr>
          <p:cNvPicPr>
            <a:picLocks noChangeAspect="1"/>
          </p:cNvPicPr>
          <p:nvPr/>
        </p:nvPicPr>
        <p:blipFill rotWithShape="1">
          <a:blip r:embed="rId3"/>
          <a:srcRect b="7630"/>
          <a:stretch/>
        </p:blipFill>
        <p:spPr>
          <a:xfrm>
            <a:off x="658493" y="4297252"/>
            <a:ext cx="3693041" cy="2113827"/>
          </a:xfrm>
          <a:prstGeom prst="rect">
            <a:avLst/>
          </a:prstGeom>
          <a:ln>
            <a:solidFill>
              <a:schemeClr val="bg2"/>
            </a:solidFill>
          </a:ln>
        </p:spPr>
      </p:pic>
      <p:sp>
        <p:nvSpPr>
          <p:cNvPr id="6" name="TextBox 5">
            <a:extLst>
              <a:ext uri="{FF2B5EF4-FFF2-40B4-BE49-F238E27FC236}">
                <a16:creationId xmlns:a16="http://schemas.microsoft.com/office/drawing/2014/main" id="{8860AF2B-FE64-2836-E529-8836B8AC4D8E}"/>
              </a:ext>
            </a:extLst>
          </p:cNvPr>
          <p:cNvSpPr txBox="1"/>
          <p:nvPr/>
        </p:nvSpPr>
        <p:spPr>
          <a:xfrm>
            <a:off x="3164043" y="6279221"/>
            <a:ext cx="2524547" cy="246221"/>
          </a:xfrm>
          <a:prstGeom prst="rect">
            <a:avLst/>
          </a:prstGeom>
          <a:noFill/>
        </p:spPr>
        <p:txBody>
          <a:bodyPr wrap="square" rtlCol="0">
            <a:spAutoFit/>
          </a:bodyPr>
          <a:lstStyle/>
          <a:p>
            <a:r>
              <a:rPr lang="en-US" sz="1000" b="1" dirty="0"/>
              <a:t>Figure 3 : </a:t>
            </a:r>
            <a:r>
              <a:rPr lang="en-IN" sz="1000" b="1" dirty="0"/>
              <a:t>Proposed prototype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600094"/>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sp>
        <p:nvSpPr>
          <p:cNvPr id="238" name="Google Shape;238;p4"/>
          <p:cNvSpPr txBox="1">
            <a:spLocks noGrp="1"/>
          </p:cNvSpPr>
          <p:nvPr>
            <p:ph type="body" idx="1"/>
          </p:nvPr>
        </p:nvSpPr>
        <p:spPr>
          <a:xfrm>
            <a:off x="0" y="2155304"/>
            <a:ext cx="12192000" cy="440220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5D7C3F"/>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Leader Name:  </a:t>
            </a:r>
            <a:r>
              <a:rPr lang="en-US" sz="1200" b="1" dirty="0">
                <a:solidFill>
                  <a:schemeClr val="tx1"/>
                </a:solidFill>
                <a:latin typeface="Times New Roman" panose="02020603050405020304" pitchFamily="18" charset="0"/>
                <a:cs typeface="Times New Roman" panose="02020603050405020304" pitchFamily="18" charset="0"/>
              </a:rPr>
              <a:t>R SURIYAMOORTHY </a:t>
            </a:r>
            <a:endParaRPr lang="en-US" sz="1200" dirty="0">
              <a:solidFill>
                <a:schemeClr val="tx1"/>
              </a:solidFill>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BE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ECE		Year : III</a:t>
            </a:r>
          </a:p>
          <a:p>
            <a:pPr marL="0" lvl="0" indent="0" algn="just" rtl="0">
              <a:lnSpc>
                <a:spcPct val="100000"/>
              </a:lnSpc>
              <a:spcBef>
                <a:spcPts val="1000"/>
              </a:spcBef>
              <a:spcAft>
                <a:spcPts val="0"/>
              </a:spcAft>
              <a:buClr>
                <a:schemeClr val="dk1"/>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Member 1 Name: </a:t>
            </a:r>
            <a:r>
              <a:rPr lang="en-US" sz="1200" b="1" dirty="0">
                <a:solidFill>
                  <a:schemeClr val="tx1"/>
                </a:solidFill>
                <a:latin typeface="Times New Roman" panose="02020603050405020304" pitchFamily="18" charset="0"/>
                <a:cs typeface="Times New Roman" panose="02020603050405020304" pitchFamily="18" charset="0"/>
              </a:rPr>
              <a:t>R SIVABALAN</a:t>
            </a: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BE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ECE		Year :III</a:t>
            </a:r>
          </a:p>
          <a:p>
            <a:pPr marL="0" lvl="0" indent="0" algn="just" rtl="0">
              <a:lnSpc>
                <a:spcPct val="100000"/>
              </a:lnSpc>
              <a:spcBef>
                <a:spcPts val="1000"/>
              </a:spcBef>
              <a:spcAft>
                <a:spcPts val="0"/>
              </a:spcAft>
              <a:buClr>
                <a:schemeClr val="dk1"/>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Member 2 Name: </a:t>
            </a:r>
            <a:r>
              <a:rPr lang="en-US" sz="1200" b="1" dirty="0">
                <a:solidFill>
                  <a:schemeClr val="tx1"/>
                </a:solidFill>
                <a:latin typeface="Times New Roman" panose="02020603050405020304" pitchFamily="18" charset="0"/>
                <a:cs typeface="Times New Roman" panose="02020603050405020304" pitchFamily="18" charset="0"/>
              </a:rPr>
              <a:t>AM JANANI</a:t>
            </a: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BE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ECE		Year : III  </a:t>
            </a:r>
          </a:p>
          <a:p>
            <a:pPr marL="0" lvl="0" indent="0" algn="just" rtl="0">
              <a:lnSpc>
                <a:spcPct val="100000"/>
              </a:lnSpc>
              <a:spcBef>
                <a:spcPts val="1000"/>
              </a:spcBef>
              <a:spcAft>
                <a:spcPts val="0"/>
              </a:spcAft>
              <a:buClr>
                <a:schemeClr val="dk1"/>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Member 3 Name: </a:t>
            </a:r>
            <a:r>
              <a:rPr lang="en-US" sz="1200" b="1" dirty="0">
                <a:solidFill>
                  <a:schemeClr val="tx1"/>
                </a:solidFill>
                <a:latin typeface="Times New Roman" panose="02020603050405020304" pitchFamily="18" charset="0"/>
                <a:cs typeface="Times New Roman" panose="02020603050405020304" pitchFamily="18" charset="0"/>
              </a:rPr>
              <a:t>V POONKODI </a:t>
            </a: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BE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ECE		Year : III</a:t>
            </a:r>
            <a:endParaRPr sz="1200" dirty="0">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rgbClr val="5D7C3F"/>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Member 4 Name: </a:t>
            </a:r>
            <a:r>
              <a:rPr lang="en-US" sz="1200" b="1" dirty="0">
                <a:solidFill>
                  <a:schemeClr val="tx1"/>
                </a:solidFill>
                <a:latin typeface="Times New Roman" panose="02020603050405020304" pitchFamily="18" charset="0"/>
                <a:cs typeface="Times New Roman" panose="02020603050405020304" pitchFamily="18" charset="0"/>
              </a:rPr>
              <a:t>A. YOGESHWARAN</a:t>
            </a: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BE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ECE		Year  III</a:t>
            </a:r>
            <a:endParaRPr sz="1200" dirty="0">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rgbClr val="5D7C3F"/>
              </a:buClr>
              <a:buSzPts val="1200"/>
              <a:buNone/>
            </a:pPr>
            <a:r>
              <a:rPr lang="en-US" sz="1200" b="1" dirty="0">
                <a:solidFill>
                  <a:srgbClr val="5D7C3F"/>
                </a:solidFill>
                <a:latin typeface="Times New Roman" panose="02020603050405020304" pitchFamily="18" charset="0"/>
                <a:cs typeface="Times New Roman" panose="02020603050405020304" pitchFamily="18" charset="0"/>
              </a:rPr>
              <a:t>Team Member 5 Name: </a:t>
            </a:r>
            <a:r>
              <a:rPr lang="en-US" sz="1200" b="1" dirty="0">
                <a:solidFill>
                  <a:schemeClr val="tx1"/>
                </a:solidFill>
                <a:latin typeface="Times New Roman" panose="02020603050405020304" pitchFamily="18" charset="0"/>
                <a:cs typeface="Times New Roman" panose="02020603050405020304" pitchFamily="18" charset="0"/>
              </a:rPr>
              <a:t>R HEMAND </a:t>
            </a:r>
            <a:endParaRPr sz="1200" dirty="0">
              <a:solidFill>
                <a:schemeClr val="tx1"/>
              </a:solidFill>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Branch (</a:t>
            </a:r>
            <a:r>
              <a:rPr lang="en-US" sz="1200" dirty="0" err="1">
                <a:latin typeface="Times New Roman" panose="02020603050405020304" pitchFamily="18" charset="0"/>
                <a:cs typeface="Times New Roman" panose="02020603050405020304" pitchFamily="18" charset="0"/>
              </a:rPr>
              <a:t>Btech</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Mtech</a:t>
            </a:r>
            <a:r>
              <a:rPr lang="en-US" sz="1200" dirty="0">
                <a:latin typeface="Times New Roman" panose="02020603050405020304" pitchFamily="18" charset="0"/>
                <a:cs typeface="Times New Roman" panose="02020603050405020304" pitchFamily="18" charset="0"/>
              </a:rPr>
              <a:t>/PhD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BE		Stream (ECE, CSE </a:t>
            </a:r>
            <a:r>
              <a:rPr lang="en-US" sz="1200" dirty="0" err="1">
                <a:latin typeface="Times New Roman" panose="02020603050405020304" pitchFamily="18" charset="0"/>
                <a:cs typeface="Times New Roman" panose="02020603050405020304" pitchFamily="18" charset="0"/>
              </a:rPr>
              <a:t>etc</a:t>
            </a:r>
            <a:r>
              <a:rPr lang="en-US" sz="1200" dirty="0">
                <a:latin typeface="Times New Roman" panose="02020603050405020304" pitchFamily="18" charset="0"/>
                <a:cs typeface="Times New Roman" panose="02020603050405020304" pitchFamily="18" charset="0"/>
              </a:rPr>
              <a:t>):	EEE		Year I </a:t>
            </a:r>
          </a:p>
          <a:p>
            <a:pPr marL="0" lvl="0" indent="0" algn="just" rtl="0">
              <a:lnSpc>
                <a:spcPct val="100000"/>
              </a:lnSpc>
              <a:spcBef>
                <a:spcPts val="1000"/>
              </a:spcBef>
              <a:spcAft>
                <a:spcPts val="0"/>
              </a:spcAft>
              <a:buClr>
                <a:schemeClr val="dk1"/>
              </a:buClr>
              <a:buSzPts val="1200"/>
              <a:buNone/>
            </a:pPr>
            <a:r>
              <a:rPr lang="en-US" sz="1200" b="1" dirty="0">
                <a:solidFill>
                  <a:srgbClr val="804160"/>
                </a:solidFill>
                <a:latin typeface="Times New Roman" panose="02020603050405020304" pitchFamily="18" charset="0"/>
                <a:cs typeface="Times New Roman" panose="02020603050405020304" pitchFamily="18" charset="0"/>
              </a:rPr>
              <a:t>Team Mentor  Name:</a:t>
            </a:r>
            <a:r>
              <a:rPr lang="en-IN" sz="1200" b="1" dirty="0" err="1">
                <a:latin typeface="Times New Roman" panose="02020603050405020304" pitchFamily="18" charset="0"/>
                <a:cs typeface="Times New Roman" panose="02020603050405020304" pitchFamily="18" charset="0"/>
              </a:rPr>
              <a:t>Dr.S</a:t>
            </a:r>
            <a:r>
              <a:rPr lang="en-IN" sz="1200" b="1" dirty="0">
                <a:latin typeface="Times New Roman" panose="02020603050405020304" pitchFamily="18" charset="0"/>
                <a:cs typeface="Times New Roman" panose="02020603050405020304" pitchFamily="18" charset="0"/>
              </a:rPr>
              <a:t>. Sevugarajan,</a:t>
            </a:r>
            <a:r>
              <a:rPr lang="en-IN" sz="1200" dirty="0">
                <a:latin typeface="Times New Roman" panose="02020603050405020304" pitchFamily="18" charset="0"/>
                <a:cs typeface="Times New Roman" panose="02020603050405020304" pitchFamily="18" charset="0"/>
              </a:rPr>
              <a:t>  M.Sc., M. Sc.[</a:t>
            </a:r>
            <a:r>
              <a:rPr lang="en-IN" sz="1200" dirty="0" err="1">
                <a:latin typeface="Times New Roman" panose="02020603050405020304" pitchFamily="18" charset="0"/>
                <a:cs typeface="Times New Roman" panose="02020603050405020304" pitchFamily="18" charset="0"/>
              </a:rPr>
              <a:t>Engg</a:t>
            </a:r>
            <a:r>
              <a:rPr lang="en-IN" sz="1200" dirty="0">
                <a:latin typeface="Times New Roman" panose="02020603050405020304" pitchFamily="18" charset="0"/>
                <a:cs typeface="Times New Roman" panose="02020603050405020304" pitchFamily="18" charset="0"/>
              </a:rPr>
              <a:t>] (IISc.), Ph. D (IISc) Prof. &amp; Head   Dept. of ECE, AAACET </a:t>
            </a:r>
          </a:p>
          <a:p>
            <a:pPr marL="0" lvl="0" indent="0" algn="just" rtl="0">
              <a:lnSpc>
                <a:spcPct val="100000"/>
              </a:lnSpc>
              <a:spcBef>
                <a:spcPts val="1000"/>
              </a:spcBef>
              <a:spcAft>
                <a:spcPts val="0"/>
              </a:spcAft>
              <a:buClr>
                <a:schemeClr val="dk1"/>
              </a:buClr>
              <a:buSzPts val="1200"/>
              <a:buNone/>
            </a:pPr>
            <a:r>
              <a:rPr lang="en-US" sz="1200" dirty="0">
                <a:latin typeface="Times New Roman" panose="02020603050405020304" pitchFamily="18" charset="0"/>
                <a:cs typeface="Times New Roman" panose="02020603050405020304" pitchFamily="18" charset="0"/>
              </a:rPr>
              <a:t>Category (Academic/Industry): 			                                         		Domain Experience (in years):    </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1655</TotalTime>
  <Words>636</Words>
  <Application>Microsoft Office PowerPoint</Application>
  <PresentationFormat>Widescreen</PresentationFormat>
  <Paragraphs>64</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Noto Sans Symbols</vt:lpstr>
      <vt:lpstr>Franklin Gothic</vt:lpstr>
      <vt:lpstr>Wingdings</vt:lpstr>
      <vt:lpstr>Libre Franklin</vt:lpstr>
      <vt:lpstr>Times New Roman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Suriyamoorthy R</cp:lastModifiedBy>
  <cp:revision>77</cp:revision>
  <dcterms:created xsi:type="dcterms:W3CDTF">2022-02-11T07:14:46Z</dcterms:created>
  <dcterms:modified xsi:type="dcterms:W3CDTF">2023-09-26T00:43:55Z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