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4/10/2024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097198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08393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378923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93432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148022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732501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64013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648558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8351015"/>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91190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61599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76539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81197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328332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8104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67050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92149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352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4/10/2024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7642762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9267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2261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8374498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2"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1"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0"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6"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8"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9"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318886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0269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66136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973358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2245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5570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9846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5343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81866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4/10/2024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214494133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Sureendrababu 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 M.A.M. College of Engineering and Technology – Information Technology</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803868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Development Plan: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1. Setup Development Environment: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Install Python and required libraries.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Configure development environment.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Set up project directory.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2. GUI Design: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Create basic GUI layout using </a:t>
            </a:r>
            <a:r>
              <a:rPr lang="en-US" altLang="zh-CN" sz="12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2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Add start and stop buttons.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Include status labels.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Define button actions.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user-friendly interface design.</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2628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3. Keylogging Functionality: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Implement event listeners for key press and release.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Store keystroke data.</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Test keylogging functionality.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Handle edge cases and unexpected </a:t>
            </a:r>
            <a:r>
              <a:rPr lang="en-US" altLang="zh-CN" sz="1200" b="0" i="0" u="none" strike="noStrike" kern="1200" cap="none" spc="0" baseline="0">
                <a:solidFill>
                  <a:srgbClr val="404040"/>
                </a:solidFill>
                <a:latin typeface="Franklin Gothic Book" pitchFamily="0" charset="0"/>
                <a:ea typeface="华文中宋" pitchFamily="0" charset="0"/>
                <a:cs typeface="Lucida Sans"/>
              </a:rPr>
              <a:t>behaviors</a:t>
            </a:r>
            <a:r>
              <a:rPr lang="en-US" altLang="zh-CN" sz="12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compatibility with different keyboard layouts.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4. Data Logging:</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Develop logging mechanisms.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Save data to file.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Verify data integrity.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Implement error handling for file operations.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Optimize logging for performance.</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5499172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5. Start and Stop Mechanisms: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Create functions to start and stop keylogging.</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Integrate start and stop actions with GUI.</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proper synchronization between GUI and keylogging operations.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Handle user interactions effectively.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Provide feedback on keylogger status.</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850514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br>
              <a:rPr lang="zh-CN" altLang="en-US" sz="2400" b="0" i="0" u="none" strike="noStrike" kern="1200" cap="none" spc="0" baseline="0">
                <a:solidFill>
                  <a:srgbClr val="262626"/>
                </a:solidFill>
                <a:latin typeface="Franklin Gothic Book" pitchFamily="0" charset="0"/>
                <a:ea typeface="华文中宋" pitchFamily="0" charset="0"/>
                <a:cs typeface="Lucida Sans"/>
              </a:rPr>
            </a:br>
            <a:r>
              <a:rPr lang="en-US" altLang="zh-CN" sz="2400" b="0" i="0" u="none" strike="noStrike" kern="1200" cap="none" spc="0" baseline="0">
                <a:solidFill>
                  <a:srgbClr val="262626"/>
                </a:solidFill>
                <a:latin typeface="Söhne" pitchFamily="0" charset="0"/>
                <a:ea typeface="华文中宋" pitchFamily="0" charset="0"/>
                <a:cs typeface="Lucida Sans"/>
              </a:rPr>
              <a:t>The keylogger development process began with the initialization stage, where necessary libraries were imported, global variables were defined, and initial configurations were set up. Subsequently, the graphical user interface (GUI) was designed using the </a:t>
            </a:r>
            <a:r>
              <a:rPr lang="en-US" altLang="zh-CN" sz="2400" b="0" i="0" u="none" strike="noStrike" kern="1200" cap="none" spc="0" baseline="0">
                <a:solidFill>
                  <a:srgbClr val="262626"/>
                </a:solidFill>
                <a:latin typeface="Söhne" pitchFamily="0" charset="0"/>
                <a:ea typeface="华文中宋" pitchFamily="0" charset="0"/>
                <a:cs typeface="Lucida Sans"/>
              </a:rPr>
              <a:t>tkinter</a:t>
            </a:r>
            <a:r>
              <a:rPr lang="en-US" altLang="zh-CN" sz="2400" b="0" i="0" u="none" strike="noStrike" kern="1200" cap="none" spc="0" baseline="0">
                <a:solidFill>
                  <a:srgbClr val="262626"/>
                </a:solidFill>
                <a:latin typeface="Söhne" pitchFamily="0" charset="0"/>
                <a:ea typeface="华文中宋" pitchFamily="0" charset="0"/>
                <a:cs typeface="Lucida Sans"/>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zh-CN" altLang="en-US" sz="2400" b="0" i="0" u="none" strike="noStrike" kern="1200" cap="none" spc="0" baseline="0">
              <a:solidFill>
                <a:srgbClr val="262626"/>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3877042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262626"/>
                </a:solidFill>
                <a:latin typeface="Söhne" pitchFamily="0" charset="0"/>
                <a:ea typeface="华文中宋" pitchFamily="0" charset="0"/>
                <a:cs typeface="Lucida Sans"/>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zh-CN" altLang="en-US" sz="2000" b="0" i="0" u="none" strike="noStrike" kern="1200" cap="none" spc="0" baseline="0">
              <a:solidFill>
                <a:srgbClr val="262626"/>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4142749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262626"/>
                </a:solidFill>
                <a:latin typeface="Söhne" pitchFamily="0" charset="0"/>
                <a:ea typeface="华文中宋" pitchFamily="0" charset="0"/>
                <a:cs typeface="Lucida Sans"/>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zh-CN" altLang="en-US" sz="1700" b="0" i="0" u="none" strike="noStrike" kern="1200" cap="none" spc="0" baseline="0">
              <a:solidFill>
                <a:srgbClr val="262626"/>
              </a:solidFill>
              <a:latin typeface="Franklin Gothic Book" pitchFamily="0" charset="0"/>
              <a:ea typeface="华文中宋" pitchFamily="0" charset="0"/>
              <a:cs typeface="Lucida Sans"/>
            </a:endParaRPr>
          </a:p>
        </p:txBody>
      </p:sp>
      <p:sp>
        <p:nvSpPr>
          <p:cNvPr id="63"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9937943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62626"/>
                </a:solidFill>
                <a:latin typeface="Söhne" pitchFamily="0" charset="0"/>
                <a:ea typeface="华文中宋" pitchFamily="0" charset="0"/>
                <a:cs typeface="Lucida Sans"/>
              </a:rPr>
              <a:t>Author: John Smith </a:t>
            </a:r>
            <a:endParaRPr lang="en-US" altLang="zh-CN" sz="2400" b="0" i="0" u="none" strike="noStrike" kern="1200" cap="none" spc="0" baseline="0">
              <a:solidFill>
                <a:srgbClr val="262626"/>
              </a:solidFill>
              <a:latin typeface="Söhne"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62626"/>
                </a:solidFill>
                <a:latin typeface="Söhne" pitchFamily="0" charset="0"/>
                <a:ea typeface="华文中宋" pitchFamily="0" charset="0"/>
                <a:cs typeface="Lucida Sans"/>
              </a:rPr>
              <a:t>Title: "Building a Keylogger Application in Python" </a:t>
            </a:r>
            <a:endParaRPr lang="en-US" altLang="zh-CN" sz="2400" b="0" i="0" u="none" strike="noStrike" kern="1200" cap="none" spc="0" baseline="0">
              <a:solidFill>
                <a:srgbClr val="262626"/>
              </a:solidFill>
              <a:latin typeface="Söhne"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62626"/>
                </a:solidFill>
                <a:latin typeface="Söhne" pitchFamily="0" charset="0"/>
                <a:ea typeface="华文中宋" pitchFamily="0" charset="0"/>
                <a:cs typeface="Lucida Sans"/>
              </a:rPr>
              <a:t>Website: </a:t>
            </a:r>
            <a:r>
              <a:rPr lang="en-US" altLang="zh-CN" sz="2400" b="0" i="0" u="none" strike="noStrike" kern="1200" cap="none" spc="0" baseline="0">
                <a:solidFill>
                  <a:srgbClr val="262626"/>
                </a:solidFill>
                <a:latin typeface="Söhne" pitchFamily="0" charset="0"/>
                <a:ea typeface="华文中宋" pitchFamily="0" charset="0"/>
                <a:cs typeface="Lucida Sans"/>
              </a:rPr>
              <a:t>RealPython</a:t>
            </a:r>
            <a:r>
              <a:rPr lang="en-US" altLang="zh-CN" sz="2400" b="0" i="0" u="none" strike="noStrike" kern="1200" cap="none" spc="0" baseline="0">
                <a:solidFill>
                  <a:srgbClr val="262626"/>
                </a:solidFill>
                <a:latin typeface="Söhne" pitchFamily="0" charset="0"/>
                <a:ea typeface="华文中宋" pitchFamily="0" charset="0"/>
                <a:cs typeface="Lucida Sans"/>
              </a:rPr>
              <a:t> URL: </a:t>
            </a:r>
            <a:r>
              <a:rPr lang="en-US" altLang="zh-CN" sz="2400" b="0" i="0" u="none" strike="noStrike" kern="1200" cap="none" spc="0" baseline="0">
                <a:solidFill>
                  <a:srgbClr val="262626"/>
                </a:solidFill>
                <a:latin typeface="Söhne" pitchFamily="0" charset="0"/>
                <a:ea typeface="华文中宋" pitchFamily="0" charset="0"/>
                <a:cs typeface="Lucida Sans"/>
              </a:rPr>
              <a:t>https://realpython.com/python-keylogger/</a:t>
            </a:r>
            <a:r>
              <a:rPr lang="en-US" altLang="zh-CN" sz="2400" b="0" i="0" u="none" strike="noStrike" kern="1200" cap="none" spc="0" baseline="0">
                <a:solidFill>
                  <a:srgbClr val="262626"/>
                </a:solidFill>
                <a:latin typeface="Söhne" pitchFamily="0" charset="0"/>
                <a:ea typeface="华文中宋" pitchFamily="0" charset="0"/>
                <a:cs typeface="Lucida Sans"/>
              </a:rPr>
              <a:t> </a:t>
            </a:r>
            <a:endParaRPr lang="en-US" altLang="zh-CN" sz="2400" b="0" i="0" u="none" strike="noStrike" kern="1200" cap="none" spc="0" baseline="0">
              <a:solidFill>
                <a:srgbClr val="262626"/>
              </a:solidFill>
              <a:latin typeface="Söhne"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262626"/>
                </a:solidFill>
                <a:latin typeface="Söhne" pitchFamily="0" charset="0"/>
                <a:ea typeface="华文中宋" pitchFamily="0" charset="0"/>
                <a:cs typeface="Lucida Sans"/>
              </a:rPr>
              <a:t>Accessed: April 5, 2024</a:t>
            </a:r>
            <a:endParaRPr lang="zh-CN" altLang="en-US" sz="2400" b="0" i="0" u="none" strike="noStrike" kern="1200" cap="none" spc="0" baseline="0">
              <a:solidFill>
                <a:srgbClr val="262626"/>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8950336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660147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67623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4" y="1407315"/>
            <a:ext cx="11029615" cy="280646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262626"/>
                </a:solidFill>
                <a:latin typeface="Söhne" pitchFamily="0" charset="0"/>
                <a:ea typeface="华文中宋" pitchFamily="0" charset="0"/>
                <a:cs typeface="Lucida Sans"/>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zh-CN" altLang="en-US" sz="2400" b="0" i="0" u="none" strike="noStrike" kern="1200" cap="none" spc="0" baseline="0">
              <a:solidFill>
                <a:srgbClr val="262626"/>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839146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32244" y="1337897"/>
            <a:ext cx="11613485" cy="418220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262626"/>
                </a:solidFill>
                <a:latin typeface="Söhne" pitchFamily="0" charset="0"/>
                <a:ea typeface="华文中宋" pitchFamily="0" charset="0"/>
                <a:cs typeface="Lucida Sans"/>
              </a:rPr>
              <a:t>The Python script implements a basic keylogger application with a graphical user interface (GUI) using the </a:t>
            </a:r>
            <a:r>
              <a:rPr lang="en-US" altLang="zh-CN" sz="1400" b="0" i="0" u="none" strike="noStrike" kern="1200" cap="none" spc="0" baseline="0">
                <a:solidFill>
                  <a:srgbClr val="262626"/>
                </a:solidFill>
                <a:latin typeface="Söhne" pitchFamily="0" charset="0"/>
                <a:ea typeface="华文中宋" pitchFamily="0" charset="0"/>
                <a:cs typeface="Lucida Sans"/>
              </a:rPr>
              <a:t>tkinter</a:t>
            </a:r>
            <a:r>
              <a:rPr lang="en-US" altLang="zh-CN" sz="1400" b="0" i="0" u="none" strike="noStrike" kern="1200" cap="none" spc="0" baseline="0">
                <a:solidFill>
                  <a:srgbClr val="262626"/>
                </a:solidFill>
                <a:latin typeface="Söhne" pitchFamily="0" charset="0"/>
                <a:ea typeface="华文中宋" pitchFamily="0" charset="0"/>
                <a:cs typeface="Lucida Sans"/>
              </a:rPr>
              <a:t> library. The keylogger functionality is achieved through the </a:t>
            </a:r>
            <a:r>
              <a:rPr lang="en-US" altLang="zh-CN" sz="1400" b="0" i="0" u="none" strike="noStrike" kern="1200" cap="none" spc="0" baseline="0">
                <a:solidFill>
                  <a:srgbClr val="262626"/>
                </a:solidFill>
                <a:latin typeface="Söhne" pitchFamily="0" charset="0"/>
                <a:ea typeface="华文中宋" pitchFamily="0" charset="0"/>
                <a:cs typeface="Lucida Sans"/>
              </a:rPr>
              <a:t>pynput</a:t>
            </a:r>
            <a:r>
              <a:rPr lang="en-US" altLang="zh-CN" sz="1400" b="0" i="0" u="none" strike="noStrike" kern="1200" cap="none" spc="0" baseline="0">
                <a:solidFill>
                  <a:srgbClr val="262626"/>
                </a:solidFill>
                <a:latin typeface="Söhne" pitchFamily="0" charset="0"/>
                <a:ea typeface="华文中宋" pitchFamily="0" charset="0"/>
                <a:cs typeface="Lucida Sans"/>
              </a:rPr>
              <a:t> library, which enables monitoring of keyboard events including key presses and releases.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262626"/>
                </a:solidFill>
                <a:latin typeface="Söhne" pitchFamily="0" charset="0"/>
                <a:ea typeface="华文中宋" pitchFamily="0" charset="0"/>
                <a:cs typeface="Lucida Sans"/>
              </a:rPr>
              <a:t>Features: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400" b="0" i="0" u="none" strike="noStrike" kern="1200" cap="none" spc="0" baseline="0">
                <a:solidFill>
                  <a:srgbClr val="262626"/>
                </a:solidFill>
                <a:latin typeface="Söhne" pitchFamily="0" charset="0"/>
                <a:ea typeface="华文中宋" pitchFamily="0" charset="0"/>
                <a:cs typeface="Lucida Sans"/>
              </a:rPr>
              <a:t>Records pressed, held, and released keys.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400" b="0" i="0" u="none" strike="noStrike" kern="1200" cap="none" spc="0" baseline="0">
                <a:solidFill>
                  <a:srgbClr val="262626"/>
                </a:solidFill>
                <a:latin typeface="Söhne" pitchFamily="0" charset="0"/>
                <a:ea typeface="华文中宋" pitchFamily="0" charset="0"/>
                <a:cs typeface="Lucida Sans"/>
              </a:rPr>
              <a:t>Saves </a:t>
            </a:r>
            <a:r>
              <a:rPr lang="en-US" altLang="zh-CN" sz="1400" b="0" i="0" u="none" strike="noStrike" kern="1200" cap="none" spc="0" baseline="0">
                <a:solidFill>
                  <a:srgbClr val="262626"/>
                </a:solidFill>
                <a:latin typeface="Söhne" pitchFamily="0" charset="0"/>
                <a:ea typeface="华文中宋" pitchFamily="0" charset="0"/>
                <a:cs typeface="Lucida Sans"/>
              </a:rPr>
              <a:t>keylog</a:t>
            </a:r>
            <a:r>
              <a:rPr lang="en-US" altLang="zh-CN" sz="1400" b="0" i="0" u="none" strike="noStrike" kern="1200" cap="none" spc="0" baseline="0">
                <a:solidFill>
                  <a:srgbClr val="262626"/>
                </a:solidFill>
                <a:latin typeface="Söhne" pitchFamily="0" charset="0"/>
                <a:ea typeface="华文中宋" pitchFamily="0" charset="0"/>
                <a:cs typeface="Lucida Sans"/>
              </a:rPr>
              <a:t> data in two formats: a text file ('key_log.txt') and a JSON file ('</a:t>
            </a:r>
            <a:r>
              <a:rPr lang="en-US" altLang="zh-CN" sz="1400" b="0" i="0" u="none" strike="noStrike" kern="1200" cap="none" spc="0" baseline="0">
                <a:solidFill>
                  <a:srgbClr val="262626"/>
                </a:solidFill>
                <a:latin typeface="Söhne" pitchFamily="0" charset="0"/>
                <a:ea typeface="华文中宋" pitchFamily="0" charset="0"/>
                <a:cs typeface="Lucida Sans"/>
              </a:rPr>
              <a:t>key_log.json</a:t>
            </a:r>
            <a:r>
              <a:rPr lang="en-US" altLang="zh-CN" sz="1400" b="0" i="0" u="none" strike="noStrike" kern="1200" cap="none" spc="0" baseline="0">
                <a:solidFill>
                  <a:srgbClr val="262626"/>
                </a:solidFill>
                <a:latin typeface="Söhne" pitchFamily="0" charset="0"/>
                <a:ea typeface="华文中宋" pitchFamily="0" charset="0"/>
                <a:cs typeface="Lucida Sans"/>
              </a:rPr>
              <a:t>').</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400" b="0" i="0" u="none" strike="noStrike" kern="1200" cap="none" spc="0" baseline="0">
                <a:solidFill>
                  <a:srgbClr val="262626"/>
                </a:solidFill>
                <a:latin typeface="Söhne" pitchFamily="0" charset="0"/>
                <a:ea typeface="华文中宋" pitchFamily="0" charset="0"/>
                <a:cs typeface="Lucida Sans"/>
              </a:rPr>
              <a:t>User-friendly interface with options to start and stop the keylogging process.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262626"/>
                </a:solidFill>
                <a:latin typeface="Söhne" pitchFamily="0" charset="0"/>
                <a:ea typeface="华文中宋" pitchFamily="0" charset="0"/>
                <a:cs typeface="Lucida Sans"/>
              </a:rPr>
              <a:t>Usage:</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400" b="0" i="0" u="none" strike="noStrike" kern="1200" cap="none" spc="0" baseline="0">
                <a:solidFill>
                  <a:srgbClr val="262626"/>
                </a:solidFill>
                <a:latin typeface="Söhne" pitchFamily="0" charset="0"/>
                <a:ea typeface="华文中宋" pitchFamily="0" charset="0"/>
                <a:cs typeface="Lucida Sans"/>
              </a:rPr>
              <a:t>Click the "Start" button to initiate the keylogging process.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400" b="0" i="0" u="none" strike="noStrike" kern="1200" cap="none" spc="0" baseline="0">
                <a:solidFill>
                  <a:srgbClr val="262626"/>
                </a:solidFill>
                <a:latin typeface="Söhne" pitchFamily="0" charset="0"/>
                <a:ea typeface="华文中宋" pitchFamily="0" charset="0"/>
                <a:cs typeface="Lucida Sans"/>
              </a:rPr>
              <a:t>The application will begin capturing keyboard input in real-time.</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400" b="0" i="0" u="none" strike="noStrike" kern="1200" cap="none" spc="0" baseline="0">
                <a:solidFill>
                  <a:srgbClr val="262626"/>
                </a:solidFill>
                <a:latin typeface="Söhne" pitchFamily="0" charset="0"/>
                <a:ea typeface="华文中宋" pitchFamily="0" charset="0"/>
                <a:cs typeface="Lucida Sans"/>
              </a:rPr>
              <a:t>Press the "Stop" button to halt the keylogging process.</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400" b="0" i="0" u="none" strike="noStrike" kern="1200" cap="none" spc="0" baseline="0">
                <a:solidFill>
                  <a:srgbClr val="262626"/>
                </a:solidFill>
                <a:latin typeface="Söhne" pitchFamily="0" charset="0"/>
                <a:ea typeface="华文中宋" pitchFamily="0" charset="0"/>
                <a:cs typeface="Lucida Sans"/>
              </a:rPr>
              <a:t>Access the generated </a:t>
            </a:r>
            <a:r>
              <a:rPr lang="en-US" altLang="zh-CN" sz="1400" b="0" i="0" u="none" strike="noStrike" kern="1200" cap="none" spc="0" baseline="0">
                <a:solidFill>
                  <a:srgbClr val="262626"/>
                </a:solidFill>
                <a:latin typeface="Söhne" pitchFamily="0" charset="0"/>
                <a:ea typeface="华文中宋" pitchFamily="0" charset="0"/>
                <a:cs typeface="Lucida Sans"/>
              </a:rPr>
              <a:t>keylog</a:t>
            </a:r>
            <a:r>
              <a:rPr lang="en-US" altLang="zh-CN" sz="1400" b="0" i="0" u="none" strike="noStrike" kern="1200" cap="none" spc="0" baseline="0">
                <a:solidFill>
                  <a:srgbClr val="262626"/>
                </a:solidFill>
                <a:latin typeface="Söhne" pitchFamily="0" charset="0"/>
                <a:ea typeface="华文中宋" pitchFamily="0" charset="0"/>
                <a:cs typeface="Lucida Sans"/>
              </a:rPr>
              <a:t> files for analysis or further processing.</a:t>
            </a:r>
            <a:endParaRPr lang="en-US" altLang="zh-CN" sz="14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262626"/>
                </a:solidFill>
                <a:latin typeface="Söhne" pitchFamily="0" charset="0"/>
                <a:ea typeface="华文中宋" pitchFamily="0" charset="0"/>
                <a:cs typeface="Lucida Sans"/>
              </a:rPr>
              <a:t>Note:</a:t>
            </a:r>
            <a:r>
              <a:rPr lang="en-US" altLang="zh-CN" sz="1400" b="0" i="0" u="none" strike="noStrike" kern="1200" cap="none" spc="0" baseline="0">
                <a:solidFill>
                  <a:srgbClr val="262626"/>
                </a:solidFill>
                <a:latin typeface="Söhne" pitchFamily="0" charset="0"/>
                <a:ea typeface="华文中宋" pitchFamily="0" charset="0"/>
                <a:cs typeface="Lucida Sans"/>
              </a:rPr>
              <a:t> This keylogger is intended for educational purposes and should be used responsibly and ethically. It may be modified or extended for specific requirements, but caution should be exercised to ensure compliance with legal and privacy considerations.</a:t>
            </a:r>
            <a:endParaRPr lang="zh-CN" altLang="en-US" sz="1400" b="0" i="0" u="none" strike="noStrike" kern="1200" cap="none" spc="0" baseline="0">
              <a:solidFill>
                <a:srgbClr val="262626"/>
              </a:solidFill>
              <a:latin typeface="Söhne" pitchFamily="0" charset="0"/>
              <a:ea typeface="华文中宋" pitchFamily="0" charset="0"/>
              <a:cs typeface="Lucida Sans"/>
            </a:endParaRPr>
          </a:p>
        </p:txBody>
      </p:sp>
    </p:spTree>
    <p:extLst>
      <p:ext uri="{BB962C8B-B14F-4D97-AF65-F5344CB8AC3E}">
        <p14:creationId xmlns:p14="http://schemas.microsoft.com/office/powerpoint/2010/main" val="13517100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3" y="1522104"/>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1. Requirement Analysis: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Identify the need for a keylogger application.</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Determine the target platform(s) (e.g., Windows, macOS, Linux).</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Define the key features and functionalities required.</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2. Design:</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Select appropriate programming languages and libraries.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Design the architecture of the keylogger system.</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Define the user interface layout and interactions.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Plan data storage mechanisms for captured keystrokes.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Consider security and privacy measures.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3. Development:</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Implement the keylogging functionality using libraries like </a:t>
            </a:r>
            <a:r>
              <a:rPr lang="en-US" altLang="zh-CN" sz="1200" b="0" i="0" u="none" strike="noStrike" kern="1200" cap="none" spc="0" baseline="0">
                <a:solidFill>
                  <a:srgbClr val="262626"/>
                </a:solidFill>
                <a:latin typeface="Söhne" pitchFamily="0" charset="0"/>
                <a:ea typeface="华文中宋" pitchFamily="0" charset="0"/>
                <a:cs typeface="Lucida Sans"/>
              </a:rPr>
              <a:t>pynput</a:t>
            </a:r>
            <a:r>
              <a:rPr lang="en-US" altLang="zh-CN" sz="1200" b="0" i="0" u="none" strike="noStrike" kern="1200" cap="none" spc="0" baseline="0">
                <a:solidFill>
                  <a:srgbClr val="262626"/>
                </a:solidFill>
                <a:latin typeface="Söhne" pitchFamily="0" charset="0"/>
                <a:ea typeface="华文中宋" pitchFamily="0" charset="0"/>
                <a:cs typeface="Lucida Sans"/>
              </a:rPr>
              <a:t> or </a:t>
            </a:r>
            <a:r>
              <a:rPr lang="en-US" altLang="zh-CN" sz="1200" b="0" i="0" u="none" strike="noStrike" kern="1200" cap="none" spc="0" baseline="0">
                <a:solidFill>
                  <a:srgbClr val="262626"/>
                </a:solidFill>
                <a:latin typeface="Söhne" pitchFamily="0" charset="0"/>
                <a:ea typeface="华文中宋" pitchFamily="0" charset="0"/>
                <a:cs typeface="Lucida Sans"/>
              </a:rPr>
              <a:t>pyHook</a:t>
            </a:r>
            <a:r>
              <a:rPr lang="en-US" altLang="zh-CN" sz="1200" b="0" i="0" u="none" strike="noStrike" kern="1200" cap="none" spc="0" baseline="0">
                <a:solidFill>
                  <a:srgbClr val="262626"/>
                </a:solidFill>
                <a:latin typeface="Söhne" pitchFamily="0" charset="0"/>
                <a:ea typeface="华文中宋" pitchFamily="0" charset="0"/>
                <a:cs typeface="Lucida Sans"/>
              </a:rPr>
              <a:t>.</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Develop the graphical user interface (GUI) using a toolkit such as </a:t>
            </a:r>
            <a:r>
              <a:rPr lang="en-US" altLang="zh-CN" sz="1200" b="0" i="0" u="none" strike="noStrike" kern="1200" cap="none" spc="0" baseline="0">
                <a:solidFill>
                  <a:srgbClr val="262626"/>
                </a:solidFill>
                <a:latin typeface="Söhne" pitchFamily="0" charset="0"/>
                <a:ea typeface="华文中宋" pitchFamily="0" charset="0"/>
                <a:cs typeface="Lucida Sans"/>
              </a:rPr>
              <a:t>tkinter</a:t>
            </a:r>
            <a:r>
              <a:rPr lang="en-US" altLang="zh-CN" sz="1200" b="0" i="0" u="none" strike="noStrike" kern="1200" cap="none" spc="0" baseline="0">
                <a:solidFill>
                  <a:srgbClr val="262626"/>
                </a:solidFill>
                <a:latin typeface="Söhne" pitchFamily="0" charset="0"/>
                <a:ea typeface="华文中宋" pitchFamily="0" charset="0"/>
                <a:cs typeface="Lucida Sans"/>
              </a:rPr>
              <a:t>.</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Integrate functionalities to start, stop, and configure the keylogger.</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Implement error handling and validation mechanisms.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Test each component individually and then integrate them into the system.</a:t>
            </a:r>
            <a:endParaRPr lang="zh-CN" altLang="en-US" sz="1200" b="0" i="0" u="none" strike="noStrike" kern="1200" cap="none" spc="0" baseline="0">
              <a:solidFill>
                <a:srgbClr val="262626"/>
              </a:solidFill>
              <a:latin typeface="Söhne" pitchFamily="0" charset="0"/>
              <a:ea typeface="华文中宋" pitchFamily="0" charset="0"/>
              <a:cs typeface="Lucida Sans"/>
            </a:endParaRPr>
          </a:p>
        </p:txBody>
      </p:sp>
    </p:spTree>
    <p:extLst>
      <p:ext uri="{BB962C8B-B14F-4D97-AF65-F5344CB8AC3E}">
        <p14:creationId xmlns:p14="http://schemas.microsoft.com/office/powerpoint/2010/main" val="1417035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5" name="文本框"/>
          <p:cNvSpPr>
            <a:spLocks noGrp="1"/>
          </p:cNvSpPr>
          <p:nvPr>
            <p:ph type="body" idx="1"/>
          </p:nvPr>
        </p:nvSpPr>
        <p:spPr>
          <a:xfrm rot="0">
            <a:off x="581193" y="1522104"/>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Arial" pitchFamily="34" charset="0"/>
              <a:buChar char="•"/>
            </a:pP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4. Testing:</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Conduct unit tests to verify the functionality of individual components.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Perform integration testing to ensure seamless interaction between modules.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Execute system tests to validate the keylogger's </a:t>
            </a:r>
            <a:r>
              <a:rPr lang="en-US" altLang="zh-CN" sz="1200" b="0" i="0" u="none" strike="noStrike" kern="1200" cap="none" spc="0" baseline="0">
                <a:solidFill>
                  <a:srgbClr val="262626"/>
                </a:solidFill>
                <a:latin typeface="Söhne" pitchFamily="0" charset="0"/>
                <a:ea typeface="华文中宋" pitchFamily="0" charset="0"/>
                <a:cs typeface="Lucida Sans"/>
              </a:rPr>
              <a:t>behavior</a:t>
            </a:r>
            <a:r>
              <a:rPr lang="en-US" altLang="zh-CN" sz="1200" b="0" i="0" u="none" strike="noStrike" kern="1200" cap="none" spc="0" baseline="0">
                <a:solidFill>
                  <a:srgbClr val="262626"/>
                </a:solidFill>
                <a:latin typeface="Söhne" pitchFamily="0" charset="0"/>
                <a:ea typeface="华文中宋" pitchFamily="0" charset="0"/>
                <a:cs typeface="Lucida Sans"/>
              </a:rPr>
              <a:t> in different scenarios.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Conduct security testing to identify and address vulnerabilities.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Solicit feedback from stakeholders for improvements.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5. Deployment:</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Package the keylogger application for distribution.</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Provide clear instructions for installation and usage.</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Ensure compatibility with the intended platform(s).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Consider digital signing for authenticity and trustworthiness.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Deploy the application via appropriate channels (e.g., direct download, software repositories).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262626"/>
                </a:solidFill>
                <a:latin typeface="Söhne" pitchFamily="0" charset="0"/>
                <a:ea typeface="华文中宋" pitchFamily="0" charset="0"/>
                <a:cs typeface="Lucida Sans"/>
              </a:rPr>
              <a:t>6. Maintenance and Updates: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Monitor user feedback and address reported issues promptly.</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Release updates to incorporate new features, enhancements, and bug fixes.</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Stay informed about changes in the operating system or libraries that may affect the keylogger's functionality.</a:t>
            </a:r>
            <a:endParaRPr lang="en-US" altLang="zh-CN" sz="1200" b="0" i="0" u="none" strike="noStrike" kern="1200" cap="none" spc="0" baseline="0">
              <a:solidFill>
                <a:srgbClr val="262626"/>
              </a:solidFill>
              <a:latin typeface="Söhne"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262626"/>
                </a:solidFill>
                <a:latin typeface="Söhne" pitchFamily="0" charset="0"/>
                <a:ea typeface="华文中宋" pitchFamily="0" charset="0"/>
                <a:cs typeface="Lucida Sans"/>
              </a:rPr>
              <a:t>Continuously evaluate and improve security measures to prevent misuse or unauthorized access.</a:t>
            </a:r>
            <a:endParaRPr lang="zh-CN" altLang="en-US" sz="1200" b="0" i="0" u="none" strike="noStrike" kern="1200" cap="none" spc="0" baseline="0">
              <a:solidFill>
                <a:srgbClr val="262626"/>
              </a:solidFill>
              <a:latin typeface="Söhne" pitchFamily="0" charset="0"/>
              <a:ea typeface="华文中宋" pitchFamily="0" charset="0"/>
              <a:cs typeface="Lucida Sans"/>
            </a:endParaRPr>
          </a:p>
        </p:txBody>
      </p:sp>
    </p:spTree>
    <p:extLst>
      <p:ext uri="{BB962C8B-B14F-4D97-AF65-F5344CB8AC3E}">
        <p14:creationId xmlns:p14="http://schemas.microsoft.com/office/powerpoint/2010/main" val="17674733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Algorithm:</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1. Initialization: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Import required libraries.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Define global variables.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Set up initial configurations.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2. GUI Setup:</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Create a </a:t>
            </a:r>
            <a:r>
              <a:rPr lang="en-US" altLang="zh-CN" sz="12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200" b="0" i="0" u="none" strike="noStrike" kern="1200" cap="none" spc="0" baseline="0">
                <a:solidFill>
                  <a:srgbClr val="404040"/>
                </a:solidFill>
                <a:latin typeface="Franklin Gothic Book" pitchFamily="0" charset="0"/>
                <a:ea typeface="华文中宋" pitchFamily="0" charset="0"/>
                <a:cs typeface="Lucida Sans"/>
              </a:rPr>
              <a:t> window.</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Add start and stop buttons.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Include labels for status updates.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Designate event handlers for UI elements.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clear and intuitive layout.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4906366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3. Keylogging Functions: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Implement functions for capturing key events.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Differentiate between key press and release.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Store captured keystrokes.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accuracy and reliability of keylogging.</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4. Data Logging:</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Save captured keystrokes to a file.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Choose appropriate file format (e.g., text, JSON).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Handle file writing operations efficiently.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proper formatting of logged data.</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Implement periodic or batched logging.</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503637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5. Start and Stop Mechanisms: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Implement functions to start and stop keylogging.</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Toggle event listeners based on application state.</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Provide visual feedback on keylogger status.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Ensure synchronization between GUI and keylogging functionality.</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   - Handle edge cases such as unexpected shutdowns.</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20450270"/>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24</cp:revision>
  <dcterms:created xsi:type="dcterms:W3CDTF">2021-05-26T16:50:10Z</dcterms:created>
  <dcterms:modified xsi:type="dcterms:W3CDTF">2024-04-10T07:29:04Z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