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5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296" y="1477124"/>
            <a:ext cx="15505303" cy="84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47" y="3429749"/>
            <a:ext cx="7425055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5678478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dirty="0" smtClean="0"/>
              <a:t>A MATERIAL DESIGN STUDY APP</a:t>
            </a:r>
            <a:br>
              <a:rPr lang="en-US" b="1" dirty="0" smtClean="0"/>
            </a:br>
            <a:r>
              <a:rPr lang="en-US" b="1" dirty="0" smtClean="0"/>
              <a:t>                     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             SUBMITTED BY: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TEAM MEMBERS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 1.SUREGASRI . C (LEADER)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 2.RAMPRABHA . J</a:t>
            </a:r>
            <a:br>
              <a:rPr lang="en-US" b="1" dirty="0" smtClean="0"/>
            </a:br>
            <a:r>
              <a:rPr lang="en-US" b="1" dirty="0" smtClean="0"/>
              <a:t>                           3.SUHASINI . M      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 4.VASUNTHARA . 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273050"/>
            <a:ext cx="3457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6282" y="2107133"/>
            <a:ext cx="2623845" cy="35260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8799" y="1091190"/>
            <a:ext cx="16125825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6144260" algn="l"/>
              </a:tabLst>
            </a:pPr>
            <a:r>
              <a:rPr sz="3150" spc="50" dirty="0">
                <a:solidFill>
                  <a:srgbClr val="332C2C"/>
                </a:solidFill>
                <a:latin typeface="Verdana"/>
                <a:cs typeface="Verdana"/>
              </a:rPr>
              <a:t>Examining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successful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case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studies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material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educational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applications </a:t>
            </a:r>
            <a:r>
              <a:rPr sz="3150" spc="-90" dirty="0">
                <a:solidFill>
                  <a:srgbClr val="332C2C"/>
                </a:solidFill>
                <a:latin typeface="Verdana"/>
                <a:cs typeface="Verdana"/>
              </a:rPr>
              <a:t>reveals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332C2C"/>
                </a:solidFill>
                <a:latin typeface="Verdana"/>
                <a:cs typeface="Verdana"/>
              </a:rPr>
              <a:t>practices.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examples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demonstrate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thoughtful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lead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improved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retention,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/>
                <a:cs typeface="Verdana"/>
              </a:rPr>
              <a:t>overall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educational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success.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ts val="3390"/>
              </a:lnSpc>
            </a:pP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cases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31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guide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developments.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8588" y="1207300"/>
            <a:ext cx="382905" cy="296545"/>
          </a:xfrm>
          <a:custGeom>
            <a:avLst/>
            <a:gdLst/>
            <a:ahLst/>
            <a:cxnLst/>
            <a:rect l="l" t="t" r="r" b="b"/>
            <a:pathLst>
              <a:path w="382905" h="296544">
                <a:moveTo>
                  <a:pt x="175514" y="0"/>
                </a:moveTo>
                <a:lnTo>
                  <a:pt x="135509" y="0"/>
                </a:lnTo>
                <a:lnTo>
                  <a:pt x="0" y="296545"/>
                </a:lnTo>
                <a:lnTo>
                  <a:pt x="49149" y="296545"/>
                </a:lnTo>
                <a:lnTo>
                  <a:pt x="82550" y="221754"/>
                </a:lnTo>
                <a:lnTo>
                  <a:pt x="276846" y="221754"/>
                </a:lnTo>
                <a:lnTo>
                  <a:pt x="258281" y="181127"/>
                </a:lnTo>
                <a:lnTo>
                  <a:pt x="100838" y="181127"/>
                </a:lnTo>
                <a:lnTo>
                  <a:pt x="155321" y="59194"/>
                </a:lnTo>
                <a:lnTo>
                  <a:pt x="202563" y="59194"/>
                </a:lnTo>
                <a:lnTo>
                  <a:pt x="175514" y="0"/>
                </a:lnTo>
                <a:close/>
              </a:path>
              <a:path w="382905" h="296544">
                <a:moveTo>
                  <a:pt x="276846" y="221754"/>
                </a:moveTo>
                <a:lnTo>
                  <a:pt x="228092" y="221754"/>
                </a:lnTo>
                <a:lnTo>
                  <a:pt x="261493" y="296545"/>
                </a:lnTo>
                <a:lnTo>
                  <a:pt x="311023" y="296545"/>
                </a:lnTo>
                <a:lnTo>
                  <a:pt x="276846" y="221754"/>
                </a:lnTo>
                <a:close/>
              </a:path>
              <a:path w="382905" h="296544">
                <a:moveTo>
                  <a:pt x="202563" y="59194"/>
                </a:moveTo>
                <a:lnTo>
                  <a:pt x="155321" y="59194"/>
                </a:lnTo>
                <a:lnTo>
                  <a:pt x="209931" y="181127"/>
                </a:lnTo>
                <a:lnTo>
                  <a:pt x="258281" y="181127"/>
                </a:lnTo>
                <a:lnTo>
                  <a:pt x="202563" y="59194"/>
                </a:lnTo>
                <a:close/>
              </a:path>
              <a:path w="382905" h="296544">
                <a:moveTo>
                  <a:pt x="382397" y="0"/>
                </a:moveTo>
                <a:lnTo>
                  <a:pt x="336169" y="0"/>
                </a:lnTo>
                <a:lnTo>
                  <a:pt x="336169" y="296545"/>
                </a:lnTo>
                <a:lnTo>
                  <a:pt x="382397" y="296545"/>
                </a:lnTo>
                <a:lnTo>
                  <a:pt x="38239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5281" y="1190497"/>
            <a:ext cx="3069031" cy="3929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697" y="1628648"/>
            <a:ext cx="2162893" cy="39293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118588" y="1207300"/>
            <a:ext cx="382905" cy="296545"/>
          </a:xfrm>
          <a:custGeom>
            <a:avLst/>
            <a:gdLst/>
            <a:ahLst/>
            <a:cxnLst/>
            <a:rect l="l" t="t" r="r" b="b"/>
            <a:pathLst>
              <a:path w="382905" h="296544">
                <a:moveTo>
                  <a:pt x="175514" y="0"/>
                </a:moveTo>
                <a:lnTo>
                  <a:pt x="135509" y="0"/>
                </a:lnTo>
                <a:lnTo>
                  <a:pt x="0" y="296545"/>
                </a:lnTo>
                <a:lnTo>
                  <a:pt x="49149" y="296545"/>
                </a:lnTo>
                <a:lnTo>
                  <a:pt x="82550" y="221754"/>
                </a:lnTo>
                <a:lnTo>
                  <a:pt x="276846" y="221754"/>
                </a:lnTo>
                <a:lnTo>
                  <a:pt x="258281" y="181127"/>
                </a:lnTo>
                <a:lnTo>
                  <a:pt x="100838" y="181127"/>
                </a:lnTo>
                <a:lnTo>
                  <a:pt x="155321" y="59194"/>
                </a:lnTo>
                <a:lnTo>
                  <a:pt x="202563" y="59194"/>
                </a:lnTo>
                <a:lnTo>
                  <a:pt x="175514" y="0"/>
                </a:lnTo>
                <a:close/>
              </a:path>
              <a:path w="382905" h="296544">
                <a:moveTo>
                  <a:pt x="276846" y="221754"/>
                </a:moveTo>
                <a:lnTo>
                  <a:pt x="228092" y="221754"/>
                </a:lnTo>
                <a:lnTo>
                  <a:pt x="261493" y="296545"/>
                </a:lnTo>
                <a:lnTo>
                  <a:pt x="311023" y="296545"/>
                </a:lnTo>
                <a:lnTo>
                  <a:pt x="276846" y="221754"/>
                </a:lnTo>
                <a:close/>
              </a:path>
              <a:path w="382905" h="296544">
                <a:moveTo>
                  <a:pt x="202563" y="59194"/>
                </a:moveTo>
                <a:lnTo>
                  <a:pt x="155321" y="59194"/>
                </a:lnTo>
                <a:lnTo>
                  <a:pt x="209931" y="181127"/>
                </a:lnTo>
                <a:lnTo>
                  <a:pt x="258281" y="181127"/>
                </a:lnTo>
                <a:lnTo>
                  <a:pt x="202563" y="59194"/>
                </a:lnTo>
                <a:close/>
              </a:path>
              <a:path w="382905" h="296544">
                <a:moveTo>
                  <a:pt x="382397" y="0"/>
                </a:moveTo>
                <a:lnTo>
                  <a:pt x="336169" y="0"/>
                </a:lnTo>
                <a:lnTo>
                  <a:pt x="336169" y="296545"/>
                </a:lnTo>
                <a:lnTo>
                  <a:pt x="382397" y="296545"/>
                </a:lnTo>
                <a:lnTo>
                  <a:pt x="38239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8799" y="1091190"/>
            <a:ext cx="16037560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  <a:tabLst>
                <a:tab pos="5920740" algn="l"/>
              </a:tabLst>
            </a:pP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education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promising.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Trends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3150">
              <a:latin typeface="Verdana"/>
              <a:cs typeface="Verdana"/>
            </a:endParaRPr>
          </a:p>
          <a:p>
            <a:pPr marL="12700" marR="5080" indent="2216150">
              <a:lnSpc>
                <a:spcPts val="3450"/>
              </a:lnSpc>
              <a:spcBef>
                <a:spcPts val="225"/>
              </a:spcBef>
            </a:pP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personalized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learning,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immersive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technologies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sz="31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AR/VR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are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shaping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landscape.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Staying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informed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about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trends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educators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designers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innovative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solutions.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4015" y="4779683"/>
              <a:ext cx="3706317" cy="342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9346" y="4425213"/>
              <a:ext cx="847991" cy="2017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4604" marR="908050">
              <a:lnSpc>
                <a:spcPct val="101099"/>
              </a:lnSpc>
              <a:spcBef>
                <a:spcPts val="70"/>
              </a:spcBef>
            </a:pPr>
            <a:r>
              <a:rPr spc="-120" dirty="0"/>
              <a:t>In</a:t>
            </a:r>
            <a:r>
              <a:rPr spc="-229" dirty="0"/>
              <a:t> </a:t>
            </a:r>
            <a:r>
              <a:rPr dirty="0"/>
              <a:t>conclusion,</a:t>
            </a:r>
            <a:r>
              <a:rPr spc="-229" dirty="0"/>
              <a:t> </a:t>
            </a:r>
            <a:r>
              <a:rPr spc="70" dirty="0"/>
              <a:t>enhancing</a:t>
            </a:r>
            <a:r>
              <a:rPr spc="-229" dirty="0"/>
              <a:t> </a:t>
            </a:r>
            <a:r>
              <a:rPr spc="-10" dirty="0"/>
              <a:t>learning </a:t>
            </a:r>
            <a:r>
              <a:rPr spc="45" dirty="0"/>
              <a:t>outcomes</a:t>
            </a:r>
            <a:r>
              <a:rPr spc="-225" dirty="0"/>
              <a:t> </a:t>
            </a:r>
            <a:r>
              <a:rPr spc="65" dirty="0"/>
              <a:t>through</a:t>
            </a:r>
            <a:r>
              <a:rPr spc="-225" dirty="0"/>
              <a:t> </a:t>
            </a:r>
            <a:r>
              <a:rPr spc="-20" dirty="0"/>
              <a:t>effective</a:t>
            </a:r>
            <a:r>
              <a:rPr spc="-220" dirty="0"/>
              <a:t> </a:t>
            </a:r>
            <a:r>
              <a:rPr spc="-10" dirty="0"/>
              <a:t>material </a:t>
            </a:r>
            <a:r>
              <a:rPr spc="50" dirty="0"/>
              <a:t>design</a:t>
            </a:r>
            <a:r>
              <a:rPr spc="-145" dirty="0"/>
              <a:t> </a:t>
            </a:r>
            <a:r>
              <a:rPr spc="-70" dirty="0"/>
              <a:t>is</a:t>
            </a:r>
            <a:r>
              <a:rPr spc="-145" dirty="0"/>
              <a:t> </a:t>
            </a:r>
            <a:r>
              <a:rPr spc="-45" dirty="0"/>
              <a:t>achievable.</a:t>
            </a:r>
            <a:r>
              <a:rPr spc="-140" dirty="0"/>
              <a:t> </a:t>
            </a:r>
            <a:r>
              <a:rPr dirty="0"/>
              <a:t>By</a:t>
            </a:r>
            <a:r>
              <a:rPr spc="-145" dirty="0"/>
              <a:t> </a:t>
            </a:r>
            <a:r>
              <a:rPr dirty="0"/>
              <a:t>focusing</a:t>
            </a:r>
            <a:r>
              <a:rPr spc="-140" dirty="0"/>
              <a:t> </a:t>
            </a:r>
            <a:r>
              <a:rPr spc="55" dirty="0"/>
              <a:t>on</a:t>
            </a:r>
          </a:p>
          <a:p>
            <a:pPr marL="14604" marR="5080" indent="3718560">
              <a:lnSpc>
                <a:spcPct val="101699"/>
              </a:lnSpc>
              <a:spcBef>
                <a:spcPts val="15"/>
              </a:spcBef>
            </a:pPr>
            <a:r>
              <a:rPr spc="-420" dirty="0"/>
              <a:t>,</a:t>
            </a:r>
            <a:r>
              <a:rPr spc="-210" dirty="0"/>
              <a:t> </a:t>
            </a:r>
            <a:r>
              <a:rPr spc="-70" dirty="0"/>
              <a:t>interactivity,</a:t>
            </a:r>
            <a:r>
              <a:rPr spc="-204" dirty="0"/>
              <a:t> </a:t>
            </a:r>
            <a:r>
              <a:rPr spc="50" dirty="0"/>
              <a:t>and </a:t>
            </a:r>
            <a:r>
              <a:rPr spc="-55" dirty="0"/>
              <a:t>accessibility,</a:t>
            </a:r>
            <a:r>
              <a:rPr spc="-215" dirty="0"/>
              <a:t> </a:t>
            </a:r>
            <a:r>
              <a:rPr spc="60" dirty="0"/>
              <a:t>we</a:t>
            </a:r>
            <a:r>
              <a:rPr spc="-210" dirty="0"/>
              <a:t> </a:t>
            </a:r>
            <a:r>
              <a:rPr spc="55" dirty="0"/>
              <a:t>can</a:t>
            </a:r>
            <a:r>
              <a:rPr spc="-215" dirty="0"/>
              <a:t> </a:t>
            </a:r>
            <a:r>
              <a:rPr spc="-25" dirty="0"/>
              <a:t>create</a:t>
            </a:r>
            <a:r>
              <a:rPr spc="-210" dirty="0"/>
              <a:t> </a:t>
            </a:r>
            <a:r>
              <a:rPr spc="-10" dirty="0"/>
              <a:t>educational </a:t>
            </a:r>
            <a:r>
              <a:rPr dirty="0"/>
              <a:t>applications</a:t>
            </a:r>
            <a:r>
              <a:rPr spc="-125" dirty="0"/>
              <a:t> </a:t>
            </a:r>
            <a:r>
              <a:rPr dirty="0"/>
              <a:t>that</a:t>
            </a:r>
            <a:r>
              <a:rPr spc="-120" dirty="0"/>
              <a:t> </a:t>
            </a:r>
            <a:r>
              <a:rPr spc="-35" dirty="0"/>
              <a:t>truly</a:t>
            </a:r>
            <a:r>
              <a:rPr spc="-120" dirty="0"/>
              <a:t> </a:t>
            </a:r>
            <a:r>
              <a:rPr spc="45" dirty="0"/>
              <a:t>support</a:t>
            </a:r>
            <a:r>
              <a:rPr spc="-120" dirty="0"/>
              <a:t> </a:t>
            </a:r>
            <a:r>
              <a:rPr spc="-10" dirty="0"/>
              <a:t>learners. </a:t>
            </a:r>
            <a:r>
              <a:rPr dirty="0"/>
              <a:t>Continuous</a:t>
            </a:r>
            <a:r>
              <a:rPr spc="40" dirty="0"/>
              <a:t> </a:t>
            </a:r>
            <a:r>
              <a:rPr dirty="0"/>
              <a:t>improvement</a:t>
            </a:r>
            <a:r>
              <a:rPr spc="35" dirty="0"/>
              <a:t> </a:t>
            </a:r>
            <a:r>
              <a:rPr spc="75" dirty="0"/>
              <a:t>and</a:t>
            </a:r>
            <a:r>
              <a:rPr spc="35" dirty="0"/>
              <a:t> </a:t>
            </a:r>
            <a:r>
              <a:rPr spc="-10" dirty="0"/>
              <a:t>adaptation </a:t>
            </a:r>
            <a:r>
              <a:rPr spc="-50" dirty="0"/>
              <a:t>are</a:t>
            </a:r>
            <a:r>
              <a:rPr spc="-235" dirty="0"/>
              <a:t> </a:t>
            </a:r>
            <a:r>
              <a:rPr spc="-75" dirty="0"/>
              <a:t>key</a:t>
            </a:r>
            <a:r>
              <a:rPr spc="-229" dirty="0"/>
              <a:t> </a:t>
            </a:r>
            <a:r>
              <a:rPr dirty="0"/>
              <a:t>to</a:t>
            </a:r>
            <a:r>
              <a:rPr spc="-229" dirty="0"/>
              <a:t> </a:t>
            </a:r>
            <a:r>
              <a:rPr spc="-10" dirty="0"/>
              <a:t>success.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Conclusion</a:t>
            </a:r>
            <a:r>
              <a:rPr spc="-210" dirty="0"/>
              <a:t> </a:t>
            </a:r>
            <a:r>
              <a:rPr spc="-20" dirty="0"/>
              <a:t>and</a:t>
            </a:r>
            <a:r>
              <a:rPr spc="-204" dirty="0"/>
              <a:t> </a:t>
            </a:r>
            <a:r>
              <a:rPr spc="-65" dirty="0"/>
              <a:t>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806450"/>
            <a:ext cx="14935200" cy="7562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7359650"/>
            <a:ext cx="11887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00700" cy="102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157" y="2743695"/>
            <a:ext cx="1512760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8250" spc="-75" dirty="0"/>
              <a:t>Enhancing</a:t>
            </a:r>
            <a:r>
              <a:rPr sz="8250" spc="-260" dirty="0"/>
              <a:t> </a:t>
            </a:r>
            <a:r>
              <a:rPr sz="8250" spc="-155" dirty="0"/>
              <a:t>Learning</a:t>
            </a:r>
            <a:r>
              <a:rPr sz="8250" spc="-254" dirty="0"/>
              <a:t> </a:t>
            </a:r>
            <a:r>
              <a:rPr sz="8250" spc="-220" dirty="0"/>
              <a:t>Outcomes:</a:t>
            </a:r>
            <a:r>
              <a:rPr sz="8250" spc="-254" dirty="0"/>
              <a:t> </a:t>
            </a:r>
            <a:r>
              <a:rPr sz="8250" spc="-50" dirty="0"/>
              <a:t>A </a:t>
            </a:r>
            <a:r>
              <a:rPr sz="8250" spc="-180" dirty="0"/>
              <a:t>Comprehensive</a:t>
            </a:r>
            <a:r>
              <a:rPr sz="8250" spc="-275" dirty="0"/>
              <a:t> </a:t>
            </a:r>
            <a:r>
              <a:rPr sz="8250" spc="-60" dirty="0"/>
              <a:t>Study</a:t>
            </a:r>
            <a:r>
              <a:rPr sz="8250" spc="-325" dirty="0"/>
              <a:t> </a:t>
            </a:r>
            <a:r>
              <a:rPr sz="8250" spc="-75" dirty="0"/>
              <a:t>on</a:t>
            </a:r>
            <a:r>
              <a:rPr sz="8250" spc="-300" dirty="0"/>
              <a:t> </a:t>
            </a:r>
            <a:r>
              <a:rPr sz="8250" spc="-10" dirty="0"/>
              <a:t>Material </a:t>
            </a:r>
            <a:r>
              <a:rPr sz="8250" spc="-110" dirty="0"/>
              <a:t>Design</a:t>
            </a:r>
            <a:r>
              <a:rPr sz="8250" spc="-270" dirty="0"/>
              <a:t> </a:t>
            </a:r>
            <a:r>
              <a:rPr sz="8250" dirty="0"/>
              <a:t>in</a:t>
            </a:r>
            <a:r>
              <a:rPr sz="8250" spc="-265" dirty="0"/>
              <a:t> </a:t>
            </a:r>
            <a:r>
              <a:rPr sz="8250" spc="-120" dirty="0"/>
              <a:t>Educational</a:t>
            </a:r>
            <a:r>
              <a:rPr sz="8250" spc="-270" dirty="0"/>
              <a:t> </a:t>
            </a:r>
            <a:r>
              <a:rPr sz="8250" spc="-60" dirty="0"/>
              <a:t>Applications</a:t>
            </a:r>
            <a:endParaRPr sz="82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44549"/>
            <a:ext cx="74409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/>
              <a:t>Introduction</a:t>
            </a:r>
            <a:r>
              <a:rPr sz="4500" spc="-135" dirty="0"/>
              <a:t> </a:t>
            </a:r>
            <a:r>
              <a:rPr sz="4500" spc="-90" dirty="0"/>
              <a:t>to</a:t>
            </a:r>
            <a:r>
              <a:rPr sz="4500" spc="-135" dirty="0"/>
              <a:t> </a:t>
            </a:r>
            <a:r>
              <a:rPr sz="4500" spc="-90" dirty="0"/>
              <a:t>Material</a:t>
            </a:r>
            <a:r>
              <a:rPr sz="4500" spc="-135" dirty="0"/>
              <a:t> </a:t>
            </a:r>
            <a:r>
              <a:rPr sz="4500" spc="-10" dirty="0"/>
              <a:t>Design</a:t>
            </a:r>
            <a:endParaRPr sz="45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4687" y="3937215"/>
            <a:ext cx="2685249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4687" y="4784940"/>
            <a:ext cx="3268230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98337" y="5632665"/>
            <a:ext cx="4080929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17303" y="3420110"/>
            <a:ext cx="744220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presentation,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endParaRPr sz="2750">
              <a:latin typeface="Verdana"/>
              <a:cs typeface="Verdana"/>
            </a:endParaRPr>
          </a:p>
          <a:p>
            <a:pPr marL="12700" marR="62230" indent="2829560">
              <a:lnSpc>
                <a:spcPct val="100000"/>
              </a:lnSpc>
              <a:spcBef>
                <a:spcPts val="75"/>
              </a:spcBef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educational applications.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analyze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impact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endParaRPr sz="2750">
              <a:latin typeface="Verdana"/>
              <a:cs typeface="Verdana"/>
            </a:endParaRPr>
          </a:p>
          <a:p>
            <a:pPr marL="12700" marR="5080" indent="3390900">
              <a:lnSpc>
                <a:spcPct val="101099"/>
              </a:lnSpc>
              <a:spcBef>
                <a:spcPts val="40"/>
              </a:spcBef>
              <a:tabLst>
                <a:tab pos="6953884" algn="l"/>
              </a:tabLst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discuss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effective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implementation.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goal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both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learners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educators.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736" y="4365955"/>
            <a:ext cx="3232213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351" y="3518230"/>
            <a:ext cx="2642946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4492" y="5642305"/>
            <a:ext cx="1404251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9121" y="5642305"/>
            <a:ext cx="1667814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54579" y="4277474"/>
            <a:ext cx="996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2747" y="3429749"/>
            <a:ext cx="6814820" cy="17221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920115" indent="2792095" algn="just">
              <a:lnSpc>
                <a:spcPct val="101099"/>
              </a:lnSpc>
              <a:spcBef>
                <a:spcPts val="70"/>
              </a:spcBef>
            </a:pP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refers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language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developed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Google.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 emphasizes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7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responsive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animations,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transitions.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2747" y="5134724"/>
            <a:ext cx="7317105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aims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endParaRPr sz="2750">
              <a:latin typeface="Verdana"/>
              <a:cs typeface="Verdana"/>
            </a:endParaRPr>
          </a:p>
          <a:p>
            <a:pPr marL="12700" marR="5080" indent="1525270">
              <a:lnSpc>
                <a:spcPts val="3379"/>
              </a:lnSpc>
              <a:spcBef>
                <a:spcPts val="15"/>
              </a:spcBef>
              <a:tabLst>
                <a:tab pos="4105910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experience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educational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87296" y="1482598"/>
            <a:ext cx="7484745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-65" dirty="0"/>
              <a:t>Understanding</a:t>
            </a:r>
            <a:r>
              <a:rPr sz="4550" spc="-170" dirty="0"/>
              <a:t> </a:t>
            </a:r>
            <a:r>
              <a:rPr sz="4550" spc="-60" dirty="0"/>
              <a:t>Material</a:t>
            </a:r>
            <a:r>
              <a:rPr sz="4550" spc="-170" dirty="0"/>
              <a:t> </a:t>
            </a:r>
            <a:r>
              <a:rPr sz="4550" spc="-10" dirty="0"/>
              <a:t>Design</a:t>
            </a:r>
            <a:endParaRPr sz="4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649" rIns="0" bIns="0" rtlCol="0">
            <a:spAutoFit/>
          </a:bodyPr>
          <a:lstStyle/>
          <a:p>
            <a:pPr marL="8037195">
              <a:lnSpc>
                <a:spcPct val="100000"/>
              </a:lnSpc>
              <a:spcBef>
                <a:spcPts val="100"/>
              </a:spcBef>
            </a:pPr>
            <a:r>
              <a:rPr sz="4200" spc="-95" dirty="0"/>
              <a:t>Importance</a:t>
            </a:r>
            <a:r>
              <a:rPr sz="4200" spc="-114" dirty="0"/>
              <a:t> </a:t>
            </a:r>
            <a:r>
              <a:rPr sz="4200" spc="-45" dirty="0"/>
              <a:t>of</a:t>
            </a:r>
            <a:r>
              <a:rPr sz="4200" spc="-110" dirty="0"/>
              <a:t> </a:t>
            </a:r>
            <a:r>
              <a:rPr sz="4200" spc="-85" dirty="0"/>
              <a:t>Learning</a:t>
            </a:r>
            <a:r>
              <a:rPr sz="4200" spc="-110" dirty="0"/>
              <a:t> </a:t>
            </a:r>
            <a:r>
              <a:rPr sz="4200" spc="-45" dirty="0"/>
              <a:t>Outcomes</a:t>
            </a:r>
            <a:endParaRPr sz="42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1033" y="3508590"/>
            <a:ext cx="3268230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4687" y="4356315"/>
            <a:ext cx="3620909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32816" y="6061290"/>
            <a:ext cx="2707640" cy="3438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17303" y="3420110"/>
            <a:ext cx="7507605" cy="3427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  <a:tabLst>
                <a:tab pos="5409565" algn="l"/>
              </a:tabLst>
            </a:pP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educational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success.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endParaRPr sz="2750">
              <a:latin typeface="Verdana"/>
              <a:cs typeface="Verdana"/>
            </a:endParaRPr>
          </a:p>
          <a:p>
            <a:pPr marL="12700" marR="491490" indent="3673475">
              <a:lnSpc>
                <a:spcPts val="3379"/>
              </a:lnSpc>
              <a:spcBef>
                <a:spcPts val="4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engagement,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overall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satisfaction.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focusing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endParaRPr sz="2750">
              <a:latin typeface="Verdana"/>
              <a:cs typeface="Verdana"/>
            </a:endParaRPr>
          </a:p>
          <a:p>
            <a:pPr marL="12700" marR="574040">
              <a:lnSpc>
                <a:spcPts val="3300"/>
              </a:lnSpc>
              <a:spcBef>
                <a:spcPts val="55"/>
              </a:spcBef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material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design,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create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foster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deeper</a:t>
            </a:r>
            <a:endParaRPr sz="2750">
              <a:latin typeface="Verdana"/>
              <a:cs typeface="Verdana"/>
            </a:endParaRPr>
          </a:p>
          <a:p>
            <a:pPr marL="12700" marR="4091940">
              <a:lnSpc>
                <a:spcPts val="3379"/>
              </a:lnSpc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among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students.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1160" y="3518230"/>
            <a:ext cx="2685249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7388" y="4365955"/>
            <a:ext cx="1295692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675" y="4794580"/>
            <a:ext cx="1718538" cy="3438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60" dirty="0"/>
              <a:t> </a:t>
            </a:r>
            <a:r>
              <a:rPr spc="-75" dirty="0"/>
              <a:t>key</a:t>
            </a:r>
            <a:r>
              <a:rPr spc="-160" dirty="0"/>
              <a:t> </a:t>
            </a:r>
            <a:r>
              <a:rPr dirty="0"/>
              <a:t>principles</a:t>
            </a:r>
            <a:r>
              <a:rPr spc="-155" dirty="0"/>
              <a:t> </a:t>
            </a:r>
            <a:r>
              <a:rPr spc="-25" dirty="0"/>
              <a:t>of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include</a:t>
            </a:r>
            <a:r>
              <a:rPr spc="-235" dirty="0"/>
              <a:t> </a:t>
            </a:r>
            <a:r>
              <a:rPr dirty="0"/>
              <a:t>depth,</a:t>
            </a:r>
            <a:r>
              <a:rPr spc="-229" dirty="0"/>
              <a:t> </a:t>
            </a:r>
            <a:r>
              <a:rPr dirty="0"/>
              <a:t>motion,</a:t>
            </a:r>
            <a:r>
              <a:rPr spc="-235" dirty="0"/>
              <a:t> </a:t>
            </a:r>
            <a:r>
              <a:rPr spc="75" dirty="0"/>
              <a:t>and</a:t>
            </a:r>
            <a:r>
              <a:rPr spc="-229" dirty="0"/>
              <a:t> </a:t>
            </a:r>
            <a:r>
              <a:rPr spc="80" dirty="0"/>
              <a:t>bold</a:t>
            </a:r>
            <a:r>
              <a:rPr spc="-229" dirty="0"/>
              <a:t> </a:t>
            </a:r>
            <a:r>
              <a:rPr spc="-10" dirty="0"/>
              <a:t>colors.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These</a:t>
            </a:r>
            <a:r>
              <a:rPr spc="-160" dirty="0"/>
              <a:t> </a:t>
            </a:r>
            <a:r>
              <a:rPr dirty="0"/>
              <a:t>elements</a:t>
            </a:r>
            <a:r>
              <a:rPr spc="-155" dirty="0"/>
              <a:t> </a:t>
            </a:r>
            <a:r>
              <a:rPr spc="65" dirty="0"/>
              <a:t>help</a:t>
            </a:r>
            <a:r>
              <a:rPr spc="-155" dirty="0"/>
              <a:t> </a:t>
            </a:r>
            <a:r>
              <a:rPr spc="-25" dirty="0"/>
              <a:t>create</a:t>
            </a:r>
            <a:r>
              <a:rPr spc="-155" dirty="0"/>
              <a:t> </a:t>
            </a:r>
            <a:r>
              <a:rPr spc="-50" dirty="0"/>
              <a:t>a</a:t>
            </a:r>
          </a:p>
          <a:p>
            <a:pPr marL="12700" marR="5080" indent="1849120">
              <a:lnSpc>
                <a:spcPct val="101699"/>
              </a:lnSpc>
              <a:spcBef>
                <a:spcPts val="20"/>
              </a:spcBef>
            </a:pPr>
            <a:r>
              <a:rPr spc="-10" dirty="0"/>
              <a:t>interface</a:t>
            </a:r>
            <a:r>
              <a:rPr spc="-185" dirty="0"/>
              <a:t> </a:t>
            </a:r>
            <a:r>
              <a:rPr dirty="0"/>
              <a:t>that</a:t>
            </a:r>
            <a:r>
              <a:rPr spc="-180" dirty="0"/>
              <a:t> </a:t>
            </a:r>
            <a:r>
              <a:rPr spc="50" dirty="0"/>
              <a:t>guides</a:t>
            </a:r>
            <a:r>
              <a:rPr spc="-180" dirty="0"/>
              <a:t> </a:t>
            </a:r>
            <a:r>
              <a:rPr spc="-10" dirty="0"/>
              <a:t>users </a:t>
            </a:r>
            <a:r>
              <a:rPr spc="-65" dirty="0"/>
              <a:t>intuitively.</a:t>
            </a:r>
            <a:r>
              <a:rPr spc="-185" dirty="0"/>
              <a:t> </a:t>
            </a:r>
            <a:r>
              <a:rPr spc="55" dirty="0"/>
              <a:t>Understanding</a:t>
            </a:r>
            <a:r>
              <a:rPr spc="-180" dirty="0"/>
              <a:t> </a:t>
            </a:r>
            <a:r>
              <a:rPr dirty="0"/>
              <a:t>these</a:t>
            </a:r>
            <a:r>
              <a:rPr spc="-180" dirty="0"/>
              <a:t> </a:t>
            </a:r>
            <a:r>
              <a:rPr spc="-10" dirty="0"/>
              <a:t>principles </a:t>
            </a:r>
            <a:r>
              <a:rPr spc="-70" dirty="0"/>
              <a:t>is</a:t>
            </a:r>
            <a:r>
              <a:rPr spc="-229" dirty="0"/>
              <a:t> </a:t>
            </a:r>
            <a:r>
              <a:rPr spc="-20" dirty="0"/>
              <a:t>essential</a:t>
            </a:r>
            <a:r>
              <a:rPr spc="-225" dirty="0"/>
              <a:t> </a:t>
            </a:r>
            <a:r>
              <a:rPr spc="-35" dirty="0"/>
              <a:t>for</a:t>
            </a:r>
            <a:r>
              <a:rPr spc="-225" dirty="0"/>
              <a:t> </a:t>
            </a:r>
            <a:r>
              <a:rPr spc="65" dirty="0"/>
              <a:t>designing</a:t>
            </a:r>
            <a:r>
              <a:rPr spc="-225" dirty="0"/>
              <a:t> </a:t>
            </a:r>
            <a:r>
              <a:rPr spc="-10" dirty="0"/>
              <a:t>educational </a:t>
            </a: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50" dirty="0"/>
              <a:t>are</a:t>
            </a:r>
            <a:r>
              <a:rPr spc="-70" dirty="0"/>
              <a:t> </a:t>
            </a:r>
            <a:r>
              <a:rPr spc="80" dirty="0"/>
              <a:t>both</a:t>
            </a:r>
            <a:r>
              <a:rPr spc="-75" dirty="0"/>
              <a:t> </a:t>
            </a:r>
            <a:r>
              <a:rPr dirty="0"/>
              <a:t>functional</a:t>
            </a:r>
            <a:r>
              <a:rPr spc="-70" dirty="0"/>
              <a:t> </a:t>
            </a:r>
            <a:r>
              <a:rPr spc="50" dirty="0"/>
              <a:t>and </a:t>
            </a:r>
            <a:r>
              <a:rPr spc="-10" dirty="0"/>
              <a:t>attractive.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-125" dirty="0"/>
              <a:t>Key</a:t>
            </a:r>
            <a:r>
              <a:rPr sz="4350" spc="-130" dirty="0"/>
              <a:t> </a:t>
            </a:r>
            <a:r>
              <a:rPr sz="4350" spc="-50" dirty="0"/>
              <a:t>Principles</a:t>
            </a:r>
            <a:r>
              <a:rPr sz="4350" spc="-170" dirty="0"/>
              <a:t> </a:t>
            </a:r>
            <a:r>
              <a:rPr sz="4350" spc="-45" dirty="0"/>
              <a:t>of</a:t>
            </a:r>
            <a:r>
              <a:rPr sz="4350" spc="-150" dirty="0"/>
              <a:t> </a:t>
            </a:r>
            <a:r>
              <a:rPr sz="4350" spc="-85" dirty="0"/>
              <a:t>Material</a:t>
            </a:r>
            <a:r>
              <a:rPr sz="4350" spc="-155" dirty="0"/>
              <a:t> </a:t>
            </a:r>
            <a:r>
              <a:rPr sz="4350" spc="-10" dirty="0"/>
              <a:t>Design</a:t>
            </a:r>
            <a:endParaRPr sz="4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65" y="1190497"/>
            <a:ext cx="4221975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16582" y="1626603"/>
            <a:ext cx="1869821" cy="3173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799" y="1091190"/>
            <a:ext cx="16277590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4788535" algn="l"/>
              </a:tabLst>
            </a:pP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vital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educational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85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focuses</a:t>
            </a:r>
            <a:r>
              <a:rPr sz="315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on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needs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learners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educators.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incorporating</a:t>
            </a:r>
            <a:endParaRPr sz="3150">
              <a:latin typeface="Verdana"/>
              <a:cs typeface="Verdana"/>
            </a:endParaRPr>
          </a:p>
          <a:p>
            <a:pPr marL="12700" marR="344805">
              <a:lnSpc>
                <a:spcPts val="3450"/>
              </a:lnSpc>
            </a:pP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usability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testing,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designers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materials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cater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diverse</a:t>
            </a:r>
            <a:r>
              <a:rPr sz="31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learning</a:t>
            </a:r>
            <a:r>
              <a:rPr sz="31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styles.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2539" y="3931856"/>
            <a:ext cx="1290599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5342" y="5627306"/>
            <a:ext cx="1519224" cy="3438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323455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  <a:tabLst>
                <a:tab pos="4147820" algn="l"/>
                <a:tab pos="5013960" algn="l"/>
              </a:tabLst>
            </a:pP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Interactive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elements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educational applications,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simulations,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gamiﬁcation,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enhance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engagement.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integrating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material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design,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learning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environment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encourages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exploration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curiosity.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sz="4350" spc="-105" dirty="0"/>
              <a:t>Interactive</a:t>
            </a:r>
            <a:r>
              <a:rPr sz="4350" spc="-80" dirty="0"/>
              <a:t> </a:t>
            </a:r>
            <a:r>
              <a:rPr sz="4350" spc="-85" dirty="0"/>
              <a:t>Learning</a:t>
            </a:r>
            <a:r>
              <a:rPr sz="4350" spc="-80" dirty="0"/>
              <a:t> </a:t>
            </a:r>
            <a:r>
              <a:rPr sz="4350" spc="-85" dirty="0"/>
              <a:t>Experiences</a:t>
            </a:r>
            <a:endParaRPr sz="4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74" rIns="0" bIns="0" rtlCol="0">
            <a:spAutoFit/>
          </a:bodyPr>
          <a:lstStyle/>
          <a:p>
            <a:pPr marL="8037195">
              <a:lnSpc>
                <a:spcPct val="100000"/>
              </a:lnSpc>
              <a:spcBef>
                <a:spcPts val="125"/>
              </a:spcBef>
            </a:pPr>
            <a:r>
              <a:rPr sz="5000" spc="-60" dirty="0"/>
              <a:t>Accessibility</a:t>
            </a:r>
            <a:r>
              <a:rPr sz="5000" spc="-170" dirty="0"/>
              <a:t> </a:t>
            </a:r>
            <a:r>
              <a:rPr sz="5000" spc="-45" dirty="0"/>
              <a:t>Considerations</a:t>
            </a:r>
            <a:endParaRPr sz="5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5327" y="3508590"/>
            <a:ext cx="2087778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9836" y="5248859"/>
            <a:ext cx="1424559" cy="2405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7303" y="3420110"/>
            <a:ext cx="733361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869054" algn="l"/>
                <a:tab pos="6490970" algn="l"/>
              </a:tabLst>
            </a:pP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educational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essential.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Material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design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must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accommodate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different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abilities,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providing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equal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opportunities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learning.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includes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alternative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text,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adaptable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interfaces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support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all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learners.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221</Words>
  <Application>Microsoft Office PowerPoint</Application>
  <PresentationFormat>Custom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Cambria</vt:lpstr>
      <vt:lpstr>Verdana</vt:lpstr>
      <vt:lpstr>Office Theme</vt:lpstr>
      <vt:lpstr>                         A MATERIAL DESIGN STUDY APP                                           SUBMITTED BY:          TEAM MEMBERS                            1.SUREGASRI . C (LEADER)                            2.RAMPRABHA . J                            3.SUHASINI . M                                       4.VASUNTHARA . R</vt:lpstr>
      <vt:lpstr>Enhancing Learning Outcomes: A Comprehensive Study on Material Design in Educational Applications</vt:lpstr>
      <vt:lpstr>Introduction to Material Design</vt:lpstr>
      <vt:lpstr>Understanding Material Design</vt:lpstr>
      <vt:lpstr>Importance of Learning Outcomes</vt:lpstr>
      <vt:lpstr>Key Principles of Material Design</vt:lpstr>
      <vt:lpstr>PowerPoint Presentation</vt:lpstr>
      <vt:lpstr>Interactive Learning Experiences</vt:lpstr>
      <vt:lpstr>Accessibility Considerations</vt:lpstr>
      <vt:lpstr>PowerPoint Presentation</vt:lpstr>
      <vt:lpstr>PowerPoint Presentation</vt:lpstr>
      <vt:lpstr>Conclusion and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MATERIAL DESIGN STUDY APP                                           SUBMITTED BY:          TEAM MEMBERS                            1.SUREGASRI . C (LEADER)                            2.RAMPRABHA . J                            3.SUHASINI . M                                       4.VASUNTHARA . R</dc:title>
  <dc:creator>admin</dc:creator>
  <cp:lastModifiedBy>admin</cp:lastModifiedBy>
  <cp:revision>2</cp:revision>
  <dcterms:created xsi:type="dcterms:W3CDTF">2024-11-15T10:41:00Z</dcterms:created>
  <dcterms:modified xsi:type="dcterms:W3CDTF">2024-11-15T11:18:20Z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2024-11-15T00:00:00Z</vt:filetime>
  </property>
  <property fmtid="{D5CDD505-2E9C-101B-9397-08002B2CF9AE}" pid="5" name="Producer">
    <vt:lpwstr>GPL Ghostscript 10.04.0</vt:lpwstr>
  </property>
</Properties>
</file>