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2" r:id="rId13"/>
    <p:sldId id="263"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DADE9-C47E-4203-BE76-33AEC56405C7}"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ADE9-C47E-4203-BE76-33AEC56405C7}"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ADE9-C47E-4203-BE76-33AEC56405C7}"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ADE9-C47E-4203-BE76-33AEC56405C7}"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DADE9-C47E-4203-BE76-33AEC56405C7}"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DADE9-C47E-4203-BE76-33AEC56405C7}"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DADE9-C47E-4203-BE76-33AEC56405C7}"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DADE9-C47E-4203-BE76-33AEC56405C7}"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DADE9-C47E-4203-BE76-33AEC56405C7}"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DADE9-C47E-4203-BE76-33AEC56405C7}"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DADE9-C47E-4203-BE76-33AEC56405C7}"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9F563-9230-4216-9960-68F3D38C148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DADE9-C47E-4203-BE76-33AEC56405C7}" type="datetimeFigureOut">
              <a:rPr lang="en-US" smtClean="0"/>
              <a:pPr/>
              <a:t>4/17/2024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9F563-9230-4216-9960-68F3D38C14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3techs.com/sites" TargetMode="External"/><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hyperlink" Target="https://websiteresponsivetes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Project 1</a:t>
            </a:r>
            <a:endParaRPr lang="en-US" b="1" dirty="0">
              <a:latin typeface="Times New Roman" pitchFamily="18" charset="0"/>
              <a:cs typeface="Times New Roman" pitchFamily="18" charset="0"/>
            </a:endParaRPr>
          </a:p>
        </p:txBody>
      </p:sp>
      <p:sp>
        <p:nvSpPr>
          <p:cNvPr id="3" name="Subtitle 2"/>
          <p:cNvSpPr>
            <a:spLocks noGrp="1"/>
          </p:cNvSpPr>
          <p:nvPr>
            <p:ph idx="1"/>
          </p:nvPr>
        </p:nvSpPr>
        <p:spPr>
          <a:xfrm>
            <a:off x="457200" y="1600201"/>
            <a:ext cx="8229600" cy="2286000"/>
          </a:xfrm>
        </p:spPr>
        <p:txBody>
          <a:bodyPr>
            <a:normAutofit/>
          </a:bodyPr>
          <a:lstStyle/>
          <a:p>
            <a:pPr>
              <a:spcBef>
                <a:spcPct val="0"/>
              </a:spcBef>
              <a:buNone/>
            </a:pPr>
            <a:r>
              <a:rPr lang="en-US" sz="4000" b="1" dirty="0" smtClean="0">
                <a:solidFill>
                  <a:schemeClr val="tx1"/>
                </a:solidFill>
                <a:latin typeface="Times New Roman" pitchFamily="18" charset="0"/>
                <a:ea typeface="+mj-ea"/>
                <a:cs typeface="Times New Roman" pitchFamily="18" charset="0"/>
              </a:rPr>
              <a:t> Crafting </a:t>
            </a:r>
            <a:r>
              <a:rPr lang="en-US" sz="4000" b="1" dirty="0">
                <a:solidFill>
                  <a:schemeClr val="tx1"/>
                </a:solidFill>
                <a:latin typeface="Times New Roman" pitchFamily="18" charset="0"/>
                <a:ea typeface="+mj-ea"/>
                <a:cs typeface="Times New Roman" pitchFamily="18" charset="0"/>
              </a:rPr>
              <a:t>Compelling Web Presences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Science Course Page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ctr"/>
            <a:r>
              <a:rPr lang="en-US" dirty="0" smtClean="0">
                <a:latin typeface="Times New Roman" pitchFamily="18" charset="0"/>
                <a:cs typeface="Times New Roman" pitchFamily="18" charset="0"/>
              </a:rPr>
              <a:t>Speed - Mobile</a:t>
            </a:r>
            <a:endParaRPr lang="en-US" dirty="0">
              <a:latin typeface="Times New Roman" pitchFamily="18" charset="0"/>
              <a:cs typeface="Times New Roman" pitchFamily="18" charset="0"/>
            </a:endParaRPr>
          </a:p>
        </p:txBody>
      </p:sp>
      <p:pic>
        <p:nvPicPr>
          <p:cNvPr id="7" name="Content Placeholder 6" descr="Data science Speed - Mobile.PNG"/>
          <p:cNvPicPr>
            <a:picLocks noGrp="1" noChangeAspect="1"/>
          </p:cNvPicPr>
          <p:nvPr>
            <p:ph sz="half" idx="2"/>
          </p:nvPr>
        </p:nvPicPr>
        <p:blipFill>
          <a:blip r:embed="rId2"/>
          <a:stretch>
            <a:fillRect/>
          </a:stretch>
        </p:blipFill>
        <p:spPr>
          <a:xfrm>
            <a:off x="381000" y="2174874"/>
            <a:ext cx="3962400" cy="4225925"/>
          </a:xfrm>
        </p:spPr>
      </p:pic>
      <p:sp>
        <p:nvSpPr>
          <p:cNvPr id="5" name="Text Placeholder 4"/>
          <p:cNvSpPr>
            <a:spLocks noGrp="1"/>
          </p:cNvSpPr>
          <p:nvPr>
            <p:ph type="body" sz="quarter" idx="3"/>
          </p:nvPr>
        </p:nvSpPr>
        <p:spPr/>
        <p:txBody>
          <a:bodyPr/>
          <a:lstStyle/>
          <a:p>
            <a:pPr algn="ctr"/>
            <a:r>
              <a:rPr lang="en-US" dirty="0" smtClean="0">
                <a:latin typeface="Times New Roman" pitchFamily="18" charset="0"/>
                <a:cs typeface="Times New Roman" pitchFamily="18" charset="0"/>
              </a:rPr>
              <a:t>Speed - Desktop</a:t>
            </a:r>
            <a:endParaRPr lang="en-US" dirty="0">
              <a:latin typeface="Times New Roman" pitchFamily="18" charset="0"/>
              <a:cs typeface="Times New Roman" pitchFamily="18" charset="0"/>
            </a:endParaRPr>
          </a:p>
        </p:txBody>
      </p:sp>
      <p:pic>
        <p:nvPicPr>
          <p:cNvPr id="8" name="Content Placeholder 7" descr="Data science Speed - Desktop.PNG"/>
          <p:cNvPicPr>
            <a:picLocks noGrp="1" noChangeAspect="1"/>
          </p:cNvPicPr>
          <p:nvPr>
            <p:ph sz="quarter" idx="4"/>
          </p:nvPr>
        </p:nvPicPr>
        <p:blipFill>
          <a:blip r:embed="rId3"/>
          <a:stretch>
            <a:fillRect/>
          </a:stretch>
        </p:blipFill>
        <p:spPr>
          <a:xfrm>
            <a:off x="4800600" y="2174874"/>
            <a:ext cx="3886200" cy="42259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UI/UX Course Page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ctr"/>
            <a:r>
              <a:rPr lang="en-US" dirty="0" smtClean="0">
                <a:latin typeface="Times New Roman" pitchFamily="18" charset="0"/>
                <a:cs typeface="Times New Roman" pitchFamily="18" charset="0"/>
              </a:rPr>
              <a:t>Speed - Mobile</a:t>
            </a:r>
            <a:endParaRPr lang="en-US" dirty="0">
              <a:latin typeface="Times New Roman" pitchFamily="18" charset="0"/>
              <a:cs typeface="Times New Roman" pitchFamily="18" charset="0"/>
            </a:endParaRPr>
          </a:p>
        </p:txBody>
      </p:sp>
      <p:pic>
        <p:nvPicPr>
          <p:cNvPr id="7" name="Content Placeholder 6" descr="UI UX Speed - Mobile.PNG"/>
          <p:cNvPicPr>
            <a:picLocks noGrp="1" noChangeAspect="1"/>
          </p:cNvPicPr>
          <p:nvPr>
            <p:ph sz="half" idx="2"/>
          </p:nvPr>
        </p:nvPicPr>
        <p:blipFill>
          <a:blip r:embed="rId2"/>
          <a:stretch>
            <a:fillRect/>
          </a:stretch>
        </p:blipFill>
        <p:spPr>
          <a:xfrm>
            <a:off x="457200" y="2174875"/>
            <a:ext cx="3733799" cy="3951288"/>
          </a:xfrm>
        </p:spPr>
      </p:pic>
      <p:sp>
        <p:nvSpPr>
          <p:cNvPr id="5" name="Text Placeholder 4"/>
          <p:cNvSpPr>
            <a:spLocks noGrp="1"/>
          </p:cNvSpPr>
          <p:nvPr>
            <p:ph type="body" sz="quarter" idx="3"/>
          </p:nvPr>
        </p:nvSpPr>
        <p:spPr/>
        <p:txBody>
          <a:bodyPr/>
          <a:lstStyle/>
          <a:p>
            <a:pPr algn="ctr"/>
            <a:r>
              <a:rPr lang="en-US" dirty="0" smtClean="0">
                <a:latin typeface="Times New Roman" pitchFamily="18" charset="0"/>
                <a:cs typeface="Times New Roman" pitchFamily="18" charset="0"/>
              </a:rPr>
              <a:t>Speed - Desktop</a:t>
            </a:r>
            <a:endParaRPr lang="en-US" dirty="0">
              <a:latin typeface="Times New Roman" pitchFamily="18" charset="0"/>
              <a:cs typeface="Times New Roman" pitchFamily="18" charset="0"/>
            </a:endParaRPr>
          </a:p>
        </p:txBody>
      </p:sp>
      <p:pic>
        <p:nvPicPr>
          <p:cNvPr id="8" name="Content Placeholder 7" descr="UI IX Speed - Desktop.PNG"/>
          <p:cNvPicPr>
            <a:picLocks noGrp="1" noChangeAspect="1"/>
          </p:cNvPicPr>
          <p:nvPr>
            <p:ph sz="quarter" idx="4"/>
          </p:nvPr>
        </p:nvPicPr>
        <p:blipFill>
          <a:blip r:embed="rId3"/>
          <a:stretch>
            <a:fillRect/>
          </a:stretch>
        </p:blipFill>
        <p:spPr>
          <a:xfrm>
            <a:off x="4876800" y="2174875"/>
            <a:ext cx="3733800" cy="395128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Task 4</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1600" b="1" u="sng" dirty="0" smtClean="0">
                <a:latin typeface="Times New Roman" pitchFamily="18" charset="0"/>
                <a:cs typeface="Times New Roman" pitchFamily="18" charset="0"/>
              </a:rPr>
              <a:t>Common </a:t>
            </a:r>
            <a:r>
              <a:rPr lang="en-US" sz="1600" b="1" u="sng" dirty="0" smtClean="0">
                <a:latin typeface="Times New Roman" pitchFamily="18" charset="0"/>
                <a:cs typeface="Times New Roman" pitchFamily="18" charset="0"/>
              </a:rPr>
              <a:t>website design </a:t>
            </a:r>
            <a:r>
              <a:rPr lang="en-US" sz="1600" b="1" u="sng" dirty="0" smtClean="0">
                <a:latin typeface="Times New Roman" pitchFamily="18" charset="0"/>
                <a:cs typeface="Times New Roman" pitchFamily="18" charset="0"/>
              </a:rPr>
              <a:t>mistakes </a:t>
            </a:r>
            <a:r>
              <a:rPr lang="en-US" sz="1600" b="1" u="sng" dirty="0" smtClean="0">
                <a:latin typeface="Times New Roman" pitchFamily="18" charset="0"/>
                <a:cs typeface="Times New Roman" pitchFamily="18" charset="0"/>
              </a:rPr>
              <a:t>to avoid, such as </a:t>
            </a:r>
            <a:r>
              <a:rPr lang="en-US" sz="1600" b="1" u="sng" dirty="0" smtClean="0">
                <a:latin typeface="Times New Roman" pitchFamily="18" charset="0"/>
                <a:cs typeface="Times New Roman" pitchFamily="18" charset="0"/>
              </a:rPr>
              <a:t>cluttered </a:t>
            </a:r>
            <a:r>
              <a:rPr lang="en-US" sz="1600" b="1" u="sng" dirty="0" smtClean="0">
                <a:latin typeface="Times New Roman" pitchFamily="18" charset="0"/>
                <a:cs typeface="Times New Roman" pitchFamily="18" charset="0"/>
              </a:rPr>
              <a:t>layouts and slow loading </a:t>
            </a:r>
            <a:r>
              <a:rPr lang="en-US" sz="1600" b="1" u="sng" dirty="0" smtClean="0">
                <a:latin typeface="Times New Roman" pitchFamily="18" charset="0"/>
                <a:cs typeface="Times New Roman" pitchFamily="18" charset="0"/>
              </a:rPr>
              <a:t>times</a:t>
            </a:r>
          </a:p>
          <a:p>
            <a:pPr>
              <a:buNone/>
            </a:pPr>
            <a:endParaRPr lang="en-US" sz="1600" b="1" u="sng" dirty="0" smtClean="0">
              <a:latin typeface="Times New Roman" pitchFamily="18" charset="0"/>
              <a:cs typeface="Times New Roman" pitchFamily="18" charset="0"/>
            </a:endParaRPr>
          </a:p>
          <a:p>
            <a:pPr lvl="0">
              <a:buNone/>
            </a:pPr>
            <a:r>
              <a:rPr lang="en-US" sz="1600" b="1" u="sng" dirty="0" smtClean="0"/>
              <a:t>Cluttered </a:t>
            </a:r>
            <a:r>
              <a:rPr lang="en-US" sz="1600" b="1" u="sng" dirty="0" smtClean="0"/>
              <a:t>Layout</a:t>
            </a:r>
            <a:r>
              <a:rPr lang="en-US" sz="1600" u="sng" dirty="0" smtClean="0"/>
              <a:t>:</a:t>
            </a:r>
          </a:p>
          <a:p>
            <a:pPr lvl="0">
              <a:buFont typeface="Wingdings" pitchFamily="2" charset="2"/>
              <a:buChar char="§"/>
            </a:pPr>
            <a:r>
              <a:rPr lang="en-US" sz="1400" dirty="0" smtClean="0">
                <a:latin typeface="Times New Roman" pitchFamily="18" charset="0"/>
                <a:cs typeface="Times New Roman" pitchFamily="18" charset="0"/>
              </a:rPr>
              <a:t>Avoid </a:t>
            </a:r>
            <a:r>
              <a:rPr lang="en-US" sz="1400" dirty="0" smtClean="0">
                <a:latin typeface="Times New Roman" pitchFamily="18" charset="0"/>
                <a:cs typeface="Times New Roman" pitchFamily="18" charset="0"/>
              </a:rPr>
              <a:t>overcrowding your website with too much content or </a:t>
            </a:r>
            <a:r>
              <a:rPr lang="en-US" sz="1400" dirty="0" smtClean="0">
                <a:latin typeface="Times New Roman" pitchFamily="18" charset="0"/>
                <a:cs typeface="Times New Roman" pitchFamily="18" charset="0"/>
              </a:rPr>
              <a:t>elements.</a:t>
            </a:r>
            <a:endParaRPr lang="en-US" sz="1400" dirty="0" smtClean="0">
              <a:latin typeface="Times New Roman" pitchFamily="18" charset="0"/>
              <a:cs typeface="Times New Roman" pitchFamily="18" charset="0"/>
            </a:endParaRPr>
          </a:p>
          <a:p>
            <a:pPr lvl="0">
              <a:buFont typeface="Wingdings" pitchFamily="2" charset="2"/>
              <a:buChar char="§"/>
            </a:pPr>
            <a:r>
              <a:rPr lang="en-US" sz="1400" dirty="0" smtClean="0">
                <a:latin typeface="Times New Roman" pitchFamily="18" charset="0"/>
                <a:cs typeface="Times New Roman" pitchFamily="18" charset="0"/>
              </a:rPr>
              <a:t>Use </a:t>
            </a:r>
            <a:r>
              <a:rPr lang="en-US" sz="1400" dirty="0" smtClean="0">
                <a:latin typeface="Times New Roman" pitchFamily="18" charset="0"/>
                <a:cs typeface="Times New Roman" pitchFamily="18" charset="0"/>
              </a:rPr>
              <a:t>whitespace effectively to create a clean and organized </a:t>
            </a:r>
            <a:r>
              <a:rPr lang="en-US" sz="1400" dirty="0" smtClean="0">
                <a:latin typeface="Times New Roman" pitchFamily="18" charset="0"/>
                <a:cs typeface="Times New Roman" pitchFamily="18" charset="0"/>
              </a:rPr>
              <a:t> layout</a:t>
            </a:r>
            <a:r>
              <a:rPr lang="en-US" sz="1400" dirty="0" smtClean="0">
                <a:latin typeface="Times New Roman" pitchFamily="18" charset="0"/>
                <a:cs typeface="Times New Roman" pitchFamily="18" charset="0"/>
              </a:rPr>
              <a:t>.</a:t>
            </a:r>
          </a:p>
          <a:p>
            <a:pPr>
              <a:buFont typeface="Wingdings" pitchFamily="2" charset="2"/>
              <a:buChar char="§"/>
            </a:pPr>
            <a:r>
              <a:rPr lang="en-US" sz="1400" dirty="0" smtClean="0">
                <a:latin typeface="Times New Roman" pitchFamily="18" charset="0"/>
                <a:cs typeface="Times New Roman" pitchFamily="18" charset="0"/>
              </a:rPr>
              <a:t>Prioritize the most important information and declutter unnecessary </a:t>
            </a:r>
            <a:r>
              <a:rPr lang="en-US" sz="1400" dirty="0" smtClean="0">
                <a:latin typeface="Times New Roman" pitchFamily="18" charset="0"/>
                <a:cs typeface="Times New Roman" pitchFamily="18" charset="0"/>
              </a:rPr>
              <a:t>elements.</a:t>
            </a:r>
          </a:p>
          <a:p>
            <a:pPr>
              <a:buFont typeface="Wingdings" pitchFamily="2" charset="2"/>
              <a:buChar char="§"/>
            </a:pPr>
            <a:endParaRPr lang="en-US" sz="1400" dirty="0" smtClean="0">
              <a:latin typeface="Times New Roman" pitchFamily="18" charset="0"/>
              <a:cs typeface="Times New Roman" pitchFamily="18" charset="0"/>
            </a:endParaRPr>
          </a:p>
          <a:p>
            <a:pPr lvl="0">
              <a:buNone/>
            </a:pPr>
            <a:r>
              <a:rPr lang="en-US" sz="1600" b="1" u="sng" dirty="0" smtClean="0">
                <a:latin typeface="Times New Roman" pitchFamily="18" charset="0"/>
                <a:cs typeface="Times New Roman" pitchFamily="18" charset="0"/>
              </a:rPr>
              <a:t>Poor </a:t>
            </a:r>
            <a:r>
              <a:rPr lang="en-US" sz="1600" b="1" u="sng" dirty="0" smtClean="0">
                <a:latin typeface="Times New Roman" pitchFamily="18" charset="0"/>
                <a:cs typeface="Times New Roman" pitchFamily="18" charset="0"/>
              </a:rPr>
              <a:t>Navigation</a:t>
            </a:r>
            <a:r>
              <a:rPr lang="en-US" sz="1600" u="sng" dirty="0" smtClean="0">
                <a:latin typeface="Times New Roman" pitchFamily="18" charset="0"/>
                <a:cs typeface="Times New Roman" pitchFamily="18" charset="0"/>
              </a:rPr>
              <a:t>:</a:t>
            </a:r>
          </a:p>
          <a:p>
            <a:pPr lvl="0">
              <a:buFont typeface="Wingdings" pitchFamily="2" charset="2"/>
              <a:buChar char="§"/>
            </a:pPr>
            <a:r>
              <a:rPr lang="en-US" sz="1400" dirty="0" smtClean="0">
                <a:latin typeface="Times New Roman" pitchFamily="18" charset="0"/>
                <a:cs typeface="Times New Roman" pitchFamily="18" charset="0"/>
              </a:rPr>
              <a:t>Ensure that navigation menus are clear, intuitive, and easy to find.</a:t>
            </a:r>
          </a:p>
          <a:p>
            <a:pPr lvl="0">
              <a:buFont typeface="Wingdings" pitchFamily="2" charset="2"/>
              <a:buChar char="§"/>
            </a:pPr>
            <a:r>
              <a:rPr lang="en-US" sz="1400" dirty="0" smtClean="0">
                <a:latin typeface="Times New Roman" pitchFamily="18" charset="0"/>
                <a:cs typeface="Times New Roman" pitchFamily="18" charset="0"/>
              </a:rPr>
              <a:t>Use descriptive labels for menu items to guide users effectively.</a:t>
            </a:r>
          </a:p>
          <a:p>
            <a:pPr lvl="0">
              <a:buFont typeface="Wingdings" pitchFamily="2" charset="2"/>
              <a:buChar char="§"/>
            </a:pPr>
            <a:r>
              <a:rPr lang="en-US" sz="1400" dirty="0" smtClean="0">
                <a:latin typeface="Times New Roman" pitchFamily="18" charset="0"/>
                <a:cs typeface="Times New Roman" pitchFamily="18" charset="0"/>
              </a:rPr>
              <a:t>Implement breadcrumbs and search functionality to assist users in finding their desired content</a:t>
            </a:r>
            <a:r>
              <a:rPr lang="en-US" sz="1400" dirty="0" smtClean="0">
                <a:latin typeface="Times New Roman" pitchFamily="18" charset="0"/>
                <a:cs typeface="Times New Roman" pitchFamily="18" charset="0"/>
              </a:rPr>
              <a:t>.</a:t>
            </a:r>
          </a:p>
          <a:p>
            <a:pPr lvl="0">
              <a:buFont typeface="Wingdings" pitchFamily="2" charset="2"/>
              <a:buChar char="§"/>
            </a:pPr>
            <a:endParaRPr lang="en-US" sz="1400" dirty="0" smtClean="0">
              <a:latin typeface="Times New Roman" pitchFamily="18" charset="0"/>
              <a:cs typeface="Times New Roman" pitchFamily="18" charset="0"/>
            </a:endParaRPr>
          </a:p>
          <a:p>
            <a:pPr>
              <a:buNone/>
            </a:pPr>
            <a:r>
              <a:rPr lang="en-US" sz="1600" b="1" u="sng" dirty="0" smtClean="0">
                <a:latin typeface="Times New Roman" pitchFamily="18" charset="0"/>
                <a:cs typeface="Times New Roman" pitchFamily="18" charset="0"/>
              </a:rPr>
              <a:t>Slow Loading Times</a:t>
            </a:r>
            <a:r>
              <a:rPr lang="en-US" sz="1600" u="sng" dirty="0" smtClean="0">
                <a:latin typeface="Times New Roman" pitchFamily="18" charset="0"/>
                <a:cs typeface="Times New Roman" pitchFamily="18" charset="0"/>
              </a:rPr>
              <a:t>:</a:t>
            </a:r>
          </a:p>
          <a:p>
            <a:pPr>
              <a:buFont typeface="Wingdings" pitchFamily="2" charset="2"/>
              <a:buChar char="§"/>
            </a:pPr>
            <a:r>
              <a:rPr lang="en-US" sz="1400" dirty="0" smtClean="0">
                <a:latin typeface="Times New Roman" pitchFamily="18" charset="0"/>
                <a:cs typeface="Times New Roman" pitchFamily="18" charset="0"/>
              </a:rPr>
              <a:t>Optimize images and multimedia content to reduce file sizes.</a:t>
            </a:r>
          </a:p>
          <a:p>
            <a:pPr>
              <a:buFont typeface="Wingdings" pitchFamily="2" charset="2"/>
              <a:buChar char="§"/>
            </a:pPr>
            <a:r>
              <a:rPr lang="en-US" sz="1400" dirty="0" smtClean="0">
                <a:latin typeface="Times New Roman" pitchFamily="18" charset="0"/>
                <a:cs typeface="Times New Roman" pitchFamily="18" charset="0"/>
              </a:rPr>
              <a:t>Minimize HTTP requests by combining CSS and JavaScript files.</a:t>
            </a:r>
          </a:p>
          <a:p>
            <a:pPr>
              <a:buFont typeface="Wingdings" pitchFamily="2" charset="2"/>
              <a:buChar char="§"/>
            </a:pPr>
            <a:r>
              <a:rPr lang="en-US" sz="1400" dirty="0" smtClean="0">
                <a:latin typeface="Times New Roman" pitchFamily="18" charset="0"/>
                <a:cs typeface="Times New Roman" pitchFamily="18" charset="0"/>
              </a:rPr>
              <a:t>Utilize caching techniques and content delivery networks (CDNs) to improve loading speeds.</a:t>
            </a:r>
          </a:p>
          <a:p>
            <a:pPr lvl="0">
              <a:buNone/>
            </a:pPr>
            <a:endParaRPr lang="en-US" sz="1400" dirty="0" smtClean="0">
              <a:latin typeface="Times New Roman" pitchFamily="18" charset="0"/>
              <a:cs typeface="Times New Roman" pitchFamily="18" charset="0"/>
            </a:endParaRPr>
          </a:p>
          <a:p>
            <a:pPr>
              <a:buNone/>
            </a:pPr>
            <a:endParaRPr lang="en-US" sz="1400" b="1" u="sng" dirty="0" smtClean="0">
              <a:latin typeface="Times New Roman" pitchFamily="18" charset="0"/>
              <a:cs typeface="Times New Roman" pitchFamily="18" charset="0"/>
            </a:endParaRPr>
          </a:p>
          <a:p>
            <a:pPr>
              <a:buNone/>
            </a:pPr>
            <a:endParaRPr lang="en-US" sz="16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029" name="Rectangle 5"/>
          <p:cNvSpPr>
            <a:spLocks noChangeArrowheads="1"/>
          </p:cNvSpPr>
          <p:nvPr/>
        </p:nvSpPr>
        <p:spPr bwMode="auto">
          <a:xfrm>
            <a:off x="152400" y="914400"/>
            <a:ext cx="8763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Non-Responsive Design:</a:t>
            </a:r>
            <a:endParaRPr kumimoji="0" lang="en-US" sz="1600" b="0"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Design your website to be responsive and adaptable to various screen sizes and devices.</a:t>
            </a:r>
            <a:endParaRPr kumimoji="0" lang="en-US" sz="14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Test your website across different devices and resolutions to ensure a consistent user experience.</a:t>
            </a:r>
            <a:endParaRPr kumimoji="0" lang="en-US" sz="14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Prioritize mobile-friendly design elements such as touch-friendly buttons and legible text.</a:t>
            </a:r>
          </a:p>
          <a:p>
            <a:pPr marL="0" marR="0" lvl="0" indent="0" algn="l" defTabSz="914400" rtl="0" eaLnBrk="0" fontAlgn="base" latinLnBrk="0" hangingPunct="0">
              <a:lnSpc>
                <a:spcPct val="150000"/>
              </a:lnSpc>
              <a:spcBef>
                <a:spcPct val="0"/>
              </a:spcBef>
              <a:spcAft>
                <a:spcPct val="0"/>
              </a:spcAft>
              <a:buClrTx/>
              <a:buSzTx/>
              <a:buFontTx/>
              <a:buNone/>
              <a:tabLst/>
            </a:pPr>
            <a:endParaRPr lang="en-US" sz="1400" dirty="0" smtClean="0">
              <a:latin typeface="Times New Roman" pitchFamily="18" charset="0"/>
              <a:cs typeface="Times New Roman" pitchFamily="18" charset="0"/>
            </a:endParaRPr>
          </a:p>
          <a:p>
            <a:pPr eaLnBrk="0" fontAlgn="base" hangingPunct="0">
              <a:lnSpc>
                <a:spcPct val="150000"/>
              </a:lnSpc>
              <a:spcBef>
                <a:spcPct val="0"/>
              </a:spcBef>
              <a:spcAft>
                <a:spcPct val="0"/>
              </a:spcAft>
            </a:pPr>
            <a:r>
              <a:rPr lang="en-US" sz="1400" b="1" u="sng" dirty="0" smtClean="0">
                <a:latin typeface="Times New Roman" pitchFamily="18" charset="0"/>
                <a:cs typeface="Times New Roman" pitchFamily="18" charset="0"/>
              </a:rPr>
              <a:t>Lack of Clear Call-to-Action (CTA):</a:t>
            </a:r>
            <a:endParaRPr lang="en-US" sz="1400" u="sng" dirty="0" smtClean="0">
              <a:latin typeface="Times New Roman" pitchFamily="18" charset="0"/>
              <a:cs typeface="Times New Roman" pitchFamily="18" charset="0"/>
            </a:endParaRPr>
          </a:p>
          <a:p>
            <a:pPr>
              <a:lnSpc>
                <a:spcPct val="150000"/>
              </a:lnSpc>
              <a:buFont typeface="Wingdings" pitchFamily="2" charset="2"/>
              <a:buChar char="§"/>
            </a:pPr>
            <a:r>
              <a:rPr lang="en-US" sz="1400" dirty="0" smtClean="0">
                <a:latin typeface="Times New Roman" pitchFamily="18" charset="0"/>
                <a:cs typeface="Times New Roman" pitchFamily="18" charset="0"/>
              </a:rPr>
              <a:t> Place </a:t>
            </a:r>
            <a:r>
              <a:rPr lang="en-US" sz="1400" dirty="0" smtClean="0">
                <a:latin typeface="Times New Roman" pitchFamily="18" charset="0"/>
                <a:cs typeface="Times New Roman" pitchFamily="18" charset="0"/>
              </a:rPr>
              <a:t>prominent and visually appealing CTAs strategically throughout your website.</a:t>
            </a:r>
          </a:p>
          <a:p>
            <a:pPr>
              <a:lnSpc>
                <a:spcPct val="150000"/>
              </a:lnSpc>
              <a:buFont typeface="Wingdings" pitchFamily="2" charset="2"/>
              <a:buChar char="§"/>
            </a:pPr>
            <a:r>
              <a:rPr lang="en-US" sz="1400" dirty="0" smtClean="0">
                <a:latin typeface="Times New Roman" pitchFamily="18" charset="0"/>
                <a:cs typeface="Times New Roman" pitchFamily="18" charset="0"/>
              </a:rPr>
              <a:t> Use </a:t>
            </a:r>
            <a:r>
              <a:rPr lang="en-US" sz="1400" dirty="0" smtClean="0">
                <a:latin typeface="Times New Roman" pitchFamily="18" charset="0"/>
                <a:cs typeface="Times New Roman" pitchFamily="18" charset="0"/>
              </a:rPr>
              <a:t>action-oriented language to encourage users to take the desired action.</a:t>
            </a:r>
          </a:p>
          <a:p>
            <a:pPr>
              <a:lnSpc>
                <a:spcPct val="150000"/>
              </a:lnSpc>
              <a:buFont typeface="Wingdings" pitchFamily="2" charset="2"/>
              <a:buChar char="§"/>
            </a:pPr>
            <a:r>
              <a:rPr lang="en-US" sz="1400" dirty="0" smtClean="0">
                <a:latin typeface="Times New Roman" pitchFamily="18" charset="0"/>
                <a:cs typeface="Times New Roman" pitchFamily="18" charset="0"/>
              </a:rPr>
              <a:t> Ensure </a:t>
            </a:r>
            <a:r>
              <a:rPr lang="en-US" sz="1400" dirty="0" smtClean="0">
                <a:latin typeface="Times New Roman" pitchFamily="18" charset="0"/>
                <a:cs typeface="Times New Roman" pitchFamily="18" charset="0"/>
              </a:rPr>
              <a:t>that CTAs stand out from other elements on the page to attract attention</a:t>
            </a:r>
            <a:r>
              <a:rPr lang="en-US" sz="1400" dirty="0" smtClean="0">
                <a:latin typeface="Times New Roman" pitchFamily="18" charset="0"/>
                <a:cs typeface="Times New Roman" pitchFamily="18" charset="0"/>
              </a:rPr>
              <a:t>.</a:t>
            </a:r>
          </a:p>
          <a:p>
            <a:pPr>
              <a:lnSpc>
                <a:spcPct val="150000"/>
              </a:lnSpc>
            </a:pPr>
            <a:endParaRPr lang="en-US" sz="1400" dirty="0" smtClean="0">
              <a:latin typeface="Times New Roman" pitchFamily="18" charset="0"/>
              <a:cs typeface="Times New Roman" pitchFamily="18" charset="0"/>
            </a:endParaRPr>
          </a:p>
          <a:p>
            <a:pPr>
              <a:lnSpc>
                <a:spcPct val="150000"/>
              </a:lnSpc>
            </a:pPr>
            <a:endParaRPr lang="en-US" sz="14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Task 5</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buNone/>
            </a:pPr>
            <a:r>
              <a:rPr lang="en-US" sz="1800" b="1" u="sng" dirty="0" smtClean="0">
                <a:latin typeface="Times New Roman" pitchFamily="18" charset="0"/>
                <a:cs typeface="Times New Roman" pitchFamily="18" charset="0"/>
              </a:rPr>
              <a:t>Best </a:t>
            </a:r>
            <a:r>
              <a:rPr lang="en-US" sz="1800" b="1" u="sng" dirty="0" smtClean="0">
                <a:latin typeface="Times New Roman" pitchFamily="18" charset="0"/>
                <a:cs typeface="Times New Roman" pitchFamily="18" charset="0"/>
              </a:rPr>
              <a:t>practices for creating visually appealing and user-friendly </a:t>
            </a:r>
            <a:r>
              <a:rPr lang="en-US" sz="1800" b="1" u="sng" dirty="0" smtClean="0">
                <a:latin typeface="Times New Roman" pitchFamily="18" charset="0"/>
                <a:cs typeface="Times New Roman" pitchFamily="18" charset="0"/>
              </a:rPr>
              <a:t>Website </a:t>
            </a:r>
            <a:r>
              <a:rPr lang="en-US" sz="1800" b="1" u="sng" dirty="0" smtClean="0">
                <a:latin typeface="Times New Roman" pitchFamily="18" charset="0"/>
                <a:cs typeface="Times New Roman" pitchFamily="18" charset="0"/>
              </a:rPr>
              <a:t>D</a:t>
            </a:r>
            <a:r>
              <a:rPr lang="en-US" sz="1800" b="1" u="sng" dirty="0" smtClean="0">
                <a:latin typeface="Times New Roman" pitchFamily="18" charset="0"/>
                <a:cs typeface="Times New Roman" pitchFamily="18" charset="0"/>
              </a:rPr>
              <a:t>esigns</a:t>
            </a:r>
            <a:r>
              <a:rPr lang="en-US" sz="1800" b="1" u="sng" dirty="0" smtClean="0">
                <a:latin typeface="Times New Roman" pitchFamily="18" charset="0"/>
                <a:cs typeface="Times New Roman" pitchFamily="18" charset="0"/>
              </a:rPr>
              <a:t>.</a:t>
            </a:r>
          </a:p>
          <a:p>
            <a:pPr>
              <a:buNone/>
            </a:pPr>
            <a:endParaRPr lang="en-US" sz="1400" dirty="0" smtClean="0">
              <a:latin typeface="Times New Roman" pitchFamily="18" charset="0"/>
              <a:cs typeface="Times New Roman" pitchFamily="18" charset="0"/>
            </a:endParaRPr>
          </a:p>
          <a:p>
            <a:pPr>
              <a:buNone/>
            </a:pPr>
            <a:r>
              <a:rPr lang="en-US" sz="1600" b="1" u="sng" dirty="0" smtClean="0">
                <a:latin typeface="Times New Roman" pitchFamily="18" charset="0"/>
                <a:cs typeface="Times New Roman" pitchFamily="18" charset="0"/>
              </a:rPr>
              <a:t>Responsive Design:</a:t>
            </a:r>
          </a:p>
          <a:p>
            <a:pPr>
              <a:lnSpc>
                <a:spcPct val="150000"/>
              </a:lnSpc>
              <a:buFont typeface="Wingdings" pitchFamily="2" charset="2"/>
              <a:buChar char="§"/>
            </a:pPr>
            <a:r>
              <a:rPr lang="en-US" sz="1400" dirty="0" smtClean="0">
                <a:latin typeface="Times New Roman" pitchFamily="18" charset="0"/>
                <a:cs typeface="Times New Roman" pitchFamily="18" charset="0"/>
              </a:rPr>
              <a:t>Ensure your website is optimized for various devices and screen sizes to provide a consistent experience across platforms.</a:t>
            </a:r>
          </a:p>
          <a:p>
            <a:pPr>
              <a:lnSpc>
                <a:spcPct val="150000"/>
              </a:lnSpc>
              <a:buFont typeface="Wingdings" pitchFamily="2" charset="2"/>
              <a:buChar char="§"/>
            </a:pPr>
            <a:r>
              <a:rPr lang="en-US" sz="1400" dirty="0" smtClean="0">
                <a:latin typeface="Times New Roman" pitchFamily="18" charset="0"/>
                <a:cs typeface="Times New Roman" pitchFamily="18" charset="0"/>
              </a:rPr>
              <a:t>Use fluid grids and flexible images to adapt to different resolutions</a:t>
            </a:r>
            <a:r>
              <a:rPr lang="en-US" sz="1400" dirty="0" smtClean="0">
                <a:latin typeface="Times New Roman" pitchFamily="18" charset="0"/>
                <a:cs typeface="Times New Roman" pitchFamily="18" charset="0"/>
              </a:rPr>
              <a:t>.</a:t>
            </a:r>
          </a:p>
          <a:p>
            <a:pPr>
              <a:lnSpc>
                <a:spcPct val="150000"/>
              </a:lnSpc>
            </a:pPr>
            <a:endParaRPr lang="en-US" sz="1400" dirty="0" smtClean="0">
              <a:latin typeface="Times New Roman" pitchFamily="18" charset="0"/>
              <a:cs typeface="Times New Roman" pitchFamily="18" charset="0"/>
            </a:endParaRPr>
          </a:p>
          <a:p>
            <a:pPr>
              <a:buNone/>
            </a:pPr>
            <a:r>
              <a:rPr lang="en-US" sz="1600" b="1" u="sng" dirty="0" smtClean="0">
                <a:latin typeface="Times New Roman" pitchFamily="18" charset="0"/>
                <a:cs typeface="Times New Roman" pitchFamily="18" charset="0"/>
              </a:rPr>
              <a:t>Clear Visual Hierarchy:</a:t>
            </a:r>
          </a:p>
          <a:p>
            <a:pPr>
              <a:lnSpc>
                <a:spcPct val="150000"/>
              </a:lnSpc>
              <a:buFont typeface="Wingdings" pitchFamily="2" charset="2"/>
              <a:buChar char="§"/>
            </a:pPr>
            <a:r>
              <a:rPr lang="en-US" sz="1400" dirty="0" smtClean="0">
                <a:latin typeface="Times New Roman" pitchFamily="18" charset="0"/>
                <a:cs typeface="Times New Roman" pitchFamily="18" charset="0"/>
              </a:rPr>
              <a:t>Establish a clear hierarchy of elements using size, color, and contrast to guide users' attention and improve readability.</a:t>
            </a:r>
          </a:p>
          <a:p>
            <a:pPr>
              <a:lnSpc>
                <a:spcPct val="150000"/>
              </a:lnSpc>
              <a:buFont typeface="Wingdings" pitchFamily="2" charset="2"/>
              <a:buChar char="§"/>
            </a:pPr>
            <a:r>
              <a:rPr lang="en-US" sz="1400" dirty="0" smtClean="0">
                <a:latin typeface="Times New Roman" pitchFamily="18" charset="0"/>
                <a:cs typeface="Times New Roman" pitchFamily="18" charset="0"/>
              </a:rPr>
              <a:t>Highlight important content and calls-to-action to make them easily identifiable.</a:t>
            </a:r>
          </a:p>
          <a:p>
            <a:pPr>
              <a:buNone/>
            </a:pPr>
            <a:endParaRPr lang="en-US" sz="1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33400" y="533400"/>
            <a:ext cx="8399992" cy="827919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Whitespace Utilization: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Incorporate ample whitespace to create breathing room between elements and enhance readability.</a:t>
            </a:r>
            <a:endParaRPr kumimoji="0" lang="en-US" sz="14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Whitespace can help reduce visual clutter and make the layout appear more organized and inviting</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50000"/>
              </a:lnSpc>
              <a:spcBef>
                <a:spcPct val="0"/>
              </a:spcBef>
              <a:spcAft>
                <a:spcPct val="0"/>
              </a:spcAft>
              <a:buClrTx/>
              <a:buSzTx/>
              <a:tabLst/>
            </a:pPr>
            <a:endParaRPr lang="en-US" sz="1100" b="1" dirty="0" smtClean="0">
              <a:latin typeface="Calibri" pitchFamily="34" charset="0"/>
              <a:ea typeface="Calibri" pitchFamily="34" charset="0"/>
              <a:cs typeface="Times New Roman" pitchFamily="18" charset="0"/>
            </a:endParaRPr>
          </a:p>
          <a:p>
            <a:pPr eaLnBrk="0" fontAlgn="base" hangingPunct="0">
              <a:lnSpc>
                <a:spcPct val="150000"/>
              </a:lnSpc>
              <a:spcBef>
                <a:spcPct val="0"/>
              </a:spcBef>
              <a:spcAft>
                <a:spcPct val="0"/>
              </a:spcAft>
            </a:pPr>
            <a:r>
              <a:rPr lang="en-US" sz="1600" b="1" u="sng" dirty="0" smtClean="0">
                <a:latin typeface="Times New Roman" pitchFamily="18" charset="0"/>
                <a:cs typeface="Times New Roman" pitchFamily="18" charset="0"/>
              </a:rPr>
              <a:t>Accessible Design</a:t>
            </a:r>
            <a:r>
              <a:rPr lang="en-US" sz="1600" b="1" u="sng" dirty="0" smtClean="0">
                <a:latin typeface="Times New Roman" pitchFamily="18" charset="0"/>
                <a:cs typeface="Times New Roman" pitchFamily="18" charset="0"/>
              </a:rPr>
              <a:t>:</a:t>
            </a:r>
          </a:p>
          <a:p>
            <a:pPr>
              <a:lnSpc>
                <a:spcPct val="150000"/>
              </a:lnSpc>
              <a:buFont typeface="Wingdings" pitchFamily="2" charset="2"/>
              <a:buChar char="§"/>
            </a:pP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Ensure </a:t>
            </a:r>
            <a:r>
              <a:rPr lang="en-US" sz="1400" dirty="0" smtClean="0">
                <a:latin typeface="Times New Roman" pitchFamily="18" charset="0"/>
                <a:cs typeface="Times New Roman" pitchFamily="18" charset="0"/>
              </a:rPr>
              <a:t>your website is accessible to all users, including those with disabilities, by following WCAG guidelines.</a:t>
            </a:r>
          </a:p>
          <a:p>
            <a:pPr>
              <a:lnSpc>
                <a:spcPct val="150000"/>
              </a:lnSpc>
              <a:buFont typeface="Wingdings" pitchFamily="2" charset="2"/>
              <a:buChar char="§"/>
            </a:pPr>
            <a:r>
              <a:rPr lang="en-US" sz="1400" dirty="0" smtClean="0">
                <a:latin typeface="Times New Roman" pitchFamily="18" charset="0"/>
                <a:cs typeface="Times New Roman" pitchFamily="18" charset="0"/>
              </a:rPr>
              <a:t>  Provide </a:t>
            </a:r>
            <a:r>
              <a:rPr lang="en-US" sz="1400" dirty="0" smtClean="0">
                <a:latin typeface="Times New Roman" pitchFamily="18" charset="0"/>
                <a:cs typeface="Times New Roman" pitchFamily="18" charset="0"/>
              </a:rPr>
              <a:t>alternative text for images, use descriptive link text, and ensure keyboard navigation is possible</a:t>
            </a:r>
            <a:r>
              <a:rPr lang="en-US" sz="1400" dirty="0" smtClean="0">
                <a:latin typeface="Times New Roman" pitchFamily="18" charset="0"/>
                <a:cs typeface="Times New Roman" pitchFamily="18" charset="0"/>
              </a:rPr>
              <a:t>.</a:t>
            </a:r>
          </a:p>
          <a:p>
            <a:pPr>
              <a:lnSpc>
                <a:spcPct val="150000"/>
              </a:lnSpc>
            </a:pPr>
            <a:endParaRPr lang="en-US" sz="1400" dirty="0" smtClean="0">
              <a:latin typeface="Times New Roman" pitchFamily="18" charset="0"/>
              <a:cs typeface="Times New Roman" pitchFamily="18" charset="0"/>
            </a:endParaRPr>
          </a:p>
          <a:p>
            <a:pPr>
              <a:lnSpc>
                <a:spcPct val="150000"/>
              </a:lnSpc>
            </a:pPr>
            <a:r>
              <a:rPr lang="en-US" sz="1600" b="1" u="sng" dirty="0" smtClean="0">
                <a:latin typeface="Times New Roman" pitchFamily="18" charset="0"/>
                <a:cs typeface="Times New Roman" pitchFamily="18" charset="0"/>
              </a:rPr>
              <a:t>Optimized Media</a:t>
            </a:r>
            <a:r>
              <a:rPr lang="en-US" sz="1600" b="1" u="sng" dirty="0" smtClean="0">
                <a:latin typeface="Times New Roman" pitchFamily="18" charset="0"/>
                <a:cs typeface="Times New Roman" pitchFamily="18" charset="0"/>
              </a:rPr>
              <a:t>:</a:t>
            </a:r>
          </a:p>
          <a:p>
            <a:pPr>
              <a:lnSpc>
                <a:spcPct val="150000"/>
              </a:lnSpc>
              <a:buFont typeface="Wingdings" pitchFamily="2" charset="2"/>
              <a:buChar char="§"/>
            </a:pPr>
            <a:r>
              <a:rPr lang="en-US" sz="1400" dirty="0" smtClean="0">
                <a:latin typeface="Times New Roman" pitchFamily="18" charset="0"/>
                <a:cs typeface="Times New Roman" pitchFamily="18" charset="0"/>
              </a:rPr>
              <a:t> Optimize </a:t>
            </a:r>
            <a:r>
              <a:rPr lang="en-US" sz="1400" dirty="0" smtClean="0">
                <a:latin typeface="Times New Roman" pitchFamily="18" charset="0"/>
                <a:cs typeface="Times New Roman" pitchFamily="18" charset="0"/>
              </a:rPr>
              <a:t>images and multimedia content to minimize loading times and improve performance.</a:t>
            </a:r>
          </a:p>
          <a:p>
            <a:pPr>
              <a:lnSpc>
                <a:spcPct val="150000"/>
              </a:lnSpc>
              <a:buFont typeface="Wingdings" pitchFamily="2" charset="2"/>
              <a:buChar char="§"/>
            </a:pPr>
            <a:r>
              <a:rPr lang="en-US" sz="1400" dirty="0" smtClean="0">
                <a:latin typeface="Times New Roman" pitchFamily="18" charset="0"/>
                <a:cs typeface="Times New Roman" pitchFamily="18" charset="0"/>
              </a:rPr>
              <a:t> Use </a:t>
            </a:r>
            <a:r>
              <a:rPr lang="en-US" sz="1400" dirty="0" smtClean="0">
                <a:latin typeface="Times New Roman" pitchFamily="18" charset="0"/>
                <a:cs typeface="Times New Roman" pitchFamily="18" charset="0"/>
              </a:rPr>
              <a:t>appropriate file formats, compression techniques, and lazy loading to optimize media delivery.</a:t>
            </a:r>
          </a:p>
          <a:p>
            <a:pPr>
              <a:lnSpc>
                <a:spcPct val="150000"/>
              </a:lnSpc>
            </a:pPr>
            <a:endParaRPr lang="en-US" sz="1600" u="sng" dirty="0" smtClean="0">
              <a:latin typeface="Times New Roman" pitchFamily="18" charset="0"/>
              <a:cs typeface="Times New Roman" pitchFamily="18" charset="0"/>
            </a:endParaRPr>
          </a:p>
          <a:p>
            <a:pPr>
              <a:lnSpc>
                <a:spcPct val="150000"/>
              </a:lnSpc>
            </a:pPr>
            <a:endParaRPr lang="en-US" sz="1400" dirty="0" smtClean="0">
              <a:latin typeface="Times New Roman" pitchFamily="18" charset="0"/>
              <a:cs typeface="Times New Roman" pitchFamily="18" charset="0"/>
            </a:endParaRPr>
          </a:p>
          <a:p>
            <a:pPr eaLnBrk="0" fontAlgn="base" hangingPunct="0">
              <a:lnSpc>
                <a:spcPct val="150000"/>
              </a:lnSpc>
              <a:spcBef>
                <a:spcPct val="0"/>
              </a:spcBef>
              <a:spcAft>
                <a:spcPct val="0"/>
              </a:spcAft>
            </a:pPr>
            <a:endParaRPr lang="en-US" sz="1600" dirty="0" smtClean="0">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US" sz="1100" b="1" dirty="0" smtClean="0">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sz="1100" b="1"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US" sz="1100" b="1" dirty="0" smtClean="0">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sz="1100" b="1"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US" sz="1100" b="1" dirty="0" smtClean="0">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sz="1100" b="1"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US" sz="1100" b="1" dirty="0" smtClean="0">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sz="1100" b="1"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US" sz="1100" b="1" dirty="0" smtClean="0">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sz="1100" b="1"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Task:1</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153400" cy="5059363"/>
          </a:xfrm>
        </p:spPr>
        <p:txBody>
          <a:bodyPr>
            <a:normAutofit/>
          </a:bodyPr>
          <a:lstStyle/>
          <a:p>
            <a:pPr>
              <a:lnSpc>
                <a:spcPct val="160000"/>
              </a:lnSpc>
              <a:buNone/>
            </a:pPr>
            <a:r>
              <a:rPr lang="en-US" sz="1600" b="1" u="sng" dirty="0" smtClean="0">
                <a:latin typeface="Times New Roman" pitchFamily="18" charset="0"/>
                <a:cs typeface="Times New Roman" pitchFamily="18" charset="0"/>
              </a:rPr>
              <a:t>Understandings of Services and Created short descriptions for 3 Courses from </a:t>
            </a:r>
            <a:r>
              <a:rPr lang="en-US" sz="1600" b="1" u="sng" dirty="0" err="1" smtClean="0">
                <a:latin typeface="Times New Roman" pitchFamily="18" charset="0"/>
                <a:cs typeface="Times New Roman" pitchFamily="18" charset="0"/>
              </a:rPr>
              <a:t>Guvi</a:t>
            </a:r>
            <a:r>
              <a:rPr lang="en-US" sz="1600" b="1" u="sng" dirty="0" smtClean="0">
                <a:latin typeface="Times New Roman" pitchFamily="18" charset="0"/>
                <a:cs typeface="Times New Roman" pitchFamily="18" charset="0"/>
              </a:rPr>
              <a:t>.</a:t>
            </a:r>
            <a:endParaRPr lang="en-US" sz="1600" b="1" dirty="0" smtClean="0">
              <a:latin typeface="Times New Roman" pitchFamily="18" charset="0"/>
              <a:cs typeface="Times New Roman" pitchFamily="18" charset="0"/>
            </a:endParaRPr>
          </a:p>
          <a:p>
            <a:pPr lvl="0">
              <a:lnSpc>
                <a:spcPct val="160000"/>
              </a:lnSpc>
              <a:buNone/>
            </a:pPr>
            <a:r>
              <a:rPr lang="en-US" sz="1400" dirty="0" smtClean="0">
                <a:latin typeface="Times New Roman" pitchFamily="18" charset="0"/>
                <a:cs typeface="Times New Roman" pitchFamily="18" charset="0"/>
              </a:rPr>
              <a:t>       </a:t>
            </a:r>
            <a:r>
              <a:rPr lang="en-US" sz="1400" b="1" u="sng" dirty="0" smtClean="0">
                <a:latin typeface="Times New Roman" pitchFamily="18" charset="0"/>
                <a:cs typeface="Times New Roman" pitchFamily="18" charset="0"/>
              </a:rPr>
              <a:t>1. </a:t>
            </a:r>
            <a:r>
              <a:rPr lang="en-US" sz="1400" b="1" u="sng" dirty="0" err="1" smtClean="0">
                <a:latin typeface="Times New Roman" pitchFamily="18" charset="0"/>
                <a:cs typeface="Times New Roman" pitchFamily="18" charset="0"/>
              </a:rPr>
              <a:t>Guvi</a:t>
            </a:r>
            <a:r>
              <a:rPr lang="en-US" sz="1400" b="1" u="sng" dirty="0" smtClean="0">
                <a:latin typeface="Times New Roman" pitchFamily="18" charset="0"/>
                <a:cs typeface="Times New Roman" pitchFamily="18" charset="0"/>
              </a:rPr>
              <a:t> </a:t>
            </a:r>
            <a:r>
              <a:rPr lang="en-US" sz="1400" b="1" u="sng" dirty="0">
                <a:latin typeface="Times New Roman" pitchFamily="18" charset="0"/>
                <a:cs typeface="Times New Roman" pitchFamily="18" charset="0"/>
              </a:rPr>
              <a:t>Online </a:t>
            </a:r>
            <a:r>
              <a:rPr lang="en-US" sz="1400" b="1" u="sng" dirty="0" smtClean="0">
                <a:latin typeface="Times New Roman" pitchFamily="18" charset="0"/>
                <a:cs typeface="Times New Roman" pitchFamily="18" charset="0"/>
              </a:rPr>
              <a:t>Courses:</a:t>
            </a:r>
          </a:p>
          <a:p>
            <a:pPr lvl="0">
              <a:lnSpc>
                <a:spcPct val="160000"/>
              </a:lnSpc>
              <a:buFont typeface="Wingdings" pitchFamily="2" charset="2"/>
              <a:buChar char="§"/>
            </a:pPr>
            <a:r>
              <a:rPr lang="en-US" sz="1400" dirty="0" err="1" smtClean="0">
                <a:latin typeface="Times New Roman" pitchFamily="18" charset="0"/>
                <a:cs typeface="Times New Roman" pitchFamily="18" charset="0"/>
              </a:rPr>
              <a:t>Guvi</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is an online learning </a:t>
            </a:r>
            <a:r>
              <a:rPr lang="en-US" sz="1400" dirty="0" smtClean="0">
                <a:latin typeface="Times New Roman" pitchFamily="18" charset="0"/>
                <a:cs typeface="Times New Roman" pitchFamily="18" charset="0"/>
              </a:rPr>
              <a:t> platform .</a:t>
            </a:r>
          </a:p>
          <a:p>
            <a:pPr lvl="0">
              <a:lnSpc>
                <a:spcPct val="160000"/>
              </a:lnSpc>
              <a:buFont typeface="Wingdings" pitchFamily="2" charset="2"/>
              <a:buChar char="§"/>
            </a:pPr>
            <a:r>
              <a:rPr lang="en-US" sz="1400" dirty="0" smtClean="0">
                <a:latin typeface="Times New Roman" pitchFamily="18" charset="0"/>
                <a:cs typeface="Times New Roman" pitchFamily="18" charset="0"/>
              </a:rPr>
              <a:t>They </a:t>
            </a:r>
            <a:r>
              <a:rPr lang="en-US" sz="1400" dirty="0">
                <a:latin typeface="Times New Roman" pitchFamily="18" charset="0"/>
                <a:cs typeface="Times New Roman" pitchFamily="18" charset="0"/>
              </a:rPr>
              <a:t>provide courses on programming languages like Python, Java, JavaScript, as well as courses on web development, data science, artificial intelligence, machine learning, and more. </a:t>
            </a:r>
            <a:endParaRPr lang="en-US" sz="1400" dirty="0" smtClean="0">
              <a:latin typeface="Times New Roman" pitchFamily="18" charset="0"/>
              <a:cs typeface="Times New Roman" pitchFamily="18" charset="0"/>
            </a:endParaRPr>
          </a:p>
          <a:p>
            <a:pPr lvl="0">
              <a:lnSpc>
                <a:spcPct val="160000"/>
              </a:lnSpc>
              <a:buFont typeface="Wingdings" pitchFamily="2" charset="2"/>
              <a:buChar char="§"/>
            </a:pPr>
            <a:r>
              <a:rPr lang="en-US" sz="1400" dirty="0">
                <a:latin typeface="Times New Roman" pitchFamily="18" charset="0"/>
                <a:cs typeface="Times New Roman" pitchFamily="18" charset="0"/>
              </a:rPr>
              <a:t>Courses on </a:t>
            </a:r>
            <a:r>
              <a:rPr lang="en-US" sz="1400" dirty="0" err="1">
                <a:latin typeface="Times New Roman" pitchFamily="18" charset="0"/>
                <a:cs typeface="Times New Roman" pitchFamily="18" charset="0"/>
              </a:rPr>
              <a:t>Guvi</a:t>
            </a:r>
            <a:r>
              <a:rPr lang="en-US" sz="1400" dirty="0">
                <a:latin typeface="Times New Roman" pitchFamily="18" charset="0"/>
                <a:cs typeface="Times New Roman" pitchFamily="18" charset="0"/>
              </a:rPr>
              <a:t> are often structured in a way that facilitates progressive learning. They typically start with foundational concepts and gradually move towards more advanced topics, ensuring a comprehensive understanding of the subject matter</a:t>
            </a:r>
            <a:r>
              <a:rPr lang="en-US" sz="1400" dirty="0" smtClean="0">
                <a:latin typeface="Times New Roman" pitchFamily="18" charset="0"/>
                <a:cs typeface="Times New Roman" pitchFamily="18" charset="0"/>
              </a:rPr>
              <a:t>.</a:t>
            </a:r>
          </a:p>
          <a:p>
            <a:pPr lvl="0">
              <a:lnSpc>
                <a:spcPct val="160000"/>
              </a:lnSpc>
              <a:buFont typeface="Wingdings" pitchFamily="2" charset="2"/>
              <a:buChar char="§"/>
            </a:pPr>
            <a:r>
              <a:rPr lang="en-US" sz="1400" dirty="0" err="1">
                <a:latin typeface="Times New Roman" pitchFamily="18" charset="0"/>
                <a:cs typeface="Times New Roman" pitchFamily="18" charset="0"/>
              </a:rPr>
              <a:t>Guvi's</a:t>
            </a:r>
            <a:r>
              <a:rPr lang="en-US" sz="1400" dirty="0">
                <a:latin typeface="Times New Roman" pitchFamily="18" charset="0"/>
                <a:cs typeface="Times New Roman" pitchFamily="18" charset="0"/>
              </a:rPr>
              <a:t> courses often include interactive elements such as video lectures, quizzes, coding exercises, and projects. This interactive approach keeps learners engaged and helps reinforce their understanding of the material.</a:t>
            </a:r>
            <a:endParaRPr lang="en-US" sz="1400" dirty="0" smtClean="0">
              <a:latin typeface="Times New Roman" pitchFamily="18" charset="0"/>
              <a:cs typeface="Times New Roman" pitchFamily="18" charset="0"/>
            </a:endParaRPr>
          </a:p>
          <a:p>
            <a:pPr lvl="0">
              <a:buFont typeface="Wingdings" pitchFamily="2" charset="2"/>
              <a:buChar char="§"/>
            </a:pPr>
            <a:endParaRPr lang="en-US" dirty="0" smtClean="0">
              <a:latin typeface="Times New Roman" pitchFamily="18" charset="0"/>
              <a:cs typeface="Times New Roman" pitchFamily="18" charset="0"/>
            </a:endParaRPr>
          </a:p>
          <a:p>
            <a:pPr lvl="0">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381000"/>
            <a:ext cx="7848600" cy="5745163"/>
          </a:xfrm>
        </p:spPr>
        <p:txBody>
          <a:bodyPr/>
          <a:lstStyle/>
          <a:p>
            <a:pPr lvl="0">
              <a:buNone/>
            </a:pPr>
            <a:r>
              <a:rPr lang="en-US" sz="1400" b="1" dirty="0" smtClean="0">
                <a:latin typeface="Times New Roman" pitchFamily="18" charset="0"/>
                <a:cs typeface="Times New Roman" pitchFamily="18" charset="0"/>
              </a:rPr>
              <a:t>2. </a:t>
            </a:r>
            <a:r>
              <a:rPr lang="en-US" sz="1400" b="1" u="sng" dirty="0">
                <a:latin typeface="Times New Roman" pitchFamily="18" charset="0"/>
                <a:cs typeface="Times New Roman" pitchFamily="18" charset="0"/>
              </a:rPr>
              <a:t>Full stack Development </a:t>
            </a:r>
            <a:r>
              <a:rPr lang="en-US" sz="1400" b="1" u="sng" dirty="0" smtClean="0">
                <a:latin typeface="Times New Roman" pitchFamily="18" charset="0"/>
                <a:cs typeface="Times New Roman" pitchFamily="18" charset="0"/>
              </a:rPr>
              <a:t>Program:</a:t>
            </a:r>
          </a:p>
          <a:p>
            <a:pPr lvl="0">
              <a:buNone/>
            </a:pPr>
            <a:endParaRPr lang="en-US" sz="1400" b="1" dirty="0" smtClean="0">
              <a:latin typeface="Times New Roman" pitchFamily="18" charset="0"/>
              <a:cs typeface="Times New Roman" pitchFamily="18" charset="0"/>
            </a:endParaRPr>
          </a:p>
          <a:p>
            <a:pPr lvl="0">
              <a:lnSpc>
                <a:spcPct val="150000"/>
              </a:lnSpc>
              <a:buNone/>
            </a:pPr>
            <a:r>
              <a:rPr lang="en-US" sz="1400" b="1" dirty="0" err="1" smtClean="0">
                <a:latin typeface="Times New Roman" pitchFamily="18" charset="0"/>
                <a:cs typeface="Times New Roman" pitchFamily="18" charset="0"/>
              </a:rPr>
              <a:t>Guvi's</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Full Stack Development Program aims to provide a comprehensive and practical learning experience </a:t>
            </a:r>
            <a:r>
              <a:rPr lang="en-US" sz="1400" dirty="0">
                <a:latin typeface="Times New Roman" pitchFamily="18" charset="0"/>
                <a:cs typeface="Times New Roman" pitchFamily="18" charset="0"/>
              </a:rPr>
              <a:t>that</a:t>
            </a:r>
            <a:r>
              <a:rPr lang="en-US" sz="1400" b="1" dirty="0" smtClean="0">
                <a:latin typeface="Times New Roman" pitchFamily="18" charset="0"/>
                <a:cs typeface="Times New Roman" pitchFamily="18" charset="0"/>
              </a:rPr>
              <a:t> prepares </a:t>
            </a:r>
            <a:r>
              <a:rPr lang="en-US" sz="1400" b="1" dirty="0">
                <a:latin typeface="Times New Roman" pitchFamily="18" charset="0"/>
                <a:cs typeface="Times New Roman" pitchFamily="18" charset="0"/>
              </a:rPr>
              <a:t>individuals for success in the field of full-stack development</a:t>
            </a:r>
            <a:r>
              <a:rPr lang="en-US" sz="1400" b="1" dirty="0" smtClean="0">
                <a:latin typeface="Times New Roman" pitchFamily="18" charset="0"/>
                <a:cs typeface="Times New Roman" pitchFamily="18" charset="0"/>
              </a:rPr>
              <a:t>.</a:t>
            </a:r>
          </a:p>
          <a:p>
            <a:pPr lvl="0">
              <a:lnSpc>
                <a:spcPct val="150000"/>
              </a:lnSpc>
              <a:buFont typeface="Wingdings" pitchFamily="2" charset="2"/>
              <a:buChar char="§"/>
            </a:pPr>
            <a:r>
              <a:rPr lang="en-US" sz="1400" b="1" dirty="0">
                <a:latin typeface="Times New Roman" pitchFamily="18" charset="0"/>
                <a:cs typeface="Times New Roman" pitchFamily="18" charset="0"/>
              </a:rPr>
              <a:t>Comprehensive Curriculum</a:t>
            </a:r>
            <a:r>
              <a:rPr lang="en-US" sz="1400" dirty="0">
                <a:latin typeface="Times New Roman" pitchFamily="18" charset="0"/>
                <a:cs typeface="Times New Roman" pitchFamily="18" charset="0"/>
              </a:rPr>
              <a:t>: The program covers both front-end and back-end development technologies, providing a well-rounded understanding of the full stack. Learners typically delve into topics such as HTML, CSS, JavaScript for front-end development, along with server-side languages like Node.js, Python, or Ruby for back-end development. Databases, frameworks, and tools commonly used in full-stack development are also included</a:t>
            </a:r>
            <a:r>
              <a:rPr lang="en-US" sz="1400" dirty="0" smtClean="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Emphasis on hands-on projects for practical learning.</a:t>
            </a:r>
          </a:p>
          <a:p>
            <a:pPr>
              <a:lnSpc>
                <a:spcPct val="150000"/>
              </a:lnSpc>
            </a:pPr>
            <a:r>
              <a:rPr lang="en-US" sz="1400" dirty="0">
                <a:latin typeface="Times New Roman" pitchFamily="18" charset="0"/>
                <a:cs typeface="Times New Roman" pitchFamily="18" charset="0"/>
              </a:rPr>
              <a:t>Interactive learning environment with video lectures, coding exercises, and quizzes.</a:t>
            </a:r>
          </a:p>
          <a:p>
            <a:pPr>
              <a:lnSpc>
                <a:spcPct val="150000"/>
              </a:lnSpc>
            </a:pPr>
            <a:r>
              <a:rPr lang="en-US" sz="1400" dirty="0">
                <a:latin typeface="Times New Roman" pitchFamily="18" charset="0"/>
                <a:cs typeface="Times New Roman" pitchFamily="18" charset="0"/>
              </a:rPr>
              <a:t>Industry-relevant skills aligned with current job market demands.</a:t>
            </a:r>
          </a:p>
          <a:p>
            <a:pPr>
              <a:lnSpc>
                <a:spcPct val="150000"/>
              </a:lnSpc>
            </a:pPr>
            <a:r>
              <a:rPr lang="en-US" sz="1400" dirty="0">
                <a:latin typeface="Times New Roman" pitchFamily="18" charset="0"/>
                <a:cs typeface="Times New Roman" pitchFamily="18" charset="0"/>
              </a:rPr>
              <a:t>Flexible self-paced learning and supportive community with certification upon completion.</a:t>
            </a:r>
          </a:p>
          <a:p>
            <a:pPr lvl="0">
              <a:buFont typeface="Wingdings" pitchFamily="2" charset="2"/>
              <a:buChar char="§"/>
            </a:pPr>
            <a:endParaRPr lang="en-US" sz="1400" b="1" dirty="0">
              <a:latin typeface="Times New Roman" pitchFamily="18" charset="0"/>
              <a:cs typeface="Times New Roman" pitchFamily="18"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09600"/>
            <a:ext cx="7696200" cy="3770263"/>
          </a:xfrm>
          <a:prstGeom prst="rect">
            <a:avLst/>
          </a:prstGeom>
        </p:spPr>
        <p:txBody>
          <a:bodyPr wrap="square">
            <a:spAutoFit/>
          </a:bodyPr>
          <a:lstStyle/>
          <a:p>
            <a:pPr lvl="0"/>
            <a:r>
              <a:rPr lang="en-US" sz="1400" b="1" u="sng" dirty="0" smtClean="0">
                <a:latin typeface="Times New Roman" pitchFamily="18" charset="0"/>
                <a:cs typeface="Times New Roman" pitchFamily="18" charset="0"/>
              </a:rPr>
              <a:t>3. Advanced </a:t>
            </a:r>
            <a:r>
              <a:rPr lang="en-US" sz="1400" b="1" u="sng" dirty="0">
                <a:latin typeface="Times New Roman" pitchFamily="18" charset="0"/>
                <a:cs typeface="Times New Roman" pitchFamily="18" charset="0"/>
              </a:rPr>
              <a:t>Programming &amp; Data </a:t>
            </a:r>
            <a:r>
              <a:rPr lang="en-US" sz="1400" b="1" u="sng" dirty="0" smtClean="0">
                <a:latin typeface="Times New Roman" pitchFamily="18" charset="0"/>
                <a:cs typeface="Times New Roman" pitchFamily="18" charset="0"/>
              </a:rPr>
              <a:t>Science.</a:t>
            </a:r>
            <a:endParaRPr lang="en-US" sz="1400" b="1" u="sng" dirty="0">
              <a:latin typeface="Times New Roman" pitchFamily="18" charset="0"/>
              <a:cs typeface="Times New Roman" pitchFamily="18" charset="0"/>
            </a:endParaRPr>
          </a:p>
          <a:p>
            <a:endParaRPr lang="en-US" dirty="0" smtClean="0"/>
          </a:p>
          <a:p>
            <a:pPr>
              <a:lnSpc>
                <a:spcPct val="150000"/>
              </a:lnSpc>
            </a:pPr>
            <a:r>
              <a:rPr lang="en-US" sz="1400" b="1" dirty="0">
                <a:latin typeface="Times New Roman" pitchFamily="18" charset="0"/>
                <a:cs typeface="Times New Roman" pitchFamily="18" charset="0"/>
              </a:rPr>
              <a:t>Comprehensive Curriculum</a:t>
            </a:r>
            <a:r>
              <a:rPr lang="en-US" sz="1400" dirty="0">
                <a:latin typeface="Times New Roman" pitchFamily="18" charset="0"/>
                <a:cs typeface="Times New Roman" pitchFamily="18" charset="0"/>
              </a:rPr>
              <a:t>: Covers advanced topics in programming and data science, including algorithms, data structures, machine learning, and data analysis.</a:t>
            </a:r>
          </a:p>
          <a:p>
            <a:pPr>
              <a:lnSpc>
                <a:spcPct val="150000"/>
              </a:lnSpc>
            </a:pPr>
            <a:r>
              <a:rPr lang="en-US" sz="1400" b="1" dirty="0">
                <a:latin typeface="Times New Roman" pitchFamily="18" charset="0"/>
                <a:cs typeface="Times New Roman" pitchFamily="18" charset="0"/>
              </a:rPr>
              <a:t>Hands-on Projects</a:t>
            </a:r>
            <a:r>
              <a:rPr lang="en-US" sz="1400" dirty="0">
                <a:latin typeface="Times New Roman" pitchFamily="18" charset="0"/>
                <a:cs typeface="Times New Roman" pitchFamily="18" charset="0"/>
              </a:rPr>
              <a:t>: Emphasizes practical application through projects that allow learners to apply concepts learned in real-world scenarios.</a:t>
            </a:r>
          </a:p>
          <a:p>
            <a:pPr>
              <a:lnSpc>
                <a:spcPct val="150000"/>
              </a:lnSpc>
            </a:pPr>
            <a:r>
              <a:rPr lang="en-US" sz="1400" b="1" dirty="0">
                <a:latin typeface="Times New Roman" pitchFamily="18" charset="0"/>
                <a:cs typeface="Times New Roman" pitchFamily="18" charset="0"/>
              </a:rPr>
              <a:t>Interactive Learning</a:t>
            </a:r>
            <a:r>
              <a:rPr lang="en-US" sz="1400" dirty="0">
                <a:latin typeface="Times New Roman" pitchFamily="18" charset="0"/>
                <a:cs typeface="Times New Roman" pitchFamily="18" charset="0"/>
              </a:rPr>
              <a:t>: Utilizes a variety of learning resources such as video lectures, coding exercises, quizzes, and assignments to engage learners actively.</a:t>
            </a:r>
          </a:p>
          <a:p>
            <a:pPr>
              <a:lnSpc>
                <a:spcPct val="150000"/>
              </a:lnSpc>
            </a:pPr>
            <a:r>
              <a:rPr lang="en-US" sz="1400" b="1" dirty="0">
                <a:latin typeface="Times New Roman" pitchFamily="18" charset="0"/>
                <a:cs typeface="Times New Roman" pitchFamily="18" charset="0"/>
              </a:rPr>
              <a:t>Industry-Relevant Skills</a:t>
            </a:r>
            <a:r>
              <a:rPr lang="en-US" sz="1400" dirty="0">
                <a:latin typeface="Times New Roman" pitchFamily="18" charset="0"/>
                <a:cs typeface="Times New Roman" pitchFamily="18" charset="0"/>
              </a:rPr>
              <a:t>: Equips learners with in-demand skills sought after by employers in fields like software development, data analysis, and machine learning.</a:t>
            </a:r>
          </a:p>
          <a:p>
            <a:pPr>
              <a:lnSpc>
                <a:spcPct val="150000"/>
              </a:lnSpc>
            </a:pPr>
            <a:endParaRPr lang="en-US" sz="1400" dirty="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0"/>
            <a:ext cx="3048000" cy="762000"/>
          </a:xfrm>
        </p:spPr>
        <p:txBody>
          <a:bodyPr>
            <a:noAutofit/>
          </a:bodyPr>
          <a:lstStyle/>
          <a:p>
            <a:pPr algn="ctr"/>
            <a:r>
              <a:rPr lang="en-US" sz="4000" dirty="0" smtClean="0">
                <a:latin typeface="Times New Roman" pitchFamily="18" charset="0"/>
                <a:cs typeface="Times New Roman" pitchFamily="18" charset="0"/>
              </a:rPr>
              <a:t>Task 2</a:t>
            </a:r>
            <a:endParaRPr lang="en-US" sz="4000" dirty="0">
              <a:latin typeface="Times New Roman" pitchFamily="18" charset="0"/>
              <a:cs typeface="Times New Roman" pitchFamily="18" charset="0"/>
            </a:endParaRPr>
          </a:p>
        </p:txBody>
      </p:sp>
      <p:pic>
        <p:nvPicPr>
          <p:cNvPr id="12" name="Content Placeholder 11" descr="Platform Identifying 1.PNG"/>
          <p:cNvPicPr>
            <a:picLocks noGrp="1" noChangeAspect="1"/>
          </p:cNvPicPr>
          <p:nvPr>
            <p:ph idx="1"/>
          </p:nvPr>
        </p:nvPicPr>
        <p:blipFill>
          <a:blip r:embed="rId2"/>
          <a:stretch>
            <a:fillRect/>
          </a:stretch>
        </p:blipFill>
        <p:spPr>
          <a:xfrm>
            <a:off x="4953000" y="286870"/>
            <a:ext cx="3810000" cy="2913530"/>
          </a:xfrm>
          <a:prstGeom prst="rect">
            <a:avLst/>
          </a:prstGeom>
          <a:ln w="228600" cap="sq" cmpd="thickThin">
            <a:solidFill>
              <a:srgbClr val="000000"/>
            </a:solidFill>
            <a:prstDash val="solid"/>
            <a:miter lim="800000"/>
          </a:ln>
          <a:effectLst>
            <a:innerShdw blurRad="76200">
              <a:srgbClr val="000000"/>
            </a:innerShdw>
          </a:effectLst>
        </p:spPr>
      </p:pic>
      <p:sp>
        <p:nvSpPr>
          <p:cNvPr id="11" name="Text Placeholder 10"/>
          <p:cNvSpPr>
            <a:spLocks noGrp="1"/>
          </p:cNvSpPr>
          <p:nvPr>
            <p:ph type="body" sz="half" idx="2"/>
          </p:nvPr>
        </p:nvSpPr>
        <p:spPr>
          <a:xfrm>
            <a:off x="381000" y="1905000"/>
            <a:ext cx="3810000" cy="4114800"/>
          </a:xfrm>
        </p:spPr>
        <p:txBody>
          <a:bodyPr/>
          <a:lstStyle/>
          <a:p>
            <a:pPr lvl="1"/>
            <a:r>
              <a:rPr lang="en-US" sz="2000" b="1" u="sng" dirty="0" smtClean="0">
                <a:solidFill>
                  <a:schemeClr val="tx1"/>
                </a:solidFill>
                <a:latin typeface="Times New Roman" pitchFamily="18" charset="0"/>
                <a:cs typeface="Times New Roman" pitchFamily="18" charset="0"/>
              </a:rPr>
              <a:t>Determining the Platform on which the </a:t>
            </a:r>
            <a:r>
              <a:rPr lang="en-US" sz="2000" b="1" u="sng" dirty="0" err="1" smtClean="0">
                <a:solidFill>
                  <a:schemeClr val="tx1"/>
                </a:solidFill>
                <a:latin typeface="Times New Roman" pitchFamily="18" charset="0"/>
                <a:cs typeface="Times New Roman" pitchFamily="18" charset="0"/>
              </a:rPr>
              <a:t>Guvi</a:t>
            </a:r>
            <a:r>
              <a:rPr lang="en-US" sz="2000" b="1" u="sng" dirty="0" smtClean="0">
                <a:solidFill>
                  <a:schemeClr val="tx1"/>
                </a:solidFill>
                <a:latin typeface="Times New Roman" pitchFamily="18" charset="0"/>
                <a:cs typeface="Times New Roman" pitchFamily="18" charset="0"/>
              </a:rPr>
              <a:t> website is used.</a:t>
            </a:r>
          </a:p>
          <a:p>
            <a:pPr lvl="1"/>
            <a:endParaRPr lang="en-US" sz="1400" b="1" u="sng" dirty="0">
              <a:latin typeface="Times New Roman" pitchFamily="18" charset="0"/>
              <a:cs typeface="Times New Roman" pitchFamily="18" charset="0"/>
            </a:endParaRPr>
          </a:p>
          <a:p>
            <a:pPr lvl="1"/>
            <a:r>
              <a:rPr lang="en-US" sz="1400" b="1" dirty="0" smtClean="0">
                <a:solidFill>
                  <a:schemeClr val="tx1"/>
                </a:solidFill>
                <a:latin typeface="Times New Roman" pitchFamily="18" charset="0"/>
                <a:cs typeface="Times New Roman" pitchFamily="18" charset="0"/>
              </a:rPr>
              <a:t>Here sharing the </a:t>
            </a:r>
            <a:r>
              <a:rPr lang="en-US" sz="1400" b="1" dirty="0" smtClean="0">
                <a:solidFill>
                  <a:schemeClr val="tx1"/>
                </a:solidFill>
                <a:latin typeface="Times New Roman" pitchFamily="18" charset="0"/>
                <a:cs typeface="Times New Roman" pitchFamily="18" charset="0"/>
              </a:rPr>
              <a:t>Tool used</a:t>
            </a:r>
            <a:r>
              <a:rPr lang="en-US" sz="1400" b="1" dirty="0" smtClean="0">
                <a:solidFill>
                  <a:schemeClr val="tx1"/>
                </a:solidFill>
                <a:latin typeface="Times New Roman" pitchFamily="18" charset="0"/>
                <a:cs typeface="Times New Roman" pitchFamily="18" charset="0"/>
              </a:rPr>
              <a:t>.</a:t>
            </a:r>
          </a:p>
          <a:p>
            <a:pPr lvl="1"/>
            <a:endParaRPr lang="en-US" sz="1400" b="1" dirty="0">
              <a:latin typeface="Times New Roman" pitchFamily="18" charset="0"/>
              <a:cs typeface="Times New Roman" pitchFamily="18" charset="0"/>
            </a:endParaRPr>
          </a:p>
          <a:p>
            <a:pPr lvl="1"/>
            <a:r>
              <a:rPr lang="en-US" sz="1400" dirty="0"/>
              <a:t>Tool</a:t>
            </a:r>
            <a:r>
              <a:rPr lang="en-US" sz="1400" b="1" dirty="0"/>
              <a:t>: </a:t>
            </a:r>
            <a:r>
              <a:rPr lang="en-US" sz="1400" b="1" u="sng" dirty="0">
                <a:hlinkClick r:id="rId3"/>
              </a:rPr>
              <a:t>https://</a:t>
            </a:r>
            <a:r>
              <a:rPr lang="en-US" sz="1400" b="1" u="sng" dirty="0" smtClean="0">
                <a:hlinkClick r:id="rId3"/>
              </a:rPr>
              <a:t>w3techs.com/sites</a:t>
            </a:r>
            <a:endParaRPr lang="en-US" sz="1400" b="1" u="sng" dirty="0" smtClean="0"/>
          </a:p>
          <a:p>
            <a:pPr lvl="1"/>
            <a:endParaRPr lang="en-US" sz="1400" u="sng" dirty="0" smtClean="0"/>
          </a:p>
          <a:p>
            <a:pPr lvl="1"/>
            <a:r>
              <a:rPr lang="en-US" sz="1400" b="1" dirty="0" smtClean="0"/>
              <a:t>For Response Website dint support just adding </a:t>
            </a:r>
            <a:r>
              <a:rPr lang="en-US" sz="1400" b="1" dirty="0" smtClean="0"/>
              <a:t>tools</a:t>
            </a:r>
          </a:p>
          <a:p>
            <a:pPr lvl="1"/>
            <a:endParaRPr lang="en-US" sz="1400" dirty="0" smtClean="0"/>
          </a:p>
          <a:p>
            <a:pPr lvl="1"/>
            <a:r>
              <a:rPr lang="en-US" sz="1400" b="1" u="sng" dirty="0" smtClean="0">
                <a:hlinkClick r:id="rId4"/>
              </a:rPr>
              <a:t>https://websiteresponsivetest.com/</a:t>
            </a:r>
            <a:endParaRPr lang="en-US" sz="1400" dirty="0" smtClean="0"/>
          </a:p>
          <a:p>
            <a:pPr lvl="1"/>
            <a:endParaRPr lang="en-US" sz="1400" dirty="0"/>
          </a:p>
          <a:p>
            <a:pPr lvl="1"/>
            <a:endParaRPr lang="en-US" sz="1400" b="1" dirty="0" smtClean="0">
              <a:solidFill>
                <a:schemeClr val="tx1"/>
              </a:solidFill>
              <a:latin typeface="Times New Roman" pitchFamily="18" charset="0"/>
              <a:cs typeface="Times New Roman" pitchFamily="18" charset="0"/>
            </a:endParaRPr>
          </a:p>
          <a:p>
            <a:endParaRPr lang="en-US" b="1" u="sng" dirty="0">
              <a:latin typeface="Times New Roman" pitchFamily="18" charset="0"/>
              <a:cs typeface="Times New Roman" pitchFamily="18" charset="0"/>
            </a:endParaRPr>
          </a:p>
          <a:p>
            <a:endParaRPr lang="en-US" dirty="0"/>
          </a:p>
        </p:txBody>
      </p:sp>
      <p:pic>
        <p:nvPicPr>
          <p:cNvPr id="13" name="Picture 12" descr="Platform - 2.PNG"/>
          <p:cNvPicPr>
            <a:picLocks noChangeAspect="1"/>
          </p:cNvPicPr>
          <p:nvPr/>
        </p:nvPicPr>
        <p:blipFill>
          <a:blip r:embed="rId5"/>
          <a:stretch>
            <a:fillRect/>
          </a:stretch>
        </p:blipFill>
        <p:spPr>
          <a:xfrm>
            <a:off x="4953000" y="3733800"/>
            <a:ext cx="3754938" cy="285307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Task  3</a:t>
            </a:r>
            <a:br>
              <a:rPr lang="en-US"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endParaRPr lang="en-US" b="1" dirty="0"/>
          </a:p>
        </p:txBody>
      </p:sp>
      <p:sp>
        <p:nvSpPr>
          <p:cNvPr id="6" name="Content Placeholder 5"/>
          <p:cNvSpPr>
            <a:spLocks noGrp="1"/>
          </p:cNvSpPr>
          <p:nvPr>
            <p:ph idx="1"/>
          </p:nvPr>
        </p:nvSpPr>
        <p:spPr>
          <a:xfrm>
            <a:off x="457200" y="762000"/>
            <a:ext cx="8153400" cy="5867400"/>
          </a:xfrm>
        </p:spPr>
        <p:txBody>
          <a:bodyPr>
            <a:noAutofit/>
          </a:bodyPr>
          <a:lstStyle/>
          <a:p>
            <a:pPr>
              <a:lnSpc>
                <a:spcPct val="150000"/>
              </a:lnSpc>
              <a:buNone/>
            </a:pPr>
            <a:r>
              <a:rPr lang="en-US" sz="1400" b="1" dirty="0" smtClean="0">
                <a:latin typeface="Times New Roman" pitchFamily="18" charset="0"/>
                <a:cs typeface="Times New Roman" pitchFamily="18" charset="0"/>
              </a:rPr>
              <a:t>Website speed optimization for Desktop and Mobile.</a:t>
            </a:r>
          </a:p>
          <a:p>
            <a:pPr>
              <a:lnSpc>
                <a:spcPct val="150000"/>
              </a:lnSpc>
              <a:buNone/>
            </a:pPr>
            <a:r>
              <a:rPr lang="en-US" sz="1400" dirty="0">
                <a:latin typeface="Times New Roman" pitchFamily="18" charset="0"/>
                <a:cs typeface="Times New Roman" pitchFamily="18" charset="0"/>
              </a:rPr>
              <a:t>Certainly, here are </a:t>
            </a:r>
            <a:r>
              <a:rPr lang="en-US" sz="1400" dirty="0" smtClean="0">
                <a:latin typeface="Times New Roman" pitchFamily="18" charset="0"/>
                <a:cs typeface="Times New Roman" pitchFamily="18" charset="0"/>
              </a:rPr>
              <a:t>three main </a:t>
            </a:r>
            <a:r>
              <a:rPr lang="en-US" sz="1400" dirty="0">
                <a:latin typeface="Times New Roman" pitchFamily="18" charset="0"/>
                <a:cs typeface="Times New Roman" pitchFamily="18" charset="0"/>
              </a:rPr>
              <a:t>uses of a website's responsive design and mobile optimization</a:t>
            </a:r>
            <a:r>
              <a:rPr lang="en-US" sz="1400" dirty="0" smtClean="0">
                <a:latin typeface="Times New Roman" pitchFamily="18" charset="0"/>
                <a:cs typeface="Times New Roman" pitchFamily="18" charset="0"/>
              </a:rPr>
              <a:t>:</a:t>
            </a:r>
          </a:p>
          <a:p>
            <a:pPr>
              <a:lnSpc>
                <a:spcPct val="150000"/>
              </a:lnSpc>
            </a:pPr>
            <a:r>
              <a:rPr lang="en-US" sz="1400" b="1" dirty="0">
                <a:latin typeface="Times New Roman" pitchFamily="18" charset="0"/>
                <a:cs typeface="Times New Roman" pitchFamily="18" charset="0"/>
              </a:rPr>
              <a:t>Improved User Experience</a:t>
            </a:r>
            <a:r>
              <a:rPr lang="en-US" sz="1400" dirty="0">
                <a:latin typeface="Times New Roman" pitchFamily="18" charset="0"/>
                <a:cs typeface="Times New Roman" pitchFamily="18" charset="0"/>
              </a:rPr>
              <a:t>: Responsive design and mobile optimization ensure that your website looks and functions well across a variety of devices and screen sizes, including </a:t>
            </a:r>
            <a:r>
              <a:rPr lang="en-US" sz="1400" dirty="0" err="1">
                <a:latin typeface="Times New Roman" pitchFamily="18" charset="0"/>
                <a:cs typeface="Times New Roman" pitchFamily="18" charset="0"/>
              </a:rPr>
              <a:t>smartphones</a:t>
            </a:r>
            <a:r>
              <a:rPr lang="en-US" sz="1400" dirty="0">
                <a:latin typeface="Times New Roman" pitchFamily="18" charset="0"/>
                <a:cs typeface="Times New Roman" pitchFamily="18" charset="0"/>
              </a:rPr>
              <a:t>, tablets, and desktops. This enhances the user experience by providing consistent and easy-to-navigate content, regardless of the device being used. Users are more likely to stay on your website and engage with its content if they can access it seamlessly on their preferred device.</a:t>
            </a:r>
          </a:p>
          <a:p>
            <a:pPr>
              <a:lnSpc>
                <a:spcPct val="150000"/>
              </a:lnSpc>
            </a:pPr>
            <a:r>
              <a:rPr lang="en-US" sz="1400" b="1" dirty="0">
                <a:latin typeface="Times New Roman" pitchFamily="18" charset="0"/>
                <a:cs typeface="Times New Roman" pitchFamily="18" charset="0"/>
              </a:rPr>
              <a:t>Increased Reach and Accessibility</a:t>
            </a:r>
            <a:r>
              <a:rPr lang="en-US" sz="1400" dirty="0">
                <a:latin typeface="Times New Roman" pitchFamily="18" charset="0"/>
                <a:cs typeface="Times New Roman" pitchFamily="18" charset="0"/>
              </a:rPr>
              <a:t>: With the proliferation of mobile devices, a significant portion of internet traffic comes from </a:t>
            </a:r>
            <a:r>
              <a:rPr lang="en-US" sz="1400" dirty="0" err="1">
                <a:latin typeface="Times New Roman" pitchFamily="18" charset="0"/>
                <a:cs typeface="Times New Roman" pitchFamily="18" charset="0"/>
              </a:rPr>
              <a:t>smartphones</a:t>
            </a:r>
            <a:r>
              <a:rPr lang="en-US" sz="1400" dirty="0">
                <a:latin typeface="Times New Roman" pitchFamily="18" charset="0"/>
                <a:cs typeface="Times New Roman" pitchFamily="18" charset="0"/>
              </a:rPr>
              <a:t> and tablets. By optimizing your website for mobile devices, you can reach a broader audience and make your content accessible to users who primarily browse the internet on their phones. This is particularly important for businesses targeting mobile users or local customers who are likely to search for information on-the-go.</a:t>
            </a:r>
          </a:p>
          <a:p>
            <a:pPr>
              <a:lnSpc>
                <a:spcPct val="150000"/>
              </a:lnSpc>
            </a:pPr>
            <a:r>
              <a:rPr lang="en-US" sz="1400" b="1" dirty="0">
                <a:latin typeface="Times New Roman" pitchFamily="18" charset="0"/>
                <a:cs typeface="Times New Roman" pitchFamily="18" charset="0"/>
              </a:rPr>
              <a:t>Enhanced SEO Performance</a:t>
            </a:r>
            <a:r>
              <a:rPr lang="en-US" sz="1400" dirty="0">
                <a:latin typeface="Times New Roman" pitchFamily="18" charset="0"/>
                <a:cs typeface="Times New Roman" pitchFamily="18" charset="0"/>
              </a:rPr>
              <a:t>: Search engines like Google prioritize mobile-friendly websites in their search results, especially for searches conducted on mobile devices. Websites with responsive design and mobile optimization are more likely to rank higher in search engine results pages (SERPs) for relevant queries, leading to increased visibility and organic traffic. Additionally, Google's mobile-first indexing means that the mobile version of your website is considered the primary version for indexing and ranking purposes, further emphasizing the importance of mobile optimization for SEO.</a:t>
            </a:r>
          </a:p>
          <a:p>
            <a:pPr>
              <a:buNone/>
            </a:pP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latin typeface="Times New Roman" pitchFamily="18" charset="0"/>
                <a:cs typeface="Times New Roman" pitchFamily="18" charset="0"/>
              </a:rPr>
              <a:t>Guvi</a:t>
            </a:r>
            <a:r>
              <a:rPr lang="en-US" b="1" u="sng"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Homepage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762000" y="1535113"/>
            <a:ext cx="2209800" cy="446087"/>
          </a:xfrm>
        </p:spPr>
        <p:txBody>
          <a:bodyPr>
            <a:normAutofit lnSpcReduction="10000"/>
          </a:bodyPr>
          <a:lstStyle/>
          <a:p>
            <a:r>
              <a:rPr lang="en-US" dirty="0" smtClean="0">
                <a:latin typeface="Times New Roman" pitchFamily="18" charset="0"/>
                <a:cs typeface="Times New Roman" pitchFamily="18" charset="0"/>
              </a:rPr>
              <a:t>Speed - Mobile</a:t>
            </a:r>
            <a:endParaRPr lang="en-US" dirty="0">
              <a:latin typeface="Times New Roman" pitchFamily="18" charset="0"/>
              <a:cs typeface="Times New Roman" pitchFamily="18" charset="0"/>
            </a:endParaRPr>
          </a:p>
        </p:txBody>
      </p:sp>
      <p:pic>
        <p:nvPicPr>
          <p:cNvPr id="7" name="Content Placeholder 6" descr="Speed - Mobile - Guvi 1.PNG"/>
          <p:cNvPicPr>
            <a:picLocks noGrp="1" noChangeAspect="1"/>
          </p:cNvPicPr>
          <p:nvPr>
            <p:ph sz="half" idx="2"/>
          </p:nvPr>
        </p:nvPicPr>
        <p:blipFill>
          <a:blip r:embed="rId2"/>
          <a:stretch>
            <a:fillRect/>
          </a:stretch>
        </p:blipFill>
        <p:spPr>
          <a:xfrm>
            <a:off x="457200" y="2209800"/>
            <a:ext cx="3810000" cy="4142856"/>
          </a:xfrm>
        </p:spPr>
      </p:pic>
      <p:sp>
        <p:nvSpPr>
          <p:cNvPr id="5" name="Text Placeholder 4"/>
          <p:cNvSpPr>
            <a:spLocks noGrp="1"/>
          </p:cNvSpPr>
          <p:nvPr>
            <p:ph type="body" sz="quarter" idx="3"/>
          </p:nvPr>
        </p:nvSpPr>
        <p:spPr>
          <a:xfrm>
            <a:off x="4645025" y="1535113"/>
            <a:ext cx="2974975" cy="446087"/>
          </a:xfrm>
        </p:spPr>
        <p:txBody>
          <a:bodyPr>
            <a:normAutofit lnSpcReduction="10000"/>
          </a:bodyPr>
          <a:lstStyle/>
          <a:p>
            <a:r>
              <a:rPr lang="en-US" dirty="0" smtClean="0">
                <a:latin typeface="Times New Roman" pitchFamily="18" charset="0"/>
                <a:cs typeface="Times New Roman" pitchFamily="18" charset="0"/>
              </a:rPr>
              <a:t>Speed - Desktop</a:t>
            </a:r>
            <a:endParaRPr lang="en-US" dirty="0">
              <a:latin typeface="Times New Roman" pitchFamily="18" charset="0"/>
              <a:cs typeface="Times New Roman" pitchFamily="18" charset="0"/>
            </a:endParaRPr>
          </a:p>
        </p:txBody>
      </p:sp>
      <p:pic>
        <p:nvPicPr>
          <p:cNvPr id="8" name="Content Placeholder 7" descr="Guvi speed - Desktop - 2.PNG"/>
          <p:cNvPicPr>
            <a:picLocks noGrp="1" noChangeAspect="1"/>
          </p:cNvPicPr>
          <p:nvPr>
            <p:ph sz="quarter" idx="4"/>
          </p:nvPr>
        </p:nvPicPr>
        <p:blipFill>
          <a:blip r:embed="rId3"/>
          <a:stretch>
            <a:fillRect/>
          </a:stretch>
        </p:blipFill>
        <p:spPr>
          <a:xfrm>
            <a:off x="4534236" y="2209800"/>
            <a:ext cx="4100412" cy="411479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latin typeface="Times New Roman" pitchFamily="18" charset="0"/>
                <a:cs typeface="Times New Roman" pitchFamily="18" charset="0"/>
              </a:rPr>
              <a:t>Fullstack</a:t>
            </a:r>
            <a:r>
              <a:rPr lang="en-US" b="1" u="sng" dirty="0" smtClean="0">
                <a:latin typeface="Times New Roman" pitchFamily="18" charset="0"/>
                <a:cs typeface="Times New Roman" pitchFamily="18" charset="0"/>
              </a:rPr>
              <a:t> Development Course Page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14400" y="1535113"/>
            <a:ext cx="2286000" cy="369887"/>
          </a:xfrm>
        </p:spPr>
        <p:txBody>
          <a:bodyPr>
            <a:normAutofit fontScale="92500" lnSpcReduction="20000"/>
          </a:bodyPr>
          <a:lstStyle/>
          <a:p>
            <a:pPr algn="ctr"/>
            <a:r>
              <a:rPr lang="en-US" dirty="0" smtClean="0">
                <a:latin typeface="Times New Roman" pitchFamily="18" charset="0"/>
                <a:cs typeface="Times New Roman" pitchFamily="18" charset="0"/>
              </a:rPr>
              <a:t>Speed - Mobile</a:t>
            </a:r>
            <a:endParaRPr lang="en-US" dirty="0">
              <a:latin typeface="Times New Roman" pitchFamily="18" charset="0"/>
              <a:cs typeface="Times New Roman" pitchFamily="18" charset="0"/>
            </a:endParaRPr>
          </a:p>
        </p:txBody>
      </p:sp>
      <p:pic>
        <p:nvPicPr>
          <p:cNvPr id="7" name="Content Placeholder 6" descr="fullstack Development Speed - Mobile - 1.PNG"/>
          <p:cNvPicPr>
            <a:picLocks noGrp="1" noChangeAspect="1"/>
          </p:cNvPicPr>
          <p:nvPr>
            <p:ph sz="half" idx="2"/>
          </p:nvPr>
        </p:nvPicPr>
        <p:blipFill>
          <a:blip r:embed="rId2"/>
          <a:stretch>
            <a:fillRect/>
          </a:stretch>
        </p:blipFill>
        <p:spPr>
          <a:xfrm>
            <a:off x="609600" y="2174875"/>
            <a:ext cx="3657600" cy="3951288"/>
          </a:xfrm>
        </p:spPr>
      </p:pic>
      <p:sp>
        <p:nvSpPr>
          <p:cNvPr id="5" name="Text Placeholder 4"/>
          <p:cNvSpPr>
            <a:spLocks noGrp="1"/>
          </p:cNvSpPr>
          <p:nvPr>
            <p:ph type="body" sz="quarter" idx="3"/>
          </p:nvPr>
        </p:nvSpPr>
        <p:spPr>
          <a:xfrm>
            <a:off x="4953000" y="1535113"/>
            <a:ext cx="2362200" cy="369887"/>
          </a:xfrm>
        </p:spPr>
        <p:txBody>
          <a:bodyPr>
            <a:normAutofit fontScale="92500" lnSpcReduction="20000"/>
          </a:bodyPr>
          <a:lstStyle/>
          <a:p>
            <a:pPr algn="ctr"/>
            <a:r>
              <a:rPr lang="en-US" dirty="0" smtClean="0">
                <a:latin typeface="Times New Roman" pitchFamily="18" charset="0"/>
                <a:cs typeface="Times New Roman" pitchFamily="18" charset="0"/>
              </a:rPr>
              <a:t>Speed Desktop</a:t>
            </a:r>
            <a:endParaRPr lang="en-US" dirty="0">
              <a:latin typeface="Times New Roman" pitchFamily="18" charset="0"/>
              <a:cs typeface="Times New Roman" pitchFamily="18" charset="0"/>
            </a:endParaRPr>
          </a:p>
        </p:txBody>
      </p:sp>
      <p:pic>
        <p:nvPicPr>
          <p:cNvPr id="8" name="Content Placeholder 7" descr="fullstack Development Speed - Desktop - 2.PNG"/>
          <p:cNvPicPr>
            <a:picLocks noGrp="1" noChangeAspect="1"/>
          </p:cNvPicPr>
          <p:nvPr>
            <p:ph sz="quarter" idx="4"/>
          </p:nvPr>
        </p:nvPicPr>
        <p:blipFill>
          <a:blip r:embed="rId3"/>
          <a:stretch>
            <a:fillRect/>
          </a:stretch>
        </p:blipFill>
        <p:spPr>
          <a:xfrm>
            <a:off x="4953000" y="2209799"/>
            <a:ext cx="3733801" cy="39163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Digital Marketing Course Page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ctr"/>
            <a:r>
              <a:rPr lang="en-US" dirty="0" smtClean="0">
                <a:latin typeface="Times New Roman" pitchFamily="18" charset="0"/>
                <a:cs typeface="Times New Roman" pitchFamily="18" charset="0"/>
              </a:rPr>
              <a:t>Speed - Mobile</a:t>
            </a:r>
            <a:endParaRPr lang="en-US" dirty="0">
              <a:latin typeface="Times New Roman" pitchFamily="18" charset="0"/>
              <a:cs typeface="Times New Roman" pitchFamily="18" charset="0"/>
            </a:endParaRPr>
          </a:p>
        </p:txBody>
      </p:sp>
      <p:pic>
        <p:nvPicPr>
          <p:cNvPr id="7" name="Content Placeholder 6" descr="Digital Marketing Speed - Mobile.PNG"/>
          <p:cNvPicPr>
            <a:picLocks noGrp="1" noChangeAspect="1"/>
          </p:cNvPicPr>
          <p:nvPr>
            <p:ph sz="half" idx="2"/>
          </p:nvPr>
        </p:nvPicPr>
        <p:blipFill>
          <a:blip r:embed="rId2"/>
          <a:stretch>
            <a:fillRect/>
          </a:stretch>
        </p:blipFill>
        <p:spPr>
          <a:xfrm>
            <a:off x="457200" y="2174875"/>
            <a:ext cx="3810000" cy="3951288"/>
          </a:xfrm>
        </p:spPr>
      </p:pic>
      <p:sp>
        <p:nvSpPr>
          <p:cNvPr id="5" name="Text Placeholder 4"/>
          <p:cNvSpPr>
            <a:spLocks noGrp="1"/>
          </p:cNvSpPr>
          <p:nvPr>
            <p:ph type="body" sz="quarter" idx="3"/>
          </p:nvPr>
        </p:nvSpPr>
        <p:spPr/>
        <p:txBody>
          <a:bodyPr/>
          <a:lstStyle/>
          <a:p>
            <a:pPr algn="ctr"/>
            <a:r>
              <a:rPr lang="en-US" dirty="0" smtClean="0">
                <a:latin typeface="Times New Roman" pitchFamily="18" charset="0"/>
                <a:cs typeface="Times New Roman" pitchFamily="18" charset="0"/>
              </a:rPr>
              <a:t>Speed - Desktop</a:t>
            </a:r>
            <a:endParaRPr lang="en-US" dirty="0">
              <a:latin typeface="Times New Roman" pitchFamily="18" charset="0"/>
              <a:cs typeface="Times New Roman" pitchFamily="18" charset="0"/>
            </a:endParaRPr>
          </a:p>
        </p:txBody>
      </p:sp>
      <p:pic>
        <p:nvPicPr>
          <p:cNvPr id="8" name="Content Placeholder 7" descr="Digital Marketing Speed - Desktop.PNG"/>
          <p:cNvPicPr>
            <a:picLocks noGrp="1" noChangeAspect="1"/>
          </p:cNvPicPr>
          <p:nvPr>
            <p:ph sz="quarter" idx="4"/>
          </p:nvPr>
        </p:nvPicPr>
        <p:blipFill>
          <a:blip r:embed="rId3"/>
          <a:stretch>
            <a:fillRect/>
          </a:stretch>
        </p:blipFill>
        <p:spPr>
          <a:xfrm>
            <a:off x="4800601" y="2174875"/>
            <a:ext cx="3810000" cy="395128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280</TotalTime>
  <Words>1157</Words>
  <Application>Microsoft Office PowerPoint</Application>
  <PresentationFormat>On-screen Show (4:3)</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Project 1</vt:lpstr>
      <vt:lpstr>Task:1 </vt:lpstr>
      <vt:lpstr>Slide 3</vt:lpstr>
      <vt:lpstr>Slide 4</vt:lpstr>
      <vt:lpstr>Task 2</vt:lpstr>
      <vt:lpstr> Task  3  </vt:lpstr>
      <vt:lpstr>Guvi  Homepage</vt:lpstr>
      <vt:lpstr>Fullstack Development Course Page</vt:lpstr>
      <vt:lpstr>Digital Marketing Course Page</vt:lpstr>
      <vt:lpstr>Data Science Course Page</vt:lpstr>
      <vt:lpstr>UI/UX Course Page</vt:lpstr>
      <vt:lpstr>Task 4</vt:lpstr>
      <vt:lpstr>Slide 13</vt:lpstr>
      <vt:lpstr>Task 5</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HP</dc:creator>
  <cp:lastModifiedBy>HP</cp:lastModifiedBy>
  <cp:revision>29</cp:revision>
  <dcterms:created xsi:type="dcterms:W3CDTF">2024-04-14T00:43:24Z</dcterms:created>
  <dcterms:modified xsi:type="dcterms:W3CDTF">2024-04-18T05:37:22Z</dcterms:modified>
</cp:coreProperties>
</file>