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1cc637b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1cc637b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cc637b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cc637b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1cc637b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1cc637b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cc637b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1cc637b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cc637b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cc637b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1cc637b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1cc637b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cc637bc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1cc637b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 y="-182150"/>
            <a:ext cx="9516426" cy="5143501"/>
          </a:xfrm>
          <a:prstGeom prst="rect">
            <a:avLst/>
          </a:prstGeom>
          <a:noFill/>
          <a:ln>
            <a:noFill/>
          </a:ln>
        </p:spPr>
      </p:pic>
      <p:sp>
        <p:nvSpPr>
          <p:cNvPr id="57" name="Google Shape;57;p13"/>
          <p:cNvSpPr txBox="1"/>
          <p:nvPr/>
        </p:nvSpPr>
        <p:spPr>
          <a:xfrm>
            <a:off x="2839650" y="362175"/>
            <a:ext cx="6879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t>Big Mountain Resort</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rotWithShape="1">
          <a:blip r:embed="rId3">
            <a:alphaModFix/>
          </a:blip>
          <a:srcRect b="3024" l="0" r="0" t="3034"/>
          <a:stretch/>
        </p:blipFill>
        <p:spPr>
          <a:xfrm>
            <a:off x="-53600" y="0"/>
            <a:ext cx="9144000" cy="5368526"/>
          </a:xfrm>
          <a:prstGeom prst="rect">
            <a:avLst/>
          </a:prstGeom>
          <a:noFill/>
          <a:ln>
            <a:noFill/>
          </a:ln>
        </p:spPr>
      </p:pic>
      <p:sp>
        <p:nvSpPr>
          <p:cNvPr id="65" name="Google Shape;65;p14"/>
          <p:cNvSpPr txBox="1"/>
          <p:nvPr/>
        </p:nvSpPr>
        <p:spPr>
          <a:xfrm>
            <a:off x="96450" y="139300"/>
            <a:ext cx="3021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Resort Story :</a:t>
            </a:r>
            <a:endParaRPr sz="2200"/>
          </a:p>
        </p:txBody>
      </p:sp>
      <p:sp>
        <p:nvSpPr>
          <p:cNvPr id="66" name="Google Shape;66;p14"/>
          <p:cNvSpPr txBox="1"/>
          <p:nvPr/>
        </p:nvSpPr>
        <p:spPr>
          <a:xfrm>
            <a:off x="246450" y="600075"/>
            <a:ext cx="4521900" cy="46176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Big Mountain resort is a ski </a:t>
            </a:r>
            <a:r>
              <a:rPr lang="en" sz="1600">
                <a:solidFill>
                  <a:schemeClr val="dk1"/>
                </a:solidFill>
              </a:rPr>
              <a:t>resort</a:t>
            </a:r>
            <a:r>
              <a:rPr lang="en" sz="1600">
                <a:solidFill>
                  <a:schemeClr val="dk1"/>
                </a:solidFill>
              </a:rPr>
              <a:t> in the western United States located at Big Mountain in northwestern Montana.It is west of Glacier National park in the Flathead National Forest ,4 miles from the town of Whitefish,16 miles west of Columbia falls and 21 miles north of Kalispell.</a:t>
            </a:r>
            <a:endParaRPr sz="1600">
              <a:solidFill>
                <a:schemeClr val="dk1"/>
              </a:solidFill>
            </a:endParaRPr>
          </a:p>
          <a:p>
            <a:pPr indent="0" lvl="0" marL="0" rtl="0" algn="l">
              <a:spcBef>
                <a:spcPts val="0"/>
              </a:spcBef>
              <a:spcAft>
                <a:spcPts val="0"/>
              </a:spcAft>
              <a:buNone/>
            </a:pPr>
            <a:r>
              <a:rPr lang="en" sz="1600">
                <a:solidFill>
                  <a:schemeClr val="dk1"/>
                </a:solidFill>
              </a:rPr>
              <a:t>Big mountain has 105 trails ,every year about 350,000 people ski or snowboard at Big Mountain.The area currently has eleven chairlifts,three high speed </a:t>
            </a:r>
            <a:r>
              <a:rPr lang="en" sz="1600">
                <a:solidFill>
                  <a:schemeClr val="dk1"/>
                </a:solidFill>
              </a:rPr>
              <a:t>fast quads</a:t>
            </a:r>
            <a:r>
              <a:rPr lang="en" sz="1600">
                <a:solidFill>
                  <a:schemeClr val="dk1"/>
                </a:solidFill>
              </a:rPr>
              <a:t> and six fixed grip two quads.there are also three surface lifts and a magic carpet .Of these ,nine lifts operate regularly ,including one T-bar which is normally only </a:t>
            </a:r>
            <a:r>
              <a:rPr lang="en" sz="1600">
                <a:solidFill>
                  <a:schemeClr val="dk1"/>
                </a:solidFill>
              </a:rPr>
              <a:t>open</a:t>
            </a:r>
            <a:r>
              <a:rPr lang="en" sz="1600">
                <a:solidFill>
                  <a:schemeClr val="dk1"/>
                </a:solidFill>
              </a:rPr>
              <a:t> on weekends</a:t>
            </a:r>
            <a:endParaRPr sz="1600">
              <a:solidFill>
                <a:schemeClr val="dk1"/>
              </a:solidFill>
            </a:endParaRPr>
          </a:p>
          <a:p>
            <a:pPr indent="0" lvl="0" marL="0" rtl="0" algn="l">
              <a:spcBef>
                <a:spcPts val="0"/>
              </a:spcBef>
              <a:spcAft>
                <a:spcPts val="0"/>
              </a:spcAft>
              <a:buNone/>
            </a:pPr>
            <a:r>
              <a:rPr lang="en" sz="1600">
                <a:solidFill>
                  <a:schemeClr val="dk1"/>
                </a:solidFill>
              </a:rPr>
              <a:t>Recently Big Mountain installed a chairlift due to this operating costs become more.So, the business expressed a desire for the guidance on optimizing the ticket prices </a:t>
            </a:r>
            <a:r>
              <a:rPr lang="en">
                <a:solidFill>
                  <a:schemeClr val="dk1"/>
                </a:solidFill>
              </a:rPr>
              <a:t>.</a:t>
            </a:r>
            <a:endParaRPr>
              <a:solidFill>
                <a:schemeClr val="dk1"/>
              </a:solidFill>
            </a:endParaRPr>
          </a:p>
        </p:txBody>
      </p:sp>
      <p:pic>
        <p:nvPicPr>
          <p:cNvPr id="67" name="Google Shape;67;p14"/>
          <p:cNvPicPr preferRelativeResize="0"/>
          <p:nvPr/>
        </p:nvPicPr>
        <p:blipFill>
          <a:blip r:embed="rId4">
            <a:alphaModFix/>
          </a:blip>
          <a:stretch>
            <a:fillRect/>
          </a:stretch>
        </p:blipFill>
        <p:spPr>
          <a:xfrm>
            <a:off x="4972050" y="620175"/>
            <a:ext cx="3954101" cy="461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160725" y="-75025"/>
            <a:ext cx="9304726" cy="5143500"/>
          </a:xfrm>
          <a:prstGeom prst="rect">
            <a:avLst/>
          </a:prstGeom>
          <a:noFill/>
          <a:ln>
            <a:noFill/>
          </a:ln>
        </p:spPr>
      </p:pic>
      <p:sp>
        <p:nvSpPr>
          <p:cNvPr id="75" name="Google Shape;75;p15"/>
          <p:cNvSpPr txBox="1"/>
          <p:nvPr/>
        </p:nvSpPr>
        <p:spPr>
          <a:xfrm>
            <a:off x="2756591" y="164975"/>
            <a:ext cx="347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Problem Statement:</a:t>
            </a:r>
            <a:endParaRPr sz="2500"/>
          </a:p>
        </p:txBody>
      </p:sp>
      <p:sp>
        <p:nvSpPr>
          <p:cNvPr id="76" name="Google Shape;76;p15"/>
          <p:cNvSpPr txBox="1"/>
          <p:nvPr/>
        </p:nvSpPr>
        <p:spPr>
          <a:xfrm>
            <a:off x="311700" y="841725"/>
            <a:ext cx="852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 sz="1800">
                <a:solidFill>
                  <a:schemeClr val="dk1"/>
                </a:solidFill>
              </a:rPr>
              <a:t>How to optimize ticket pricing based on competitive resorts data in the market and that can maximize the profit in order to offset their recent additional  operating  cost ? </a:t>
            </a:r>
            <a:endParaRPr sz="1800"/>
          </a:p>
        </p:txBody>
      </p:sp>
      <p:sp>
        <p:nvSpPr>
          <p:cNvPr id="77" name="Google Shape;77;p15"/>
          <p:cNvSpPr txBox="1"/>
          <p:nvPr/>
        </p:nvSpPr>
        <p:spPr>
          <a:xfrm>
            <a:off x="2828900" y="2050975"/>
            <a:ext cx="265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Recommendations</a:t>
            </a:r>
            <a:endParaRPr sz="2000"/>
          </a:p>
        </p:txBody>
      </p:sp>
      <p:sp>
        <p:nvSpPr>
          <p:cNvPr id="78" name="Google Shape;78;p15"/>
          <p:cNvSpPr txBox="1"/>
          <p:nvPr/>
        </p:nvSpPr>
        <p:spPr>
          <a:xfrm>
            <a:off x="342900" y="2897500"/>
            <a:ext cx="84894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Increasing vertical drop by </a:t>
            </a:r>
            <a:r>
              <a:rPr lang="en" sz="1800"/>
              <a:t>150 ft</a:t>
            </a:r>
            <a:r>
              <a:rPr lang="en" sz="1800"/>
              <a:t> would increase the ticket price by 10%  ,resulting revenue increase by $14.8Millions.</a:t>
            </a:r>
            <a:endParaRPr sz="1800"/>
          </a:p>
          <a:p>
            <a:pPr indent="-342900" lvl="0" marL="457200" rtl="0" algn="l">
              <a:spcBef>
                <a:spcPts val="0"/>
              </a:spcBef>
              <a:spcAft>
                <a:spcPts val="0"/>
              </a:spcAft>
              <a:buSzPts val="1800"/>
              <a:buChar char="●"/>
            </a:pPr>
            <a:r>
              <a:rPr lang="en" sz="1800"/>
              <a:t>Adding 2 acres of snow making area would increase the ticket price by 12% ,resulting in revenue increase by $17Millions.</a:t>
            </a:r>
            <a:endParaRPr sz="1800"/>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21437" y="0"/>
            <a:ext cx="9186874" cy="5143500"/>
          </a:xfrm>
          <a:prstGeom prst="rect">
            <a:avLst/>
          </a:prstGeom>
          <a:noFill/>
          <a:ln>
            <a:noFill/>
          </a:ln>
        </p:spPr>
      </p:pic>
      <p:pic>
        <p:nvPicPr>
          <p:cNvPr id="86" name="Google Shape;86;p16"/>
          <p:cNvPicPr preferRelativeResize="0"/>
          <p:nvPr/>
        </p:nvPicPr>
        <p:blipFill>
          <a:blip r:embed="rId4">
            <a:alphaModFix/>
          </a:blip>
          <a:stretch>
            <a:fillRect/>
          </a:stretch>
        </p:blipFill>
        <p:spPr>
          <a:xfrm>
            <a:off x="4898225" y="114650"/>
            <a:ext cx="4245775" cy="4760975"/>
          </a:xfrm>
          <a:prstGeom prst="rect">
            <a:avLst/>
          </a:prstGeom>
          <a:noFill/>
          <a:ln>
            <a:noFill/>
          </a:ln>
        </p:spPr>
      </p:pic>
      <p:sp>
        <p:nvSpPr>
          <p:cNvPr id="87" name="Google Shape;87;p16"/>
          <p:cNvSpPr txBox="1"/>
          <p:nvPr/>
        </p:nvSpPr>
        <p:spPr>
          <a:xfrm>
            <a:off x="364325" y="332175"/>
            <a:ext cx="392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Fig.1 shows the average ticket prices by state .</a:t>
            </a:r>
            <a:endParaRPr sz="1500"/>
          </a:p>
          <a:p>
            <a:pPr indent="0" lvl="0" marL="0" rtl="0" algn="l">
              <a:spcBef>
                <a:spcPts val="0"/>
              </a:spcBef>
              <a:spcAft>
                <a:spcPts val="0"/>
              </a:spcAft>
              <a:buNone/>
            </a:pPr>
            <a:r>
              <a:rPr lang="en" sz="1500"/>
              <a:t>Fig.2 shows the Big Mountain ticket prices compare to other states.</a:t>
            </a:r>
            <a:endParaRPr sz="1500"/>
          </a:p>
        </p:txBody>
      </p:sp>
      <p:sp>
        <p:nvSpPr>
          <p:cNvPr id="88" name="Google Shape;88;p16"/>
          <p:cNvSpPr txBox="1"/>
          <p:nvPr/>
        </p:nvSpPr>
        <p:spPr>
          <a:xfrm>
            <a:off x="7800975" y="4929200"/>
            <a:ext cx="803700" cy="11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6"/>
          <p:cNvSpPr txBox="1"/>
          <p:nvPr/>
        </p:nvSpPr>
        <p:spPr>
          <a:xfrm>
            <a:off x="6268650" y="4864900"/>
            <a:ext cx="8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fig.1</a:t>
            </a:r>
            <a:endParaRPr/>
          </a:p>
        </p:txBody>
      </p:sp>
      <p:pic>
        <p:nvPicPr>
          <p:cNvPr id="90" name="Google Shape;90;p16"/>
          <p:cNvPicPr preferRelativeResize="0"/>
          <p:nvPr/>
        </p:nvPicPr>
        <p:blipFill>
          <a:blip r:embed="rId5">
            <a:alphaModFix/>
          </a:blip>
          <a:stretch>
            <a:fillRect/>
          </a:stretch>
        </p:blipFill>
        <p:spPr>
          <a:xfrm>
            <a:off x="108113" y="1964550"/>
            <a:ext cx="4619625" cy="2457450"/>
          </a:xfrm>
          <a:prstGeom prst="rect">
            <a:avLst/>
          </a:prstGeom>
          <a:noFill/>
          <a:ln>
            <a:noFill/>
          </a:ln>
        </p:spPr>
      </p:pic>
      <p:sp>
        <p:nvSpPr>
          <p:cNvPr id="91" name="Google Shape;91;p16"/>
          <p:cNvSpPr txBox="1"/>
          <p:nvPr/>
        </p:nvSpPr>
        <p:spPr>
          <a:xfrm>
            <a:off x="1178725" y="4607725"/>
            <a:ext cx="19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7"/>
          <p:cNvPicPr preferRelativeResize="0"/>
          <p:nvPr/>
        </p:nvPicPr>
        <p:blipFill>
          <a:blip r:embed="rId3">
            <a:alphaModFix/>
          </a:blip>
          <a:stretch>
            <a:fillRect/>
          </a:stretch>
        </p:blipFill>
        <p:spPr>
          <a:xfrm>
            <a:off x="0" y="0"/>
            <a:ext cx="9434026" cy="5143500"/>
          </a:xfrm>
          <a:prstGeom prst="rect">
            <a:avLst/>
          </a:prstGeom>
          <a:noFill/>
          <a:ln>
            <a:noFill/>
          </a:ln>
        </p:spPr>
      </p:pic>
      <p:pic>
        <p:nvPicPr>
          <p:cNvPr id="99" name="Google Shape;99;p17"/>
          <p:cNvPicPr preferRelativeResize="0"/>
          <p:nvPr/>
        </p:nvPicPr>
        <p:blipFill>
          <a:blip r:embed="rId4">
            <a:alphaModFix/>
          </a:blip>
          <a:stretch>
            <a:fillRect/>
          </a:stretch>
        </p:blipFill>
        <p:spPr>
          <a:xfrm>
            <a:off x="4405288" y="101188"/>
            <a:ext cx="4619625" cy="2390775"/>
          </a:xfrm>
          <a:prstGeom prst="rect">
            <a:avLst/>
          </a:prstGeom>
          <a:noFill/>
          <a:ln>
            <a:noFill/>
          </a:ln>
        </p:spPr>
      </p:pic>
      <p:sp>
        <p:nvSpPr>
          <p:cNvPr id="100" name="Google Shape;100;p17"/>
          <p:cNvSpPr txBox="1"/>
          <p:nvPr/>
        </p:nvSpPr>
        <p:spPr>
          <a:xfrm>
            <a:off x="332175" y="342900"/>
            <a:ext cx="3686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Big Mountains vertical drop compare to other resorts and Big Mountain is doing well for vertical drop.</a:t>
            </a:r>
            <a:r>
              <a:rPr lang="en" sz="1700"/>
              <a:t> </a:t>
            </a:r>
            <a:endParaRPr sz="1700"/>
          </a:p>
        </p:txBody>
      </p:sp>
      <p:pic>
        <p:nvPicPr>
          <p:cNvPr id="101" name="Google Shape;101;p17"/>
          <p:cNvPicPr preferRelativeResize="0"/>
          <p:nvPr/>
        </p:nvPicPr>
        <p:blipFill>
          <a:blip r:embed="rId5">
            <a:alphaModFix/>
          </a:blip>
          <a:stretch>
            <a:fillRect/>
          </a:stretch>
        </p:blipFill>
        <p:spPr>
          <a:xfrm>
            <a:off x="4471988" y="2619375"/>
            <a:ext cx="4619625" cy="2438400"/>
          </a:xfrm>
          <a:prstGeom prst="rect">
            <a:avLst/>
          </a:prstGeom>
          <a:noFill/>
          <a:ln>
            <a:noFill/>
          </a:ln>
        </p:spPr>
      </p:pic>
      <p:sp>
        <p:nvSpPr>
          <p:cNvPr id="102" name="Google Shape;102;p17"/>
          <p:cNvSpPr txBox="1"/>
          <p:nvPr/>
        </p:nvSpPr>
        <p:spPr>
          <a:xfrm>
            <a:off x="610800" y="2968225"/>
            <a:ext cx="306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Big Mountain has highest total  number of chairs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0" y="0"/>
            <a:ext cx="9086851" cy="5143500"/>
          </a:xfrm>
          <a:prstGeom prst="rect">
            <a:avLst/>
          </a:prstGeom>
          <a:noFill/>
          <a:ln>
            <a:noFill/>
          </a:ln>
        </p:spPr>
      </p:pic>
      <p:pic>
        <p:nvPicPr>
          <p:cNvPr id="110" name="Google Shape;110;p18"/>
          <p:cNvPicPr preferRelativeResize="0"/>
          <p:nvPr/>
        </p:nvPicPr>
        <p:blipFill>
          <a:blip r:embed="rId4">
            <a:alphaModFix/>
          </a:blip>
          <a:stretch>
            <a:fillRect/>
          </a:stretch>
        </p:blipFill>
        <p:spPr>
          <a:xfrm>
            <a:off x="4200525" y="342900"/>
            <a:ext cx="4369575" cy="3729050"/>
          </a:xfrm>
          <a:prstGeom prst="rect">
            <a:avLst/>
          </a:prstGeom>
          <a:noFill/>
          <a:ln>
            <a:noFill/>
          </a:ln>
        </p:spPr>
      </p:pic>
      <p:sp>
        <p:nvSpPr>
          <p:cNvPr id="111" name="Google Shape;111;p18"/>
          <p:cNvSpPr txBox="1"/>
          <p:nvPr/>
        </p:nvSpPr>
        <p:spPr>
          <a:xfrm>
            <a:off x="514350" y="589350"/>
            <a:ext cx="3257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sz="1700"/>
              <a:t>he fig. Shows the weekday vs weekend ticket prices.From the fig. We can figure out that the ticket prices are higher during the weekends where they have higher number of visitors and lower ticket prices during weekdays where they have lower number of visitors.</a:t>
            </a:r>
            <a:endParaRPr sz="1700"/>
          </a:p>
          <a:p>
            <a:pPr indent="0" lvl="0" marL="0" rtl="0" algn="l">
              <a:spcBef>
                <a:spcPts val="0"/>
              </a:spcBef>
              <a:spcAft>
                <a:spcPts val="0"/>
              </a:spcAft>
              <a:buNone/>
            </a:pPr>
            <a:r>
              <a:rPr lang="en" sz="1700"/>
              <a:t>From this we could recommend Big Mountain to </a:t>
            </a:r>
            <a:r>
              <a:rPr lang="en" sz="1700"/>
              <a:t>develop and implement Dynamic pricing strategy.</a:t>
            </a:r>
            <a:endParaRPr sz="1700"/>
          </a:p>
        </p:txBody>
      </p:sp>
      <p:sp>
        <p:nvSpPr>
          <p:cNvPr id="112" name="Google Shape;112;p18"/>
          <p:cNvSpPr txBox="1"/>
          <p:nvPr/>
        </p:nvSpPr>
        <p:spPr>
          <a:xfrm>
            <a:off x="385775" y="192875"/>
            <a:ext cx="280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Pricing Strategy:</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0" name="Google Shape;120;p19"/>
          <p:cNvSpPr txBox="1"/>
          <p:nvPr/>
        </p:nvSpPr>
        <p:spPr>
          <a:xfrm>
            <a:off x="1885950" y="332175"/>
            <a:ext cx="571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Ticket Price and Revenue VS Runs closed</a:t>
            </a:r>
            <a:endParaRPr sz="1900"/>
          </a:p>
        </p:txBody>
      </p:sp>
      <p:pic>
        <p:nvPicPr>
          <p:cNvPr id="121" name="Google Shape;121;p19"/>
          <p:cNvPicPr preferRelativeResize="0"/>
          <p:nvPr/>
        </p:nvPicPr>
        <p:blipFill>
          <a:blip r:embed="rId4">
            <a:alphaModFix/>
          </a:blip>
          <a:stretch>
            <a:fillRect/>
          </a:stretch>
        </p:blipFill>
        <p:spPr>
          <a:xfrm>
            <a:off x="2327675" y="966800"/>
            <a:ext cx="4948250" cy="1695450"/>
          </a:xfrm>
          <a:prstGeom prst="rect">
            <a:avLst/>
          </a:prstGeom>
          <a:noFill/>
          <a:ln>
            <a:noFill/>
          </a:ln>
        </p:spPr>
      </p:pic>
      <p:sp>
        <p:nvSpPr>
          <p:cNvPr id="122" name="Google Shape;122;p19"/>
          <p:cNvSpPr txBox="1"/>
          <p:nvPr/>
        </p:nvSpPr>
        <p:spPr>
          <a:xfrm>
            <a:off x="831600" y="2989675"/>
            <a:ext cx="7940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In the above figure the analysis shows that you can close up to 5 runs without significant change in ticket price with a relative drop of about $500,000 in revenue, any further drop of runs would result in much lower ticket prices and almost 3x loss of revenue.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8" name="Google Shape;128;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9" name="Google Shape;129;p20"/>
          <p:cNvPicPr preferRelativeResize="0"/>
          <p:nvPr/>
        </p:nvPicPr>
        <p:blipFill>
          <a:blip r:embed="rId3">
            <a:alphaModFix/>
          </a:blip>
          <a:stretch>
            <a:fillRect/>
          </a:stretch>
        </p:blipFill>
        <p:spPr>
          <a:xfrm>
            <a:off x="0" y="-246450"/>
            <a:ext cx="9315424" cy="5389951"/>
          </a:xfrm>
          <a:prstGeom prst="rect">
            <a:avLst/>
          </a:prstGeom>
          <a:noFill/>
          <a:ln>
            <a:noFill/>
          </a:ln>
        </p:spPr>
      </p:pic>
      <p:sp>
        <p:nvSpPr>
          <p:cNvPr id="130" name="Google Shape;130;p20"/>
          <p:cNvSpPr txBox="1"/>
          <p:nvPr/>
        </p:nvSpPr>
        <p:spPr>
          <a:xfrm>
            <a:off x="150025" y="47150"/>
            <a:ext cx="2003700" cy="48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20"/>
          <p:cNvSpPr txBox="1"/>
          <p:nvPr/>
        </p:nvSpPr>
        <p:spPr>
          <a:xfrm>
            <a:off x="3632575" y="65000"/>
            <a:ext cx="229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t>Conclusion</a:t>
            </a:r>
            <a:endParaRPr sz="1700" u="sng"/>
          </a:p>
        </p:txBody>
      </p:sp>
      <p:sp>
        <p:nvSpPr>
          <p:cNvPr id="132" name="Google Shape;132;p20"/>
          <p:cNvSpPr txBox="1"/>
          <p:nvPr/>
        </p:nvSpPr>
        <p:spPr>
          <a:xfrm>
            <a:off x="535775" y="563650"/>
            <a:ext cx="81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applying the Random Forest Regression model to ski resort ,we can conclude that:</a:t>
            </a:r>
            <a:endParaRPr/>
          </a:p>
        </p:txBody>
      </p:sp>
      <p:sp>
        <p:nvSpPr>
          <p:cNvPr id="133" name="Google Shape;133;p20"/>
          <p:cNvSpPr txBox="1"/>
          <p:nvPr/>
        </p:nvSpPr>
        <p:spPr>
          <a:xfrm>
            <a:off x="632225" y="1217300"/>
            <a:ext cx="7018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Increasing the vertical drop by </a:t>
            </a:r>
            <a:r>
              <a:rPr lang="en"/>
              <a:t>150 ft</a:t>
            </a:r>
            <a:r>
              <a:rPr lang="en"/>
              <a:t>,adding one run ,one chair lift and adding 2 acres of snow making are the best scenarios ,which increase the revenue.Following this scenario would increase the ticket price by 12% i.e from $81 to $90.75.</a:t>
            </a:r>
            <a:endParaRPr/>
          </a:p>
          <a:p>
            <a:pPr indent="0" lvl="0" marL="457200" rtl="0" algn="l">
              <a:spcBef>
                <a:spcPts val="0"/>
              </a:spcBef>
              <a:spcAft>
                <a:spcPts val="0"/>
              </a:spcAft>
              <a:buNone/>
            </a:pPr>
            <a:r>
              <a:t/>
            </a:r>
            <a:endParaRPr/>
          </a:p>
        </p:txBody>
      </p:sp>
      <p:sp>
        <p:nvSpPr>
          <p:cNvPr id="134" name="Google Shape;134;p20"/>
          <p:cNvSpPr txBox="1"/>
          <p:nvPr/>
        </p:nvSpPr>
        <p:spPr>
          <a:xfrm>
            <a:off x="535775" y="2385300"/>
            <a:ext cx="2089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Limitations:</a:t>
            </a:r>
            <a:endParaRPr sz="1700"/>
          </a:p>
          <a:p>
            <a:pPr indent="0" lvl="0" marL="0" rtl="0" algn="l">
              <a:spcBef>
                <a:spcPts val="0"/>
              </a:spcBef>
              <a:spcAft>
                <a:spcPts val="0"/>
              </a:spcAft>
              <a:buNone/>
            </a:pPr>
            <a:r>
              <a:t/>
            </a:r>
            <a:endParaRPr/>
          </a:p>
        </p:txBody>
      </p:sp>
      <p:sp>
        <p:nvSpPr>
          <p:cNvPr id="135" name="Google Shape;135;p20"/>
          <p:cNvSpPr txBox="1"/>
          <p:nvPr/>
        </p:nvSpPr>
        <p:spPr>
          <a:xfrm>
            <a:off x="364350" y="3012500"/>
            <a:ext cx="7286700" cy="1423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Weekdays ticket price data was missing </a:t>
            </a:r>
            <a:endParaRPr/>
          </a:p>
          <a:p>
            <a:pPr indent="0" lvl="0" marL="457200" rtl="0" algn="l">
              <a:spcBef>
                <a:spcPts val="0"/>
              </a:spcBef>
              <a:spcAft>
                <a:spcPts val="0"/>
              </a:spcAft>
              <a:buNone/>
            </a:pPr>
            <a:r>
              <a:rPr lang="en"/>
              <a:t>        </a:t>
            </a:r>
            <a:r>
              <a:rPr lang="en"/>
              <a:t>In Order</a:t>
            </a:r>
            <a:r>
              <a:rPr lang="en"/>
              <a:t> to accurately analyze the effect of increasing the ticket prices ,we need data regarding the prices during weekdays.</a:t>
            </a:r>
            <a:endParaRPr/>
          </a:p>
          <a:p>
            <a:pPr indent="-317500" lvl="0" marL="457200" rtl="0" algn="l">
              <a:spcBef>
                <a:spcPts val="0"/>
              </a:spcBef>
              <a:spcAft>
                <a:spcPts val="0"/>
              </a:spcAft>
              <a:buSzPts val="1400"/>
              <a:buChar char="●"/>
            </a:pPr>
            <a:r>
              <a:rPr lang="en"/>
              <a:t>Lack of data regarding </a:t>
            </a:r>
            <a:r>
              <a:rPr lang="en"/>
              <a:t>operating</a:t>
            </a:r>
            <a:r>
              <a:rPr lang="en"/>
              <a:t> cost per used runs ,cannot recommend closing down used runs.</a:t>
            </a:r>
            <a:endParaRPr/>
          </a:p>
          <a:p>
            <a:pPr indent="0" lvl="0" marL="457200" rtl="0" algn="l">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