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1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5/29/2024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3021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5/29/2024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2479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5/29/2024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270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5/29/2024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43665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5/29/2024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924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5/29/2024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5867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5/29/2024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299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5/29/2024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538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5/29/2024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2949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5/29/2024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9603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5/29/2024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234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5/29/2024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78663001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1" r:id="rId6"/>
    <p:sldLayoutId id="2147483827" r:id="rId7"/>
    <p:sldLayoutId id="2147483828" r:id="rId8"/>
    <p:sldLayoutId id="2147483829" r:id="rId9"/>
    <p:sldLayoutId id="2147483830" r:id="rId10"/>
    <p:sldLayoutId id="214748383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3666A-BD20-5879-7B66-3DFDC355DAF3}"/>
              </a:ext>
            </a:extLst>
          </p:cNvPr>
          <p:cNvSpPr>
            <a:spLocks noGrp="1"/>
          </p:cNvSpPr>
          <p:nvPr>
            <p:ph type="ctrTitle"/>
          </p:nvPr>
        </p:nvSpPr>
        <p:spPr>
          <a:xfrm>
            <a:off x="447473" y="685800"/>
            <a:ext cx="4163438" cy="3321996"/>
          </a:xfrm>
        </p:spPr>
        <p:txBody>
          <a:bodyPr>
            <a:normAutofit/>
          </a:bodyPr>
          <a:lstStyle/>
          <a:p>
            <a:r>
              <a:rPr lang="en-US" sz="4000" b="1" dirty="0">
                <a:solidFill>
                  <a:schemeClr val="bg2"/>
                </a:solidFill>
              </a:rPr>
              <a:t>Sales  Dashboard</a:t>
            </a:r>
          </a:p>
        </p:txBody>
      </p:sp>
      <p:sp>
        <p:nvSpPr>
          <p:cNvPr id="3" name="Subtitle 2">
            <a:extLst>
              <a:ext uri="{FF2B5EF4-FFF2-40B4-BE49-F238E27FC236}">
                <a16:creationId xmlns:a16="http://schemas.microsoft.com/office/drawing/2014/main" id="{372827EA-AA86-3083-72CF-3B8331616BBA}"/>
              </a:ext>
            </a:extLst>
          </p:cNvPr>
          <p:cNvSpPr>
            <a:spLocks noGrp="1"/>
          </p:cNvSpPr>
          <p:nvPr>
            <p:ph type="subTitle" idx="1"/>
          </p:nvPr>
        </p:nvSpPr>
        <p:spPr>
          <a:xfrm>
            <a:off x="928468" y="4114800"/>
            <a:ext cx="2991729" cy="2057400"/>
          </a:xfrm>
        </p:spPr>
        <p:txBody>
          <a:bodyPr>
            <a:normAutofit/>
          </a:bodyPr>
          <a:lstStyle/>
          <a:p>
            <a:r>
              <a:rPr lang="en-US">
                <a:solidFill>
                  <a:schemeClr val="bg1"/>
                </a:solidFill>
              </a:rPr>
              <a:t>Surekha Berlin</a:t>
            </a:r>
          </a:p>
        </p:txBody>
      </p:sp>
      <p:pic>
        <p:nvPicPr>
          <p:cNvPr id="5" name="Picture 4" descr="Person holding tablet">
            <a:extLst>
              <a:ext uri="{FF2B5EF4-FFF2-40B4-BE49-F238E27FC236}">
                <a16:creationId xmlns:a16="http://schemas.microsoft.com/office/drawing/2014/main" id="{D5C45E80-8CEA-57C6-1CDF-A7E637E25DF8}"/>
              </a:ext>
            </a:extLst>
          </p:cNvPr>
          <p:cNvPicPr>
            <a:picLocks noChangeAspect="1"/>
          </p:cNvPicPr>
          <p:nvPr/>
        </p:nvPicPr>
        <p:blipFill rotWithShape="1">
          <a:blip r:embed="rId2">
            <a:extLst>
              <a:ext uri="{28A0092B-C50C-407E-A947-70E740481C1C}">
                <a14:useLocalDpi xmlns:a14="http://schemas.microsoft.com/office/drawing/2010/main" val="0"/>
              </a:ext>
            </a:extLst>
          </a:blip>
          <a:srcRect l="15435" r="15434" b="-1"/>
          <a:stretch/>
        </p:blipFill>
        <p:spPr>
          <a:xfrm>
            <a:off x="4762500" y="0"/>
            <a:ext cx="7429500" cy="6858000"/>
          </a:xfrm>
          <a:prstGeom prst="rect">
            <a:avLst/>
          </a:prstGeom>
        </p:spPr>
      </p:pic>
    </p:spTree>
    <p:extLst>
      <p:ext uri="{BB962C8B-B14F-4D97-AF65-F5344CB8AC3E}">
        <p14:creationId xmlns:p14="http://schemas.microsoft.com/office/powerpoint/2010/main" val="293638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FC357B-7801-BB73-FD8B-9EF1175B1AB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1714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26E37-FD44-1424-CCF7-8165336401F7}"/>
              </a:ext>
            </a:extLst>
          </p:cNvPr>
          <p:cNvPicPr>
            <a:picLocks noChangeAspect="1"/>
          </p:cNvPicPr>
          <p:nvPr/>
        </p:nvPicPr>
        <p:blipFill>
          <a:blip r:embed="rId2"/>
          <a:stretch>
            <a:fillRect/>
          </a:stretch>
        </p:blipFill>
        <p:spPr>
          <a:xfrm>
            <a:off x="0" y="-75414"/>
            <a:ext cx="12192000" cy="6933414"/>
          </a:xfrm>
          <a:prstGeom prst="rect">
            <a:avLst/>
          </a:prstGeom>
        </p:spPr>
      </p:pic>
    </p:spTree>
    <p:extLst>
      <p:ext uri="{BB962C8B-B14F-4D97-AF65-F5344CB8AC3E}">
        <p14:creationId xmlns:p14="http://schemas.microsoft.com/office/powerpoint/2010/main" val="110620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F6C526-FA4A-C448-33A8-1D8CDEAB1B63}"/>
              </a:ext>
            </a:extLst>
          </p:cNvPr>
          <p:cNvPicPr>
            <a:picLocks noChangeAspect="1"/>
          </p:cNvPicPr>
          <p:nvPr/>
        </p:nvPicPr>
        <p:blipFill>
          <a:blip r:embed="rId2"/>
          <a:stretch>
            <a:fillRect/>
          </a:stretch>
        </p:blipFill>
        <p:spPr>
          <a:xfrm>
            <a:off x="0" y="2917"/>
            <a:ext cx="12192000" cy="6852165"/>
          </a:xfrm>
          <a:prstGeom prst="rect">
            <a:avLst/>
          </a:prstGeom>
        </p:spPr>
      </p:pic>
    </p:spTree>
    <p:extLst>
      <p:ext uri="{BB962C8B-B14F-4D97-AF65-F5344CB8AC3E}">
        <p14:creationId xmlns:p14="http://schemas.microsoft.com/office/powerpoint/2010/main" val="117272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90AC0-2C21-9C9A-7AB7-D4E63E04A684}"/>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22283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01C7A-E4DD-9438-7833-3A74CAFA5CB9}"/>
              </a:ext>
            </a:extLst>
          </p:cNvPr>
          <p:cNvSpPr>
            <a:spLocks noGrp="1"/>
          </p:cNvSpPr>
          <p:nvPr>
            <p:ph type="title"/>
          </p:nvPr>
        </p:nvSpPr>
        <p:spPr>
          <a:xfrm>
            <a:off x="776177" y="568842"/>
            <a:ext cx="3880229" cy="5709684"/>
          </a:xfrm>
        </p:spPr>
        <p:txBody>
          <a:bodyPr anchor="ctr">
            <a:normAutofit/>
          </a:bodyPr>
          <a:lstStyle/>
          <a:p>
            <a:pPr algn="ctr"/>
            <a:r>
              <a:rPr lang="en-US" sz="3600" b="1"/>
              <a:t>FINAL INSIGHTS</a:t>
            </a:r>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3F5B55-3406-1BB7-0775-3D35A0EEB334}"/>
              </a:ext>
            </a:extLst>
          </p:cNvPr>
          <p:cNvSpPr>
            <a:spLocks noGrp="1"/>
          </p:cNvSpPr>
          <p:nvPr>
            <p:ph idx="1"/>
          </p:nvPr>
        </p:nvSpPr>
        <p:spPr>
          <a:xfrm>
            <a:off x="6096000" y="568842"/>
            <a:ext cx="5426846" cy="5709684"/>
          </a:xfrm>
        </p:spPr>
        <p:txBody>
          <a:bodyPr anchor="ctr">
            <a:normAutofit/>
          </a:bodyPr>
          <a:lstStyle/>
          <a:p>
            <a:pPr marL="0" indent="0">
              <a:lnSpc>
                <a:spcPct val="90000"/>
              </a:lnSpc>
              <a:buNone/>
            </a:pPr>
            <a:r>
              <a:rPr lang="en-US" sz="1700" dirty="0"/>
              <a:t>1. Total Sales of Food is 16.4M and Drinks 1.5M</a:t>
            </a:r>
          </a:p>
          <a:p>
            <a:pPr marL="0" indent="0">
              <a:lnSpc>
                <a:spcPct val="90000"/>
              </a:lnSpc>
              <a:buNone/>
            </a:pPr>
            <a:r>
              <a:rPr lang="en-US" sz="1700" dirty="0"/>
              <a:t>2. Highest Sale was made in 2018 (10.2M),2017(6.65M) and 2019(1.05M)</a:t>
            </a:r>
          </a:p>
          <a:p>
            <a:pPr marL="0" indent="0">
              <a:lnSpc>
                <a:spcPct val="90000"/>
              </a:lnSpc>
              <a:buNone/>
            </a:pPr>
            <a:r>
              <a:rPr lang="en-US" sz="1700" dirty="0"/>
              <a:t>3. Manager Duane Frame made sales of 9.2M  and Manger Ronnie Daly made 8.7M</a:t>
            </a:r>
          </a:p>
          <a:p>
            <a:pPr marL="0" indent="0">
              <a:lnSpc>
                <a:spcPct val="90000"/>
              </a:lnSpc>
              <a:buNone/>
            </a:pPr>
            <a:r>
              <a:rPr lang="en-US" sz="1700" dirty="0"/>
              <a:t>4. Salesperson with top sales is Sahil Seymour 4.7M</a:t>
            </a:r>
          </a:p>
          <a:p>
            <a:pPr marL="0" indent="0">
              <a:lnSpc>
                <a:spcPct val="90000"/>
              </a:lnSpc>
              <a:buNone/>
            </a:pPr>
            <a:r>
              <a:rPr lang="en-US" sz="1700" dirty="0"/>
              <a:t>5. Retail team made more sales 8.7M and less sales was made by online team 3.1M</a:t>
            </a:r>
          </a:p>
          <a:p>
            <a:pPr marL="0" indent="0">
              <a:lnSpc>
                <a:spcPct val="90000"/>
              </a:lnSpc>
              <a:buNone/>
            </a:pPr>
            <a:r>
              <a:rPr lang="en-US" sz="1700" dirty="0"/>
              <a:t>6. Supervisor with more sales is Sarah Jayne 6.3M</a:t>
            </a:r>
          </a:p>
          <a:p>
            <a:pPr marL="0" indent="0">
              <a:lnSpc>
                <a:spcPct val="90000"/>
              </a:lnSpc>
              <a:buNone/>
            </a:pPr>
            <a:r>
              <a:rPr lang="en-US" sz="1700" dirty="0"/>
              <a:t>7. The line of  business with more sales is Supermarkets LV3 </a:t>
            </a:r>
          </a:p>
          <a:p>
            <a:pPr marL="0" indent="0">
              <a:lnSpc>
                <a:spcPct val="90000"/>
              </a:lnSpc>
              <a:buNone/>
            </a:pPr>
            <a:r>
              <a:rPr lang="en-US" sz="1700" dirty="0"/>
              <a:t>8. The city with more sales is Yoman 3.4M, Winthrop 2.3M and Roslyn 2.2M</a:t>
            </a:r>
          </a:p>
          <a:p>
            <a:pPr marL="0" indent="0">
              <a:lnSpc>
                <a:spcPct val="90000"/>
              </a:lnSpc>
              <a:buNone/>
            </a:pPr>
            <a:r>
              <a:rPr lang="en-US" sz="1700" dirty="0"/>
              <a:t>9. Month with more sales is October 1.96M, September 1.89M and November 1.8M</a:t>
            </a:r>
          </a:p>
          <a:p>
            <a:pPr marL="0" indent="0">
              <a:lnSpc>
                <a:spcPct val="90000"/>
              </a:lnSpc>
              <a:buNone/>
            </a:pPr>
            <a:r>
              <a:rPr lang="en-US" sz="1700" dirty="0"/>
              <a:t>10. Wheat Flour made more sales of 2.4M then Oils made sales of 1.4M and Yeast made sales of 1.2M</a:t>
            </a:r>
          </a:p>
          <a:p>
            <a:pPr marL="0" indent="0">
              <a:lnSpc>
                <a:spcPct val="90000"/>
              </a:lnSpc>
              <a:buNone/>
            </a:pPr>
            <a:r>
              <a:rPr lang="en-US" sz="1700" dirty="0"/>
              <a:t>11. 97.25% of sales was made by customers with status A</a:t>
            </a:r>
          </a:p>
        </p:txBody>
      </p:sp>
    </p:spTree>
    <p:extLst>
      <p:ext uri="{BB962C8B-B14F-4D97-AF65-F5344CB8AC3E}">
        <p14:creationId xmlns:p14="http://schemas.microsoft.com/office/powerpoint/2010/main" val="100139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5E45A-4FEF-7DBB-85C7-6A2015E4E907}"/>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gn="ctr"/>
            <a:r>
              <a:rPr lang="en-US" sz="4000" kern="1200" cap="all" spc="300" baseline="0">
                <a:solidFill>
                  <a:schemeClr val="bg2"/>
                </a:solidFill>
                <a:latin typeface="+mj-lt"/>
                <a:ea typeface="+mj-ea"/>
                <a:cs typeface="+mj-cs"/>
              </a:rPr>
              <a:t>THANK YOU</a:t>
            </a:r>
          </a:p>
        </p:txBody>
      </p:sp>
    </p:spTree>
    <p:extLst>
      <p:ext uri="{BB962C8B-B14F-4D97-AF65-F5344CB8AC3E}">
        <p14:creationId xmlns:p14="http://schemas.microsoft.com/office/powerpoint/2010/main" val="300463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F057E-FD3B-E677-9266-CA5E4CA08A46}"/>
              </a:ext>
            </a:extLst>
          </p:cNvPr>
          <p:cNvSpPr>
            <a:spLocks noGrp="1"/>
          </p:cNvSpPr>
          <p:nvPr>
            <p:ph type="title"/>
          </p:nvPr>
        </p:nvSpPr>
        <p:spPr>
          <a:xfrm>
            <a:off x="685800" y="1371600"/>
            <a:ext cx="2742028" cy="4114800"/>
          </a:xfrm>
        </p:spPr>
        <p:txBody>
          <a:bodyPr anchor="ctr">
            <a:normAutofit/>
          </a:bodyPr>
          <a:lstStyle/>
          <a:p>
            <a:pPr algn="ctr"/>
            <a:r>
              <a:rPr lang="en-US" sz="2700" b="1">
                <a:solidFill>
                  <a:schemeClr val="bg2"/>
                </a:solidFill>
              </a:rPr>
              <a:t>Problem statement</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C9DD12-D284-B699-E9B5-8FB28F2982BA}"/>
              </a:ext>
            </a:extLst>
          </p:cNvPr>
          <p:cNvSpPr>
            <a:spLocks noGrp="1"/>
          </p:cNvSpPr>
          <p:nvPr>
            <p:ph idx="1"/>
          </p:nvPr>
        </p:nvSpPr>
        <p:spPr>
          <a:xfrm>
            <a:off x="5310963" y="1270591"/>
            <a:ext cx="5631357" cy="4364666"/>
          </a:xfrm>
        </p:spPr>
        <p:txBody>
          <a:bodyPr anchor="ctr">
            <a:normAutofit/>
          </a:bodyPr>
          <a:lstStyle/>
          <a:p>
            <a:pPr marL="0" indent="0">
              <a:buNone/>
            </a:pPr>
            <a:r>
              <a:rPr lang="en-US" sz="2000" dirty="0"/>
              <a:t>An ABC company has the sales data for the last 3 years and they want to analyze it now. Based on the data set given, try to create a dashboard.</a:t>
            </a:r>
          </a:p>
          <a:p>
            <a:pPr marL="0" indent="0">
              <a:buNone/>
            </a:pPr>
            <a:r>
              <a:rPr lang="en-US" sz="2000" b="1" dirty="0"/>
              <a:t>Include important KPIs</a:t>
            </a:r>
          </a:p>
          <a:p>
            <a:r>
              <a:rPr lang="en-US" sz="2000" dirty="0"/>
              <a:t>Sales over Time</a:t>
            </a:r>
          </a:p>
          <a:p>
            <a:r>
              <a:rPr lang="en-US" sz="2000" dirty="0"/>
              <a:t>Sales for various Products</a:t>
            </a:r>
          </a:p>
          <a:p>
            <a:r>
              <a:rPr lang="en-US" sz="2000" dirty="0"/>
              <a:t>Manager wise analysis</a:t>
            </a:r>
          </a:p>
          <a:p>
            <a:r>
              <a:rPr lang="en-US" sz="2000" dirty="0"/>
              <a:t>Customer coverage across different Locations</a:t>
            </a:r>
          </a:p>
          <a:p>
            <a:r>
              <a:rPr lang="en-US" sz="2000" dirty="0"/>
              <a:t>Target Analysis</a:t>
            </a:r>
          </a:p>
          <a:p>
            <a:endParaRPr lang="en-US" sz="2000" dirty="0"/>
          </a:p>
        </p:txBody>
      </p:sp>
    </p:spTree>
    <p:extLst>
      <p:ext uri="{BB962C8B-B14F-4D97-AF65-F5344CB8AC3E}">
        <p14:creationId xmlns:p14="http://schemas.microsoft.com/office/powerpoint/2010/main" val="327589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DAF6F-D58A-C990-C954-F5DB4C65CB78}"/>
              </a:ext>
            </a:extLst>
          </p:cNvPr>
          <p:cNvSpPr>
            <a:spLocks noGrp="1"/>
          </p:cNvSpPr>
          <p:nvPr>
            <p:ph type="title"/>
          </p:nvPr>
        </p:nvSpPr>
        <p:spPr>
          <a:xfrm>
            <a:off x="685800" y="1371600"/>
            <a:ext cx="2742028" cy="4114800"/>
          </a:xfrm>
        </p:spPr>
        <p:txBody>
          <a:bodyPr anchor="ctr">
            <a:normAutofit/>
          </a:bodyPr>
          <a:lstStyle/>
          <a:p>
            <a:pPr algn="ctr"/>
            <a:r>
              <a:rPr lang="en-US" sz="2700">
                <a:solidFill>
                  <a:schemeClr val="bg2"/>
                </a:solidFill>
              </a:rPr>
              <a:t>What is a Sales Dashboard?</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177975-5072-C209-9A22-7B743ABD09FF}"/>
              </a:ext>
            </a:extLst>
          </p:cNvPr>
          <p:cNvSpPr>
            <a:spLocks noGrp="1"/>
          </p:cNvSpPr>
          <p:nvPr>
            <p:ph idx="1"/>
          </p:nvPr>
        </p:nvSpPr>
        <p:spPr>
          <a:xfrm>
            <a:off x="5310963" y="1270591"/>
            <a:ext cx="5631357" cy="4364666"/>
          </a:xfrm>
        </p:spPr>
        <p:txBody>
          <a:bodyPr anchor="ctr">
            <a:normAutofit/>
          </a:bodyPr>
          <a:lstStyle/>
          <a:p>
            <a:pPr marL="0" indent="0">
              <a:buNone/>
            </a:pPr>
            <a:r>
              <a:rPr lang="en-US" sz="2000" dirty="0"/>
              <a:t>A sales dashboard is a tool designed to provide sales teams with a comprehensive, real-time view of their performance by visually displaying key sales metrics and data.</a:t>
            </a:r>
          </a:p>
          <a:p>
            <a:pPr marL="0" indent="0">
              <a:buNone/>
            </a:pPr>
            <a:endParaRPr lang="en-US" sz="2000" dirty="0"/>
          </a:p>
          <a:p>
            <a:pPr marL="0" indent="0">
              <a:buNone/>
            </a:pPr>
            <a:r>
              <a:rPr lang="en-US" sz="2000" dirty="0"/>
              <a:t>The dashboard provides an at-a-glance view of your sales team's performance. Sales teams operate in a fast-paced, target-oriented environment. Data-driven sales managers and reps closely monitor their individual and team performance daily so they can adjust or improve their strategies in real-time.</a:t>
            </a:r>
          </a:p>
        </p:txBody>
      </p:sp>
    </p:spTree>
    <p:extLst>
      <p:ext uri="{BB962C8B-B14F-4D97-AF65-F5344CB8AC3E}">
        <p14:creationId xmlns:p14="http://schemas.microsoft.com/office/powerpoint/2010/main" val="261634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D9A2F-73F5-6F80-947E-9E7C4C435C81}"/>
              </a:ext>
            </a:extLst>
          </p:cNvPr>
          <p:cNvSpPr>
            <a:spLocks noGrp="1"/>
          </p:cNvSpPr>
          <p:nvPr>
            <p:ph type="title"/>
          </p:nvPr>
        </p:nvSpPr>
        <p:spPr>
          <a:xfrm>
            <a:off x="685800" y="1371600"/>
            <a:ext cx="2742028" cy="4114800"/>
          </a:xfrm>
        </p:spPr>
        <p:txBody>
          <a:bodyPr anchor="ctr">
            <a:normAutofit/>
          </a:bodyPr>
          <a:lstStyle/>
          <a:p>
            <a:pPr algn="ctr"/>
            <a:r>
              <a:rPr lang="en-US" sz="2500" dirty="0">
                <a:solidFill>
                  <a:schemeClr val="bg2"/>
                </a:solidFill>
              </a:rPr>
              <a:t>How to create Sales Dashboards</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AA25E3-02BC-CB9E-9A4C-974B4E533AEE}"/>
              </a:ext>
            </a:extLst>
          </p:cNvPr>
          <p:cNvSpPr>
            <a:spLocks noGrp="1"/>
          </p:cNvSpPr>
          <p:nvPr>
            <p:ph idx="1"/>
          </p:nvPr>
        </p:nvSpPr>
        <p:spPr>
          <a:xfrm>
            <a:off x="5310963" y="1270591"/>
            <a:ext cx="5631357" cy="4364666"/>
          </a:xfrm>
        </p:spPr>
        <p:txBody>
          <a:bodyPr anchor="ctr">
            <a:normAutofit/>
          </a:bodyPr>
          <a:lstStyle/>
          <a:p>
            <a:pPr marL="0" indent="0">
              <a:lnSpc>
                <a:spcPct val="90000"/>
              </a:lnSpc>
              <a:buNone/>
            </a:pPr>
            <a:r>
              <a:rPr lang="en-US" sz="1400"/>
              <a:t>All dashboards are built on the principle of pulling sales data into the platform and providing the sales reps with a visual representation of that data. Here’s a simple checklist for creating a sales KPI dashboard:</a:t>
            </a:r>
          </a:p>
          <a:p>
            <a:pPr marL="0" indent="0">
              <a:lnSpc>
                <a:spcPct val="90000"/>
              </a:lnSpc>
              <a:buNone/>
            </a:pPr>
            <a:endParaRPr lang="en-US" sz="1400"/>
          </a:p>
          <a:p>
            <a:pPr marL="457200" indent="-457200">
              <a:lnSpc>
                <a:spcPct val="90000"/>
              </a:lnSpc>
              <a:buFont typeface="+mj-lt"/>
              <a:buAutoNum type="arabicPeriod"/>
            </a:pPr>
            <a:r>
              <a:rPr lang="en-US" sz="1400"/>
              <a:t>Identify the sales metrics and KPIs you need to monitor to make data-driven decisions</a:t>
            </a:r>
          </a:p>
          <a:p>
            <a:pPr marL="457200" indent="-457200">
              <a:lnSpc>
                <a:spcPct val="90000"/>
              </a:lnSpc>
              <a:buFont typeface="+mj-lt"/>
              <a:buAutoNum type="arabicPeriod"/>
            </a:pPr>
            <a:r>
              <a:rPr lang="en-US" sz="1400"/>
              <a:t>Identify where that data currently resides (CRM, Excel, Google Sheets, HubSpot, Salesforce)</a:t>
            </a:r>
          </a:p>
          <a:p>
            <a:pPr marL="457200" indent="-457200">
              <a:lnSpc>
                <a:spcPct val="90000"/>
              </a:lnSpc>
              <a:buFont typeface="+mj-lt"/>
              <a:buAutoNum type="arabicPeriod"/>
            </a:pPr>
            <a:r>
              <a:rPr lang="en-US" sz="1400"/>
              <a:t>Determine how you want to view your dashboard (TV dashboard, mobile, or desktop dashboard)</a:t>
            </a:r>
          </a:p>
          <a:p>
            <a:pPr marL="457200" indent="-457200">
              <a:lnSpc>
                <a:spcPct val="90000"/>
              </a:lnSpc>
              <a:buFont typeface="+mj-lt"/>
              <a:buAutoNum type="arabicPeriod"/>
            </a:pPr>
            <a:r>
              <a:rPr lang="en-US" sz="1400"/>
              <a:t>Evaluate a dashboard software vendor based on your requirements</a:t>
            </a:r>
          </a:p>
          <a:p>
            <a:pPr marL="457200" indent="-457200">
              <a:lnSpc>
                <a:spcPct val="90000"/>
              </a:lnSpc>
              <a:buFont typeface="+mj-lt"/>
              <a:buAutoNum type="arabicPeriod"/>
            </a:pPr>
            <a:r>
              <a:rPr lang="en-US" sz="1400"/>
              <a:t>Pull data from your data services into the dashboard</a:t>
            </a:r>
          </a:p>
          <a:p>
            <a:pPr marL="457200" indent="-457200">
              <a:lnSpc>
                <a:spcPct val="90000"/>
              </a:lnSpc>
              <a:buFont typeface="+mj-lt"/>
              <a:buAutoNum type="arabicPeriod"/>
            </a:pPr>
            <a:r>
              <a:rPr lang="en-US" sz="1400"/>
              <a:t>Choose appropriate visual representations for your dashboard</a:t>
            </a:r>
          </a:p>
          <a:p>
            <a:pPr marL="457200" indent="-457200">
              <a:lnSpc>
                <a:spcPct val="90000"/>
              </a:lnSpc>
              <a:buFont typeface="+mj-lt"/>
              <a:buAutoNum type="arabicPeriod"/>
            </a:pPr>
            <a:r>
              <a:rPr lang="en-US" sz="1400"/>
              <a:t>Share the dashboard with your team and sales executives to encourage the adoption</a:t>
            </a:r>
          </a:p>
        </p:txBody>
      </p:sp>
    </p:spTree>
    <p:extLst>
      <p:ext uri="{BB962C8B-B14F-4D97-AF65-F5344CB8AC3E}">
        <p14:creationId xmlns:p14="http://schemas.microsoft.com/office/powerpoint/2010/main" val="390671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3543B-D986-AA8A-AF09-64D1DCE11298}"/>
              </a:ext>
            </a:extLst>
          </p:cNvPr>
          <p:cNvSpPr>
            <a:spLocks noGrp="1"/>
          </p:cNvSpPr>
          <p:nvPr>
            <p:ph type="title"/>
          </p:nvPr>
        </p:nvSpPr>
        <p:spPr>
          <a:xfrm>
            <a:off x="685800" y="1371600"/>
            <a:ext cx="2742028" cy="4114800"/>
          </a:xfrm>
        </p:spPr>
        <p:txBody>
          <a:bodyPr anchor="ctr">
            <a:normAutofit/>
          </a:bodyPr>
          <a:lstStyle/>
          <a:p>
            <a:pPr algn="ctr"/>
            <a:r>
              <a:rPr lang="en-US">
                <a:solidFill>
                  <a:schemeClr val="bg2"/>
                </a:solidFill>
              </a:rPr>
              <a:t>What is a sales target?</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D6B59-855E-51F3-648F-4602E7FCA7B7}"/>
              </a:ext>
            </a:extLst>
          </p:cNvPr>
          <p:cNvSpPr>
            <a:spLocks noGrp="1"/>
          </p:cNvSpPr>
          <p:nvPr>
            <p:ph idx="1"/>
          </p:nvPr>
        </p:nvSpPr>
        <p:spPr>
          <a:xfrm>
            <a:off x="5310963" y="1270591"/>
            <a:ext cx="5631357" cy="4364666"/>
          </a:xfrm>
        </p:spPr>
        <p:txBody>
          <a:bodyPr anchor="ctr">
            <a:normAutofit/>
          </a:bodyPr>
          <a:lstStyle/>
          <a:p>
            <a:pPr marL="0" indent="0" algn="just">
              <a:buNone/>
            </a:pPr>
            <a:r>
              <a:rPr lang="en-US" sz="2000" dirty="0"/>
              <a:t>A sales target is a specific goal or objective set by a company or individual for the number of products or services they aim to sell within a given time. Sales targets are often used to track performance and motivate sales teams. Targets can be set by revenue, units sold, or customer acquisition and are adjusted based on market conditions. Achieving sales targets is critical for a company's success and can impact revenue, profitability, and market share. Sales targets can also be used to evaluate performance and incentivize sales personnel.</a:t>
            </a:r>
          </a:p>
        </p:txBody>
      </p:sp>
    </p:spTree>
    <p:extLst>
      <p:ext uri="{BB962C8B-B14F-4D97-AF65-F5344CB8AC3E}">
        <p14:creationId xmlns:p14="http://schemas.microsoft.com/office/powerpoint/2010/main" val="23829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65023-0AD2-A3F8-9A8C-070992722871}"/>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gn="ctr"/>
            <a:r>
              <a:rPr lang="en-US" sz="4000" kern="1200" cap="all" spc="300" baseline="0">
                <a:solidFill>
                  <a:schemeClr val="bg2"/>
                </a:solidFill>
                <a:latin typeface="+mj-lt"/>
                <a:ea typeface="+mj-ea"/>
                <a:cs typeface="+mj-cs"/>
              </a:rPr>
              <a:t>Sales Target Attainment Formula</a:t>
            </a:r>
            <a:br>
              <a:rPr lang="en-US" sz="4000" kern="1200" cap="all" spc="300" baseline="0">
                <a:solidFill>
                  <a:schemeClr val="bg2"/>
                </a:solidFill>
                <a:latin typeface="+mj-lt"/>
                <a:ea typeface="+mj-ea"/>
                <a:cs typeface="+mj-cs"/>
              </a:rPr>
            </a:br>
            <a:endParaRPr lang="en-US" sz="4000" kern="1200" cap="all" spc="300" baseline="0">
              <a:solidFill>
                <a:schemeClr val="bg2"/>
              </a:solidFill>
              <a:latin typeface="+mj-lt"/>
              <a:ea typeface="+mj-ea"/>
              <a:cs typeface="+mj-cs"/>
            </a:endParaRPr>
          </a:p>
        </p:txBody>
      </p:sp>
      <p:sp>
        <p:nvSpPr>
          <p:cNvPr id="3" name="Content Placeholder 2">
            <a:extLst>
              <a:ext uri="{FF2B5EF4-FFF2-40B4-BE49-F238E27FC236}">
                <a16:creationId xmlns:a16="http://schemas.microsoft.com/office/drawing/2014/main" id="{8B7DF7CF-0A21-33A5-DA75-2B09F411457D}"/>
              </a:ext>
            </a:extLst>
          </p:cNvPr>
          <p:cNvSpPr>
            <a:spLocks noGrp="1"/>
          </p:cNvSpPr>
          <p:nvPr>
            <p:ph idx="1"/>
          </p:nvPr>
        </p:nvSpPr>
        <p:spPr>
          <a:xfrm>
            <a:off x="2057400" y="3962399"/>
            <a:ext cx="8115300" cy="1524003"/>
          </a:xfrm>
        </p:spPr>
        <p:txBody>
          <a:bodyPr vert="horz" lIns="91440" tIns="45720" rIns="91440" bIns="45720" rtlCol="0">
            <a:normAutofit/>
          </a:bodyPr>
          <a:lstStyle/>
          <a:p>
            <a:pPr marL="0" indent="0" algn="ctr">
              <a:buNone/>
            </a:pPr>
            <a:r>
              <a:rPr lang="en-US" sz="2800" i="1" kern="1200" dirty="0">
                <a:solidFill>
                  <a:schemeClr val="bg1"/>
                </a:solidFill>
                <a:latin typeface="+mj-lt"/>
                <a:ea typeface="+mn-ea"/>
                <a:cs typeface="+mn-cs"/>
              </a:rPr>
              <a:t>(Sales for the current period/Sales target)x100</a:t>
            </a:r>
          </a:p>
        </p:txBody>
      </p:sp>
    </p:spTree>
    <p:extLst>
      <p:ext uri="{BB962C8B-B14F-4D97-AF65-F5344CB8AC3E}">
        <p14:creationId xmlns:p14="http://schemas.microsoft.com/office/powerpoint/2010/main" val="425122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84593-2395-F6FF-153A-356534A57AF6}"/>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gn="ctr"/>
            <a:r>
              <a:rPr lang="en-US" sz="4000" kern="1200" cap="all" spc="300" baseline="0" dirty="0">
                <a:solidFill>
                  <a:schemeClr val="bg2"/>
                </a:solidFill>
                <a:latin typeface="+mj-lt"/>
                <a:ea typeface="+mj-ea"/>
                <a:cs typeface="+mj-cs"/>
              </a:rPr>
              <a:t>DATA VISUALIZATION in power bi</a:t>
            </a:r>
          </a:p>
        </p:txBody>
      </p:sp>
    </p:spTree>
    <p:extLst>
      <p:ext uri="{BB962C8B-B14F-4D97-AF65-F5344CB8AC3E}">
        <p14:creationId xmlns:p14="http://schemas.microsoft.com/office/powerpoint/2010/main" val="186557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43D36A39-0234-AEA9-ACAB-3E1D8723D6F3}"/>
              </a:ext>
            </a:extLst>
          </p:cNvPr>
          <p:cNvPicPr>
            <a:picLocks noChangeAspect="1"/>
          </p:cNvPicPr>
          <p:nvPr/>
        </p:nvPicPr>
        <p:blipFill rotWithShape="1">
          <a:blip r:embed="rId2"/>
          <a:srcRect/>
          <a:stretch/>
        </p:blipFill>
        <p:spPr>
          <a:xfrm>
            <a:off x="20" y="10"/>
            <a:ext cx="12191980" cy="6947545"/>
          </a:xfrm>
          <a:prstGeom prst="rect">
            <a:avLst/>
          </a:prstGeom>
        </p:spPr>
      </p:pic>
    </p:spTree>
    <p:extLst>
      <p:ext uri="{BB962C8B-B14F-4D97-AF65-F5344CB8AC3E}">
        <p14:creationId xmlns:p14="http://schemas.microsoft.com/office/powerpoint/2010/main" val="273808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DD122A-C5E3-A53B-4C8E-B6022B6D5E91}"/>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003721658"/>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2444</TotalTime>
  <Words>557</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Goudy Old Style</vt:lpstr>
      <vt:lpstr>ClassicFrameVTI</vt:lpstr>
      <vt:lpstr>Sales  Dashboard</vt:lpstr>
      <vt:lpstr>Problem statement</vt:lpstr>
      <vt:lpstr>What is a Sales Dashboard?</vt:lpstr>
      <vt:lpstr>How to create Sales Dashboards</vt:lpstr>
      <vt:lpstr>What is a sales target?</vt:lpstr>
      <vt:lpstr>Sales Target Attainment Formula </vt:lpstr>
      <vt:lpstr>DATA VISUALIZATION in power bi</vt:lpstr>
      <vt:lpstr>PowerPoint Presentation</vt:lpstr>
      <vt:lpstr>PowerPoint Presentation</vt:lpstr>
      <vt:lpstr>PowerPoint Presentation</vt:lpstr>
      <vt:lpstr>PowerPoint Presentation</vt:lpstr>
      <vt:lpstr>PowerPoint Presentation</vt:lpstr>
      <vt:lpstr>PowerPoint Presentation</vt:lpstr>
      <vt:lpstr>FINAL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dc:title>
  <dc:creator>Surekha Chathampally</dc:creator>
  <cp:lastModifiedBy>Surekha Chathampally</cp:lastModifiedBy>
  <cp:revision>4</cp:revision>
  <dcterms:created xsi:type="dcterms:W3CDTF">2024-05-25T04:07:28Z</dcterms:created>
  <dcterms:modified xsi:type="dcterms:W3CDTF">2024-05-29T07:07:15Z</dcterms:modified>
</cp:coreProperties>
</file>