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52" d="100"/>
          <a:sy n="52" d="100"/>
        </p:scale>
        <p:origin x="9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53558" y="0"/>
            <a:ext cx="1234442" cy="10287000"/>
          </a:xfrm>
          <a:prstGeom prst="rect">
            <a:avLst/>
          </a:prstGeom>
          <a:solidFill>
            <a:srgbClr val="002060"/>
          </a:solidFill>
        </p:spPr>
        <p:txBody>
          <a:bodyPr/>
          <a:lstStyle/>
          <a:p>
            <a:endParaRPr lang="en-US">
              <a:latin typeface="Aptos Display" panose="020B0004020202020204" pitchFamily="34" charset="0"/>
              <a:ea typeface="Cambria Math" panose="020405030504060302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705600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523764" y="1560002"/>
            <a:ext cx="8334465" cy="7560835"/>
            <a:chOff x="555171" y="1009810"/>
            <a:chExt cx="11112620" cy="10081113"/>
          </a:xfrm>
          <a:solidFill>
            <a:srgbClr val="002060"/>
          </a:solidFill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endParaRPr lang="en-AU" dirty="0">
                  <a:latin typeface="Aptos Display" panose="020B0004020202020204" pitchFamily="34" charset="0"/>
                  <a:ea typeface="Cambria Math" panose="02040503050406030204" pitchFamily="18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565551" y="999430"/>
              <a:ext cx="9735955" cy="9756715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5129875" cy="2789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b="1" spc="-105" dirty="0">
                <a:solidFill>
                  <a:srgbClr val="FFFFFF"/>
                </a:solidFill>
                <a:latin typeface="Aptos Display" panose="020B0004020202020204" pitchFamily="34" charset="0"/>
                <a:ea typeface="Cambria Math" panose="02040503050406030204" pitchFamily="18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1790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chemeClr val="bg1"/>
                </a:solidFill>
                <a:latin typeface="Aptos Display" panose="020B00040202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5DEA19-1B9D-7DAA-1FB4-B6B423624FF0}"/>
              </a:ext>
            </a:extLst>
          </p:cNvPr>
          <p:cNvSpPr txBox="1"/>
          <p:nvPr/>
        </p:nvSpPr>
        <p:spPr>
          <a:xfrm>
            <a:off x="11581833" y="1161805"/>
            <a:ext cx="6129581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US" sz="2800" kern="0" dirty="0">
                <a:solidFill>
                  <a:schemeClr val="bg1"/>
                </a:solidFill>
                <a:latin typeface="Aptos Display" panose="020B0004020202020204" pitchFamily="34" charset="0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US" sz="2800" b="1" kern="0" dirty="0">
                <a:solidFill>
                  <a:schemeClr val="bg1"/>
                </a:solidFill>
                <a:latin typeface="Aptos Display" panose="020B0004020202020204" pitchFamily="34" charset="0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US" sz="2800" kern="0" dirty="0">
                <a:solidFill>
                  <a:schemeClr val="bg1"/>
                </a:solidFill>
                <a:latin typeface="Aptos Display" panose="020B0004020202020204" pitchFamily="34" charset="0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US" sz="2800" b="1" kern="0" dirty="0">
                <a:solidFill>
                  <a:schemeClr val="bg1"/>
                </a:solidFill>
                <a:latin typeface="Aptos Display" panose="020B0004020202020204" pitchFamily="34" charset="0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This ad-hoc analysis</a:t>
            </a:r>
            <a:r>
              <a:rPr lang="en-US" sz="2800" kern="0" dirty="0">
                <a:solidFill>
                  <a:schemeClr val="bg1"/>
                </a:solidFill>
                <a:latin typeface="Aptos Display" panose="020B0004020202020204" pitchFamily="34" charset="0"/>
                <a:cs typeface="Arial"/>
                <a:sym typeface="Arial"/>
              </a:rPr>
              <a:t> is insightful, but it’s time to take this analysis into large scale production for real-time understanding your business.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ptos Display" panose="020B00040202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  <a:solidFill>
            <a:schemeClr val="tx2">
              <a:lumMod val="75000"/>
            </a:schemeClr>
          </a:solidFill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  <a:grpFill/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ptos Display" panose="020B00040202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5476" y="3285301"/>
            <a:ext cx="10119323" cy="5265227"/>
            <a:chOff x="0" y="0"/>
            <a:chExt cx="11564591" cy="526326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093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4800" spc="-80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1447746"/>
              <a:ext cx="11564590" cy="381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800" spc="-19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800" spc="-19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800" spc="-19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800" spc="-19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800" spc="-19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350204" y="1073821"/>
            <a:ext cx="10023396" cy="8139358"/>
          </a:xfrm>
          <a:prstGeom prst="rect">
            <a:avLst/>
          </a:prstGeom>
          <a:solidFill>
            <a:srgbClr val="002060"/>
          </a:solidFill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</a:rPr>
              <a:t>Social Buzz is a fast-growing social media unicorn that needs to scale rapidly. Accenture has begun a three – month initial engagement to: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Analyze of their content categories that highlights the top 5 categories with the largest aggregate popularity.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706707" y="1042743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692671" y="3045467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7200" spc="-80" dirty="0">
                <a:solidFill>
                  <a:schemeClr val="bg1"/>
                </a:solidFill>
                <a:latin typeface="Aptos Display" panose="020B0004020202020204" pitchFamily="34" charset="0"/>
              </a:rPr>
              <a:t>PROJECT</a:t>
            </a:r>
            <a:r>
              <a:rPr lang="en-US" sz="7200" spc="-80" dirty="0">
                <a:solidFill>
                  <a:schemeClr val="tx2">
                    <a:lumMod val="50000"/>
                  </a:schemeClr>
                </a:solidFill>
                <a:latin typeface="Aptos Display" panose="020B0004020202020204" pitchFamily="34" charset="0"/>
              </a:rPr>
              <a:t> </a:t>
            </a:r>
            <a:r>
              <a:rPr lang="en-US" sz="7200" spc="-80" dirty="0">
                <a:solidFill>
                  <a:schemeClr val="bg1"/>
                </a:solidFill>
                <a:latin typeface="Aptos Display" panose="020B0004020202020204" pitchFamily="34" charset="0"/>
              </a:rPr>
              <a:t>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ptos Display" panose="020B0004020202020204" pitchFamily="34" charset="0"/>
                </a:endParaRPr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37428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Aptos Display" panose="020B000402020202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696124" y="578772"/>
            <a:ext cx="2535362" cy="2286934"/>
            <a:chOff x="0" y="154662"/>
            <a:chExt cx="4584818" cy="4396135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  <a:grpFill/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endParaRPr lang="en-AU" dirty="0">
                  <a:latin typeface="Aptos Display" panose="020B0004020202020204" pitchFamily="34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ptos Display" panose="020B0004020202020204" pitchFamily="34" charset="0"/>
                </a:endParaRPr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076554" y="1068728"/>
            <a:ext cx="5786869" cy="1179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rgbClr val="FFFFFF"/>
                </a:solidFill>
                <a:latin typeface="Aptos Display" panose="020B00040202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97395-9FD1-AFEC-76AA-051864B27F01}"/>
              </a:ext>
            </a:extLst>
          </p:cNvPr>
          <p:cNvSpPr txBox="1"/>
          <p:nvPr/>
        </p:nvSpPr>
        <p:spPr>
          <a:xfrm>
            <a:off x="457201" y="3183468"/>
            <a:ext cx="8686799" cy="440120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endParaRPr lang="en-US" sz="2800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</a:p>
          <a:p>
            <a:endParaRPr lang="en-US" sz="28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6901339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506978" y="4106672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46805" y="112779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388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600" spc="-80" dirty="0">
                <a:solidFill>
                  <a:schemeClr val="bg1"/>
                </a:solidFill>
                <a:latin typeface="Aptos Display" panose="020B0004020202020204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5AF428-1E16-03D1-F525-051C3AC6451A}"/>
              </a:ext>
            </a:extLst>
          </p:cNvPr>
          <p:cNvSpPr txBox="1"/>
          <p:nvPr/>
        </p:nvSpPr>
        <p:spPr>
          <a:xfrm>
            <a:off x="14325165" y="4820333"/>
            <a:ext cx="348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MARCUS ROMPTON</a:t>
            </a:r>
          </a:p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Senior Principal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1CC29D-518C-2DF1-9E3D-BC84F3C6B3C1}"/>
              </a:ext>
            </a:extLst>
          </p:cNvPr>
          <p:cNvSpPr txBox="1"/>
          <p:nvPr/>
        </p:nvSpPr>
        <p:spPr>
          <a:xfrm>
            <a:off x="14461707" y="1825527"/>
            <a:ext cx="348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ANDREW FLEMING</a:t>
            </a:r>
          </a:p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Chief Technology Architect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8394AF-0BAA-4E40-A18C-871B1EAEBC48}"/>
              </a:ext>
            </a:extLst>
          </p:cNvPr>
          <p:cNvSpPr txBox="1"/>
          <p:nvPr/>
        </p:nvSpPr>
        <p:spPr>
          <a:xfrm>
            <a:off x="14461707" y="7552063"/>
            <a:ext cx="348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SUREKHA BERLIN</a:t>
            </a:r>
          </a:p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2" y="991194"/>
            <a:ext cx="1854962" cy="1781248"/>
            <a:chOff x="0" y="0"/>
            <a:chExt cx="2473282" cy="2374997"/>
          </a:xfrm>
          <a:solidFill>
            <a:schemeClr val="tx2">
              <a:lumMod val="75000"/>
            </a:schemeClr>
          </a:solidFill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  <a:solidFill>
            <a:schemeClr val="tx2">
              <a:lumMod val="75000"/>
            </a:schemeClr>
          </a:solidFill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  <a:solidFill>
            <a:schemeClr val="tx2">
              <a:lumMod val="75000"/>
            </a:schemeClr>
          </a:solidFill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  <a:solidFill>
            <a:schemeClr val="tx2">
              <a:lumMod val="75000"/>
            </a:schemeClr>
          </a:solidFill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  <a:solidFill>
            <a:schemeClr val="tx2">
              <a:lumMod val="75000"/>
            </a:schemeClr>
          </a:solidFill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179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7200" spc="-80" dirty="0">
                <a:solidFill>
                  <a:srgbClr val="FFFFFF"/>
                </a:solidFill>
                <a:latin typeface="Aptos Display" panose="020B00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17E55-981A-0C5F-06F3-58E7E065663C}"/>
              </a:ext>
            </a:extLst>
          </p:cNvPr>
          <p:cNvSpPr txBox="1"/>
          <p:nvPr/>
        </p:nvSpPr>
        <p:spPr>
          <a:xfrm>
            <a:off x="3742721" y="1419683"/>
            <a:ext cx="489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ptos Display" panose="020B0004020202020204" pitchFamily="34" charset="0"/>
              </a:rPr>
              <a:t>DATA 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671386-395A-CFD8-873E-D438BB1F859E}"/>
              </a:ext>
            </a:extLst>
          </p:cNvPr>
          <p:cNvSpPr txBox="1"/>
          <p:nvPr/>
        </p:nvSpPr>
        <p:spPr>
          <a:xfrm>
            <a:off x="5654334" y="2809713"/>
            <a:ext cx="489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ptos Display" panose="020B0004020202020204" pitchFamily="34" charset="0"/>
              </a:rPr>
              <a:t>DATA 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839E67-8A75-0119-3433-F25BBFA36507}"/>
              </a:ext>
            </a:extLst>
          </p:cNvPr>
          <p:cNvSpPr txBox="1"/>
          <p:nvPr/>
        </p:nvSpPr>
        <p:spPr>
          <a:xfrm>
            <a:off x="7606665" y="4465842"/>
            <a:ext cx="489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ptos Display" panose="020B0004020202020204" pitchFamily="34" charset="0"/>
              </a:rPr>
              <a:t>DATA 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91CD7F-85F5-DC01-AF55-4D1B45EE8A81}"/>
              </a:ext>
            </a:extLst>
          </p:cNvPr>
          <p:cNvSpPr txBox="1"/>
          <p:nvPr/>
        </p:nvSpPr>
        <p:spPr>
          <a:xfrm>
            <a:off x="9798319" y="6050110"/>
            <a:ext cx="489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ptos Display" panose="020B0004020202020204" pitchFamily="34" charset="0"/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59D8AC-24B7-FF46-2C7E-9B33E211CBE3}"/>
              </a:ext>
            </a:extLst>
          </p:cNvPr>
          <p:cNvSpPr txBox="1"/>
          <p:nvPr/>
        </p:nvSpPr>
        <p:spPr>
          <a:xfrm>
            <a:off x="11443985" y="7852394"/>
            <a:ext cx="489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ptos Display" panose="020B0004020202020204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179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chemeClr val="bg1"/>
                </a:solidFill>
                <a:latin typeface="Aptos Display" panose="020B00040202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AC98C1-FAF1-21BE-1C63-13F843B5B09A}"/>
              </a:ext>
            </a:extLst>
          </p:cNvPr>
          <p:cNvSpPr txBox="1"/>
          <p:nvPr/>
        </p:nvSpPr>
        <p:spPr>
          <a:xfrm>
            <a:off x="2127159" y="3377927"/>
            <a:ext cx="3283041" cy="209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ED4A75-282A-8B38-283E-F19E7D187A75}"/>
              </a:ext>
            </a:extLst>
          </p:cNvPr>
          <p:cNvSpPr txBox="1"/>
          <p:nvPr/>
        </p:nvSpPr>
        <p:spPr>
          <a:xfrm>
            <a:off x="6934199" y="3381826"/>
            <a:ext cx="3886409" cy="209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13B6E-6795-49E7-FF67-DFB558853150}"/>
              </a:ext>
            </a:extLst>
          </p:cNvPr>
          <p:cNvSpPr txBox="1"/>
          <p:nvPr/>
        </p:nvSpPr>
        <p:spPr>
          <a:xfrm>
            <a:off x="12514930" y="3381826"/>
            <a:ext cx="3283041" cy="202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JANUARY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3188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8800" y="1271664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E107D64-D789-17DD-F52C-231D61957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26" y="1027810"/>
            <a:ext cx="7254974" cy="43280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9F9B59-FDB8-B09D-C825-23E10EF89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0301" y="5010043"/>
            <a:ext cx="7254972" cy="43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282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Display</vt:lpstr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Surekha Chathampally</cp:lastModifiedBy>
  <cp:revision>40</cp:revision>
  <dcterms:created xsi:type="dcterms:W3CDTF">2006-08-16T00:00:00Z</dcterms:created>
  <dcterms:modified xsi:type="dcterms:W3CDTF">2024-07-08T02:27:09Z</dcterms:modified>
  <dc:identifier>DAEhDyfaYKE</dc:identifier>
</cp:coreProperties>
</file>