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31-10-2024</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31-10-2024</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2916508" y="217656"/>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2800" b="1" dirty="0">
                <a:latin typeface="Amasis MT Pro Medium" panose="02040604050005020304" pitchFamily="18" charset="0"/>
                <a:ea typeface="Segoe UI Black" panose="020B0A02040204020203" pitchFamily="34" charset="0"/>
              </a:rPr>
              <a:t>SALES OVERVIEW ANALYSIS</a:t>
            </a:r>
            <a:endParaRPr lang="en-IN" sz="2800" b="1" dirty="0">
              <a:solidFill>
                <a:schemeClr val="accent5">
                  <a:lumMod val="75000"/>
                </a:schemeClr>
              </a:solidFill>
              <a:latin typeface="Amasis MT Pro Medium" panose="02040604050005020304" pitchFamily="18" charset="0"/>
              <a:ea typeface="Segoe UI Black" panose="020B0A02040204020203" pitchFamily="34" charset="0"/>
            </a:endParaRPr>
          </a:p>
        </p:txBody>
      </p:sp>
      <p:sp>
        <p:nvSpPr>
          <p:cNvPr id="6" name="TextBox 2">
            <a:extLst>
              <a:ext uri="{FF2B5EF4-FFF2-40B4-BE49-F238E27FC236}">
                <a16:creationId xmlns:a16="http://schemas.microsoft.com/office/drawing/2014/main" id="{213131C0-50E9-DE88-F8D0-1C31BEF0B547}"/>
              </a:ext>
            </a:extLst>
          </p:cNvPr>
          <p:cNvSpPr txBox="1"/>
          <p:nvPr/>
        </p:nvSpPr>
        <p:spPr>
          <a:xfrm>
            <a:off x="538267" y="897667"/>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dirty="0">
                <a:solidFill>
                  <a:schemeClr val="tx1"/>
                </a:solidFill>
                <a:latin typeface="Amasis MT Pro Medium" panose="02040604050005020304" pitchFamily="18" charset="0"/>
                <a:ea typeface="Segoe UI Black" panose="020B0A02040204020203" pitchFamily="34" charset="0"/>
              </a:rPr>
              <a:t>Steps in project</a:t>
            </a:r>
          </a:p>
        </p:txBody>
      </p:sp>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i="0" u="none" strike="noStrike" cap="none" normalizeH="0" baseline="0" dirty="0">
                <a:ln>
                  <a:noFill/>
                </a:ln>
                <a:solidFill>
                  <a:schemeClr val="tx1"/>
                </a:solidFill>
                <a:effectLst/>
                <a:latin typeface="Amasis MT Pro Medium" panose="02040604050005020304" pitchFamily="18"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dirty="0">
                <a:latin typeface="Amasis MT Pro Medium" panose="02040604050005020304" pitchFamily="18"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dirty="0">
                <a:latin typeface="Amasis MT Pro Medium" panose="02040604050005020304" pitchFamily="18"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i="0" u="none" strike="noStrike" cap="none" normalizeH="0" baseline="0" dirty="0">
                <a:ln>
                  <a:noFill/>
                </a:ln>
                <a:solidFill>
                  <a:schemeClr val="tx1"/>
                </a:solidFill>
                <a:effectLst/>
                <a:latin typeface="Amasis MT Pro Medium" panose="02040604050005020304" pitchFamily="18"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dirty="0">
                <a:latin typeface="Amasis MT Pro Medium" panose="02040604050005020304" pitchFamily="18"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i="0" u="none" strike="noStrike" cap="none" normalizeH="0" baseline="0" dirty="0">
                <a:ln>
                  <a:noFill/>
                </a:ln>
                <a:solidFill>
                  <a:schemeClr val="tx1"/>
                </a:solidFill>
                <a:effectLst/>
                <a:latin typeface="Amasis MT Pro Medium" panose="02040604050005020304" pitchFamily="18"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dirty="0">
                <a:latin typeface="Amasis MT Pro Medium" panose="02040604050005020304" pitchFamily="18"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dirty="0">
                <a:latin typeface="Amasis MT Pro Medium" panose="02040604050005020304" pitchFamily="18"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i="0" u="none" strike="noStrike" cap="none" normalizeH="0" baseline="0" dirty="0">
                <a:ln>
                  <a:noFill/>
                </a:ln>
                <a:solidFill>
                  <a:schemeClr val="tx1"/>
                </a:solidFill>
                <a:effectLst/>
                <a:latin typeface="Amasis MT Pro Medium" panose="02040604050005020304" pitchFamily="18"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dirty="0">
                <a:latin typeface="Amasis MT Pro Medium" panose="02040604050005020304" pitchFamily="18"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i="0" u="none" strike="noStrike" cap="none" normalizeH="0" baseline="0" dirty="0">
                <a:ln>
                  <a:noFill/>
                </a:ln>
                <a:solidFill>
                  <a:schemeClr val="tx1"/>
                </a:solidFill>
                <a:effectLst/>
                <a:latin typeface="Amasis MT Pro Medium" panose="02040604050005020304" pitchFamily="18"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dirty="0">
                <a:latin typeface="Amasis MT Pro Medium" panose="02040604050005020304" pitchFamily="18"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223BD5-EF6E-F14D-F34F-303B1A380356}"/>
              </a:ext>
            </a:extLst>
          </p:cNvPr>
          <p:cNvSpPr/>
          <p:nvPr/>
        </p:nvSpPr>
        <p:spPr>
          <a:xfrm>
            <a:off x="171015" y="126269"/>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 name="TextBox 2">
            <a:extLst>
              <a:ext uri="{FF2B5EF4-FFF2-40B4-BE49-F238E27FC236}">
                <a16:creationId xmlns:a16="http://schemas.microsoft.com/office/drawing/2014/main" id="{1EDBFF20-866A-3F91-DC0C-E6135DAAEF98}"/>
              </a:ext>
            </a:extLst>
          </p:cNvPr>
          <p:cNvSpPr txBox="1"/>
          <p:nvPr/>
        </p:nvSpPr>
        <p:spPr>
          <a:xfrm>
            <a:off x="3080905" y="12626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2400" dirty="0">
                <a:solidFill>
                  <a:schemeClr val="tx1"/>
                </a:solidFill>
                <a:latin typeface="Amasis MT Pro Medium" panose="02040604050005020304" pitchFamily="18" charset="0"/>
                <a:ea typeface="Segoe UI Black" panose="020B0A02040204020203" pitchFamily="34" charset="0"/>
              </a:rPr>
              <a:t>Sales Overview Analysis</a:t>
            </a:r>
          </a:p>
        </p:txBody>
      </p:sp>
      <p:sp>
        <p:nvSpPr>
          <p:cNvPr id="8" name="TextBox 2">
            <a:extLst>
              <a:ext uri="{FF2B5EF4-FFF2-40B4-BE49-F238E27FC236}">
                <a16:creationId xmlns:a16="http://schemas.microsoft.com/office/drawing/2014/main" id="{EC607701-22BB-8AE8-C5E6-87354FC47E1A}"/>
              </a:ext>
            </a:extLst>
          </p:cNvPr>
          <p:cNvSpPr txBox="1"/>
          <p:nvPr/>
        </p:nvSpPr>
        <p:spPr>
          <a:xfrm>
            <a:off x="171015" y="60291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1" dirty="0">
                <a:solidFill>
                  <a:schemeClr val="tx1"/>
                </a:solidFill>
                <a:latin typeface="Amasis MT Pro Medium" panose="02040604050005020304" pitchFamily="18"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1" dirty="0">
                <a:solidFill>
                  <a:schemeClr val="tx1"/>
                </a:solidFill>
                <a:latin typeface="Amasis MT Pro Medium" panose="02040604050005020304" pitchFamily="18"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3051448"/>
            <a:ext cx="11570385" cy="3286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effectLst/>
                <a:latin typeface="Amasis MT Pro Medium" panose="02040604050005020304" pitchFamily="18" charset="0"/>
              </a:rPr>
              <a:t>Central Region</a:t>
            </a:r>
            <a:r>
              <a:rPr kumimoji="0" lang="en-US" altLang="en-US" sz="1400" b="0" i="0" u="none" strike="noStrike" cap="none" normalizeH="0" baseline="0" dirty="0">
                <a:ln>
                  <a:noFill/>
                </a:ln>
                <a:effectLst/>
                <a:latin typeface="Amasis MT Pro Medium" panose="02040604050005020304" pitchFamily="18"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effectLst/>
                <a:latin typeface="Amasis MT Pro Medium" panose="02040604050005020304" pitchFamily="18"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effectLst/>
                <a:latin typeface="Amasis MT Pro Medium" panose="02040604050005020304" pitchFamily="18"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effectLst/>
                <a:latin typeface="Amasis MT Pro Medium" panose="02040604050005020304" pitchFamily="18"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effectLst/>
                <a:latin typeface="Amasis MT Pro Medium" panose="02040604050005020304" pitchFamily="18"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effectLst/>
                <a:latin typeface="Amasis MT Pro Medium" panose="02040604050005020304" pitchFamily="18" charset="0"/>
              </a:rPr>
              <a:t>East Region</a:t>
            </a:r>
            <a:r>
              <a:rPr kumimoji="0" lang="en-US" altLang="en-US" sz="1400" b="0" i="0" u="none" strike="noStrike" cap="none" normalizeH="0" baseline="0" dirty="0">
                <a:ln>
                  <a:noFill/>
                </a:ln>
                <a:effectLst/>
                <a:latin typeface="Amasis MT Pro Medium" panose="02040604050005020304" pitchFamily="18"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400" dirty="0">
                <a:latin typeface="Amasis MT Pro Medium" panose="02040604050005020304" pitchFamily="18"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400" dirty="0">
                <a:latin typeface="Amasis MT Pro Medium" panose="02040604050005020304" pitchFamily="18"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400" dirty="0">
                <a:latin typeface="Amasis MT Pro Medium" panose="02040604050005020304" pitchFamily="18"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400" dirty="0">
                <a:latin typeface="Amasis MT Pro Medium" panose="02040604050005020304" pitchFamily="18"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18642" y="1205881"/>
            <a:ext cx="11353800" cy="738664"/>
          </a:xfrm>
          <a:prstGeom prst="rect">
            <a:avLst/>
          </a:prstGeom>
          <a:noFill/>
        </p:spPr>
        <p:txBody>
          <a:bodyPr wrap="square" rtlCol="0">
            <a:spAutoFit/>
          </a:bodyPr>
          <a:lstStyle/>
          <a:p>
            <a:r>
              <a:rPr lang="en-US" sz="1400" b="1" dirty="0">
                <a:solidFill>
                  <a:schemeClr val="accent6">
                    <a:lumMod val="50000"/>
                  </a:schemeClr>
                </a:solidFill>
                <a:latin typeface="Amasis MT Pro Medium" panose="02040604050005020304" pitchFamily="18" charset="0"/>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400" b="1" dirty="0">
              <a:solidFill>
                <a:schemeClr val="accent6">
                  <a:lumMod val="50000"/>
                </a:schemeClr>
              </a:solidFill>
              <a:latin typeface="Amasis MT Pro Medium" panose="02040604050005020304" pitchFamily="18" charset="0"/>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2211520"/>
            <a:ext cx="11570385" cy="401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400" b="1" dirty="0">
                <a:latin typeface="Amasis MT Pro Medium" panose="02040604050005020304" pitchFamily="18"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masis MT Pro Medium" panose="02040604050005020304" pitchFamily="18"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masis MT Pro Medium" panose="02040604050005020304" pitchFamily="18"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masis MT Pro Medium" panose="02040604050005020304" pitchFamily="18"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masis MT Pro Medium" panose="02040604050005020304" pitchFamily="18"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400" b="1" dirty="0">
                <a:latin typeface="Amasis MT Pro Medium" panose="02040604050005020304" pitchFamily="18"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masis MT Pro Medium" panose="02040604050005020304" pitchFamily="18"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masis MT Pro Medium" panose="02040604050005020304" pitchFamily="18"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masis MT Pro Medium" panose="02040604050005020304" pitchFamily="18"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masis MT Pro Medium" panose="02040604050005020304" pitchFamily="18"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9FA7D85F-716F-2CAC-C450-294A3B10E1F6}"/>
              </a:ext>
            </a:extLst>
          </p:cNvPr>
          <p:cNvSpPr txBox="1"/>
          <p:nvPr/>
        </p:nvSpPr>
        <p:spPr>
          <a:xfrm>
            <a:off x="310807" y="1615696"/>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1" dirty="0">
                <a:solidFill>
                  <a:schemeClr val="tx1"/>
                </a:solidFill>
                <a:latin typeface="Amasis MT Pro Medium" panose="02040604050005020304" pitchFamily="18" charset="0"/>
                <a:ea typeface="Segoe UI Black" panose="020B0A02040204020203" pitchFamily="34" charset="0"/>
              </a:rPr>
              <a:t>KPI’s Requirements</a:t>
            </a:r>
          </a:p>
        </p:txBody>
      </p:sp>
      <p:sp>
        <p:nvSpPr>
          <p:cNvPr id="10" name="TextBox 2">
            <a:extLst>
              <a:ext uri="{FF2B5EF4-FFF2-40B4-BE49-F238E27FC236}">
                <a16:creationId xmlns:a16="http://schemas.microsoft.com/office/drawing/2014/main" id="{4D35CC36-CE67-18F6-4A8C-3FBE831B1337}"/>
              </a:ext>
            </a:extLst>
          </p:cNvPr>
          <p:cNvSpPr txBox="1"/>
          <p:nvPr/>
        </p:nvSpPr>
        <p:spPr>
          <a:xfrm>
            <a:off x="3080905" y="12626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2400" dirty="0">
                <a:solidFill>
                  <a:schemeClr val="tx1"/>
                </a:solidFill>
                <a:latin typeface="Amasis MT Pro Medium" panose="02040604050005020304" pitchFamily="18" charset="0"/>
                <a:ea typeface="Segoe UI Black" panose="020B0A02040204020203" pitchFamily="34" charset="0"/>
              </a:rPr>
              <a:t>Sales Overview Analysis</a:t>
            </a:r>
          </a:p>
        </p:txBody>
      </p:sp>
      <p:sp>
        <p:nvSpPr>
          <p:cNvPr id="15" name="TextBox 2">
            <a:extLst>
              <a:ext uri="{FF2B5EF4-FFF2-40B4-BE49-F238E27FC236}">
                <a16:creationId xmlns:a16="http://schemas.microsoft.com/office/drawing/2014/main" id="{05E3496F-6D01-9C52-B0E9-A58898451E02}"/>
              </a:ext>
            </a:extLst>
          </p:cNvPr>
          <p:cNvSpPr txBox="1"/>
          <p:nvPr/>
        </p:nvSpPr>
        <p:spPr>
          <a:xfrm>
            <a:off x="371472" y="877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1" dirty="0">
                <a:solidFill>
                  <a:schemeClr val="tx1"/>
                </a:solidFill>
                <a:latin typeface="Amasis MT Pro Medium" panose="02040604050005020304" pitchFamily="18" charset="0"/>
                <a:ea typeface="Segoe UI Black" panose="020B0A02040204020203" pitchFamily="34" charset="0"/>
              </a:rPr>
              <a:t>BUSINESS REQUIREMENT</a:t>
            </a: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14" name="TextBox 13">
            <a:extLst>
              <a:ext uri="{FF2B5EF4-FFF2-40B4-BE49-F238E27FC236}">
                <a16:creationId xmlns:a16="http://schemas.microsoft.com/office/drawing/2014/main" id="{8554F65D-4968-AD7D-E0C2-AEA6FAE278B4}"/>
              </a:ext>
            </a:extLst>
          </p:cNvPr>
          <p:cNvSpPr txBox="1"/>
          <p:nvPr/>
        </p:nvSpPr>
        <p:spPr>
          <a:xfrm>
            <a:off x="310806" y="2193672"/>
            <a:ext cx="11171250" cy="407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sz="1400" dirty="0">
                <a:latin typeface="Amasis MT Pro Medium" panose="02040604050005020304" pitchFamily="18" charset="0"/>
              </a:rPr>
              <a:t>Sales by State:</a:t>
            </a:r>
          </a:p>
          <a:p>
            <a:pPr marL="1028700" lvl="1"/>
            <a:r>
              <a:rPr lang="en-US" altLang="en-US" sz="1400" dirty="0">
                <a:latin typeface="Amasis MT Pro Medium" panose="02040604050005020304" pitchFamily="18" charset="0"/>
              </a:rPr>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latin typeface="Amasis MT Pro Medium" panose="02040604050005020304" pitchFamily="18" charset="0"/>
              </a:rPr>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sz="1400" dirty="0">
              <a:latin typeface="Amasis MT Pro Medium" panose="02040604050005020304" pitchFamily="18" charset="0"/>
            </a:endParaRPr>
          </a:p>
          <a:p>
            <a:pPr>
              <a:lnSpc>
                <a:spcPct val="100000"/>
              </a:lnSpc>
            </a:pPr>
            <a:r>
              <a:rPr lang="en-US" altLang="en-US" sz="1400" dirty="0">
                <a:latin typeface="Amasis MT Pro Medium" panose="02040604050005020304" pitchFamily="18" charset="0"/>
              </a:rPr>
              <a:t>Create a table/grid to display key metrics for both current and previous years. The table should include the following columns:</a:t>
            </a:r>
          </a:p>
          <a:p>
            <a:pPr lvl="1">
              <a:lnSpc>
                <a:spcPct val="100000"/>
              </a:lnSpc>
            </a:pPr>
            <a:r>
              <a:rPr lang="en-US" altLang="en-US" sz="1400" dirty="0">
                <a:latin typeface="Amasis MT Pro Medium" panose="02040604050005020304" pitchFamily="18" charset="0"/>
              </a:rPr>
              <a:t>CY Sales: Current Year Sales</a:t>
            </a:r>
          </a:p>
          <a:p>
            <a:pPr lvl="1">
              <a:lnSpc>
                <a:spcPct val="100000"/>
              </a:lnSpc>
            </a:pPr>
            <a:r>
              <a:rPr lang="en-US" altLang="en-US" sz="1400" dirty="0">
                <a:latin typeface="Amasis MT Pro Medium" panose="02040604050005020304" pitchFamily="18" charset="0"/>
              </a:rPr>
              <a:t>PY Sales: Previous Year Sales</a:t>
            </a:r>
          </a:p>
          <a:p>
            <a:pPr lvl="1">
              <a:lnSpc>
                <a:spcPct val="100000"/>
              </a:lnSpc>
            </a:pPr>
            <a:r>
              <a:rPr lang="en-US" altLang="en-US" sz="1400" dirty="0">
                <a:latin typeface="Amasis MT Pro Medium" panose="02040604050005020304" pitchFamily="18" charset="0"/>
              </a:rPr>
              <a:t>YoY Sales: Year-over-Year Sales growth or decline</a:t>
            </a:r>
          </a:p>
          <a:p>
            <a:pPr lvl="1">
              <a:lnSpc>
                <a:spcPct val="100000"/>
              </a:lnSpc>
            </a:pPr>
            <a:r>
              <a:rPr lang="en-US" altLang="en-US" sz="1400" dirty="0">
                <a:latin typeface="Amasis MT Pro Medium" panose="02040604050005020304" pitchFamily="18" charset="0"/>
              </a:rPr>
              <a:t>CY Profit: Current Year Profit</a:t>
            </a:r>
          </a:p>
          <a:p>
            <a:pPr lvl="1">
              <a:lnSpc>
                <a:spcPct val="100000"/>
              </a:lnSpc>
            </a:pPr>
            <a:r>
              <a:rPr lang="en-US" altLang="en-US" sz="1400" dirty="0">
                <a:latin typeface="Amasis MT Pro Medium" panose="02040604050005020304" pitchFamily="18" charset="0"/>
              </a:rPr>
              <a:t>PY Profit: Previous Year Profit</a:t>
            </a:r>
          </a:p>
          <a:p>
            <a:pPr lvl="1">
              <a:lnSpc>
                <a:spcPct val="100000"/>
              </a:lnSpc>
            </a:pPr>
            <a:r>
              <a:rPr lang="en-US" altLang="en-US" sz="1400" dirty="0">
                <a:latin typeface="Amasis MT Pro Medium" panose="02040604050005020304" pitchFamily="18" charset="0"/>
              </a:rPr>
              <a:t>YoY Profit: Year-over-Year Profit growth or decline</a:t>
            </a:r>
          </a:p>
          <a:p>
            <a:pPr lvl="1">
              <a:lnSpc>
                <a:spcPct val="100000"/>
              </a:lnSpc>
            </a:pPr>
            <a:r>
              <a:rPr lang="en-US" altLang="en-US" sz="1400" dirty="0">
                <a:latin typeface="Amasis MT Pro Medium" panose="02040604050005020304" pitchFamily="18" charset="0"/>
              </a:rPr>
              <a:t>CY Qty: Current Year Quantity</a:t>
            </a:r>
          </a:p>
          <a:p>
            <a:pPr lvl="1">
              <a:lnSpc>
                <a:spcPct val="100000"/>
              </a:lnSpc>
            </a:pPr>
            <a:r>
              <a:rPr lang="en-US" altLang="en-US" sz="1400" dirty="0">
                <a:latin typeface="Amasis MT Pro Medium" panose="02040604050005020304" pitchFamily="18" charset="0"/>
              </a:rPr>
              <a:t>PY Qty: Previous Year Quantity</a:t>
            </a:r>
          </a:p>
          <a:p>
            <a:pPr lvl="1">
              <a:lnSpc>
                <a:spcPct val="100000"/>
              </a:lnSpc>
            </a:pPr>
            <a:r>
              <a:rPr lang="en-US" altLang="en-US" sz="1400" dirty="0">
                <a:latin typeface="Amasis MT Pro Medium" panose="02040604050005020304" pitchFamily="18" charset="0"/>
              </a:rPr>
              <a:t>YoY Qty: Year-over-Year Quantity growth or decline</a:t>
            </a:r>
          </a:p>
        </p:txBody>
      </p:sp>
      <p:sp>
        <p:nvSpPr>
          <p:cNvPr id="21" name="TextBox 2">
            <a:extLst>
              <a:ext uri="{FF2B5EF4-FFF2-40B4-BE49-F238E27FC236}">
                <a16:creationId xmlns:a16="http://schemas.microsoft.com/office/drawing/2014/main" id="{83EDF35D-5B75-8C36-A932-6B0EC9BFF291}"/>
              </a:ext>
            </a:extLst>
          </p:cNvPr>
          <p:cNvSpPr txBox="1"/>
          <p:nvPr/>
        </p:nvSpPr>
        <p:spPr>
          <a:xfrm>
            <a:off x="3080905" y="12626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2400" dirty="0">
                <a:solidFill>
                  <a:schemeClr val="tx1"/>
                </a:solidFill>
                <a:latin typeface="Amasis MT Pro Medium" panose="02040604050005020304" pitchFamily="18" charset="0"/>
                <a:ea typeface="Segoe UI Black" panose="020B0A02040204020203" pitchFamily="34" charset="0"/>
              </a:rPr>
              <a:t>Sales Overview Analysis</a:t>
            </a:r>
          </a:p>
        </p:txBody>
      </p:sp>
      <p:sp>
        <p:nvSpPr>
          <p:cNvPr id="23" name="TextBox 2">
            <a:extLst>
              <a:ext uri="{FF2B5EF4-FFF2-40B4-BE49-F238E27FC236}">
                <a16:creationId xmlns:a16="http://schemas.microsoft.com/office/drawing/2014/main" id="{3B29A83F-CE73-2A4D-7EE7-575CE0D82F37}"/>
              </a:ext>
            </a:extLst>
          </p:cNvPr>
          <p:cNvSpPr txBox="1"/>
          <p:nvPr/>
        </p:nvSpPr>
        <p:spPr>
          <a:xfrm>
            <a:off x="310806" y="870982"/>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1" dirty="0">
                <a:solidFill>
                  <a:schemeClr val="tx1"/>
                </a:solidFill>
                <a:latin typeface="Amasis MT Pro Medium" panose="02040604050005020304" pitchFamily="18" charset="0"/>
                <a:ea typeface="Segoe UI Black" panose="020B0A02040204020203" pitchFamily="34" charset="0"/>
              </a:rPr>
              <a:t>BUSINESS REQUIREMENT</a:t>
            </a:r>
          </a:p>
        </p:txBody>
      </p:sp>
      <p:sp>
        <p:nvSpPr>
          <p:cNvPr id="24" name="TextBox 2">
            <a:extLst>
              <a:ext uri="{FF2B5EF4-FFF2-40B4-BE49-F238E27FC236}">
                <a16:creationId xmlns:a16="http://schemas.microsoft.com/office/drawing/2014/main" id="{EB6DB4D8-CD86-52F4-888C-21060C9E6FA8}"/>
              </a:ext>
            </a:extLst>
          </p:cNvPr>
          <p:cNvSpPr txBox="1"/>
          <p:nvPr/>
        </p:nvSpPr>
        <p:spPr>
          <a:xfrm>
            <a:off x="218641" y="1283952"/>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1" dirty="0">
                <a:solidFill>
                  <a:schemeClr val="tx1"/>
                </a:solidFill>
                <a:latin typeface="Amasis MT Pro Medium" panose="02040604050005020304" pitchFamily="18" charset="0"/>
                <a:ea typeface="Segoe UI Black" panose="020B0A02040204020203" pitchFamily="34" charset="0"/>
              </a:rPr>
              <a:t>Chart’s Requirements</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535</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Amasis MT Pro Medium</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Surekha Chathampally</cp:lastModifiedBy>
  <cp:revision>12</cp:revision>
  <dcterms:created xsi:type="dcterms:W3CDTF">2024-10-20T07:13:28Z</dcterms:created>
  <dcterms:modified xsi:type="dcterms:W3CDTF">2024-10-31T07:57:15Z</dcterms:modified>
</cp:coreProperties>
</file>