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3" r:id="rId8"/>
    <p:sldId id="262"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0" autoAdjust="0"/>
    <p:restoredTop sz="94660"/>
  </p:normalViewPr>
  <p:slideViewPr>
    <p:cSldViewPr snapToGrid="0">
      <p:cViewPr varScale="1">
        <p:scale>
          <a:sx n="102" d="100"/>
          <a:sy n="102" d="100"/>
        </p:scale>
        <p:origin x="58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7/13/2024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682733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7/13/2024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716808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7/13/2024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686098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7/13/2024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68216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7/13/2024</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626984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7/13/2024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431897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7/13/2024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14126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7/13/2024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766105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7/13/2024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11412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7/13/2024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635486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7/13/2024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519085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7/13/2024</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94935519"/>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22" name="Rectangle 21">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0" name="Rectangle 29">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8" name="Rectangle 27">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947A0FCE-6E6D-0522-2A1B-917DF9C4B56A}"/>
              </a:ext>
            </a:extLst>
          </p:cNvPr>
          <p:cNvSpPr>
            <a:spLocks noGrp="1"/>
          </p:cNvSpPr>
          <p:nvPr>
            <p:ph type="ctrTitle"/>
          </p:nvPr>
        </p:nvSpPr>
        <p:spPr>
          <a:xfrm>
            <a:off x="540000" y="540000"/>
            <a:ext cx="5450235" cy="3117600"/>
          </a:xfrm>
        </p:spPr>
        <p:txBody>
          <a:bodyPr>
            <a:normAutofit/>
          </a:bodyPr>
          <a:lstStyle/>
          <a:p>
            <a:r>
              <a:rPr lang="en-US" sz="6800" dirty="0"/>
              <a:t>DATA ANALYSIS REPORT</a:t>
            </a:r>
          </a:p>
        </p:txBody>
      </p:sp>
      <p:sp>
        <p:nvSpPr>
          <p:cNvPr id="3" name="Subtitle 2">
            <a:extLst>
              <a:ext uri="{FF2B5EF4-FFF2-40B4-BE49-F238E27FC236}">
                <a16:creationId xmlns:a16="http://schemas.microsoft.com/office/drawing/2014/main" id="{50A50537-53B9-A76F-AD6D-ECBF7E2C0F33}"/>
              </a:ext>
            </a:extLst>
          </p:cNvPr>
          <p:cNvSpPr>
            <a:spLocks noGrp="1"/>
          </p:cNvSpPr>
          <p:nvPr>
            <p:ph type="subTitle" idx="1"/>
          </p:nvPr>
        </p:nvSpPr>
        <p:spPr>
          <a:xfrm>
            <a:off x="540000" y="4988476"/>
            <a:ext cx="4500561" cy="1320249"/>
          </a:xfrm>
        </p:spPr>
        <p:txBody>
          <a:bodyPr>
            <a:normAutofit/>
          </a:bodyPr>
          <a:lstStyle/>
          <a:p>
            <a:r>
              <a:rPr lang="en-US" dirty="0"/>
              <a:t>SUREKHA BERLIN</a:t>
            </a:r>
          </a:p>
        </p:txBody>
      </p:sp>
      <p:grpSp>
        <p:nvGrpSpPr>
          <p:cNvPr id="35" name="Group 34">
            <a:extLst>
              <a:ext uri="{FF2B5EF4-FFF2-40B4-BE49-F238E27FC236}">
                <a16:creationId xmlns:a16="http://schemas.microsoft.com/office/drawing/2014/main" id="{3C16EB93-E299-481D-A004-769603D375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37600" y="3600"/>
            <a:ext cx="6854400" cy="6854400"/>
            <a:chOff x="0" y="3600"/>
            <a:chExt cx="6854400" cy="6854400"/>
          </a:xfrm>
        </p:grpSpPr>
        <p:sp>
          <p:nvSpPr>
            <p:cNvPr id="36" name="Oval 35">
              <a:extLst>
                <a:ext uri="{FF2B5EF4-FFF2-40B4-BE49-F238E27FC236}">
                  <a16:creationId xmlns:a16="http://schemas.microsoft.com/office/drawing/2014/main" id="{6CD13B55-E709-4E18-924B-655433A928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6A3B2E1D-0135-45FF-990A-436697D207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2BD9E0F-507C-49AD-B619-B42B4D342D6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Illuminated technology network on a dark background">
            <a:extLst>
              <a:ext uri="{FF2B5EF4-FFF2-40B4-BE49-F238E27FC236}">
                <a16:creationId xmlns:a16="http://schemas.microsoft.com/office/drawing/2014/main" id="{4A781202-62BE-F058-A9DF-BDA34AD296AA}"/>
              </a:ext>
            </a:extLst>
          </p:cNvPr>
          <p:cNvPicPr>
            <a:picLocks noChangeAspect="1"/>
          </p:cNvPicPr>
          <p:nvPr/>
        </p:nvPicPr>
        <p:blipFill rotWithShape="1">
          <a:blip r:embed="rId2">
            <a:extLst>
              <a:ext uri="{28A0092B-C50C-407E-A947-70E740481C1C}">
                <a14:useLocalDpi xmlns:a14="http://schemas.microsoft.com/office/drawing/2010/main" val="0"/>
              </a:ext>
            </a:extLst>
          </a:blip>
          <a:srcRect l="19459" r="24291"/>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3734815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35" name="Rectangle 34">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43" name="Rectangle 42">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41" name="Rectangle 40">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22F8BF79-ABEC-F1FB-0292-DD4B29E6A0C3}"/>
              </a:ext>
            </a:extLst>
          </p:cNvPr>
          <p:cNvSpPr>
            <a:spLocks noGrp="1"/>
          </p:cNvSpPr>
          <p:nvPr>
            <p:ph type="title"/>
          </p:nvPr>
        </p:nvSpPr>
        <p:spPr>
          <a:xfrm>
            <a:off x="7086315" y="540000"/>
            <a:ext cx="4554821" cy="2186096"/>
          </a:xfrm>
        </p:spPr>
        <p:txBody>
          <a:bodyPr anchor="b">
            <a:normAutofit/>
          </a:bodyPr>
          <a:lstStyle/>
          <a:p>
            <a:r>
              <a:rPr lang="en-US" dirty="0"/>
              <a:t>INSIGHTS</a:t>
            </a:r>
          </a:p>
        </p:txBody>
      </p:sp>
      <p:pic>
        <p:nvPicPr>
          <p:cNvPr id="24" name="Picture 23" descr="Stock exchange numbers">
            <a:extLst>
              <a:ext uri="{FF2B5EF4-FFF2-40B4-BE49-F238E27FC236}">
                <a16:creationId xmlns:a16="http://schemas.microsoft.com/office/drawing/2014/main" id="{905F7337-C3F8-A585-2617-84C4F3E83190}"/>
              </a:ext>
            </a:extLst>
          </p:cNvPr>
          <p:cNvPicPr>
            <a:picLocks noChangeAspect="1"/>
          </p:cNvPicPr>
          <p:nvPr/>
        </p:nvPicPr>
        <p:blipFill rotWithShape="1">
          <a:blip r:embed="rId2"/>
          <a:srcRect l="12120" r="25153" b="-1"/>
          <a:stretch/>
        </p:blipFill>
        <p:spPr>
          <a:xfrm>
            <a:off x="20" y="10"/>
            <a:ext cx="6444556" cy="6857990"/>
          </a:xfrm>
          <a:prstGeom prst="rect">
            <a:avLst/>
          </a:prstGeom>
        </p:spPr>
      </p:pic>
      <p:sp>
        <p:nvSpPr>
          <p:cNvPr id="29" name="Content Placeholder 2">
            <a:extLst>
              <a:ext uri="{FF2B5EF4-FFF2-40B4-BE49-F238E27FC236}">
                <a16:creationId xmlns:a16="http://schemas.microsoft.com/office/drawing/2014/main" id="{4E59709C-4449-288C-FE6C-C903EE128F05}"/>
              </a:ext>
            </a:extLst>
          </p:cNvPr>
          <p:cNvSpPr>
            <a:spLocks noGrp="1"/>
          </p:cNvSpPr>
          <p:nvPr>
            <p:ph idx="1"/>
          </p:nvPr>
        </p:nvSpPr>
        <p:spPr>
          <a:xfrm>
            <a:off x="7104063" y="2947121"/>
            <a:ext cx="4537073" cy="3361604"/>
          </a:xfrm>
        </p:spPr>
        <p:txBody>
          <a:bodyPr anchor="t">
            <a:normAutofit/>
          </a:bodyPr>
          <a:lstStyle/>
          <a:p>
            <a:pPr marL="285750" indent="-285750" rtl="0" fontAlgn="base">
              <a:lnSpc>
                <a:spcPct val="115000"/>
              </a:lnSpc>
              <a:spcBef>
                <a:spcPts val="0"/>
              </a:spcBef>
              <a:spcAft>
                <a:spcPts val="0"/>
              </a:spcAft>
              <a:buFont typeface="Arial" panose="020B0604020202020204" pitchFamily="34" charset="0"/>
              <a:buChar char="•"/>
            </a:pPr>
            <a:r>
              <a:rPr lang="en-US" sz="1100" b="0" i="0" u="none" strike="noStrike" dirty="0">
                <a:effectLst/>
                <a:latin typeface="Century Gothic" panose="020B0502020202020204" pitchFamily="34" charset="0"/>
              </a:rPr>
              <a:t>There is incomplete data in December, but it shows a promising month since the –Ber months we can see a steady uptrend of revenue.</a:t>
            </a:r>
            <a:endParaRPr lang="en-US" sz="1100" b="0" i="0" u="none" strike="noStrike" dirty="0">
              <a:effectLst/>
              <a:latin typeface="Arial" panose="020B0604020202020204" pitchFamily="34" charset="0"/>
            </a:endParaRPr>
          </a:p>
          <a:p>
            <a:pPr marL="285750" indent="-285750" rtl="0" fontAlgn="base">
              <a:lnSpc>
                <a:spcPct val="115000"/>
              </a:lnSpc>
              <a:spcBef>
                <a:spcPts val="1000"/>
              </a:spcBef>
              <a:spcAft>
                <a:spcPts val="0"/>
              </a:spcAft>
              <a:buFont typeface="Arial" panose="020B0604020202020204" pitchFamily="34" charset="0"/>
              <a:buChar char="•"/>
            </a:pPr>
            <a:r>
              <a:rPr lang="en-US" sz="1100" b="0" i="0" u="none" strike="noStrike" dirty="0">
                <a:effectLst/>
                <a:latin typeface="Century Gothic" panose="020B0502020202020204" pitchFamily="34" charset="0"/>
              </a:rPr>
              <a:t>Netherlands and the surrounding areas has generated </a:t>
            </a:r>
            <a:r>
              <a:rPr lang="en-US" sz="1100" dirty="0">
                <a:latin typeface="Century Gothic" panose="020B0502020202020204" pitchFamily="34" charset="0"/>
              </a:rPr>
              <a:t>most </a:t>
            </a:r>
            <a:r>
              <a:rPr lang="en-US" sz="1100" b="0" i="0" u="none" strike="noStrike" dirty="0">
                <a:effectLst/>
                <a:latin typeface="Century Gothic" panose="020B0502020202020204" pitchFamily="34" charset="0"/>
              </a:rPr>
              <a:t> revenue and the company has a significant customer base that we can tap into for expansion opportunities.</a:t>
            </a:r>
            <a:endParaRPr lang="en-US" sz="1100" b="0" i="0" u="none" strike="noStrike" dirty="0">
              <a:effectLst/>
              <a:latin typeface="Arial" panose="020B0604020202020204" pitchFamily="34" charset="0"/>
            </a:endParaRPr>
          </a:p>
          <a:p>
            <a:pPr marL="285750" indent="-285750" rtl="0" fontAlgn="base">
              <a:lnSpc>
                <a:spcPct val="115000"/>
              </a:lnSpc>
              <a:spcBef>
                <a:spcPts val="1000"/>
              </a:spcBef>
              <a:spcAft>
                <a:spcPts val="0"/>
              </a:spcAft>
              <a:buFont typeface="Arial" panose="020B0604020202020204" pitchFamily="34" charset="0"/>
              <a:buChar char="•"/>
            </a:pPr>
            <a:r>
              <a:rPr lang="en-US" sz="1100" b="0" i="0" u="none" strike="noStrike" dirty="0">
                <a:effectLst/>
                <a:latin typeface="Century Gothic" panose="020B0502020202020204" pitchFamily="34" charset="0"/>
              </a:rPr>
              <a:t>The top customers has an average revenue starting with $135,000 then $106,000 then drastically falls from to $2,000 range.</a:t>
            </a:r>
            <a:endParaRPr lang="en-US" sz="1100" b="0" i="0" u="none" strike="noStrike" dirty="0">
              <a:effectLst/>
              <a:latin typeface="Arial" panose="020B0604020202020204" pitchFamily="34" charset="0"/>
            </a:endParaRPr>
          </a:p>
          <a:p>
            <a:pPr marL="285750" indent="-285750" rtl="0" fontAlgn="base">
              <a:lnSpc>
                <a:spcPct val="115000"/>
              </a:lnSpc>
              <a:spcBef>
                <a:spcPts val="1000"/>
              </a:spcBef>
              <a:spcAft>
                <a:spcPts val="0"/>
              </a:spcAft>
              <a:buFont typeface="Arial" panose="020B0604020202020204" pitchFamily="34" charset="0"/>
              <a:buChar char="•"/>
            </a:pPr>
            <a:r>
              <a:rPr lang="en-US" sz="1100" b="0" i="0" u="none" strike="noStrike" dirty="0">
                <a:effectLst/>
                <a:latin typeface="Century Gothic" panose="020B0502020202020204" pitchFamily="34" charset="0"/>
              </a:rPr>
              <a:t>Data such as profit can be used in future analysis to evaluate more of the business performance</a:t>
            </a:r>
            <a:endParaRPr lang="en-US" sz="1100" b="0" i="0" u="none" strike="noStrike" dirty="0">
              <a:effectLst/>
              <a:latin typeface="Arial" panose="020B0604020202020204" pitchFamily="34" charset="0"/>
            </a:endParaRPr>
          </a:p>
          <a:p>
            <a:pPr marL="0" indent="0">
              <a:lnSpc>
                <a:spcPct val="115000"/>
              </a:lnSpc>
              <a:buNone/>
            </a:pPr>
            <a:endParaRPr lang="en-US" sz="1100" dirty="0"/>
          </a:p>
        </p:txBody>
      </p:sp>
    </p:spTree>
    <p:extLst>
      <p:ext uri="{BB962C8B-B14F-4D97-AF65-F5344CB8AC3E}">
        <p14:creationId xmlns:p14="http://schemas.microsoft.com/office/powerpoint/2010/main" val="276529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8" name="Rectangle 7">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Oval 8">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Oval 9">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1" name="Group 10">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6" name="Rectangle 15">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2" name="Group 11">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4" name="Rectangle 13">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69" name="Rectangle 68">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70" name="Rectangle 69">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71" name="Rectangle 70">
            <a:extLst>
              <a:ext uri="{FF2B5EF4-FFF2-40B4-BE49-F238E27FC236}">
                <a16:creationId xmlns:a16="http://schemas.microsoft.com/office/drawing/2014/main" id="{A6260A41-D170-44DF-9081-4DF21FEA4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E95FF435-E138-4CA4-80B8-D25C259F93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grpSp>
          <p:nvGrpSpPr>
            <p:cNvPr id="73" name="Group 72">
              <a:extLst>
                <a:ext uri="{FF2B5EF4-FFF2-40B4-BE49-F238E27FC236}">
                  <a16:creationId xmlns:a16="http://schemas.microsoft.com/office/drawing/2014/main" id="{2485C0B2-7933-4948-A03E-349095C3D19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72000" y="0"/>
              <a:ext cx="11520000" cy="5760000"/>
              <a:chOff x="5981700" y="-1"/>
              <a:chExt cx="6042660" cy="3021330"/>
            </a:xfrm>
          </p:grpSpPr>
          <p:sp>
            <p:nvSpPr>
              <p:cNvPr id="31" name="Rectangle 30">
                <a:extLst>
                  <a:ext uri="{FF2B5EF4-FFF2-40B4-BE49-F238E27FC236}">
                    <a16:creationId xmlns:a16="http://schemas.microsoft.com/office/drawing/2014/main" id="{DB908EF2-2272-4B36-96AB-C32B4279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1B435FF-41C1-463D-9CBA-A39108AB8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Rectangle 73">
              <a:extLst>
                <a:ext uri="{FF2B5EF4-FFF2-40B4-BE49-F238E27FC236}">
                  <a16:creationId xmlns:a16="http://schemas.microsoft.com/office/drawing/2014/main" id="{F8B33A19-5CB6-4F2E-B3E7-8C58F59B707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9F2B898-391D-428B-986C-20A26B2311D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0A330802-5C22-4A7E-BFDD-B52A75A2AB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1" y="2948940"/>
              <a:ext cx="7818118" cy="3909059"/>
              <a:chOff x="0" y="0"/>
              <a:chExt cx="2880000" cy="1440000"/>
            </a:xfrm>
          </p:grpSpPr>
          <p:sp>
            <p:nvSpPr>
              <p:cNvPr id="29" name="Rectangle 28">
                <a:extLst>
                  <a:ext uri="{FF2B5EF4-FFF2-40B4-BE49-F238E27FC236}">
                    <a16:creationId xmlns:a16="http://schemas.microsoft.com/office/drawing/2014/main" id="{1965FD02-57E9-494C-81A6-EAE3BFA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4F2C922-889D-461D-97A2-5F11410B9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C565F5B8-8061-418A-B7EC-93604025F79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7BA0E67-172D-27ED-0954-951C7FFE55A5}"/>
              </a:ext>
            </a:extLst>
          </p:cNvPr>
          <p:cNvSpPr>
            <a:spLocks noGrp="1"/>
          </p:cNvSpPr>
          <p:nvPr>
            <p:ph type="title"/>
          </p:nvPr>
        </p:nvSpPr>
        <p:spPr>
          <a:xfrm>
            <a:off x="566058" y="2666231"/>
            <a:ext cx="10979056" cy="2047323"/>
          </a:xfrm>
        </p:spPr>
        <p:txBody>
          <a:bodyPr vert="horz" lIns="91440" tIns="45720" rIns="91440" bIns="45720" rtlCol="0" anchor="t">
            <a:normAutofit/>
          </a:bodyPr>
          <a:lstStyle/>
          <a:p>
            <a:pPr algn="ctr"/>
            <a:r>
              <a:rPr lang="en-US" sz="8800" dirty="0"/>
              <a:t>THANK YOU </a:t>
            </a:r>
          </a:p>
        </p:txBody>
      </p:sp>
    </p:spTree>
    <p:extLst>
      <p:ext uri="{BB962C8B-B14F-4D97-AF65-F5344CB8AC3E}">
        <p14:creationId xmlns:p14="http://schemas.microsoft.com/office/powerpoint/2010/main" val="3923741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0" name="Rectangle 9">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E8A044C0-0C8F-3A1A-66BD-1C906D589AC5}"/>
              </a:ext>
            </a:extLst>
          </p:cNvPr>
          <p:cNvSpPr>
            <a:spLocks noGrp="1"/>
          </p:cNvSpPr>
          <p:nvPr>
            <p:ph type="title"/>
          </p:nvPr>
        </p:nvSpPr>
        <p:spPr>
          <a:xfrm>
            <a:off x="7086315" y="540000"/>
            <a:ext cx="4554821" cy="2186096"/>
          </a:xfrm>
        </p:spPr>
        <p:txBody>
          <a:bodyPr anchor="b">
            <a:normAutofit/>
          </a:bodyPr>
          <a:lstStyle/>
          <a:p>
            <a:r>
              <a:rPr lang="en-US" sz="5400" dirty="0"/>
              <a:t>CONTENTS</a:t>
            </a:r>
          </a:p>
        </p:txBody>
      </p:sp>
      <p:pic>
        <p:nvPicPr>
          <p:cNvPr id="5" name="Picture 4" descr="Financial graphs on a dark display">
            <a:extLst>
              <a:ext uri="{FF2B5EF4-FFF2-40B4-BE49-F238E27FC236}">
                <a16:creationId xmlns:a16="http://schemas.microsoft.com/office/drawing/2014/main" id="{0C68ACE2-A0B0-0B2B-3C8B-872A9FD15EB4}"/>
              </a:ext>
            </a:extLst>
          </p:cNvPr>
          <p:cNvPicPr>
            <a:picLocks noChangeAspect="1"/>
          </p:cNvPicPr>
          <p:nvPr/>
        </p:nvPicPr>
        <p:blipFill rotWithShape="1">
          <a:blip r:embed="rId2"/>
          <a:srcRect l="17730" r="23538"/>
          <a:stretch/>
        </p:blipFill>
        <p:spPr>
          <a:xfrm>
            <a:off x="20" y="10"/>
            <a:ext cx="6444556" cy="6857990"/>
          </a:xfrm>
          <a:prstGeom prst="rect">
            <a:avLst/>
          </a:prstGeom>
        </p:spPr>
      </p:pic>
      <p:sp>
        <p:nvSpPr>
          <p:cNvPr id="3" name="Content Placeholder 2">
            <a:extLst>
              <a:ext uri="{FF2B5EF4-FFF2-40B4-BE49-F238E27FC236}">
                <a16:creationId xmlns:a16="http://schemas.microsoft.com/office/drawing/2014/main" id="{3AA24B28-9B2C-C13C-8EB0-0EFAD8FBAC9F}"/>
              </a:ext>
            </a:extLst>
          </p:cNvPr>
          <p:cNvSpPr>
            <a:spLocks noGrp="1"/>
          </p:cNvSpPr>
          <p:nvPr>
            <p:ph idx="1"/>
          </p:nvPr>
        </p:nvSpPr>
        <p:spPr>
          <a:xfrm>
            <a:off x="7104063" y="2947121"/>
            <a:ext cx="4537073" cy="3361604"/>
          </a:xfrm>
        </p:spPr>
        <p:txBody>
          <a:bodyPr anchor="t">
            <a:normAutofit/>
          </a:bodyPr>
          <a:lstStyle/>
          <a:p>
            <a:pPr marL="342900" indent="-342900">
              <a:buAutoNum type="arabicPeriod"/>
            </a:pPr>
            <a:r>
              <a:rPr lang="en-US" dirty="0"/>
              <a:t>PROJECT OVERVIEW </a:t>
            </a:r>
          </a:p>
          <a:p>
            <a:pPr marL="342900" indent="-342900">
              <a:buAutoNum type="arabicPeriod"/>
            </a:pPr>
            <a:r>
              <a:rPr lang="en-US" dirty="0"/>
              <a:t>DATASET INTRODUCTION </a:t>
            </a:r>
          </a:p>
          <a:p>
            <a:pPr marL="342900" indent="-342900">
              <a:buAutoNum type="arabicPeriod"/>
            </a:pPr>
            <a:r>
              <a:rPr lang="en-US" dirty="0"/>
              <a:t>DATA PROCESSING </a:t>
            </a:r>
          </a:p>
          <a:p>
            <a:pPr marL="342900" indent="-342900">
              <a:buAutoNum type="arabicPeriod"/>
            </a:pPr>
            <a:r>
              <a:rPr lang="en-US" dirty="0"/>
              <a:t>EXPLORATORY DATA ANALYSIS </a:t>
            </a:r>
          </a:p>
          <a:p>
            <a:pPr marL="342900" indent="-342900">
              <a:buAutoNum type="arabicPeriod"/>
            </a:pPr>
            <a:r>
              <a:rPr lang="en-US" dirty="0"/>
              <a:t>INSIGHTS</a:t>
            </a:r>
          </a:p>
          <a:p>
            <a:pPr marL="0" indent="0">
              <a:buNone/>
            </a:pPr>
            <a:endParaRPr lang="en-US" dirty="0"/>
          </a:p>
        </p:txBody>
      </p:sp>
    </p:spTree>
    <p:extLst>
      <p:ext uri="{BB962C8B-B14F-4D97-AF65-F5344CB8AC3E}">
        <p14:creationId xmlns:p14="http://schemas.microsoft.com/office/powerpoint/2010/main" val="3505192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5" name="Rectangle 14">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9" name="Rectangle 38">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1" name="Rectangle 20">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8E170D7-E79B-31EF-542C-6C00B6A1AA3E}"/>
              </a:ext>
            </a:extLst>
          </p:cNvPr>
          <p:cNvSpPr>
            <a:spLocks noGrp="1"/>
          </p:cNvSpPr>
          <p:nvPr>
            <p:ph type="title"/>
          </p:nvPr>
        </p:nvSpPr>
        <p:spPr>
          <a:xfrm>
            <a:off x="7086315" y="540000"/>
            <a:ext cx="4554821" cy="2186096"/>
          </a:xfrm>
        </p:spPr>
        <p:txBody>
          <a:bodyPr anchor="b">
            <a:normAutofit/>
          </a:bodyPr>
          <a:lstStyle/>
          <a:p>
            <a:r>
              <a:rPr lang="en-US" sz="5400" dirty="0"/>
              <a:t>PROJECT OVERVIEW</a:t>
            </a:r>
          </a:p>
        </p:txBody>
      </p:sp>
      <p:pic>
        <p:nvPicPr>
          <p:cNvPr id="44" name="Picture 43" descr="Graph on document with pen">
            <a:extLst>
              <a:ext uri="{FF2B5EF4-FFF2-40B4-BE49-F238E27FC236}">
                <a16:creationId xmlns:a16="http://schemas.microsoft.com/office/drawing/2014/main" id="{BC996BC4-B498-C3C0-A1E2-EEE26E685CBD}"/>
              </a:ext>
            </a:extLst>
          </p:cNvPr>
          <p:cNvPicPr>
            <a:picLocks noChangeAspect="1"/>
          </p:cNvPicPr>
          <p:nvPr/>
        </p:nvPicPr>
        <p:blipFill rotWithShape="1">
          <a:blip r:embed="rId2"/>
          <a:srcRect l="25498" r="11775" b="-1"/>
          <a:stretch/>
        </p:blipFill>
        <p:spPr>
          <a:xfrm>
            <a:off x="20" y="10"/>
            <a:ext cx="6444556" cy="6857990"/>
          </a:xfrm>
          <a:prstGeom prst="rect">
            <a:avLst/>
          </a:prstGeom>
        </p:spPr>
      </p:pic>
      <p:sp>
        <p:nvSpPr>
          <p:cNvPr id="3" name="Content Placeholder 2">
            <a:extLst>
              <a:ext uri="{FF2B5EF4-FFF2-40B4-BE49-F238E27FC236}">
                <a16:creationId xmlns:a16="http://schemas.microsoft.com/office/drawing/2014/main" id="{3476EDC4-89F0-018B-1A78-C89DEB151704}"/>
              </a:ext>
            </a:extLst>
          </p:cNvPr>
          <p:cNvSpPr>
            <a:spLocks noGrp="1"/>
          </p:cNvSpPr>
          <p:nvPr>
            <p:ph idx="1"/>
          </p:nvPr>
        </p:nvSpPr>
        <p:spPr>
          <a:xfrm>
            <a:off x="7104063" y="2726096"/>
            <a:ext cx="4537073" cy="3591904"/>
          </a:xfrm>
        </p:spPr>
        <p:txBody>
          <a:bodyPr anchor="t">
            <a:normAutofit lnSpcReduction="10000"/>
          </a:bodyPr>
          <a:lstStyle/>
          <a:p>
            <a:pPr>
              <a:lnSpc>
                <a:spcPct val="115000"/>
              </a:lnSpc>
            </a:pPr>
            <a:endParaRPr lang="en-US" sz="1400" b="0" i="0" u="none" strike="noStrike" dirty="0">
              <a:effectLst/>
              <a:latin typeface="Century Gothic" panose="020B0502020202020204" pitchFamily="34" charset="0"/>
            </a:endParaRPr>
          </a:p>
          <a:p>
            <a:pPr marL="0" indent="0">
              <a:lnSpc>
                <a:spcPct val="115000"/>
              </a:lnSpc>
              <a:buNone/>
            </a:pPr>
            <a:r>
              <a:rPr lang="en-US" sz="1600" b="0" u="none" strike="noStrike" dirty="0">
                <a:effectLst/>
                <a:latin typeface="Century Gothic" panose="020B0502020202020204" pitchFamily="34" charset="0"/>
              </a:rPr>
              <a:t>The purpose of this analysis is to show metrics that can evaluate business performance. </a:t>
            </a:r>
            <a:r>
              <a:rPr lang="en-US" sz="1600" dirty="0">
                <a:latin typeface="Century Gothic" panose="020B0502020202020204" pitchFamily="34" charset="0"/>
              </a:rPr>
              <a:t>An online retail store has hired you as a consultant to review their data and provide insights that would be valuable to the CEO and CMO of the business. The business has been performing well and the management wants to analyze what the major contributing factors are to the revenue so they can strategically plan for next year.</a:t>
            </a:r>
          </a:p>
          <a:p>
            <a:pPr>
              <a:lnSpc>
                <a:spcPct val="115000"/>
              </a:lnSpc>
            </a:pPr>
            <a:endParaRPr lang="en-US" sz="1400" dirty="0"/>
          </a:p>
        </p:txBody>
      </p:sp>
    </p:spTree>
    <p:extLst>
      <p:ext uri="{BB962C8B-B14F-4D97-AF65-F5344CB8AC3E}">
        <p14:creationId xmlns:p14="http://schemas.microsoft.com/office/powerpoint/2010/main" val="448641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0" name="Rectangle 9">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2B74FE56-6941-CE14-A8C0-5A3A47D875B6}"/>
              </a:ext>
            </a:extLst>
          </p:cNvPr>
          <p:cNvSpPr>
            <a:spLocks noGrp="1"/>
          </p:cNvSpPr>
          <p:nvPr>
            <p:ph type="title"/>
          </p:nvPr>
        </p:nvSpPr>
        <p:spPr>
          <a:xfrm>
            <a:off x="7086315" y="540000"/>
            <a:ext cx="4554821" cy="2186096"/>
          </a:xfrm>
        </p:spPr>
        <p:txBody>
          <a:bodyPr anchor="b">
            <a:normAutofit/>
          </a:bodyPr>
          <a:lstStyle/>
          <a:p>
            <a:r>
              <a:rPr lang="en-US" sz="4200" dirty="0"/>
              <a:t>DATASET INTRODUCTION </a:t>
            </a:r>
            <a:br>
              <a:rPr lang="en-US" sz="4200" dirty="0"/>
            </a:br>
            <a:endParaRPr lang="en-US" sz="4200" dirty="0"/>
          </a:p>
        </p:txBody>
      </p:sp>
      <p:pic>
        <p:nvPicPr>
          <p:cNvPr id="5" name="Picture 4">
            <a:extLst>
              <a:ext uri="{FF2B5EF4-FFF2-40B4-BE49-F238E27FC236}">
                <a16:creationId xmlns:a16="http://schemas.microsoft.com/office/drawing/2014/main" id="{4C09E775-2735-FCC3-8E4D-6B6E4318F3D3}"/>
              </a:ext>
            </a:extLst>
          </p:cNvPr>
          <p:cNvPicPr>
            <a:picLocks noChangeAspect="1"/>
          </p:cNvPicPr>
          <p:nvPr/>
        </p:nvPicPr>
        <p:blipFill rotWithShape="1">
          <a:blip r:embed="rId2"/>
          <a:srcRect l="9561" r="37580"/>
          <a:stretch/>
        </p:blipFill>
        <p:spPr>
          <a:xfrm>
            <a:off x="20" y="10"/>
            <a:ext cx="6444556" cy="6857990"/>
          </a:xfrm>
          <a:prstGeom prst="rect">
            <a:avLst/>
          </a:prstGeom>
        </p:spPr>
      </p:pic>
      <p:sp>
        <p:nvSpPr>
          <p:cNvPr id="3" name="Content Placeholder 2">
            <a:extLst>
              <a:ext uri="{FF2B5EF4-FFF2-40B4-BE49-F238E27FC236}">
                <a16:creationId xmlns:a16="http://schemas.microsoft.com/office/drawing/2014/main" id="{AC650B66-F75B-83F5-0C4E-0251CCD010D0}"/>
              </a:ext>
            </a:extLst>
          </p:cNvPr>
          <p:cNvSpPr>
            <a:spLocks noGrp="1"/>
          </p:cNvSpPr>
          <p:nvPr>
            <p:ph idx="1"/>
          </p:nvPr>
        </p:nvSpPr>
        <p:spPr>
          <a:xfrm>
            <a:off x="7104063" y="2144684"/>
            <a:ext cx="4588296" cy="4164041"/>
          </a:xfrm>
        </p:spPr>
        <p:txBody>
          <a:bodyPr anchor="t">
            <a:normAutofit/>
          </a:bodyPr>
          <a:lstStyle/>
          <a:p>
            <a:pPr marL="0" indent="0">
              <a:lnSpc>
                <a:spcPct val="115000"/>
              </a:lnSpc>
              <a:buNone/>
            </a:pPr>
            <a:r>
              <a:rPr lang="en-US" sz="1600" dirty="0"/>
              <a:t>The dataset consist of more than 50000 data. There are some missing values, and the data should be cleaned before analysis. Also, we have noticed that the data contains some returns to the store which are provided in negative quantities and there are unit prices which were input in error. You will need to perform the following steps to clean this data.</a:t>
            </a:r>
          </a:p>
          <a:p>
            <a:pPr>
              <a:lnSpc>
                <a:spcPct val="115000"/>
              </a:lnSpc>
            </a:pPr>
            <a:r>
              <a:rPr lang="en-US" sz="1600" dirty="0"/>
              <a:t>Create a check that the quantity should not be below 1 unit</a:t>
            </a:r>
          </a:p>
          <a:p>
            <a:pPr>
              <a:lnSpc>
                <a:spcPct val="115000"/>
              </a:lnSpc>
            </a:pPr>
            <a:r>
              <a:rPr lang="en-US" sz="1600" dirty="0"/>
              <a:t>Create a check that the Unit price should not be below $0</a:t>
            </a:r>
          </a:p>
          <a:p>
            <a:pPr marL="0" indent="0">
              <a:lnSpc>
                <a:spcPct val="115000"/>
              </a:lnSpc>
              <a:buNone/>
            </a:pPr>
            <a:endParaRPr lang="en-US" sz="1300" dirty="0"/>
          </a:p>
        </p:txBody>
      </p:sp>
    </p:spTree>
    <p:extLst>
      <p:ext uri="{BB962C8B-B14F-4D97-AF65-F5344CB8AC3E}">
        <p14:creationId xmlns:p14="http://schemas.microsoft.com/office/powerpoint/2010/main" val="168063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0" name="Rectangle 9">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BB8B1C4B-05E9-60CC-82EF-7584392F4D5C}"/>
              </a:ext>
            </a:extLst>
          </p:cNvPr>
          <p:cNvSpPr>
            <a:spLocks noGrp="1"/>
          </p:cNvSpPr>
          <p:nvPr>
            <p:ph type="title"/>
          </p:nvPr>
        </p:nvSpPr>
        <p:spPr>
          <a:xfrm>
            <a:off x="7086315" y="540000"/>
            <a:ext cx="4554821" cy="1704436"/>
          </a:xfrm>
        </p:spPr>
        <p:txBody>
          <a:bodyPr anchor="b">
            <a:normAutofit/>
          </a:bodyPr>
          <a:lstStyle/>
          <a:p>
            <a:r>
              <a:rPr lang="en-US" sz="5100" dirty="0"/>
              <a:t>DATA PROCESSING</a:t>
            </a:r>
          </a:p>
        </p:txBody>
      </p:sp>
      <p:pic>
        <p:nvPicPr>
          <p:cNvPr id="5" name="Picture 4" descr="Codes on papers">
            <a:extLst>
              <a:ext uri="{FF2B5EF4-FFF2-40B4-BE49-F238E27FC236}">
                <a16:creationId xmlns:a16="http://schemas.microsoft.com/office/drawing/2014/main" id="{23C7E56E-FF65-F362-6CD0-668FCE503676}"/>
              </a:ext>
            </a:extLst>
          </p:cNvPr>
          <p:cNvPicPr>
            <a:picLocks noChangeAspect="1"/>
          </p:cNvPicPr>
          <p:nvPr/>
        </p:nvPicPr>
        <p:blipFill rotWithShape="1">
          <a:blip r:embed="rId2"/>
          <a:srcRect l="19611" r="17662" b="-1"/>
          <a:stretch/>
        </p:blipFill>
        <p:spPr>
          <a:xfrm>
            <a:off x="20" y="10"/>
            <a:ext cx="6444556" cy="6857990"/>
          </a:xfrm>
          <a:prstGeom prst="rect">
            <a:avLst/>
          </a:prstGeom>
        </p:spPr>
      </p:pic>
      <p:sp>
        <p:nvSpPr>
          <p:cNvPr id="3" name="Content Placeholder 2">
            <a:extLst>
              <a:ext uri="{FF2B5EF4-FFF2-40B4-BE49-F238E27FC236}">
                <a16:creationId xmlns:a16="http://schemas.microsoft.com/office/drawing/2014/main" id="{20AA4414-FCAC-3ADF-2E24-F2BDA2AB1408}"/>
              </a:ext>
            </a:extLst>
          </p:cNvPr>
          <p:cNvSpPr>
            <a:spLocks noGrp="1"/>
          </p:cNvSpPr>
          <p:nvPr>
            <p:ph idx="1"/>
          </p:nvPr>
        </p:nvSpPr>
        <p:spPr>
          <a:xfrm>
            <a:off x="7104063" y="2094807"/>
            <a:ext cx="4537073" cy="4213918"/>
          </a:xfrm>
        </p:spPr>
        <p:txBody>
          <a:bodyPr anchor="t">
            <a:normAutofit fontScale="40000" lnSpcReduction="20000"/>
          </a:bodyPr>
          <a:lstStyle/>
          <a:p>
            <a:pPr>
              <a:lnSpc>
                <a:spcPct val="115000"/>
              </a:lnSpc>
            </a:pPr>
            <a:endParaRPr lang="en-US" sz="3400" dirty="0"/>
          </a:p>
          <a:p>
            <a:pPr>
              <a:lnSpc>
                <a:spcPct val="115000"/>
              </a:lnSpc>
            </a:pPr>
            <a:r>
              <a:rPr lang="en-US" sz="3400" dirty="0"/>
              <a:t>The data is processed with Python by sorting and filtering the data to remove unwanted values that can interfere with the results of our analysis.  </a:t>
            </a:r>
          </a:p>
          <a:p>
            <a:pPr>
              <a:lnSpc>
                <a:spcPct val="115000"/>
              </a:lnSpc>
            </a:pPr>
            <a:r>
              <a:rPr lang="en-US" sz="3400" dirty="0"/>
              <a:t>We removed values from the quantity column that shows negative values. </a:t>
            </a:r>
          </a:p>
          <a:p>
            <a:pPr>
              <a:lnSpc>
                <a:spcPct val="115000"/>
              </a:lnSpc>
            </a:pPr>
            <a:r>
              <a:rPr lang="en-US" sz="3400" dirty="0"/>
              <a:t>We also removed unit prices that are below $0. </a:t>
            </a:r>
          </a:p>
          <a:p>
            <a:pPr>
              <a:lnSpc>
                <a:spcPct val="115000"/>
              </a:lnSpc>
            </a:pPr>
            <a:r>
              <a:rPr lang="en-US" sz="3400" dirty="0"/>
              <a:t>We also noticed that there are product information that has question marks on it depicting the information as unknown for those products, so we removed that as well in our analysis. </a:t>
            </a:r>
          </a:p>
          <a:p>
            <a:pPr>
              <a:lnSpc>
                <a:spcPct val="115000"/>
              </a:lnSpc>
            </a:pPr>
            <a:r>
              <a:rPr lang="en-US" sz="3400" dirty="0"/>
              <a:t>Aside from these corrections, the data is accurate and relevant to answer the business tasks.</a:t>
            </a:r>
          </a:p>
          <a:p>
            <a:pPr>
              <a:lnSpc>
                <a:spcPct val="115000"/>
              </a:lnSpc>
            </a:pPr>
            <a:endParaRPr lang="en-US" sz="700" dirty="0"/>
          </a:p>
        </p:txBody>
      </p:sp>
    </p:spTree>
    <p:extLst>
      <p:ext uri="{BB962C8B-B14F-4D97-AF65-F5344CB8AC3E}">
        <p14:creationId xmlns:p14="http://schemas.microsoft.com/office/powerpoint/2010/main" val="377798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853E39E6-2A74-404E-B4BC-EEC89C01B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52" name="Rectangle 51">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5" name="Group 54">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60" name="Rectangle 59">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58" name="Rectangle 57">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Rectangle 62">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912FA14-206A-A164-53E2-406CD11E1076}"/>
              </a:ext>
            </a:extLst>
          </p:cNvPr>
          <p:cNvSpPr>
            <a:spLocks noGrp="1"/>
          </p:cNvSpPr>
          <p:nvPr>
            <p:ph type="title"/>
          </p:nvPr>
        </p:nvSpPr>
        <p:spPr>
          <a:xfrm>
            <a:off x="7086315" y="545126"/>
            <a:ext cx="4554821" cy="2186096"/>
          </a:xfrm>
        </p:spPr>
        <p:txBody>
          <a:bodyPr vert="horz" lIns="91440" tIns="45720" rIns="91440" bIns="45720" rtlCol="0" anchor="b">
            <a:normAutofit/>
          </a:bodyPr>
          <a:lstStyle/>
          <a:p>
            <a:r>
              <a:rPr lang="en-US" sz="4200" dirty="0"/>
              <a:t>EXPLORATORY DATA ANALYSIS</a:t>
            </a:r>
          </a:p>
        </p:txBody>
      </p:sp>
      <p:sp>
        <p:nvSpPr>
          <p:cNvPr id="65" name="Freeform: Shape 64">
            <a:extLst>
              <a:ext uri="{FF2B5EF4-FFF2-40B4-BE49-F238E27FC236}">
                <a16:creationId xmlns:a16="http://schemas.microsoft.com/office/drawing/2014/main" id="{2D253D93-3319-4E06-B75F-009AE70FC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9" name="Picture 28">
            <a:extLst>
              <a:ext uri="{FF2B5EF4-FFF2-40B4-BE49-F238E27FC236}">
                <a16:creationId xmlns:a16="http://schemas.microsoft.com/office/drawing/2014/main" id="{E0E20036-1B6F-0CC9-996E-9D05710139D2}"/>
              </a:ext>
            </a:extLst>
          </p:cNvPr>
          <p:cNvPicPr>
            <a:picLocks noChangeAspect="1"/>
          </p:cNvPicPr>
          <p:nvPr/>
        </p:nvPicPr>
        <p:blipFill>
          <a:blip r:embed="rId2"/>
          <a:stretch>
            <a:fillRect/>
          </a:stretch>
        </p:blipFill>
        <p:spPr>
          <a:xfrm>
            <a:off x="541776" y="1923412"/>
            <a:ext cx="5353200" cy="3011174"/>
          </a:xfrm>
          <a:prstGeom prst="rect">
            <a:avLst/>
          </a:prstGeom>
        </p:spPr>
      </p:pic>
      <p:sp>
        <p:nvSpPr>
          <p:cNvPr id="7" name="TextBox 6">
            <a:extLst>
              <a:ext uri="{FF2B5EF4-FFF2-40B4-BE49-F238E27FC236}">
                <a16:creationId xmlns:a16="http://schemas.microsoft.com/office/drawing/2014/main" id="{355DCC25-CFE5-F331-9F73-D23B7D1C9AFB}"/>
              </a:ext>
            </a:extLst>
          </p:cNvPr>
          <p:cNvSpPr txBox="1"/>
          <p:nvPr/>
        </p:nvSpPr>
        <p:spPr>
          <a:xfrm>
            <a:off x="7104063" y="2947121"/>
            <a:ext cx="4537073" cy="3361604"/>
          </a:xfrm>
          <a:prstGeom prst="rect">
            <a:avLst/>
          </a:prstGeom>
        </p:spPr>
        <p:txBody>
          <a:bodyPr vert="horz" lIns="91440" tIns="45720" rIns="91440" bIns="45720" rtlCol="0" anchor="t">
            <a:normAutofit/>
          </a:bodyPr>
          <a:lstStyle/>
          <a:p>
            <a:pPr indent="-270000">
              <a:lnSpc>
                <a:spcPct val="115000"/>
              </a:lnSpc>
              <a:spcAft>
                <a:spcPts val="600"/>
              </a:spcAft>
              <a:buFont typeface="Arial" panose="020B0604020202020204" pitchFamily="34" charset="0"/>
              <a:buChar char="•"/>
            </a:pPr>
            <a:r>
              <a:rPr lang="en-US" sz="1500" spc="50"/>
              <a:t>QUESTION 1:</a:t>
            </a:r>
          </a:p>
          <a:p>
            <a:pPr indent="-270000">
              <a:lnSpc>
                <a:spcPct val="115000"/>
              </a:lnSpc>
              <a:spcAft>
                <a:spcPts val="600"/>
              </a:spcAft>
              <a:buFont typeface="Arial" panose="020B0604020202020204" pitchFamily="34" charset="0"/>
              <a:buChar char="•"/>
            </a:pPr>
            <a:r>
              <a:rPr lang="en-US" sz="1500" spc="50"/>
              <a:t>Here we can see the trend of revenue through the year 2011. </a:t>
            </a:r>
          </a:p>
          <a:p>
            <a:pPr indent="-270000">
              <a:lnSpc>
                <a:spcPct val="115000"/>
              </a:lnSpc>
              <a:spcAft>
                <a:spcPts val="600"/>
              </a:spcAft>
              <a:buFont typeface="Arial" panose="020B0604020202020204" pitchFamily="34" charset="0"/>
              <a:buChar char="•"/>
            </a:pPr>
            <a:endParaRPr lang="en-US" sz="1500" spc="50"/>
          </a:p>
          <a:p>
            <a:pPr indent="-270000">
              <a:lnSpc>
                <a:spcPct val="115000"/>
              </a:lnSpc>
              <a:spcAft>
                <a:spcPts val="600"/>
              </a:spcAft>
              <a:buFont typeface="Arial" panose="020B0604020202020204" pitchFamily="34" charset="0"/>
              <a:buChar char="•"/>
            </a:pPr>
            <a:r>
              <a:rPr lang="en-US" sz="1500" spc="50"/>
              <a:t>August is when the revenue is going a positive direction through November. </a:t>
            </a:r>
          </a:p>
          <a:p>
            <a:pPr indent="-270000">
              <a:lnSpc>
                <a:spcPct val="115000"/>
              </a:lnSpc>
              <a:spcAft>
                <a:spcPts val="600"/>
              </a:spcAft>
              <a:buFont typeface="Arial" panose="020B0604020202020204" pitchFamily="34" charset="0"/>
              <a:buChar char="•"/>
            </a:pPr>
            <a:endParaRPr lang="en-US" sz="1500" spc="50"/>
          </a:p>
          <a:p>
            <a:pPr indent="-270000">
              <a:lnSpc>
                <a:spcPct val="115000"/>
              </a:lnSpc>
              <a:spcAft>
                <a:spcPts val="600"/>
              </a:spcAft>
              <a:buFont typeface="Arial" panose="020B0604020202020204" pitchFamily="34" charset="0"/>
              <a:buChar char="•"/>
            </a:pPr>
            <a:r>
              <a:rPr lang="en-US" sz="1500" spc="50"/>
              <a:t>November is the month with the most revenue generated by the company. There is incomplete data about December to confirm seasonality of revenue.</a:t>
            </a:r>
          </a:p>
        </p:txBody>
      </p:sp>
    </p:spTree>
    <p:extLst>
      <p:ext uri="{BB962C8B-B14F-4D97-AF65-F5344CB8AC3E}">
        <p14:creationId xmlns:p14="http://schemas.microsoft.com/office/powerpoint/2010/main" val="1153883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853E39E6-2A74-404E-B4BC-EEC89C01B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42" name="Rectangle 41">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5" name="Group 44">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50" name="Rectangle 49">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48" name="Rectangle 47">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ectangle 52">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6BDCAB6-1869-11E9-C4BB-956696416DA9}"/>
              </a:ext>
            </a:extLst>
          </p:cNvPr>
          <p:cNvSpPr>
            <a:spLocks noGrp="1"/>
          </p:cNvSpPr>
          <p:nvPr>
            <p:ph type="title"/>
          </p:nvPr>
        </p:nvSpPr>
        <p:spPr>
          <a:xfrm>
            <a:off x="7086315" y="545126"/>
            <a:ext cx="4554821" cy="2186096"/>
          </a:xfrm>
        </p:spPr>
        <p:txBody>
          <a:bodyPr anchor="b">
            <a:normAutofit/>
          </a:bodyPr>
          <a:lstStyle/>
          <a:p>
            <a:r>
              <a:rPr lang="en-US" sz="4200" dirty="0"/>
              <a:t>EXPLORATORY DATA ANALYSIS</a:t>
            </a:r>
          </a:p>
        </p:txBody>
      </p:sp>
      <p:sp>
        <p:nvSpPr>
          <p:cNvPr id="55" name="Freeform: Shape 54">
            <a:extLst>
              <a:ext uri="{FF2B5EF4-FFF2-40B4-BE49-F238E27FC236}">
                <a16:creationId xmlns:a16="http://schemas.microsoft.com/office/drawing/2014/main" id="{2D253D93-3319-4E06-B75F-009AE70FC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a:extLst>
              <a:ext uri="{FF2B5EF4-FFF2-40B4-BE49-F238E27FC236}">
                <a16:creationId xmlns:a16="http://schemas.microsoft.com/office/drawing/2014/main" id="{DE4C887A-E113-11D7-C4A7-EFA69EEAE6BE}"/>
              </a:ext>
            </a:extLst>
          </p:cNvPr>
          <p:cNvPicPr>
            <a:picLocks noChangeAspect="1"/>
          </p:cNvPicPr>
          <p:nvPr/>
        </p:nvPicPr>
        <p:blipFill>
          <a:blip r:embed="rId2"/>
          <a:stretch>
            <a:fillRect/>
          </a:stretch>
        </p:blipFill>
        <p:spPr>
          <a:xfrm>
            <a:off x="69574" y="1943487"/>
            <a:ext cx="6211130" cy="3447176"/>
          </a:xfrm>
          <a:prstGeom prst="rect">
            <a:avLst/>
          </a:prstGeom>
        </p:spPr>
      </p:pic>
      <p:sp>
        <p:nvSpPr>
          <p:cNvPr id="3" name="Content Placeholder 2">
            <a:extLst>
              <a:ext uri="{FF2B5EF4-FFF2-40B4-BE49-F238E27FC236}">
                <a16:creationId xmlns:a16="http://schemas.microsoft.com/office/drawing/2014/main" id="{B83B78D9-FE41-BA75-1329-EF8AD2B1E0CF}"/>
              </a:ext>
            </a:extLst>
          </p:cNvPr>
          <p:cNvSpPr>
            <a:spLocks noGrp="1"/>
          </p:cNvSpPr>
          <p:nvPr>
            <p:ph idx="1"/>
          </p:nvPr>
        </p:nvSpPr>
        <p:spPr>
          <a:xfrm>
            <a:off x="7104063" y="2947121"/>
            <a:ext cx="4537073" cy="3361604"/>
          </a:xfrm>
        </p:spPr>
        <p:txBody>
          <a:bodyPr anchor="t">
            <a:normAutofit/>
          </a:bodyPr>
          <a:lstStyle/>
          <a:p>
            <a:pPr marL="285750" indent="-285750">
              <a:lnSpc>
                <a:spcPct val="115000"/>
              </a:lnSpc>
            </a:pPr>
            <a:r>
              <a:rPr lang="en-US" sz="1300" spc="50"/>
              <a:t>QUESTION 2:</a:t>
            </a:r>
            <a:endParaRPr lang="en-US" sz="1300" b="0" i="0" u="none" strike="noStrike">
              <a:effectLst/>
              <a:latin typeface="Century Gothic" panose="020B0502020202020204" pitchFamily="34" charset="0"/>
            </a:endParaRPr>
          </a:p>
          <a:p>
            <a:pPr marL="285750" indent="-285750">
              <a:lnSpc>
                <a:spcPct val="115000"/>
              </a:lnSpc>
              <a:buFont typeface="Arial" panose="020B0604020202020204" pitchFamily="34" charset="0"/>
              <a:buChar char="•"/>
            </a:pPr>
            <a:r>
              <a:rPr lang="en-US" sz="1300" b="0" i="0" u="none" strike="noStrike">
                <a:effectLst/>
                <a:latin typeface="Century Gothic" panose="020B0502020202020204" pitchFamily="34" charset="0"/>
              </a:rPr>
              <a:t>Netherlands is the country that generated the most revenue out of 38 countries followed by Ireland and Germany. </a:t>
            </a:r>
          </a:p>
          <a:p>
            <a:pPr marL="285750" indent="-285750">
              <a:lnSpc>
                <a:spcPct val="115000"/>
              </a:lnSpc>
              <a:buFont typeface="Arial" panose="020B0604020202020204" pitchFamily="34" charset="0"/>
              <a:buChar char="•"/>
            </a:pPr>
            <a:endParaRPr lang="en-US" sz="1300">
              <a:latin typeface="Century Gothic" panose="020B0502020202020204" pitchFamily="34" charset="0"/>
            </a:endParaRPr>
          </a:p>
          <a:p>
            <a:pPr marL="285750" indent="-285750">
              <a:lnSpc>
                <a:spcPct val="115000"/>
              </a:lnSpc>
              <a:buFont typeface="Arial" panose="020B0604020202020204" pitchFamily="34" charset="0"/>
              <a:buChar char="•"/>
            </a:pPr>
            <a:r>
              <a:rPr lang="en-US" sz="1300" b="0" i="0" u="none" strike="noStrike">
                <a:effectLst/>
                <a:latin typeface="Century Gothic" panose="020B0502020202020204" pitchFamily="34" charset="0"/>
              </a:rPr>
              <a:t>We noticed that even though Netherlands is top 1, Ireland still has the second most quantity sold by product.</a:t>
            </a:r>
          </a:p>
          <a:p>
            <a:pPr marL="285750" indent="-285750">
              <a:lnSpc>
                <a:spcPct val="115000"/>
              </a:lnSpc>
              <a:buFont typeface="Arial" panose="020B0604020202020204" pitchFamily="34" charset="0"/>
              <a:buChar char="•"/>
            </a:pPr>
            <a:endParaRPr lang="en-US" sz="1300">
              <a:latin typeface="Century Gothic" panose="020B0502020202020204" pitchFamily="34" charset="0"/>
            </a:endParaRPr>
          </a:p>
          <a:p>
            <a:pPr marL="285750" indent="-285750">
              <a:lnSpc>
                <a:spcPct val="115000"/>
              </a:lnSpc>
              <a:buFont typeface="Arial" panose="020B0604020202020204" pitchFamily="34" charset="0"/>
              <a:buChar char="•"/>
            </a:pPr>
            <a:r>
              <a:rPr lang="en-US" sz="1300" b="0" i="0" u="none" strike="noStrike">
                <a:effectLst/>
                <a:latin typeface="Century Gothic" panose="020B0502020202020204" pitchFamily="34" charset="0"/>
              </a:rPr>
              <a:t>The products sold in Netherlands might be cheaper compared to the ones sold in Ireland.</a:t>
            </a:r>
            <a:endParaRPr lang="en-IN" sz="1300"/>
          </a:p>
          <a:p>
            <a:pPr>
              <a:lnSpc>
                <a:spcPct val="115000"/>
              </a:lnSpc>
            </a:pPr>
            <a:endParaRPr lang="en-US" sz="1300"/>
          </a:p>
        </p:txBody>
      </p:sp>
    </p:spTree>
    <p:extLst>
      <p:ext uri="{BB962C8B-B14F-4D97-AF65-F5344CB8AC3E}">
        <p14:creationId xmlns:p14="http://schemas.microsoft.com/office/powerpoint/2010/main" val="827362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53E39E6-2A74-404E-B4BC-EEC89C01B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3" name="Rectangle 12">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1" name="Rectangle 20">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9" name="Rectangle 18">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B8FB771-1C62-63BD-E590-D37B0CB03D04}"/>
              </a:ext>
            </a:extLst>
          </p:cNvPr>
          <p:cNvSpPr>
            <a:spLocks noGrp="1"/>
          </p:cNvSpPr>
          <p:nvPr>
            <p:ph type="title"/>
          </p:nvPr>
        </p:nvSpPr>
        <p:spPr>
          <a:xfrm>
            <a:off x="7086315" y="545126"/>
            <a:ext cx="4554821" cy="2186096"/>
          </a:xfrm>
        </p:spPr>
        <p:txBody>
          <a:bodyPr anchor="b">
            <a:normAutofit/>
          </a:bodyPr>
          <a:lstStyle/>
          <a:p>
            <a:r>
              <a:rPr lang="en-US" sz="4200" dirty="0"/>
              <a:t>EXPLORATORY DATA ANALYSIS</a:t>
            </a:r>
          </a:p>
        </p:txBody>
      </p:sp>
      <p:sp>
        <p:nvSpPr>
          <p:cNvPr id="26" name="Freeform: Shape 25">
            <a:extLst>
              <a:ext uri="{FF2B5EF4-FFF2-40B4-BE49-F238E27FC236}">
                <a16:creationId xmlns:a16="http://schemas.microsoft.com/office/drawing/2014/main" id="{2D253D93-3319-4E06-B75F-009AE70FC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B0B0E1F-8B01-3625-08C7-7B0A1E607303}"/>
              </a:ext>
            </a:extLst>
          </p:cNvPr>
          <p:cNvPicPr>
            <a:picLocks noChangeAspect="1"/>
          </p:cNvPicPr>
          <p:nvPr/>
        </p:nvPicPr>
        <p:blipFill>
          <a:blip r:embed="rId2"/>
          <a:stretch>
            <a:fillRect/>
          </a:stretch>
        </p:blipFill>
        <p:spPr>
          <a:xfrm>
            <a:off x="541776" y="1997018"/>
            <a:ext cx="5353200" cy="2863962"/>
          </a:xfrm>
          <a:prstGeom prst="rect">
            <a:avLst/>
          </a:prstGeom>
        </p:spPr>
      </p:pic>
      <p:sp>
        <p:nvSpPr>
          <p:cNvPr id="3" name="Content Placeholder 2">
            <a:extLst>
              <a:ext uri="{FF2B5EF4-FFF2-40B4-BE49-F238E27FC236}">
                <a16:creationId xmlns:a16="http://schemas.microsoft.com/office/drawing/2014/main" id="{F767482D-039B-17EB-B4A2-AE44AE5E8DCE}"/>
              </a:ext>
            </a:extLst>
          </p:cNvPr>
          <p:cNvSpPr>
            <a:spLocks noGrp="1"/>
          </p:cNvSpPr>
          <p:nvPr>
            <p:ph idx="1"/>
          </p:nvPr>
        </p:nvSpPr>
        <p:spPr>
          <a:xfrm>
            <a:off x="7104063" y="2947121"/>
            <a:ext cx="4537073" cy="3361604"/>
          </a:xfrm>
        </p:spPr>
        <p:txBody>
          <a:bodyPr anchor="t">
            <a:normAutofit/>
          </a:bodyPr>
          <a:lstStyle/>
          <a:p>
            <a:pPr marL="285750" indent="-285750" rtl="0">
              <a:lnSpc>
                <a:spcPct val="115000"/>
              </a:lnSpc>
              <a:spcBef>
                <a:spcPts val="0"/>
              </a:spcBef>
              <a:spcAft>
                <a:spcPts val="0"/>
              </a:spcAft>
              <a:buFont typeface="Arial" panose="020B0604020202020204" pitchFamily="34" charset="0"/>
              <a:buChar char="•"/>
            </a:pPr>
            <a:r>
              <a:rPr lang="en-US" sz="1500" b="0" i="0" u="none" strike="noStrike" dirty="0">
                <a:effectLst/>
                <a:latin typeface="Century Gothic" panose="020B0502020202020204" pitchFamily="34" charset="0"/>
              </a:rPr>
              <a:t>Here we see the top 10 customers by revenue. The top customer generated about $280,206. </a:t>
            </a:r>
          </a:p>
          <a:p>
            <a:pPr marL="285750" indent="-285750" rtl="0">
              <a:lnSpc>
                <a:spcPct val="115000"/>
              </a:lnSpc>
              <a:spcBef>
                <a:spcPts val="0"/>
              </a:spcBef>
              <a:spcAft>
                <a:spcPts val="0"/>
              </a:spcAft>
              <a:buFont typeface="Arial" panose="020B0604020202020204" pitchFamily="34" charset="0"/>
              <a:buChar char="•"/>
            </a:pPr>
            <a:endParaRPr lang="en-US" sz="1500" dirty="0">
              <a:latin typeface="Century Gothic" panose="020B0502020202020204" pitchFamily="34" charset="0"/>
            </a:endParaRPr>
          </a:p>
          <a:p>
            <a:pPr marL="285750" indent="-285750" rtl="0">
              <a:lnSpc>
                <a:spcPct val="115000"/>
              </a:lnSpc>
              <a:spcBef>
                <a:spcPts val="0"/>
              </a:spcBef>
              <a:spcAft>
                <a:spcPts val="0"/>
              </a:spcAft>
              <a:buFont typeface="Arial" panose="020B0604020202020204" pitchFamily="34" charset="0"/>
              <a:buChar char="•"/>
            </a:pPr>
            <a:r>
              <a:rPr lang="en-US" sz="1500" b="0" i="0" u="none" strike="noStrike" dirty="0">
                <a:effectLst/>
                <a:latin typeface="Century Gothic" panose="020B0502020202020204" pitchFamily="34" charset="0"/>
              </a:rPr>
              <a:t>There are customers that generated an average of $135,000 to $106,800 in revenue which is customerID 14646 to 12678,</a:t>
            </a:r>
            <a:r>
              <a:rPr lang="en-US" sz="1500" dirty="0">
                <a:latin typeface="Century Gothic" panose="020B0502020202020204" pitchFamily="34" charset="0"/>
              </a:rPr>
              <a:t> </a:t>
            </a:r>
            <a:r>
              <a:rPr lang="en-US" sz="1500" b="0" i="0" u="none" strike="noStrike" dirty="0">
                <a:effectLst/>
                <a:latin typeface="Century Gothic" panose="020B0502020202020204" pitchFamily="34" charset="0"/>
              </a:rPr>
              <a:t>respectively. </a:t>
            </a:r>
            <a:endParaRPr lang="en-US" sz="1500" b="0" dirty="0">
              <a:effectLst/>
            </a:endParaRPr>
          </a:p>
          <a:p>
            <a:pPr>
              <a:lnSpc>
                <a:spcPct val="115000"/>
              </a:lnSpc>
            </a:pPr>
            <a:endParaRPr lang="en-US" sz="1500" dirty="0"/>
          </a:p>
        </p:txBody>
      </p:sp>
    </p:spTree>
    <p:extLst>
      <p:ext uri="{BB962C8B-B14F-4D97-AF65-F5344CB8AC3E}">
        <p14:creationId xmlns:p14="http://schemas.microsoft.com/office/powerpoint/2010/main" val="506149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53E39E6-2A74-404E-B4BC-EEC89C01B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3" name="Rectangle 12">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1" name="Rectangle 20">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9" name="Rectangle 18">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5AA6F5BC-00B7-FDFD-B779-81AB853F1D98}"/>
              </a:ext>
            </a:extLst>
          </p:cNvPr>
          <p:cNvSpPr>
            <a:spLocks noGrp="1"/>
          </p:cNvSpPr>
          <p:nvPr>
            <p:ph type="title"/>
          </p:nvPr>
        </p:nvSpPr>
        <p:spPr>
          <a:xfrm>
            <a:off x="7086315" y="545126"/>
            <a:ext cx="4554821" cy="2186096"/>
          </a:xfrm>
        </p:spPr>
        <p:txBody>
          <a:bodyPr anchor="b">
            <a:normAutofit/>
          </a:bodyPr>
          <a:lstStyle/>
          <a:p>
            <a:r>
              <a:rPr lang="en-US" sz="4200"/>
              <a:t>EXPLORATORY DATA ANALYSIS</a:t>
            </a:r>
          </a:p>
        </p:txBody>
      </p:sp>
      <p:sp>
        <p:nvSpPr>
          <p:cNvPr id="26" name="Freeform: Shape 25">
            <a:extLst>
              <a:ext uri="{FF2B5EF4-FFF2-40B4-BE49-F238E27FC236}">
                <a16:creationId xmlns:a16="http://schemas.microsoft.com/office/drawing/2014/main" id="{2D253D93-3319-4E06-B75F-009AE70FC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FB02FB12-1A8D-A25F-51E7-1ADCA7828903}"/>
              </a:ext>
            </a:extLst>
          </p:cNvPr>
          <p:cNvPicPr>
            <a:picLocks noChangeAspect="1"/>
          </p:cNvPicPr>
          <p:nvPr/>
        </p:nvPicPr>
        <p:blipFill>
          <a:blip r:embed="rId2"/>
          <a:stretch>
            <a:fillRect/>
          </a:stretch>
        </p:blipFill>
        <p:spPr>
          <a:xfrm>
            <a:off x="70885" y="1936795"/>
            <a:ext cx="6313523" cy="3519788"/>
          </a:xfrm>
          <a:prstGeom prst="rect">
            <a:avLst/>
          </a:prstGeom>
        </p:spPr>
      </p:pic>
      <p:sp>
        <p:nvSpPr>
          <p:cNvPr id="3" name="Content Placeholder 2">
            <a:extLst>
              <a:ext uri="{FF2B5EF4-FFF2-40B4-BE49-F238E27FC236}">
                <a16:creationId xmlns:a16="http://schemas.microsoft.com/office/drawing/2014/main" id="{F7968454-D800-3BE9-A31D-288C77B13DEA}"/>
              </a:ext>
            </a:extLst>
          </p:cNvPr>
          <p:cNvSpPr>
            <a:spLocks noGrp="1"/>
          </p:cNvSpPr>
          <p:nvPr>
            <p:ph idx="1"/>
          </p:nvPr>
        </p:nvSpPr>
        <p:spPr>
          <a:xfrm>
            <a:off x="7104063" y="2947121"/>
            <a:ext cx="4537073" cy="3361604"/>
          </a:xfrm>
        </p:spPr>
        <p:txBody>
          <a:bodyPr anchor="t">
            <a:normAutofit/>
          </a:bodyPr>
          <a:lstStyle/>
          <a:p>
            <a:pPr marL="285750" indent="-285750">
              <a:lnSpc>
                <a:spcPct val="115000"/>
              </a:lnSpc>
              <a:buFont typeface="Arial" panose="020B0604020202020204" pitchFamily="34" charset="0"/>
              <a:buChar char="•"/>
            </a:pPr>
            <a:r>
              <a:rPr lang="en-US" sz="1400">
                <a:latin typeface="Century Gothic" panose="020B0502020202020204" pitchFamily="34" charset="0"/>
              </a:rPr>
              <a:t>Nether</a:t>
            </a:r>
            <a:r>
              <a:rPr lang="en-US" sz="1400" b="0" i="0" u="none" strike="noStrike">
                <a:effectLst/>
                <a:latin typeface="Century Gothic" panose="020B0502020202020204" pitchFamily="34" charset="0"/>
              </a:rPr>
              <a:t>lands is the country that has the highest revenue which makes it the best country for a business expansion. </a:t>
            </a:r>
          </a:p>
          <a:p>
            <a:pPr marL="285750" indent="-285750">
              <a:lnSpc>
                <a:spcPct val="115000"/>
              </a:lnSpc>
              <a:buFont typeface="Arial" panose="020B0604020202020204" pitchFamily="34" charset="0"/>
              <a:buChar char="•"/>
            </a:pPr>
            <a:endParaRPr lang="en-US" sz="1400">
              <a:latin typeface="Century Gothic" panose="020B0502020202020204" pitchFamily="34" charset="0"/>
            </a:endParaRPr>
          </a:p>
          <a:p>
            <a:pPr marL="285750" indent="-285750">
              <a:lnSpc>
                <a:spcPct val="115000"/>
              </a:lnSpc>
              <a:buFont typeface="Arial" panose="020B0604020202020204" pitchFamily="34" charset="0"/>
              <a:buChar char="•"/>
            </a:pPr>
            <a:r>
              <a:rPr lang="en-US" sz="1400" b="0" i="0" u="none" strike="noStrike">
                <a:effectLst/>
                <a:latin typeface="Century Gothic" panose="020B0502020202020204" pitchFamily="34" charset="0"/>
              </a:rPr>
              <a:t>The surrounding areas around Ireland seems promising for the popularity of the business.</a:t>
            </a:r>
          </a:p>
          <a:p>
            <a:pPr marL="285750" indent="-285750">
              <a:lnSpc>
                <a:spcPct val="115000"/>
              </a:lnSpc>
              <a:buFont typeface="Arial" panose="020B0604020202020204" pitchFamily="34" charset="0"/>
              <a:buChar char="•"/>
            </a:pPr>
            <a:endParaRPr lang="en-US" sz="1400">
              <a:latin typeface="Century Gothic" panose="020B0502020202020204" pitchFamily="34" charset="0"/>
            </a:endParaRPr>
          </a:p>
          <a:p>
            <a:pPr marL="285750" indent="-285750">
              <a:lnSpc>
                <a:spcPct val="115000"/>
              </a:lnSpc>
              <a:buFont typeface="Arial" panose="020B0604020202020204" pitchFamily="34" charset="0"/>
              <a:buChar char="•"/>
            </a:pPr>
            <a:r>
              <a:rPr lang="en-US" sz="1400" b="0" i="0" u="none" strike="noStrike">
                <a:effectLst/>
                <a:latin typeface="Century Gothic" panose="020B0502020202020204" pitchFamily="34" charset="0"/>
              </a:rPr>
              <a:t>Countries like Ireland, Germany and France has a significant customer base that can also be looked at for opportunities.</a:t>
            </a:r>
            <a:endParaRPr lang="en-IN" sz="1400"/>
          </a:p>
          <a:p>
            <a:pPr>
              <a:lnSpc>
                <a:spcPct val="115000"/>
              </a:lnSpc>
            </a:pPr>
            <a:endParaRPr lang="en-US" sz="1400"/>
          </a:p>
        </p:txBody>
      </p:sp>
    </p:spTree>
    <p:extLst>
      <p:ext uri="{BB962C8B-B14F-4D97-AF65-F5344CB8AC3E}">
        <p14:creationId xmlns:p14="http://schemas.microsoft.com/office/powerpoint/2010/main" val="1169192621"/>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727</TotalTime>
  <Words>608</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Avenir Next LT Pro</vt:lpstr>
      <vt:lpstr>Bell MT</vt:lpstr>
      <vt:lpstr>Century Gothic</vt:lpstr>
      <vt:lpstr>GlowVTI</vt:lpstr>
      <vt:lpstr>DATA ANALYSIS REPORT</vt:lpstr>
      <vt:lpstr>CONTENTS</vt:lpstr>
      <vt:lpstr>PROJECT OVERVIEW</vt:lpstr>
      <vt:lpstr>DATASET INTRODUCTION  </vt:lpstr>
      <vt:lpstr>DATA PROCESSING</vt:lpstr>
      <vt:lpstr>EXPLORATORY DATA ANALYSIS</vt:lpstr>
      <vt:lpstr>EXPLORATORY DATA ANALYSIS</vt:lpstr>
      <vt:lpstr>EXPLORATORY DATA ANALYSIS</vt:lpstr>
      <vt:lpstr>EXPLORATORY DATA ANALYSIS</vt:lpstr>
      <vt:lpstr>INSIGHTS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Surekha Chathampally</dc:creator>
  <cp:lastModifiedBy>Surekha Chathampally</cp:lastModifiedBy>
  <cp:revision>9</cp:revision>
  <dcterms:created xsi:type="dcterms:W3CDTF">2024-07-13T05:56:32Z</dcterms:created>
  <dcterms:modified xsi:type="dcterms:W3CDTF">2024-07-13T18:04:13Z</dcterms:modified>
</cp:coreProperties>
</file>