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70" r:id="rId5"/>
    <p:sldId id="271" r:id="rId6"/>
    <p:sldId id="261" r:id="rId7"/>
    <p:sldId id="272" r:id="rId8"/>
    <p:sldId id="273" r:id="rId9"/>
    <p:sldId id="265" r:id="rId10"/>
    <p:sldId id="26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1" autoAdjust="0"/>
    <p:restoredTop sz="85734" autoAdjust="0"/>
  </p:normalViewPr>
  <p:slideViewPr>
    <p:cSldViewPr snapToGrid="0">
      <p:cViewPr varScale="1">
        <p:scale>
          <a:sx n="108" d="100"/>
          <a:sy n="108" d="100"/>
        </p:scale>
        <p:origin x="1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feyranokham\Documents\GitHub\DSC640_Spring2024\Week%205%20and%206\transportation%20fatalit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Transportation Fatalities by Mode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6"/>
          <c:order val="5"/>
          <c:tx>
            <c:v>Highway</c:v>
          </c:tx>
          <c:spPr>
            <a:gradFill rotWithShape="1">
              <a:gsLst>
                <a:gs pos="0">
                  <a:schemeClr val="accent1">
                    <a:lumMod val="60000"/>
                    <a:shade val="51000"/>
                    <a:satMod val="130000"/>
                  </a:schemeClr>
                </a:gs>
                <a:gs pos="80000">
                  <a:schemeClr val="accent1">
                    <a:lumMod val="60000"/>
                    <a:shade val="93000"/>
                    <a:satMod val="130000"/>
                  </a:schemeClr>
                </a:gs>
                <a:gs pos="100000">
                  <a:schemeClr val="accent1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'2-1'!$AB$2:$AN$2</c:f>
              <c:strCache>
                <c:ptCount val="1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(R) 2018</c:v>
                </c:pt>
                <c:pt idx="9">
                  <c:v>(R) 2019</c:v>
                </c:pt>
                <c:pt idx="10">
                  <c:v>(R) 2020</c:v>
                </c:pt>
                <c:pt idx="11">
                  <c:v>(R) 2021</c:v>
                </c:pt>
                <c:pt idx="12">
                  <c:v>(P) 2022</c:v>
                </c:pt>
              </c:strCache>
              <c:extLst/>
            </c:strRef>
          </c:cat>
          <c:val>
            <c:numRef>
              <c:f>'2-1'!$AB$9:$AN$9</c:f>
              <c:numCache>
                <c:formatCode>#,##0</c:formatCode>
                <c:ptCount val="13"/>
                <c:pt idx="0">
                  <c:v>32999</c:v>
                </c:pt>
                <c:pt idx="1">
                  <c:v>32479</c:v>
                </c:pt>
                <c:pt idx="2">
                  <c:v>33782</c:v>
                </c:pt>
                <c:pt idx="3">
                  <c:v>32893</c:v>
                </c:pt>
                <c:pt idx="4">
                  <c:v>32744</c:v>
                </c:pt>
                <c:pt idx="5">
                  <c:v>35484</c:v>
                </c:pt>
                <c:pt idx="6">
                  <c:v>37806</c:v>
                </c:pt>
                <c:pt idx="7">
                  <c:v>37473</c:v>
                </c:pt>
                <c:pt idx="8">
                  <c:v>36835</c:v>
                </c:pt>
                <c:pt idx="9">
                  <c:v>36355</c:v>
                </c:pt>
                <c:pt idx="10">
                  <c:v>39007</c:v>
                </c:pt>
                <c:pt idx="11">
                  <c:v>42939</c:v>
                </c:pt>
                <c:pt idx="12">
                  <c:v>0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F907-F141-ABC4-0102CDE41F05}"/>
            </c:ext>
          </c:extLst>
        </c:ser>
        <c:ser>
          <c:idx val="1"/>
          <c:order val="6"/>
          <c:tx>
            <c:v>Air</c:v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'2-1'!$AB$2:$AN$2</c:f>
              <c:strCache>
                <c:ptCount val="1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(R) 2018</c:v>
                </c:pt>
                <c:pt idx="9">
                  <c:v>(R) 2019</c:v>
                </c:pt>
                <c:pt idx="10">
                  <c:v>(R) 2020</c:v>
                </c:pt>
                <c:pt idx="11">
                  <c:v>(R) 2021</c:v>
                </c:pt>
                <c:pt idx="12">
                  <c:v>(P) 2022</c:v>
                </c:pt>
              </c:strCache>
              <c:extLst/>
            </c:strRef>
          </c:cat>
          <c:val>
            <c:numRef>
              <c:f>'2-1'!$AB$4:$AN$4</c:f>
              <c:numCache>
                <c:formatCode>#,##0</c:formatCode>
                <c:ptCount val="13"/>
                <c:pt idx="0">
                  <c:v>477</c:v>
                </c:pt>
                <c:pt idx="1">
                  <c:v>499</c:v>
                </c:pt>
                <c:pt idx="2">
                  <c:v>450</c:v>
                </c:pt>
                <c:pt idx="3">
                  <c:v>429</c:v>
                </c:pt>
                <c:pt idx="4">
                  <c:v>442</c:v>
                </c:pt>
                <c:pt idx="5">
                  <c:v>406</c:v>
                </c:pt>
                <c:pt idx="6" formatCode="\(\R\)\ #,##0">
                  <c:v>413</c:v>
                </c:pt>
                <c:pt idx="7">
                  <c:v>347</c:v>
                </c:pt>
                <c:pt idx="8">
                  <c:v>396</c:v>
                </c:pt>
                <c:pt idx="9">
                  <c:v>455</c:v>
                </c:pt>
                <c:pt idx="10">
                  <c:v>358</c:v>
                </c:pt>
                <c:pt idx="11">
                  <c:v>371</c:v>
                </c:pt>
                <c:pt idx="12">
                  <c:v>0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F907-F141-ABC4-0102CDE41F05}"/>
            </c:ext>
          </c:extLst>
        </c:ser>
        <c:ser>
          <c:idx val="15"/>
          <c:order val="15"/>
          <c:tx>
            <c:v>Railroad</c:v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hade val="51000"/>
                    <a:satMod val="130000"/>
                  </a:schemeClr>
                </a:gs>
                <a:gs pos="80000">
                  <a:schemeClr val="accent4">
                    <a:lumMod val="80000"/>
                    <a:lumOff val="20000"/>
                    <a:shade val="93000"/>
                    <a:satMod val="130000"/>
                  </a:schemeClr>
                </a:gs>
                <a:gs pos="100000">
                  <a:schemeClr val="accent4">
                    <a:lumMod val="80000"/>
                    <a:lumOff val="20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'2-1'!$AB$2:$AN$2</c:f>
              <c:strCache>
                <c:ptCount val="1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(R) 2018</c:v>
                </c:pt>
                <c:pt idx="9">
                  <c:v>(R) 2019</c:v>
                </c:pt>
                <c:pt idx="10">
                  <c:v>(R) 2020</c:v>
                </c:pt>
                <c:pt idx="11">
                  <c:v>(R) 2021</c:v>
                </c:pt>
                <c:pt idx="12">
                  <c:v>(P) 2022</c:v>
                </c:pt>
              </c:strCache>
              <c:extLst/>
            </c:strRef>
          </c:cat>
          <c:val>
            <c:numRef>
              <c:f>'2-1'!$AB$18:$AN$18</c:f>
              <c:numCache>
                <c:formatCode>#,##0</c:formatCode>
                <c:ptCount val="13"/>
                <c:pt idx="0">
                  <c:v>735</c:v>
                </c:pt>
                <c:pt idx="1">
                  <c:v>681</c:v>
                </c:pt>
                <c:pt idx="2">
                  <c:v>669</c:v>
                </c:pt>
                <c:pt idx="3">
                  <c:v>702</c:v>
                </c:pt>
                <c:pt idx="4">
                  <c:v>767</c:v>
                </c:pt>
                <c:pt idx="5">
                  <c:v>749</c:v>
                </c:pt>
                <c:pt idx="6">
                  <c:v>761</c:v>
                </c:pt>
                <c:pt idx="7">
                  <c:v>817</c:v>
                </c:pt>
                <c:pt idx="8">
                  <c:v>793</c:v>
                </c:pt>
                <c:pt idx="9">
                  <c:v>851</c:v>
                </c:pt>
                <c:pt idx="10">
                  <c:v>726</c:v>
                </c:pt>
                <c:pt idx="11">
                  <c:v>852</c:v>
                </c:pt>
                <c:pt idx="12">
                  <c:v>922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F907-F141-ABC4-0102CDE41F05}"/>
            </c:ext>
          </c:extLst>
        </c:ser>
        <c:ser>
          <c:idx val="20"/>
          <c:order val="20"/>
          <c:tx>
            <c:v>Transit</c:v>
          </c:tx>
          <c:spPr>
            <a:gradFill rotWithShape="1">
              <a:gsLst>
                <a:gs pos="0">
                  <a:schemeClr val="accent3">
                    <a:lumMod val="80000"/>
                    <a:shade val="51000"/>
                    <a:satMod val="130000"/>
                  </a:schemeClr>
                </a:gs>
                <a:gs pos="80000">
                  <a:schemeClr val="accent3">
                    <a:lumMod val="80000"/>
                    <a:shade val="93000"/>
                    <a:satMod val="130000"/>
                  </a:schemeClr>
                </a:gs>
                <a:gs pos="100000">
                  <a:schemeClr val="accent3">
                    <a:lumMod val="80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'2-1'!$AB$2:$AN$2</c:f>
              <c:strCache>
                <c:ptCount val="1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(R) 2018</c:v>
                </c:pt>
                <c:pt idx="9">
                  <c:v>(R) 2019</c:v>
                </c:pt>
                <c:pt idx="10">
                  <c:v>(R) 2020</c:v>
                </c:pt>
                <c:pt idx="11">
                  <c:v>(R) 2021</c:v>
                </c:pt>
                <c:pt idx="12">
                  <c:v>(P) 2022</c:v>
                </c:pt>
              </c:strCache>
              <c:extLst/>
            </c:strRef>
          </c:cat>
          <c:val>
            <c:numRef>
              <c:f>'2-1'!$AB$23:$AN$23</c:f>
              <c:numCache>
                <c:formatCode>#,##0</c:formatCode>
                <c:ptCount val="13"/>
                <c:pt idx="0">
                  <c:v>224</c:v>
                </c:pt>
                <c:pt idx="1">
                  <c:v>227</c:v>
                </c:pt>
                <c:pt idx="2">
                  <c:v>265</c:v>
                </c:pt>
                <c:pt idx="3">
                  <c:v>273</c:v>
                </c:pt>
                <c:pt idx="4">
                  <c:v>240</c:v>
                </c:pt>
                <c:pt idx="5">
                  <c:v>251</c:v>
                </c:pt>
                <c:pt idx="6">
                  <c:v>259</c:v>
                </c:pt>
                <c:pt idx="7">
                  <c:v>249</c:v>
                </c:pt>
                <c:pt idx="8">
                  <c:v>260</c:v>
                </c:pt>
                <c:pt idx="9">
                  <c:v>268</c:v>
                </c:pt>
                <c:pt idx="10">
                  <c:v>289</c:v>
                </c:pt>
                <c:pt idx="11">
                  <c:v>321</c:v>
                </c:pt>
                <c:pt idx="12">
                  <c:v>338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3-F907-F141-ABC4-0102CDE41F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5549808"/>
        <c:axId val="82554324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v>Total Fatalities</c:v>
                </c:tx>
                <c:spPr>
                  <a:gradFill rotWithShape="1"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80000">
                        <a:schemeClr val="accent1">
                          <a:shade val="93000"/>
                          <a:satMod val="130000"/>
                        </a:schemeClr>
                      </a:gs>
                      <a:gs pos="100000">
                        <a:schemeClr val="accent1"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'2-1'!$AB$3:$AM$3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35040</c:v>
                      </c:pt>
                      <c:pt idx="1">
                        <c:v>34568</c:v>
                      </c:pt>
                      <c:pt idx="2">
                        <c:v>35693</c:v>
                      </c:pt>
                      <c:pt idx="3">
                        <c:v>34691</c:v>
                      </c:pt>
                      <c:pt idx="4">
                        <c:v>34638</c:v>
                      </c:pt>
                      <c:pt idx="5">
                        <c:v>37368</c:v>
                      </c:pt>
                      <c:pt idx="6" formatCode="\(\R\)\ #,##0">
                        <c:v>39753</c:v>
                      </c:pt>
                      <c:pt idx="7">
                        <c:v>39364</c:v>
                      </c:pt>
                      <c:pt idx="8">
                        <c:v>38755</c:v>
                      </c:pt>
                      <c:pt idx="9">
                        <c:v>38424</c:v>
                      </c:pt>
                      <c:pt idx="10">
                        <c:v>41041</c:v>
                      </c:pt>
                      <c:pt idx="11">
                        <c:v>44959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F907-F141-ABC4-0102CDE41F05}"/>
                  </c:ext>
                </c:extLst>
              </c15:ser>
            </c15:filteredBarSeries>
            <c15:filteredBarSeries>
              <c15:ser>
                <c:idx val="5"/>
                <c:order val="1"/>
                <c:tx>
                  <c:v>General aviation</c:v>
                </c:tx>
                <c:spPr>
                  <a:gradFill rotWithShape="1">
                    <a:gsLst>
                      <a:gs pos="0">
                        <a:schemeClr val="accent6">
                          <a:shade val="51000"/>
                          <a:satMod val="130000"/>
                        </a:schemeClr>
                      </a:gs>
                      <a:gs pos="80000">
                        <a:schemeClr val="accent6">
                          <a:shade val="93000"/>
                          <a:satMod val="130000"/>
                        </a:schemeClr>
                      </a:gs>
                      <a:gs pos="100000">
                        <a:schemeClr val="accent6"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'2-1'!$AB$8:$AM$8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458</c:v>
                      </c:pt>
                      <c:pt idx="1">
                        <c:v>458</c:v>
                      </c:pt>
                      <c:pt idx="2">
                        <c:v>438</c:v>
                      </c:pt>
                      <c:pt idx="3">
                        <c:v>390</c:v>
                      </c:pt>
                      <c:pt idx="4">
                        <c:v>422</c:v>
                      </c:pt>
                      <c:pt idx="5">
                        <c:v>378</c:v>
                      </c:pt>
                      <c:pt idx="6">
                        <c:v>386</c:v>
                      </c:pt>
                      <c:pt idx="7">
                        <c:v>331</c:v>
                      </c:pt>
                      <c:pt idx="8">
                        <c:v>379</c:v>
                      </c:pt>
                      <c:pt idx="9">
                        <c:v>417</c:v>
                      </c:pt>
                      <c:pt idx="10">
                        <c:v>332</c:v>
                      </c:pt>
                      <c:pt idx="11">
                        <c:v>344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F907-F141-ABC4-0102CDE41F05}"/>
                  </c:ext>
                </c:extLst>
              </c15:ser>
            </c15:filteredBarSeries>
            <c15:filteredBarSeries>
              <c15:ser>
                <c:idx val="3"/>
                <c:order val="2"/>
                <c:tx>
                  <c:v>Commuter carrier</c:v>
                </c:tx>
                <c:spPr>
                  <a:gradFill rotWithShape="1">
                    <a:gsLst>
                      <a:gs pos="0">
                        <a:schemeClr val="accent4">
                          <a:shade val="51000"/>
                          <a:satMod val="130000"/>
                        </a:schemeClr>
                      </a:gs>
                      <a:gs pos="80000">
                        <a:schemeClr val="accent4">
                          <a:shade val="93000"/>
                          <a:satMod val="130000"/>
                        </a:schemeClr>
                      </a:gs>
                      <a:gs pos="100000">
                        <a:schemeClr val="accent4"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'2-1'!$AB$6:$AM$6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5</c:v>
                      </c:pt>
                      <c:pt idx="4">
                        <c:v>0</c:v>
                      </c:pt>
                      <c:pt idx="5">
                        <c:v>1</c:v>
                      </c:pt>
                      <c:pt idx="6">
                        <c:v>8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2</c:v>
                      </c:pt>
                      <c:pt idx="10">
                        <c:v>5</c:v>
                      </c:pt>
                      <c:pt idx="11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F907-F141-ABC4-0102CDE41F05}"/>
                  </c:ext>
                </c:extLst>
              </c15:ser>
            </c15:filteredBarSeries>
            <c15:filteredBarSeries>
              <c15:ser>
                <c:idx val="4"/>
                <c:order val="3"/>
                <c:tx>
                  <c:v>On-demand air taxi</c:v>
                </c:tx>
                <c:spPr>
                  <a:gradFill rotWithShape="1">
                    <a:gsLst>
                      <a:gs pos="0">
                        <a:schemeClr val="accent5">
                          <a:shade val="51000"/>
                          <a:satMod val="130000"/>
                        </a:schemeClr>
                      </a:gs>
                      <a:gs pos="80000">
                        <a:schemeClr val="accent5">
                          <a:shade val="93000"/>
                          <a:satMod val="130000"/>
                        </a:schemeClr>
                      </a:gs>
                      <a:gs pos="100000">
                        <a:schemeClr val="accent5"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'2-1'!$AB$7:$AM$7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17</c:v>
                      </c:pt>
                      <c:pt idx="1">
                        <c:v>41</c:v>
                      </c:pt>
                      <c:pt idx="2">
                        <c:v>12</c:v>
                      </c:pt>
                      <c:pt idx="3">
                        <c:v>25</c:v>
                      </c:pt>
                      <c:pt idx="4">
                        <c:v>20</c:v>
                      </c:pt>
                      <c:pt idx="5">
                        <c:v>27</c:v>
                      </c:pt>
                      <c:pt idx="6">
                        <c:v>19</c:v>
                      </c:pt>
                      <c:pt idx="7">
                        <c:v>16</c:v>
                      </c:pt>
                      <c:pt idx="8">
                        <c:v>16</c:v>
                      </c:pt>
                      <c:pt idx="9">
                        <c:v>32</c:v>
                      </c:pt>
                      <c:pt idx="10">
                        <c:v>21</c:v>
                      </c:pt>
                      <c:pt idx="11">
                        <c:v>25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F907-F141-ABC4-0102CDE41F05}"/>
                  </c:ext>
                </c:extLst>
              </c15:ser>
            </c15:filteredBarSeries>
            <c15:filteredBarSeries>
              <c15:ser>
                <c:idx val="2"/>
                <c:order val="4"/>
                <c:tx>
                  <c:v>U.S. air carrier</c:v>
                </c:tx>
                <c:spPr>
                  <a:gradFill rotWithShape="1">
                    <a:gsLst>
                      <a:gs pos="0">
                        <a:schemeClr val="accent3">
                          <a:shade val="51000"/>
                          <a:satMod val="130000"/>
                        </a:schemeClr>
                      </a:gs>
                      <a:gs pos="80000">
                        <a:schemeClr val="accent3">
                          <a:shade val="93000"/>
                          <a:satMod val="130000"/>
                        </a:schemeClr>
                      </a:gs>
                      <a:gs pos="100000">
                        <a:schemeClr val="accent3"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'2-1'!$AB$5:$AM$5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9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1</c:v>
                      </c:pt>
                      <c:pt idx="9">
                        <c:v>4</c:v>
                      </c:pt>
                      <c:pt idx="10">
                        <c:v>0</c:v>
                      </c:pt>
                      <c:pt idx="11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F907-F141-ABC4-0102CDE41F05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'2-1'!$A$10</c15:sqref>
                        </c15:formulaRef>
                      </c:ext>
                    </c:extLst>
                    <c:strCache>
                      <c:ptCount val="1"/>
                      <c:pt idx="0">
                        <c:v>Passenger car occupants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60000"/>
                          <a:shade val="51000"/>
                          <a:satMod val="130000"/>
                        </a:schemeClr>
                      </a:gs>
                      <a:gs pos="80000">
                        <a:schemeClr val="accent2">
                          <a:lumMod val="60000"/>
                          <a:shade val="93000"/>
                          <a:satMod val="130000"/>
                        </a:schemeClr>
                      </a:gs>
                      <a:gs pos="100000">
                        <a:schemeClr val="accent2">
                          <a:lumMod val="6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'2-1'!$AB$10:$AM$10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12491</c:v>
                      </c:pt>
                      <c:pt idx="1">
                        <c:v>12014</c:v>
                      </c:pt>
                      <c:pt idx="2">
                        <c:v>12361</c:v>
                      </c:pt>
                      <c:pt idx="3">
                        <c:v>12037</c:v>
                      </c:pt>
                      <c:pt idx="4">
                        <c:v>11947</c:v>
                      </c:pt>
                      <c:pt idx="5">
                        <c:v>12763</c:v>
                      </c:pt>
                      <c:pt idx="6">
                        <c:v>13508</c:v>
                      </c:pt>
                      <c:pt idx="7">
                        <c:v>13477</c:v>
                      </c:pt>
                      <c:pt idx="8">
                        <c:v>12888</c:v>
                      </c:pt>
                      <c:pt idx="9">
                        <c:v>12355</c:v>
                      </c:pt>
                      <c:pt idx="10">
                        <c:v>12628</c:v>
                      </c:pt>
                      <c:pt idx="11">
                        <c:v>13529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F907-F141-ABC4-0102CDE41F05}"/>
                  </c:ext>
                </c:extLst>
              </c15:ser>
            </c15:filteredBarSeries>
            <c15:filteredB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'2-1'!$A$11</c15:sqref>
                        </c15:formulaRef>
                      </c:ext>
                    </c:extLst>
                    <c:strCache>
                      <c:ptCount val="1"/>
                      <c:pt idx="0">
                        <c:v>Motorcyclists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60000"/>
                          <a:shade val="51000"/>
                          <a:satMod val="130000"/>
                        </a:schemeClr>
                      </a:gs>
                      <a:gs pos="80000">
                        <a:schemeClr val="accent3">
                          <a:lumMod val="60000"/>
                          <a:shade val="93000"/>
                          <a:satMod val="130000"/>
                        </a:schemeClr>
                      </a:gs>
                      <a:gs pos="100000">
                        <a:schemeClr val="accent3">
                          <a:lumMod val="6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'2-1'!$AB$11:$AM$11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4518</c:v>
                      </c:pt>
                      <c:pt idx="1">
                        <c:v>4630</c:v>
                      </c:pt>
                      <c:pt idx="2">
                        <c:v>4986</c:v>
                      </c:pt>
                      <c:pt idx="3">
                        <c:v>4692</c:v>
                      </c:pt>
                      <c:pt idx="4">
                        <c:v>4594</c:v>
                      </c:pt>
                      <c:pt idx="5">
                        <c:v>5029</c:v>
                      </c:pt>
                      <c:pt idx="6">
                        <c:v>5337</c:v>
                      </c:pt>
                      <c:pt idx="7">
                        <c:v>5226</c:v>
                      </c:pt>
                      <c:pt idx="8">
                        <c:v>5038</c:v>
                      </c:pt>
                      <c:pt idx="9">
                        <c:v>5044</c:v>
                      </c:pt>
                      <c:pt idx="10">
                        <c:v>5506</c:v>
                      </c:pt>
                      <c:pt idx="11">
                        <c:v>5932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F907-F141-ABC4-0102CDE41F05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v>Truck occupants, light</c:v>
                </c:tx>
                <c:spPr>
                  <a:gradFill rotWithShape="1">
                    <a:gsLst>
                      <a:gs pos="0">
                        <a:schemeClr val="accent4">
                          <a:lumMod val="60000"/>
                          <a:shade val="51000"/>
                          <a:satMod val="130000"/>
                        </a:schemeClr>
                      </a:gs>
                      <a:gs pos="80000">
                        <a:schemeClr val="accent4">
                          <a:lumMod val="60000"/>
                          <a:shade val="93000"/>
                          <a:satMod val="130000"/>
                        </a:schemeClr>
                      </a:gs>
                      <a:gs pos="100000">
                        <a:schemeClr val="accent4">
                          <a:lumMod val="6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'2-1'!$AB$12:$AM$12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9782</c:v>
                      </c:pt>
                      <c:pt idx="1">
                        <c:v>9302</c:v>
                      </c:pt>
                      <c:pt idx="2">
                        <c:v>9418</c:v>
                      </c:pt>
                      <c:pt idx="3">
                        <c:v>9186</c:v>
                      </c:pt>
                      <c:pt idx="4">
                        <c:v>9103</c:v>
                      </c:pt>
                      <c:pt idx="5">
                        <c:v>9878</c:v>
                      </c:pt>
                      <c:pt idx="6">
                        <c:v>10279</c:v>
                      </c:pt>
                      <c:pt idx="7">
                        <c:v>10186</c:v>
                      </c:pt>
                      <c:pt idx="8">
                        <c:v>9957</c:v>
                      </c:pt>
                      <c:pt idx="9">
                        <c:v>10017</c:v>
                      </c:pt>
                      <c:pt idx="10">
                        <c:v>11286</c:v>
                      </c:pt>
                      <c:pt idx="11">
                        <c:v>12796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F907-F141-ABC4-0102CDE41F05}"/>
                  </c:ext>
                </c:extLst>
              </c15:ser>
            </c15:filteredBarSeries>
            <c15:filteredBarSeries>
              <c15:ser>
                <c:idx val="10"/>
                <c:order val="10"/>
                <c:tx>
                  <c:v>Truck occupants, large</c:v>
                </c:tx>
                <c:spPr>
                  <a:gradFill rotWithShape="1">
                    <a:gsLst>
                      <a:gs pos="0">
                        <a:schemeClr val="accent5">
                          <a:lumMod val="60000"/>
                          <a:shade val="51000"/>
                          <a:satMod val="130000"/>
                        </a:schemeClr>
                      </a:gs>
                      <a:gs pos="80000">
                        <a:schemeClr val="accent5">
                          <a:lumMod val="60000"/>
                          <a:shade val="93000"/>
                          <a:satMod val="130000"/>
                        </a:schemeClr>
                      </a:gs>
                      <a:gs pos="100000">
                        <a:schemeClr val="accent5">
                          <a:lumMod val="6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'2-1'!$AB$13:$AM$13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530</c:v>
                      </c:pt>
                      <c:pt idx="1">
                        <c:v>640</c:v>
                      </c:pt>
                      <c:pt idx="2">
                        <c:v>697</c:v>
                      </c:pt>
                      <c:pt idx="3">
                        <c:v>695</c:v>
                      </c:pt>
                      <c:pt idx="4">
                        <c:v>656</c:v>
                      </c:pt>
                      <c:pt idx="5">
                        <c:v>665</c:v>
                      </c:pt>
                      <c:pt idx="6">
                        <c:v>815</c:v>
                      </c:pt>
                      <c:pt idx="7">
                        <c:v>878</c:v>
                      </c:pt>
                      <c:pt idx="8">
                        <c:v>890</c:v>
                      </c:pt>
                      <c:pt idx="9">
                        <c:v>893</c:v>
                      </c:pt>
                      <c:pt idx="10">
                        <c:v>822</c:v>
                      </c:pt>
                      <c:pt idx="11">
                        <c:v>1008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F907-F141-ABC4-0102CDE41F05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'2-1'!$A$14</c15:sqref>
                        </c15:formulaRef>
                      </c:ext>
                    </c:extLst>
                    <c:strCache>
                      <c:ptCount val="1"/>
                      <c:pt idx="0">
                        <c:v>Bus occupants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60000"/>
                          <a:shade val="51000"/>
                          <a:satMod val="130000"/>
                        </a:schemeClr>
                      </a:gs>
                      <a:gs pos="80000">
                        <a:schemeClr val="accent6">
                          <a:lumMod val="60000"/>
                          <a:shade val="93000"/>
                          <a:satMod val="130000"/>
                        </a:schemeClr>
                      </a:gs>
                      <a:gs pos="100000">
                        <a:schemeClr val="accent6">
                          <a:lumMod val="6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'2-1'!$AB$14:$AM$14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44</c:v>
                      </c:pt>
                      <c:pt idx="1">
                        <c:v>55</c:v>
                      </c:pt>
                      <c:pt idx="2">
                        <c:v>39</c:v>
                      </c:pt>
                      <c:pt idx="3">
                        <c:v>54</c:v>
                      </c:pt>
                      <c:pt idx="4">
                        <c:v>44</c:v>
                      </c:pt>
                      <c:pt idx="5">
                        <c:v>49</c:v>
                      </c:pt>
                      <c:pt idx="6">
                        <c:v>64</c:v>
                      </c:pt>
                      <c:pt idx="7">
                        <c:v>43</c:v>
                      </c:pt>
                      <c:pt idx="8">
                        <c:v>44</c:v>
                      </c:pt>
                      <c:pt idx="9">
                        <c:v>35</c:v>
                      </c:pt>
                      <c:pt idx="10">
                        <c:v>19</c:v>
                      </c:pt>
                      <c:pt idx="11">
                        <c:v>14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F907-F141-ABC4-0102CDE41F05}"/>
                  </c:ext>
                </c:extLst>
              </c15:ser>
            </c15:filteredBarSeries>
            <c15:filteredBa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'2-1'!$A$15</c15:sqref>
                        </c15:formulaRef>
                      </c:ext>
                    </c:extLst>
                    <c:strCache>
                      <c:ptCount val="1"/>
                      <c:pt idx="0">
                        <c:v>Pedestrians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80000"/>
                          <a:lumOff val="20000"/>
                          <a:shade val="51000"/>
                          <a:satMod val="130000"/>
                        </a:schemeClr>
                      </a:gs>
                      <a:gs pos="80000">
                        <a:schemeClr val="accent1">
                          <a:lumMod val="80000"/>
                          <a:lumOff val="20000"/>
                          <a:shade val="93000"/>
                          <a:satMod val="130000"/>
                        </a:schemeClr>
                      </a:gs>
                      <a:gs pos="100000">
                        <a:schemeClr val="accent1">
                          <a:lumMod val="80000"/>
                          <a:lumOff val="2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'2-1'!$AB$15:$AM$15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4302</c:v>
                      </c:pt>
                      <c:pt idx="1">
                        <c:v>4457</c:v>
                      </c:pt>
                      <c:pt idx="2">
                        <c:v>4818</c:v>
                      </c:pt>
                      <c:pt idx="3">
                        <c:v>4779</c:v>
                      </c:pt>
                      <c:pt idx="4">
                        <c:v>4910</c:v>
                      </c:pt>
                      <c:pt idx="5">
                        <c:v>5494</c:v>
                      </c:pt>
                      <c:pt idx="6">
                        <c:v>6080</c:v>
                      </c:pt>
                      <c:pt idx="7">
                        <c:v>6075</c:v>
                      </c:pt>
                      <c:pt idx="8">
                        <c:v>6374</c:v>
                      </c:pt>
                      <c:pt idx="9">
                        <c:v>6272</c:v>
                      </c:pt>
                      <c:pt idx="10">
                        <c:v>6565</c:v>
                      </c:pt>
                      <c:pt idx="11">
                        <c:v>7388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F907-F141-ABC4-0102CDE41F05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'2-1'!$A$16</c15:sqref>
                        </c15:formulaRef>
                      </c:ext>
                    </c:extLst>
                    <c:strCache>
                      <c:ptCount val="1"/>
                      <c:pt idx="0">
                        <c:v>Pedalcyclists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80000"/>
                          <a:lumOff val="20000"/>
                          <a:shade val="51000"/>
                          <a:satMod val="130000"/>
                        </a:schemeClr>
                      </a:gs>
                      <a:gs pos="80000">
                        <a:schemeClr val="accent2">
                          <a:lumMod val="80000"/>
                          <a:lumOff val="20000"/>
                          <a:shade val="93000"/>
                          <a:satMod val="130000"/>
                        </a:schemeClr>
                      </a:gs>
                      <a:gs pos="100000">
                        <a:schemeClr val="accent2">
                          <a:lumMod val="80000"/>
                          <a:lumOff val="2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'2-1'!$AB$16:$AM$16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623</c:v>
                      </c:pt>
                      <c:pt idx="1">
                        <c:v>682</c:v>
                      </c:pt>
                      <c:pt idx="2">
                        <c:v>734</c:v>
                      </c:pt>
                      <c:pt idx="3">
                        <c:v>749</c:v>
                      </c:pt>
                      <c:pt idx="4">
                        <c:v>729</c:v>
                      </c:pt>
                      <c:pt idx="5">
                        <c:v>829</c:v>
                      </c:pt>
                      <c:pt idx="6">
                        <c:v>853</c:v>
                      </c:pt>
                      <c:pt idx="7">
                        <c:v>806</c:v>
                      </c:pt>
                      <c:pt idx="8">
                        <c:v>871</c:v>
                      </c:pt>
                      <c:pt idx="9">
                        <c:v>859</c:v>
                      </c:pt>
                      <c:pt idx="10">
                        <c:v>948</c:v>
                      </c:pt>
                      <c:pt idx="11">
                        <c:v>966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F907-F141-ABC4-0102CDE41F05}"/>
                  </c:ext>
                </c:extLst>
              </c15:ser>
            </c15:filteredBarSeries>
            <c15:filteredBarSeries>
              <c15:ser>
                <c:idx val="14"/>
                <c:order val="14"/>
                <c:tx>
                  <c:v>Other incident</c:v>
                </c:tx>
                <c:spPr>
                  <a:gradFill rotWithShape="1">
                    <a:gsLst>
                      <a:gs pos="0">
                        <a:schemeClr val="accent3">
                          <a:lumMod val="80000"/>
                          <a:lumOff val="20000"/>
                          <a:shade val="51000"/>
                          <a:satMod val="130000"/>
                        </a:schemeClr>
                      </a:gs>
                      <a:gs pos="80000">
                        <a:schemeClr val="accent3">
                          <a:lumMod val="80000"/>
                          <a:lumOff val="20000"/>
                          <a:shade val="93000"/>
                          <a:satMod val="130000"/>
                        </a:schemeClr>
                      </a:gs>
                      <a:gs pos="100000">
                        <a:schemeClr val="accent3">
                          <a:lumMod val="80000"/>
                          <a:lumOff val="2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'2-1'!$AB$17:$AM$17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709</c:v>
                      </c:pt>
                      <c:pt idx="1">
                        <c:v>699</c:v>
                      </c:pt>
                      <c:pt idx="2">
                        <c:v>729</c:v>
                      </c:pt>
                      <c:pt idx="3">
                        <c:v>701</c:v>
                      </c:pt>
                      <c:pt idx="4">
                        <c:v>761</c:v>
                      </c:pt>
                      <c:pt idx="5">
                        <c:v>777</c:v>
                      </c:pt>
                      <c:pt idx="6">
                        <c:v>870</c:v>
                      </c:pt>
                      <c:pt idx="7">
                        <c:v>782</c:v>
                      </c:pt>
                      <c:pt idx="8">
                        <c:v>773</c:v>
                      </c:pt>
                      <c:pt idx="9">
                        <c:v>880</c:v>
                      </c:pt>
                      <c:pt idx="10">
                        <c:v>1233</c:v>
                      </c:pt>
                      <c:pt idx="11">
                        <c:v>1306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F907-F141-ABC4-0102CDE41F05}"/>
                  </c:ext>
                </c:extLst>
              </c15:ser>
            </c15:filteredBarSeries>
            <c15:filteredBa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'2-1'!$A$19</c15:sqref>
                        </c15:formulaRef>
                      </c:ext>
                    </c:extLst>
                    <c:strCache>
                      <c:ptCount val="1"/>
                      <c:pt idx="0">
                        <c:v>Train accidents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lumOff val="20000"/>
                          <a:shade val="51000"/>
                          <a:satMod val="130000"/>
                        </a:schemeClr>
                      </a:gs>
                      <a:gs pos="80000">
                        <a:schemeClr val="accent5">
                          <a:lumMod val="80000"/>
                          <a:lumOff val="20000"/>
                          <a:shade val="93000"/>
                          <a:satMod val="130000"/>
                        </a:schemeClr>
                      </a:gs>
                      <a:gs pos="100000">
                        <a:schemeClr val="accent5">
                          <a:lumMod val="80000"/>
                          <a:lumOff val="2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'2-1'!$AB$19:$AM$19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8</c:v>
                      </c:pt>
                      <c:pt idx="1">
                        <c:v>6</c:v>
                      </c:pt>
                      <c:pt idx="2">
                        <c:v>9</c:v>
                      </c:pt>
                      <c:pt idx="3">
                        <c:v>11</c:v>
                      </c:pt>
                      <c:pt idx="4">
                        <c:v>5</c:v>
                      </c:pt>
                      <c:pt idx="5">
                        <c:v>11</c:v>
                      </c:pt>
                      <c:pt idx="6">
                        <c:v>7</c:v>
                      </c:pt>
                      <c:pt idx="7">
                        <c:v>7</c:v>
                      </c:pt>
                      <c:pt idx="8">
                        <c:v>7</c:v>
                      </c:pt>
                      <c:pt idx="9">
                        <c:v>3</c:v>
                      </c:pt>
                      <c:pt idx="10">
                        <c:v>6</c:v>
                      </c:pt>
                      <c:pt idx="11">
                        <c:v>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F907-F141-ABC4-0102CDE41F05}"/>
                  </c:ext>
                </c:extLst>
              </c15:ser>
            </c15:filteredBarSeries>
            <c15:filteredBa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'2-1'!$A$20</c15:sqref>
                        </c15:formulaRef>
                      </c:ext>
                    </c:extLst>
                    <c:strCache>
                      <c:ptCount val="1"/>
                      <c:pt idx="0">
                        <c:v>Highway-rail grade crossing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lumOff val="20000"/>
                          <a:shade val="51000"/>
                          <a:satMod val="130000"/>
                        </a:schemeClr>
                      </a:gs>
                      <a:gs pos="80000">
                        <a:schemeClr val="accent6">
                          <a:lumMod val="80000"/>
                          <a:lumOff val="20000"/>
                          <a:shade val="93000"/>
                          <a:satMod val="130000"/>
                        </a:schemeClr>
                      </a:gs>
                      <a:gs pos="100000">
                        <a:schemeClr val="accent6">
                          <a:lumMod val="80000"/>
                          <a:lumOff val="2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'2-1'!$AB$20:$AM$20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261</c:v>
                      </c:pt>
                      <c:pt idx="1">
                        <c:v>246</c:v>
                      </c:pt>
                      <c:pt idx="2">
                        <c:v>231</c:v>
                      </c:pt>
                      <c:pt idx="3">
                        <c:v>232</c:v>
                      </c:pt>
                      <c:pt idx="4">
                        <c:v>262</c:v>
                      </c:pt>
                      <c:pt idx="5">
                        <c:v>237</c:v>
                      </c:pt>
                      <c:pt idx="6">
                        <c:v>255</c:v>
                      </c:pt>
                      <c:pt idx="7">
                        <c:v>271</c:v>
                      </c:pt>
                      <c:pt idx="8">
                        <c:v>257</c:v>
                      </c:pt>
                      <c:pt idx="9">
                        <c:v>289</c:v>
                      </c:pt>
                      <c:pt idx="10">
                        <c:v>194</c:v>
                      </c:pt>
                      <c:pt idx="11">
                        <c:v>232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F907-F141-ABC4-0102CDE41F05}"/>
                  </c:ext>
                </c:extLst>
              </c15:ser>
            </c15:filteredBarSeries>
            <c15:filteredBa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'2-1'!$A$21</c15:sqref>
                        </c15:formulaRef>
                      </c:ext>
                    </c:extLst>
                    <c:strCache>
                      <c:ptCount val="1"/>
                      <c:pt idx="0">
                        <c:v>Trespassers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80000"/>
                          <a:shade val="51000"/>
                          <a:satMod val="130000"/>
                        </a:schemeClr>
                      </a:gs>
                      <a:gs pos="80000">
                        <a:schemeClr val="accent1">
                          <a:lumMod val="80000"/>
                          <a:shade val="93000"/>
                          <a:satMod val="130000"/>
                        </a:schemeClr>
                      </a:gs>
                      <a:gs pos="100000">
                        <a:schemeClr val="accent1">
                          <a:lumMod val="8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'2-1'!$AB$21:$AM$21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441</c:v>
                      </c:pt>
                      <c:pt idx="1">
                        <c:v>399</c:v>
                      </c:pt>
                      <c:pt idx="2">
                        <c:v>405</c:v>
                      </c:pt>
                      <c:pt idx="3">
                        <c:v>427</c:v>
                      </c:pt>
                      <c:pt idx="4">
                        <c:v>469</c:v>
                      </c:pt>
                      <c:pt idx="5">
                        <c:v>450</c:v>
                      </c:pt>
                      <c:pt idx="6">
                        <c:v>468</c:v>
                      </c:pt>
                      <c:pt idx="7">
                        <c:v>505</c:v>
                      </c:pt>
                      <c:pt idx="8">
                        <c:v>499</c:v>
                      </c:pt>
                      <c:pt idx="9">
                        <c:v>534</c:v>
                      </c:pt>
                      <c:pt idx="10">
                        <c:v>503</c:v>
                      </c:pt>
                      <c:pt idx="11">
                        <c:v>581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F907-F141-ABC4-0102CDE41F05}"/>
                  </c:ext>
                </c:extLst>
              </c15:ser>
            </c15:filteredBarSeries>
            <c15:filteredBarSeries>
              <c15:ser>
                <c:idx val="19"/>
                <c:order val="19"/>
                <c:tx>
                  <c:v>Other incident</c:v>
                </c:tx>
                <c:spPr>
                  <a:gradFill rotWithShape="1">
                    <a:gsLst>
                      <a:gs pos="0">
                        <a:schemeClr val="accent2">
                          <a:lumMod val="80000"/>
                          <a:shade val="51000"/>
                          <a:satMod val="130000"/>
                        </a:schemeClr>
                      </a:gs>
                      <a:gs pos="80000">
                        <a:schemeClr val="accent2">
                          <a:lumMod val="80000"/>
                          <a:shade val="93000"/>
                          <a:satMod val="130000"/>
                        </a:schemeClr>
                      </a:gs>
                      <a:gs pos="100000">
                        <a:schemeClr val="accent2">
                          <a:lumMod val="8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'2-1'!$AB$22:$AM$22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25</c:v>
                      </c:pt>
                      <c:pt idx="1">
                        <c:v>30</c:v>
                      </c:pt>
                      <c:pt idx="2">
                        <c:v>24</c:v>
                      </c:pt>
                      <c:pt idx="3">
                        <c:v>32</c:v>
                      </c:pt>
                      <c:pt idx="4">
                        <c:v>31</c:v>
                      </c:pt>
                      <c:pt idx="5">
                        <c:v>51</c:v>
                      </c:pt>
                      <c:pt idx="6">
                        <c:v>31</c:v>
                      </c:pt>
                      <c:pt idx="7">
                        <c:v>34</c:v>
                      </c:pt>
                      <c:pt idx="8">
                        <c:v>30</c:v>
                      </c:pt>
                      <c:pt idx="9">
                        <c:v>25</c:v>
                      </c:pt>
                      <c:pt idx="10">
                        <c:v>23</c:v>
                      </c:pt>
                      <c:pt idx="11">
                        <c:v>32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F907-F141-ABC4-0102CDE41F05}"/>
                  </c:ext>
                </c:extLst>
              </c15:ser>
            </c15:filteredBarSeries>
            <c15:filteredBa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'2-1'!$A$24</c15:sqref>
                        </c15:formulaRef>
                      </c:ext>
                    </c:extLst>
                    <c:strCache>
                      <c:ptCount val="1"/>
                      <c:pt idx="0">
                        <c:v>Passenger/Occupant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80000"/>
                          <a:shade val="51000"/>
                          <a:satMod val="130000"/>
                        </a:schemeClr>
                      </a:gs>
                      <a:gs pos="80000">
                        <a:schemeClr val="accent4">
                          <a:lumMod val="80000"/>
                          <a:shade val="93000"/>
                          <a:satMod val="130000"/>
                        </a:schemeClr>
                      </a:gs>
                      <a:gs pos="100000">
                        <a:schemeClr val="accent4">
                          <a:lumMod val="8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'2-1'!$AB$24:$AM$24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42</c:v>
                      </c:pt>
                      <c:pt idx="1">
                        <c:v>42</c:v>
                      </c:pt>
                      <c:pt idx="2">
                        <c:v>67</c:v>
                      </c:pt>
                      <c:pt idx="3">
                        <c:v>56</c:v>
                      </c:pt>
                      <c:pt idx="4">
                        <c:v>54</c:v>
                      </c:pt>
                      <c:pt idx="5">
                        <c:v>29</c:v>
                      </c:pt>
                      <c:pt idx="6">
                        <c:v>52</c:v>
                      </c:pt>
                      <c:pt idx="7">
                        <c:v>47</c:v>
                      </c:pt>
                      <c:pt idx="8">
                        <c:v>41</c:v>
                      </c:pt>
                      <c:pt idx="9">
                        <c:v>53</c:v>
                      </c:pt>
                      <c:pt idx="10">
                        <c:v>55</c:v>
                      </c:pt>
                      <c:pt idx="11">
                        <c:v>57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F907-F141-ABC4-0102CDE41F05}"/>
                  </c:ext>
                </c:extLst>
              </c15:ser>
            </c15:filteredBarSeries>
            <c15:filteredBa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'2-1'!$A$25</c15:sqref>
                        </c15:formulaRef>
                      </c:ext>
                    </c:extLst>
                    <c:strCache>
                      <c:ptCount val="1"/>
                      <c:pt idx="0">
                        <c:v>Employee/Worker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shade val="51000"/>
                          <a:satMod val="130000"/>
                        </a:schemeClr>
                      </a:gs>
                      <a:gs pos="80000">
                        <a:schemeClr val="accent5">
                          <a:lumMod val="80000"/>
                          <a:shade val="93000"/>
                          <a:satMod val="130000"/>
                        </a:schemeClr>
                      </a:gs>
                      <a:gs pos="100000">
                        <a:schemeClr val="accent5">
                          <a:lumMod val="8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'2-1'!$AB$25:$AM$25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6</c:v>
                      </c:pt>
                      <c:pt idx="1">
                        <c:v>3</c:v>
                      </c:pt>
                      <c:pt idx="2">
                        <c:v>5</c:v>
                      </c:pt>
                      <c:pt idx="3">
                        <c:v>11</c:v>
                      </c:pt>
                      <c:pt idx="4">
                        <c:v>5</c:v>
                      </c:pt>
                      <c:pt idx="5">
                        <c:v>3</c:v>
                      </c:pt>
                      <c:pt idx="6">
                        <c:v>8</c:v>
                      </c:pt>
                      <c:pt idx="7">
                        <c:v>6</c:v>
                      </c:pt>
                      <c:pt idx="8">
                        <c:v>11</c:v>
                      </c:pt>
                      <c:pt idx="9">
                        <c:v>5</c:v>
                      </c:pt>
                      <c:pt idx="10">
                        <c:v>9</c:v>
                      </c:pt>
                      <c:pt idx="11">
                        <c:v>14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F907-F141-ABC4-0102CDE41F05}"/>
                  </c:ext>
                </c:extLst>
              </c15:ser>
            </c15:filteredBarSeries>
            <c15:filteredBar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'2-1'!$A$26</c15:sqref>
                        </c15:formulaRef>
                      </c:ext>
                    </c:extLst>
                    <c:strCache>
                      <c:ptCount val="1"/>
                      <c:pt idx="0">
                        <c:v>Other incident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shade val="51000"/>
                          <a:satMod val="130000"/>
                        </a:schemeClr>
                      </a:gs>
                      <a:gs pos="80000">
                        <a:schemeClr val="accent6">
                          <a:lumMod val="80000"/>
                          <a:shade val="93000"/>
                          <a:satMod val="130000"/>
                        </a:schemeClr>
                      </a:gs>
                      <a:gs pos="100000">
                        <a:schemeClr val="accent6">
                          <a:lumMod val="8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'2-1'!$AB$26:$AM$26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176</c:v>
                      </c:pt>
                      <c:pt idx="1">
                        <c:v>182</c:v>
                      </c:pt>
                      <c:pt idx="2">
                        <c:v>193</c:v>
                      </c:pt>
                      <c:pt idx="3">
                        <c:v>206</c:v>
                      </c:pt>
                      <c:pt idx="4">
                        <c:v>181</c:v>
                      </c:pt>
                      <c:pt idx="5">
                        <c:v>219</c:v>
                      </c:pt>
                      <c:pt idx="6">
                        <c:v>199</c:v>
                      </c:pt>
                      <c:pt idx="7">
                        <c:v>196</c:v>
                      </c:pt>
                      <c:pt idx="8">
                        <c:v>208</c:v>
                      </c:pt>
                      <c:pt idx="9">
                        <c:v>210</c:v>
                      </c:pt>
                      <c:pt idx="10">
                        <c:v>225</c:v>
                      </c:pt>
                      <c:pt idx="11">
                        <c:v>250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F907-F141-ABC4-0102CDE41F05}"/>
                  </c:ext>
                </c:extLst>
              </c15:ser>
            </c15:filteredBarSeries>
            <c15:filteredBarSeries>
              <c15:ser>
                <c:idx val="24"/>
                <c:order val="24"/>
                <c:tx>
                  <c:v>Water, total</c:v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lumOff val="40000"/>
                          <a:shade val="51000"/>
                          <a:satMod val="130000"/>
                        </a:schemeClr>
                      </a:gs>
                      <a:gs pos="80000">
                        <a:schemeClr val="accent1">
                          <a:lumMod val="60000"/>
                          <a:lumOff val="40000"/>
                          <a:shade val="93000"/>
                          <a:satMod val="13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'2-1'!$AB$27:$AM$27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821</c:v>
                      </c:pt>
                      <c:pt idx="1">
                        <c:v>904</c:v>
                      </c:pt>
                      <c:pt idx="2">
                        <c:v>765</c:v>
                      </c:pt>
                      <c:pt idx="3">
                        <c:v>650</c:v>
                      </c:pt>
                      <c:pt idx="4">
                        <c:v>674</c:v>
                      </c:pt>
                      <c:pt idx="5">
                        <c:v>700</c:v>
                      </c:pt>
                      <c:pt idx="6">
                        <c:v>737</c:v>
                      </c:pt>
                      <c:pt idx="7">
                        <c:v>709</c:v>
                      </c:pt>
                      <c:pt idx="8">
                        <c:v>682</c:v>
                      </c:pt>
                      <c:pt idx="9">
                        <c:v>707</c:v>
                      </c:pt>
                      <c:pt idx="10">
                        <c:v>853</c:v>
                      </c:pt>
                      <c:pt idx="11">
                        <c:v>715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F907-F141-ABC4-0102CDE41F05}"/>
                  </c:ext>
                </c:extLst>
              </c15:ser>
            </c15:filteredBarSeries>
            <c15:filteredBarSeries>
              <c15:ser>
                <c:idx val="25"/>
                <c:order val="25"/>
                <c:tx>
                  <c:v>Passenger vessel</c:v>
                </c:tx>
                <c:spPr>
                  <a:gradFill rotWithShape="1">
                    <a:gsLst>
                      <a:gs pos="0">
                        <a:schemeClr val="accent2">
                          <a:lumMod val="60000"/>
                          <a:lumOff val="40000"/>
                          <a:shade val="51000"/>
                          <a:satMod val="130000"/>
                        </a:schemeClr>
                      </a:gs>
                      <a:gs pos="80000">
                        <a:schemeClr val="accent2">
                          <a:lumMod val="60000"/>
                          <a:lumOff val="40000"/>
                          <a:shade val="93000"/>
                          <a:satMod val="130000"/>
                        </a:schemeClr>
                      </a:gs>
                      <a:gs pos="100000">
                        <a:schemeClr val="accent2">
                          <a:lumMod val="60000"/>
                          <a:lumOff val="4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'2-1'!$AB$28:$AM$28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87</c:v>
                      </c:pt>
                      <c:pt idx="1">
                        <c:v>96</c:v>
                      </c:pt>
                      <c:pt idx="2">
                        <c:v>84</c:v>
                      </c:pt>
                      <c:pt idx="3">
                        <c:v>26</c:v>
                      </c:pt>
                      <c:pt idx="4">
                        <c:v>14</c:v>
                      </c:pt>
                      <c:pt idx="5">
                        <c:v>15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24</c:v>
                      </c:pt>
                      <c:pt idx="9">
                        <c:v>44</c:v>
                      </c:pt>
                      <c:pt idx="10">
                        <c:v>26</c:v>
                      </c:pt>
                      <c:pt idx="11">
                        <c:v>13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F907-F141-ABC4-0102CDE41F05}"/>
                  </c:ext>
                </c:extLst>
              </c15:ser>
            </c15:filteredBarSeries>
            <c15:filteredBarSeries>
              <c15:ser>
                <c:idx val="26"/>
                <c:order val="26"/>
                <c:tx>
                  <c:v>Freight vessel</c:v>
                </c:tx>
                <c:spPr>
                  <a:gradFill rotWithShape="1">
                    <a:gsLst>
                      <a:gs pos="0">
                        <a:schemeClr val="accent3">
                          <a:lumMod val="60000"/>
                          <a:lumOff val="40000"/>
                          <a:shade val="51000"/>
                          <a:satMod val="130000"/>
                        </a:schemeClr>
                      </a:gs>
                      <a:gs pos="80000">
                        <a:schemeClr val="accent3">
                          <a:lumMod val="60000"/>
                          <a:lumOff val="40000"/>
                          <a:shade val="93000"/>
                          <a:satMod val="130000"/>
                        </a:schemeClr>
                      </a:gs>
                      <a:gs pos="100000">
                        <a:schemeClr val="accent3">
                          <a:lumMod val="60000"/>
                          <a:lumOff val="4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'2-1'!$AB$29:$AM$29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22</c:v>
                      </c:pt>
                      <c:pt idx="1">
                        <c:v>18</c:v>
                      </c:pt>
                      <c:pt idx="2">
                        <c:v>14</c:v>
                      </c:pt>
                      <c:pt idx="3">
                        <c:v>19</c:v>
                      </c:pt>
                      <c:pt idx="4">
                        <c:v>18</c:v>
                      </c:pt>
                      <c:pt idx="5">
                        <c:v>41</c:v>
                      </c:pt>
                      <c:pt idx="6">
                        <c:v>12</c:v>
                      </c:pt>
                      <c:pt idx="7">
                        <c:v>11</c:v>
                      </c:pt>
                      <c:pt idx="8">
                        <c:v>10</c:v>
                      </c:pt>
                      <c:pt idx="9">
                        <c:v>10</c:v>
                      </c:pt>
                      <c:pt idx="10">
                        <c:v>17</c:v>
                      </c:pt>
                      <c:pt idx="11">
                        <c:v>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F907-F141-ABC4-0102CDE41F05}"/>
                  </c:ext>
                </c:extLst>
              </c15:ser>
            </c15:filteredBarSeries>
            <c15:filteredBarSeries>
              <c15:ser>
                <c:idx val="27"/>
                <c:order val="27"/>
                <c:tx>
                  <c:v>Industrial/Other</c:v>
                </c:tx>
                <c:spPr>
                  <a:gradFill rotWithShape="1">
                    <a:gsLst>
                      <a:gs pos="0">
                        <a:schemeClr val="accent4">
                          <a:lumMod val="60000"/>
                          <a:lumOff val="40000"/>
                          <a:shade val="51000"/>
                          <a:satMod val="130000"/>
                        </a:schemeClr>
                      </a:gs>
                      <a:gs pos="80000">
                        <a:schemeClr val="accent4">
                          <a:lumMod val="60000"/>
                          <a:lumOff val="40000"/>
                          <a:shade val="93000"/>
                          <a:satMod val="130000"/>
                        </a:schemeClr>
                      </a:gs>
                      <a:gs pos="100000">
                        <a:schemeClr val="accent4">
                          <a:lumMod val="60000"/>
                          <a:lumOff val="4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'2-1'!$AB$30:$AM$30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40</c:v>
                      </c:pt>
                      <c:pt idx="1">
                        <c:v>32</c:v>
                      </c:pt>
                      <c:pt idx="2">
                        <c:v>16</c:v>
                      </c:pt>
                      <c:pt idx="3">
                        <c:v>45</c:v>
                      </c:pt>
                      <c:pt idx="4">
                        <c:v>32</c:v>
                      </c:pt>
                      <c:pt idx="5">
                        <c:v>18</c:v>
                      </c:pt>
                      <c:pt idx="6">
                        <c:v>17</c:v>
                      </c:pt>
                      <c:pt idx="7">
                        <c:v>32</c:v>
                      </c:pt>
                      <c:pt idx="8">
                        <c:v>15</c:v>
                      </c:pt>
                      <c:pt idx="9">
                        <c:v>40</c:v>
                      </c:pt>
                      <c:pt idx="10">
                        <c:v>43</c:v>
                      </c:pt>
                      <c:pt idx="11">
                        <c:v>35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F907-F141-ABC4-0102CDE41F05}"/>
                  </c:ext>
                </c:extLst>
              </c15:ser>
            </c15:filteredBarSeries>
            <c15:filteredBarSeries>
              <c15:ser>
                <c:idx val="28"/>
                <c:order val="28"/>
                <c:tx>
                  <c:v>Recreational boating</c:v>
                </c:tx>
                <c:spPr>
                  <a:gradFill rotWithShape="1">
                    <a:gsLst>
                      <a:gs pos="0">
                        <a:schemeClr val="accent5">
                          <a:lumMod val="60000"/>
                          <a:lumOff val="40000"/>
                          <a:shade val="51000"/>
                          <a:satMod val="130000"/>
                        </a:schemeClr>
                      </a:gs>
                      <a:gs pos="80000">
                        <a:schemeClr val="accent5">
                          <a:lumMod val="60000"/>
                          <a:lumOff val="40000"/>
                          <a:shade val="93000"/>
                          <a:satMod val="130000"/>
                        </a:schemeClr>
                      </a:gs>
                      <a:gs pos="100000">
                        <a:schemeClr val="accent5">
                          <a:lumMod val="60000"/>
                          <a:lumOff val="4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'2-1'!$AB$31:$AM$31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672</c:v>
                      </c:pt>
                      <c:pt idx="1">
                        <c:v>758</c:v>
                      </c:pt>
                      <c:pt idx="2">
                        <c:v>651</c:v>
                      </c:pt>
                      <c:pt idx="3">
                        <c:v>560</c:v>
                      </c:pt>
                      <c:pt idx="4">
                        <c:v>610</c:v>
                      </c:pt>
                      <c:pt idx="5">
                        <c:v>626</c:v>
                      </c:pt>
                      <c:pt idx="6">
                        <c:v>701</c:v>
                      </c:pt>
                      <c:pt idx="7">
                        <c:v>658</c:v>
                      </c:pt>
                      <c:pt idx="8">
                        <c:v>633</c:v>
                      </c:pt>
                      <c:pt idx="9">
                        <c:v>613</c:v>
                      </c:pt>
                      <c:pt idx="10">
                        <c:v>767</c:v>
                      </c:pt>
                      <c:pt idx="11">
                        <c:v>658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F907-F141-ABC4-0102CDE41F05}"/>
                  </c:ext>
                </c:extLst>
              </c15:ser>
            </c15:filteredBarSeries>
            <c15:filteredBar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'2-1'!$A$32</c15:sqref>
                        </c15:formulaRef>
                      </c:ext>
                    </c:extLst>
                    <c:strCache>
                      <c:ptCount val="1"/>
                      <c:pt idx="0">
                        <c:v>Pipeline, total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60000"/>
                          <a:lumOff val="40000"/>
                          <a:shade val="51000"/>
                          <a:satMod val="130000"/>
                        </a:schemeClr>
                      </a:gs>
                      <a:gs pos="80000">
                        <a:schemeClr val="accent6">
                          <a:lumMod val="60000"/>
                          <a:lumOff val="40000"/>
                          <a:shade val="93000"/>
                          <a:satMod val="130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'2-1'!$AB$32:$AM$32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22</c:v>
                      </c:pt>
                      <c:pt idx="1">
                        <c:v>13</c:v>
                      </c:pt>
                      <c:pt idx="2">
                        <c:v>12</c:v>
                      </c:pt>
                      <c:pt idx="3">
                        <c:v>9</c:v>
                      </c:pt>
                      <c:pt idx="4">
                        <c:v>19</c:v>
                      </c:pt>
                      <c:pt idx="5">
                        <c:v>11</c:v>
                      </c:pt>
                      <c:pt idx="6">
                        <c:v>16</c:v>
                      </c:pt>
                      <c:pt idx="7">
                        <c:v>7</c:v>
                      </c:pt>
                      <c:pt idx="8">
                        <c:v>7</c:v>
                      </c:pt>
                      <c:pt idx="9">
                        <c:v>11</c:v>
                      </c:pt>
                      <c:pt idx="10">
                        <c:v>15</c:v>
                      </c:pt>
                      <c:pt idx="11">
                        <c:v>13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F907-F141-ABC4-0102CDE41F05}"/>
                  </c:ext>
                </c:extLst>
              </c15:ser>
            </c15:filteredBarSeries>
            <c15:filteredBar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'2-1'!$A$33</c15:sqref>
                        </c15:formulaRef>
                      </c:ext>
                    </c:extLst>
                    <c:strCache>
                      <c:ptCount val="1"/>
                      <c:pt idx="0">
                        <c:v>Hazardous liquid pipeline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50000"/>
                          <a:shade val="51000"/>
                          <a:satMod val="130000"/>
                        </a:schemeClr>
                      </a:gs>
                      <a:gs pos="80000">
                        <a:schemeClr val="accent1">
                          <a:lumMod val="50000"/>
                          <a:shade val="93000"/>
                          <a:satMod val="130000"/>
                        </a:schemeClr>
                      </a:gs>
                      <a:gs pos="100000">
                        <a:schemeClr val="accent1">
                          <a:lumMod val="5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'2-1'!$AB$33:$AM$33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</c:v>
                      </c:pt>
                      <c:pt idx="1">
                        <c:v>0</c:v>
                      </c:pt>
                      <c:pt idx="2">
                        <c:v>3</c:v>
                      </c:pt>
                      <c:pt idx="3">
                        <c:v>1</c:v>
                      </c:pt>
                      <c:pt idx="4">
                        <c:v>0</c:v>
                      </c:pt>
                      <c:pt idx="5">
                        <c:v>1</c:v>
                      </c:pt>
                      <c:pt idx="6">
                        <c:v>3</c:v>
                      </c:pt>
                      <c:pt idx="7">
                        <c:v>1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5</c:v>
                      </c:pt>
                      <c:pt idx="11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F907-F141-ABC4-0102CDE41F05}"/>
                  </c:ext>
                </c:extLst>
              </c15:ser>
            </c15:filteredBarSeries>
            <c15:filteredBar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'2-1'!$A$34</c15:sqref>
                        </c15:formulaRef>
                      </c:ext>
                    </c:extLst>
                    <c:strCache>
                      <c:ptCount val="1"/>
                      <c:pt idx="0">
                        <c:v>Gas pipeline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50000"/>
                          <a:shade val="51000"/>
                          <a:satMod val="130000"/>
                        </a:schemeClr>
                      </a:gs>
                      <a:gs pos="80000">
                        <a:schemeClr val="accent2">
                          <a:lumMod val="50000"/>
                          <a:shade val="93000"/>
                          <a:satMod val="130000"/>
                        </a:schemeClr>
                      </a:gs>
                      <a:gs pos="100000">
                        <a:schemeClr val="accent2">
                          <a:lumMod val="5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'2-1'!$AB$34:$AM$34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21</c:v>
                      </c:pt>
                      <c:pt idx="1">
                        <c:v>13</c:v>
                      </c:pt>
                      <c:pt idx="2">
                        <c:v>9</c:v>
                      </c:pt>
                      <c:pt idx="3">
                        <c:v>8</c:v>
                      </c:pt>
                      <c:pt idx="4">
                        <c:v>19</c:v>
                      </c:pt>
                      <c:pt idx="5">
                        <c:v>10</c:v>
                      </c:pt>
                      <c:pt idx="6">
                        <c:v>13</c:v>
                      </c:pt>
                      <c:pt idx="7">
                        <c:v>6</c:v>
                      </c:pt>
                      <c:pt idx="8">
                        <c:v>7</c:v>
                      </c:pt>
                      <c:pt idx="9">
                        <c:v>11</c:v>
                      </c:pt>
                      <c:pt idx="10">
                        <c:v>10</c:v>
                      </c:pt>
                      <c:pt idx="11">
                        <c:v>13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F907-F141-ABC4-0102CDE41F05}"/>
                  </c:ext>
                </c:extLst>
              </c15:ser>
            </c15:filteredBarSeries>
            <c15:filteredBar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'2-1'!$A$35</c15:sqref>
                        </c15:formulaRef>
                      </c:ext>
                    </c:extLst>
                    <c:strCache>
                      <c:ptCount val="1"/>
                      <c:pt idx="0">
                        <c:v>Other counts, redundant with above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50000"/>
                          <a:shade val="51000"/>
                          <a:satMod val="130000"/>
                        </a:schemeClr>
                      </a:gs>
                      <a:gs pos="80000">
                        <a:schemeClr val="accent3">
                          <a:lumMod val="50000"/>
                          <a:shade val="93000"/>
                          <a:satMod val="130000"/>
                        </a:schemeClr>
                      </a:gs>
                      <a:gs pos="100000">
                        <a:schemeClr val="accent3">
                          <a:lumMod val="5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'2-1'!$AB$35:$AM$35</c15:sqref>
                        </c15:formulaRef>
                      </c:ext>
                    </c:extLst>
                    <c:numCache>
                      <c:formatCode>General</c:formatCode>
                      <c:ptCount val="12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F907-F141-ABC4-0102CDE41F05}"/>
                  </c:ext>
                </c:extLst>
              </c15:ser>
            </c15:filteredBarSeries>
            <c15:filteredBar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'2-1'!$A$36</c15:sqref>
                        </c15:formulaRef>
                      </c:ext>
                    </c:extLst>
                    <c:strCache>
                      <c:ptCount val="1"/>
                      <c:pt idx="0">
                        <c:v>Railroad, killed at public crossing with motor vehicle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50000"/>
                          <a:shade val="51000"/>
                          <a:satMod val="130000"/>
                        </a:schemeClr>
                      </a:gs>
                      <a:gs pos="80000">
                        <a:schemeClr val="accent4">
                          <a:lumMod val="50000"/>
                          <a:shade val="93000"/>
                          <a:satMod val="130000"/>
                        </a:schemeClr>
                      </a:gs>
                      <a:gs pos="100000">
                        <a:schemeClr val="accent4">
                          <a:lumMod val="5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'2-1'!$AB$36:$AM$36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136</c:v>
                      </c:pt>
                      <c:pt idx="1">
                        <c:v>138</c:v>
                      </c:pt>
                      <c:pt idx="2">
                        <c:v>135</c:v>
                      </c:pt>
                      <c:pt idx="3">
                        <c:v>141</c:v>
                      </c:pt>
                      <c:pt idx="4">
                        <c:v>144</c:v>
                      </c:pt>
                      <c:pt idx="5">
                        <c:v>128</c:v>
                      </c:pt>
                      <c:pt idx="6">
                        <c:v>130</c:v>
                      </c:pt>
                      <c:pt idx="7">
                        <c:v>140</c:v>
                      </c:pt>
                      <c:pt idx="8">
                        <c:v>132</c:v>
                      </c:pt>
                      <c:pt idx="9">
                        <c:v>128</c:v>
                      </c:pt>
                      <c:pt idx="10">
                        <c:v>94</c:v>
                      </c:pt>
                      <c:pt idx="11">
                        <c:v>128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F907-F141-ABC4-0102CDE41F05}"/>
                  </c:ext>
                </c:extLst>
              </c15:ser>
            </c15:filteredBarSeries>
            <c15:filteredBar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'2-1'!$A$37</c15:sqref>
                        </c15:formulaRef>
                      </c:ext>
                    </c:extLst>
                    <c:strCache>
                      <c:ptCount val="1"/>
                      <c:pt idx="0">
                        <c:v>Rail, passenger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50000"/>
                          <a:shade val="51000"/>
                          <a:satMod val="130000"/>
                        </a:schemeClr>
                      </a:gs>
                      <a:gs pos="80000">
                        <a:schemeClr val="accent5">
                          <a:lumMod val="50000"/>
                          <a:shade val="93000"/>
                          <a:satMod val="130000"/>
                        </a:schemeClr>
                      </a:gs>
                      <a:gs pos="100000">
                        <a:schemeClr val="accent5">
                          <a:lumMod val="5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'2-1'!$AB$37:$AM$37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215</c:v>
                      </c:pt>
                      <c:pt idx="1">
                        <c:v>189</c:v>
                      </c:pt>
                      <c:pt idx="2">
                        <c:v>194</c:v>
                      </c:pt>
                      <c:pt idx="3">
                        <c:v>197</c:v>
                      </c:pt>
                      <c:pt idx="4">
                        <c:v>219</c:v>
                      </c:pt>
                      <c:pt idx="5">
                        <c:v>249</c:v>
                      </c:pt>
                      <c:pt idx="6">
                        <c:v>254</c:v>
                      </c:pt>
                      <c:pt idx="7">
                        <c:v>307</c:v>
                      </c:pt>
                      <c:pt idx="8">
                        <c:v>254</c:v>
                      </c:pt>
                      <c:pt idx="9">
                        <c:v>262</c:v>
                      </c:pt>
                      <c:pt idx="10">
                        <c:v>186</c:v>
                      </c:pt>
                      <c:pt idx="11">
                        <c:v>203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F907-F141-ABC4-0102CDE41F05}"/>
                  </c:ext>
                </c:extLst>
              </c15:ser>
            </c15:filteredBarSeries>
            <c15:filteredBar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'2-1'!$A$38</c15:sqref>
                        </c15:formulaRef>
                      </c:ext>
                    </c:extLst>
                    <c:strCache>
                      <c:ptCount val="1"/>
                      <c:pt idx="0">
                        <c:v>Train accidents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50000"/>
                          <a:shade val="51000"/>
                          <a:satMod val="130000"/>
                        </a:schemeClr>
                      </a:gs>
                      <a:gs pos="80000">
                        <a:schemeClr val="accent6">
                          <a:lumMod val="50000"/>
                          <a:shade val="93000"/>
                          <a:satMod val="130000"/>
                        </a:schemeClr>
                      </a:gs>
                      <a:gs pos="100000">
                        <a:schemeClr val="accent6">
                          <a:lumMod val="5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'2-1'!$AB$38:$AM$38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4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5</c:v>
                      </c:pt>
                      <c:pt idx="4">
                        <c:v>3</c:v>
                      </c:pt>
                      <c:pt idx="5">
                        <c:v>10</c:v>
                      </c:pt>
                      <c:pt idx="6">
                        <c:v>4</c:v>
                      </c:pt>
                      <c:pt idx="7">
                        <c:v>5</c:v>
                      </c:pt>
                      <c:pt idx="8">
                        <c:v>3</c:v>
                      </c:pt>
                      <c:pt idx="9">
                        <c:v>3</c:v>
                      </c:pt>
                      <c:pt idx="10">
                        <c:v>1</c:v>
                      </c:pt>
                      <c:pt idx="11">
                        <c:v>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F907-F141-ABC4-0102CDE41F05}"/>
                  </c:ext>
                </c:extLst>
              </c15:ser>
            </c15:filteredBarSeries>
            <c15:filteredBarSeries>
              <c15:ser>
                <c:idx val="36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'2-1'!$A$39</c15:sqref>
                        </c15:formulaRef>
                      </c:ext>
                    </c:extLst>
                    <c:strCache>
                      <c:ptCount val="1"/>
                      <c:pt idx="0">
                        <c:v>Highway-rail grade crossingo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70000"/>
                          <a:lumOff val="30000"/>
                          <a:shade val="51000"/>
                          <a:satMod val="130000"/>
                        </a:schemeClr>
                      </a:gs>
                      <a:gs pos="80000">
                        <a:schemeClr val="accent1">
                          <a:lumMod val="70000"/>
                          <a:lumOff val="30000"/>
                          <a:shade val="93000"/>
                          <a:satMod val="130000"/>
                        </a:schemeClr>
                      </a:gs>
                      <a:gs pos="100000">
                        <a:schemeClr val="accent1">
                          <a:lumMod val="70000"/>
                          <a:lumOff val="3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'2-1'!$AB$39:$AM$39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74</c:v>
                      </c:pt>
                      <c:pt idx="1">
                        <c:v>58</c:v>
                      </c:pt>
                      <c:pt idx="2">
                        <c:v>62</c:v>
                      </c:pt>
                      <c:pt idx="3">
                        <c:v>75</c:v>
                      </c:pt>
                      <c:pt idx="4">
                        <c:v>61</c:v>
                      </c:pt>
                      <c:pt idx="5">
                        <c:v>82</c:v>
                      </c:pt>
                      <c:pt idx="6">
                        <c:v>88</c:v>
                      </c:pt>
                      <c:pt idx="7">
                        <c:v>99</c:v>
                      </c:pt>
                      <c:pt idx="8">
                        <c:v>79</c:v>
                      </c:pt>
                      <c:pt idx="9">
                        <c:v>113</c:v>
                      </c:pt>
                      <c:pt idx="10">
                        <c:v>60</c:v>
                      </c:pt>
                      <c:pt idx="11">
                        <c:v>59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F907-F141-ABC4-0102CDE41F05}"/>
                  </c:ext>
                </c:extLst>
              </c15:ser>
            </c15:filteredBarSeries>
            <c15:filteredBarSeries>
              <c15:ser>
                <c:idx val="37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'2-1'!$A$40</c15:sqref>
                        </c15:formulaRef>
                      </c:ext>
                    </c:extLst>
                    <c:strCache>
                      <c:ptCount val="1"/>
                      <c:pt idx="0">
                        <c:v>Trespassers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70000"/>
                          <a:lumOff val="30000"/>
                          <a:shade val="51000"/>
                          <a:satMod val="130000"/>
                        </a:schemeClr>
                      </a:gs>
                      <a:gs pos="80000">
                        <a:schemeClr val="accent2">
                          <a:lumMod val="70000"/>
                          <a:lumOff val="30000"/>
                          <a:shade val="93000"/>
                          <a:satMod val="130000"/>
                        </a:schemeClr>
                      </a:gs>
                      <a:gs pos="100000">
                        <a:schemeClr val="accent2">
                          <a:lumMod val="70000"/>
                          <a:lumOff val="3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'2-1'!$AB$40:$AM$40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131</c:v>
                      </c:pt>
                      <c:pt idx="1">
                        <c:v>123</c:v>
                      </c:pt>
                      <c:pt idx="2">
                        <c:v>121</c:v>
                      </c:pt>
                      <c:pt idx="3">
                        <c:v>110</c:v>
                      </c:pt>
                      <c:pt idx="4">
                        <c:v>146</c:v>
                      </c:pt>
                      <c:pt idx="5">
                        <c:v>150</c:v>
                      </c:pt>
                      <c:pt idx="6">
                        <c:v>157</c:v>
                      </c:pt>
                      <c:pt idx="7">
                        <c:v>189</c:v>
                      </c:pt>
                      <c:pt idx="8">
                        <c:v>158</c:v>
                      </c:pt>
                      <c:pt idx="9">
                        <c:v>141</c:v>
                      </c:pt>
                      <c:pt idx="10">
                        <c:v>122</c:v>
                      </c:pt>
                      <c:pt idx="11">
                        <c:v>135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F907-F141-ABC4-0102CDE41F05}"/>
                  </c:ext>
                </c:extLst>
              </c15:ser>
            </c15:filteredBarSeries>
            <c15:filteredBarSeries>
              <c15:ser>
                <c:idx val="38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'2-1'!$A$41</c15:sqref>
                        </c15:formulaRef>
                      </c:ext>
                    </c:extLst>
                    <c:strCache>
                      <c:ptCount val="1"/>
                      <c:pt idx="0">
                        <c:v>Rail, other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70000"/>
                          <a:lumOff val="30000"/>
                          <a:shade val="51000"/>
                          <a:satMod val="130000"/>
                        </a:schemeClr>
                      </a:gs>
                      <a:gs pos="80000">
                        <a:schemeClr val="accent3">
                          <a:lumMod val="70000"/>
                          <a:lumOff val="30000"/>
                          <a:shade val="93000"/>
                          <a:satMod val="130000"/>
                        </a:schemeClr>
                      </a:gs>
                      <a:gs pos="100000">
                        <a:schemeClr val="accent3">
                          <a:lumMod val="70000"/>
                          <a:lumOff val="3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'2-1'!$AB$41:$AM$41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6</c:v>
                      </c:pt>
                      <c:pt idx="1">
                        <c:v>8</c:v>
                      </c:pt>
                      <c:pt idx="2">
                        <c:v>11</c:v>
                      </c:pt>
                      <c:pt idx="3">
                        <c:v>7</c:v>
                      </c:pt>
                      <c:pt idx="4">
                        <c:v>9</c:v>
                      </c:pt>
                      <c:pt idx="5">
                        <c:v>7</c:v>
                      </c:pt>
                      <c:pt idx="6">
                        <c:v>5</c:v>
                      </c:pt>
                      <c:pt idx="7">
                        <c:v>14</c:v>
                      </c:pt>
                      <c:pt idx="8">
                        <c:v>14</c:v>
                      </c:pt>
                      <c:pt idx="9">
                        <c:v>5</c:v>
                      </c:pt>
                      <c:pt idx="10">
                        <c:v>3</c:v>
                      </c:pt>
                      <c:pt idx="11">
                        <c:v>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F907-F141-ABC4-0102CDE41F05}"/>
                  </c:ext>
                </c:extLst>
              </c15:ser>
            </c15:filteredBarSeries>
            <c15:filteredBarSeries>
              <c15:ser>
                <c:idx val="39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'2-1'!$A$42</c15:sqref>
                        </c15:formulaRef>
                      </c:ext>
                    </c:extLst>
                    <c:strCache>
                      <c:ptCount val="1"/>
                      <c:pt idx="0">
                        <c:v>Rail, freight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70000"/>
                          <a:lumOff val="30000"/>
                          <a:shade val="51000"/>
                          <a:satMod val="130000"/>
                        </a:schemeClr>
                      </a:gs>
                      <a:gs pos="80000">
                        <a:schemeClr val="accent4">
                          <a:lumMod val="70000"/>
                          <a:lumOff val="30000"/>
                          <a:shade val="93000"/>
                          <a:satMod val="130000"/>
                        </a:schemeClr>
                      </a:gs>
                      <a:gs pos="100000">
                        <a:schemeClr val="accent4">
                          <a:lumMod val="70000"/>
                          <a:lumOff val="3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'2-1'!$AB$42:$AM$42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520</c:v>
                      </c:pt>
                      <c:pt idx="1">
                        <c:v>492</c:v>
                      </c:pt>
                      <c:pt idx="2">
                        <c:v>475</c:v>
                      </c:pt>
                      <c:pt idx="3">
                        <c:v>505</c:v>
                      </c:pt>
                      <c:pt idx="4">
                        <c:v>551</c:v>
                      </c:pt>
                      <c:pt idx="5">
                        <c:v>500</c:v>
                      </c:pt>
                      <c:pt idx="6">
                        <c:v>507</c:v>
                      </c:pt>
                      <c:pt idx="7">
                        <c:v>510</c:v>
                      </c:pt>
                      <c:pt idx="8">
                        <c:v>539</c:v>
                      </c:pt>
                      <c:pt idx="9">
                        <c:v>589</c:v>
                      </c:pt>
                      <c:pt idx="10">
                        <c:v>540</c:v>
                      </c:pt>
                      <c:pt idx="11">
                        <c:v>649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F907-F141-ABC4-0102CDE41F05}"/>
                  </c:ext>
                </c:extLst>
              </c15:ser>
            </c15:filteredBarSeries>
            <c15:filteredBar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'2-1'!$A$43</c15:sqref>
                        </c15:formulaRef>
                      </c:ext>
                    </c:extLst>
                    <c:strCache>
                      <c:ptCount val="1"/>
                      <c:pt idx="0">
                        <c:v>Train accidents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70000"/>
                          <a:lumOff val="30000"/>
                          <a:shade val="51000"/>
                          <a:satMod val="130000"/>
                        </a:schemeClr>
                      </a:gs>
                      <a:gs pos="80000">
                        <a:schemeClr val="accent5">
                          <a:lumMod val="70000"/>
                          <a:lumOff val="30000"/>
                          <a:shade val="93000"/>
                          <a:satMod val="130000"/>
                        </a:schemeClr>
                      </a:gs>
                      <a:gs pos="100000">
                        <a:schemeClr val="accent5">
                          <a:lumMod val="70000"/>
                          <a:lumOff val="3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'2-1'!$AB$43:$AM$43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4</c:v>
                      </c:pt>
                      <c:pt idx="1">
                        <c:v>6</c:v>
                      </c:pt>
                      <c:pt idx="2">
                        <c:v>9</c:v>
                      </c:pt>
                      <c:pt idx="3">
                        <c:v>6</c:v>
                      </c:pt>
                      <c:pt idx="4">
                        <c:v>2</c:v>
                      </c:pt>
                      <c:pt idx="5">
                        <c:v>1</c:v>
                      </c:pt>
                      <c:pt idx="6">
                        <c:v>3</c:v>
                      </c:pt>
                      <c:pt idx="7">
                        <c:v>2</c:v>
                      </c:pt>
                      <c:pt idx="8">
                        <c:v>4</c:v>
                      </c:pt>
                      <c:pt idx="9">
                        <c:v>0</c:v>
                      </c:pt>
                      <c:pt idx="10">
                        <c:v>5</c:v>
                      </c:pt>
                      <c:pt idx="11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F907-F141-ABC4-0102CDE41F05}"/>
                  </c:ext>
                </c:extLst>
              </c15:ser>
            </c15:filteredBarSeries>
            <c15:filteredBarSeries>
              <c15:ser>
                <c:idx val="41"/>
                <c:order val="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'2-1'!$A$44</c15:sqref>
                        </c15:formulaRef>
                      </c:ext>
                    </c:extLst>
                    <c:strCache>
                      <c:ptCount val="1"/>
                      <c:pt idx="0">
                        <c:v>Highway-rail grade crossingp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70000"/>
                          <a:lumOff val="30000"/>
                          <a:shade val="51000"/>
                          <a:satMod val="130000"/>
                        </a:schemeClr>
                      </a:gs>
                      <a:gs pos="80000">
                        <a:schemeClr val="accent6">
                          <a:lumMod val="70000"/>
                          <a:lumOff val="30000"/>
                          <a:shade val="93000"/>
                          <a:satMod val="130000"/>
                        </a:schemeClr>
                      </a:gs>
                      <a:gs pos="100000">
                        <a:schemeClr val="accent6">
                          <a:lumMod val="70000"/>
                          <a:lumOff val="3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'2-1'!$AB$44:$AM$44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187</c:v>
                      </c:pt>
                      <c:pt idx="1">
                        <c:v>188</c:v>
                      </c:pt>
                      <c:pt idx="2">
                        <c:v>169</c:v>
                      </c:pt>
                      <c:pt idx="3">
                        <c:v>157</c:v>
                      </c:pt>
                      <c:pt idx="4">
                        <c:v>202</c:v>
                      </c:pt>
                      <c:pt idx="5">
                        <c:v>155</c:v>
                      </c:pt>
                      <c:pt idx="6">
                        <c:v>167</c:v>
                      </c:pt>
                      <c:pt idx="7">
                        <c:v>172</c:v>
                      </c:pt>
                      <c:pt idx="8">
                        <c:v>178</c:v>
                      </c:pt>
                      <c:pt idx="9">
                        <c:v>176</c:v>
                      </c:pt>
                      <c:pt idx="10">
                        <c:v>134</c:v>
                      </c:pt>
                      <c:pt idx="11">
                        <c:v>173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F907-F141-ABC4-0102CDE41F05}"/>
                  </c:ext>
                </c:extLst>
              </c15:ser>
            </c15:filteredBarSeries>
            <c15:filteredBarSeries>
              <c15:ser>
                <c:idx val="42"/>
                <c:order val="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'2-1'!$A$45</c15:sqref>
                        </c15:formulaRef>
                      </c:ext>
                    </c:extLst>
                    <c:strCache>
                      <c:ptCount val="1"/>
                      <c:pt idx="0">
                        <c:v>Trespassers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70000"/>
                          <a:shade val="51000"/>
                          <a:satMod val="130000"/>
                        </a:schemeClr>
                      </a:gs>
                      <a:gs pos="80000">
                        <a:schemeClr val="accent1">
                          <a:lumMod val="70000"/>
                          <a:shade val="93000"/>
                          <a:satMod val="130000"/>
                        </a:schemeClr>
                      </a:gs>
                      <a:gs pos="100000">
                        <a:schemeClr val="accent1">
                          <a:lumMod val="7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'2-1'!$AB$45:$AM$45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310</c:v>
                      </c:pt>
                      <c:pt idx="1">
                        <c:v>276</c:v>
                      </c:pt>
                      <c:pt idx="2">
                        <c:v>284</c:v>
                      </c:pt>
                      <c:pt idx="3">
                        <c:v>317</c:v>
                      </c:pt>
                      <c:pt idx="4">
                        <c:v>325</c:v>
                      </c:pt>
                      <c:pt idx="5">
                        <c:v>300</c:v>
                      </c:pt>
                      <c:pt idx="6">
                        <c:v>311</c:v>
                      </c:pt>
                      <c:pt idx="7">
                        <c:v>316</c:v>
                      </c:pt>
                      <c:pt idx="8">
                        <c:v>341</c:v>
                      </c:pt>
                      <c:pt idx="9">
                        <c:v>393</c:v>
                      </c:pt>
                      <c:pt idx="10">
                        <c:v>381</c:v>
                      </c:pt>
                      <c:pt idx="11">
                        <c:v>446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F907-F141-ABC4-0102CDE41F05}"/>
                  </c:ext>
                </c:extLst>
              </c15:ser>
            </c15:filteredBarSeries>
            <c15:filteredBar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'2-1'!$A$46</c15:sqref>
                        </c15:formulaRef>
                      </c:ext>
                    </c:extLst>
                    <c:strCache>
                      <c:ptCount val="1"/>
                      <c:pt idx="0">
                        <c:v>Rail, other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70000"/>
                          <a:shade val="51000"/>
                          <a:satMod val="130000"/>
                        </a:schemeClr>
                      </a:gs>
                      <a:gs pos="80000">
                        <a:schemeClr val="accent2">
                          <a:lumMod val="70000"/>
                          <a:shade val="93000"/>
                          <a:satMod val="130000"/>
                        </a:schemeClr>
                      </a:gs>
                      <a:gs pos="100000">
                        <a:schemeClr val="accent2">
                          <a:lumMod val="7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'2-1'!$AB$46:$AM$46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19</c:v>
                      </c:pt>
                      <c:pt idx="1">
                        <c:v>22</c:v>
                      </c:pt>
                      <c:pt idx="2">
                        <c:v>13</c:v>
                      </c:pt>
                      <c:pt idx="3">
                        <c:v>25</c:v>
                      </c:pt>
                      <c:pt idx="4">
                        <c:v>22</c:v>
                      </c:pt>
                      <c:pt idx="5">
                        <c:v>44</c:v>
                      </c:pt>
                      <c:pt idx="6">
                        <c:v>26</c:v>
                      </c:pt>
                      <c:pt idx="7">
                        <c:v>20</c:v>
                      </c:pt>
                      <c:pt idx="8">
                        <c:v>16</c:v>
                      </c:pt>
                      <c:pt idx="9">
                        <c:v>20</c:v>
                      </c:pt>
                      <c:pt idx="10">
                        <c:v>20</c:v>
                      </c:pt>
                      <c:pt idx="11">
                        <c:v>29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F907-F141-ABC4-0102CDE41F05}"/>
                  </c:ext>
                </c:extLst>
              </c15:ser>
            </c15:filteredBarSeries>
            <c15:filteredBarSeries>
              <c15:ser>
                <c:idx val="44"/>
                <c:order val="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'2-1'!$A$47</c15:sqref>
                        </c15:formulaRef>
                      </c:ext>
                    </c:extLst>
                    <c:strCache>
                      <c:ptCount val="1"/>
                      <c:pt idx="0">
                        <c:v>Transit, non-rail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70000"/>
                          <a:shade val="51000"/>
                          <a:satMod val="130000"/>
                        </a:schemeClr>
                      </a:gs>
                      <a:gs pos="80000">
                        <a:schemeClr val="accent3">
                          <a:lumMod val="70000"/>
                          <a:shade val="93000"/>
                          <a:satMod val="130000"/>
                        </a:schemeClr>
                      </a:gs>
                      <a:gs pos="100000">
                        <a:schemeClr val="accent3">
                          <a:lumMod val="7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'2-1'!$AB$47:$AM$47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102</c:v>
                      </c:pt>
                      <c:pt idx="1">
                        <c:v>97</c:v>
                      </c:pt>
                      <c:pt idx="2">
                        <c:v>115</c:v>
                      </c:pt>
                      <c:pt idx="3">
                        <c:v>124</c:v>
                      </c:pt>
                      <c:pt idx="4">
                        <c:v>104</c:v>
                      </c:pt>
                      <c:pt idx="5">
                        <c:v>105</c:v>
                      </c:pt>
                      <c:pt idx="6">
                        <c:v>109</c:v>
                      </c:pt>
                      <c:pt idx="7">
                        <c:v>98</c:v>
                      </c:pt>
                      <c:pt idx="8">
                        <c:v>86</c:v>
                      </c:pt>
                      <c:pt idx="9">
                        <c:v>95</c:v>
                      </c:pt>
                      <c:pt idx="10">
                        <c:v>113</c:v>
                      </c:pt>
                      <c:pt idx="11">
                        <c:v>124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F907-F141-ABC4-0102CDE41F05}"/>
                  </c:ext>
                </c:extLst>
              </c15:ser>
            </c15:filteredBarSeries>
            <c15:filteredBarSeries>
              <c15:ser>
                <c:idx val="45"/>
                <c:order val="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'2-1'!$A$48</c15:sqref>
                        </c15:formulaRef>
                      </c:ext>
                    </c:extLst>
                    <c:strCache>
                      <c:ptCount val="1"/>
                      <c:pt idx="0">
                        <c:v>Transit, rail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70000"/>
                          <a:shade val="51000"/>
                          <a:satMod val="130000"/>
                        </a:schemeClr>
                      </a:gs>
                      <a:gs pos="80000">
                        <a:schemeClr val="accent4">
                          <a:lumMod val="70000"/>
                          <a:shade val="93000"/>
                          <a:satMod val="130000"/>
                        </a:schemeClr>
                      </a:gs>
                      <a:gs pos="100000">
                        <a:schemeClr val="accent4">
                          <a:lumMod val="7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'2-1'!$AB$48:$AM$48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122</c:v>
                      </c:pt>
                      <c:pt idx="1">
                        <c:v>130</c:v>
                      </c:pt>
                      <c:pt idx="2">
                        <c:v>150</c:v>
                      </c:pt>
                      <c:pt idx="3">
                        <c:v>149</c:v>
                      </c:pt>
                      <c:pt idx="4">
                        <c:v>136</c:v>
                      </c:pt>
                      <c:pt idx="5">
                        <c:v>146</c:v>
                      </c:pt>
                      <c:pt idx="6">
                        <c:v>150</c:v>
                      </c:pt>
                      <c:pt idx="7">
                        <c:v>151</c:v>
                      </c:pt>
                      <c:pt idx="8">
                        <c:v>174</c:v>
                      </c:pt>
                      <c:pt idx="9">
                        <c:v>173</c:v>
                      </c:pt>
                      <c:pt idx="10">
                        <c:v>176</c:v>
                      </c:pt>
                      <c:pt idx="11">
                        <c:v>197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F907-F141-ABC4-0102CDE41F05}"/>
                  </c:ext>
                </c:extLst>
              </c15:ser>
            </c15:filteredBarSeries>
            <c15:filteredBarSeries>
              <c15:ser>
                <c:idx val="46"/>
                <c:order val="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'2-1'!$A$49</c15:sqref>
                        </c15:formulaRef>
                      </c:ext>
                    </c:extLst>
                    <c:strCache>
                      <c:ptCount val="1"/>
                      <c:pt idx="0">
                        <c:v>Water, Vessel-relatedq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70000"/>
                          <a:shade val="51000"/>
                          <a:satMod val="130000"/>
                        </a:schemeClr>
                      </a:gs>
                      <a:gs pos="80000">
                        <a:schemeClr val="accent5">
                          <a:lumMod val="70000"/>
                          <a:shade val="93000"/>
                          <a:satMod val="130000"/>
                        </a:schemeClr>
                      </a:gs>
                      <a:gs pos="100000">
                        <a:schemeClr val="accent5">
                          <a:lumMod val="7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'2-1'!$AB$49:$AM$49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37</c:v>
                      </c:pt>
                      <c:pt idx="1">
                        <c:v>27</c:v>
                      </c:pt>
                      <c:pt idx="2">
                        <c:v>25</c:v>
                      </c:pt>
                      <c:pt idx="3">
                        <c:v>16</c:v>
                      </c:pt>
                      <c:pt idx="4">
                        <c:v>14</c:v>
                      </c:pt>
                      <c:pt idx="5">
                        <c:v>46</c:v>
                      </c:pt>
                      <c:pt idx="6">
                        <c:v>18</c:v>
                      </c:pt>
                      <c:pt idx="7">
                        <c:v>24</c:v>
                      </c:pt>
                      <c:pt idx="8">
                        <c:v>32</c:v>
                      </c:pt>
                      <c:pt idx="9">
                        <c:v>57</c:v>
                      </c:pt>
                      <c:pt idx="10">
                        <c:v>41</c:v>
                      </c:pt>
                      <c:pt idx="11">
                        <c:v>17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E-F907-F141-ABC4-0102CDE41F05}"/>
                  </c:ext>
                </c:extLst>
              </c15:ser>
            </c15:filteredBarSeries>
            <c15:filteredBarSeries>
              <c15:ser>
                <c:idx val="47"/>
                <c:order val="4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'2-1'!$A$50</c15:sqref>
                        </c15:formulaRef>
                      </c:ext>
                    </c:extLst>
                    <c:strCache>
                      <c:ptCount val="1"/>
                      <c:pt idx="0">
                        <c:v>Water, Not related to vessel casualtiesr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70000"/>
                          <a:shade val="51000"/>
                          <a:satMod val="130000"/>
                        </a:schemeClr>
                      </a:gs>
                      <a:gs pos="80000">
                        <a:schemeClr val="accent6">
                          <a:lumMod val="70000"/>
                          <a:shade val="93000"/>
                          <a:satMod val="130000"/>
                        </a:schemeClr>
                      </a:gs>
                      <a:gs pos="100000">
                        <a:schemeClr val="accent6">
                          <a:lumMod val="70000"/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'2-1'!$AB$2:$AN$2</c15:sqref>
                        </c15:formulaRef>
                      </c:ext>
                    </c:extLst>
                    <c:strCache>
                      <c:ptCount val="13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(R) 2018</c:v>
                      </c:pt>
                      <c:pt idx="9">
                        <c:v>(R) 2019</c:v>
                      </c:pt>
                      <c:pt idx="10">
                        <c:v>(R) 2020</c:v>
                      </c:pt>
                      <c:pt idx="11">
                        <c:v>(R) 2021</c:v>
                      </c:pt>
                      <c:pt idx="12">
                        <c:v>(P) 2022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'2-1'!$AB$50:$AM$50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58</c:v>
                      </c:pt>
                      <c:pt idx="1">
                        <c:v>43</c:v>
                      </c:pt>
                      <c:pt idx="2">
                        <c:v>60</c:v>
                      </c:pt>
                      <c:pt idx="3">
                        <c:v>74</c:v>
                      </c:pt>
                      <c:pt idx="4">
                        <c:v>50</c:v>
                      </c:pt>
                      <c:pt idx="5">
                        <c:v>28</c:v>
                      </c:pt>
                      <c:pt idx="6">
                        <c:v>18</c:v>
                      </c:pt>
                      <c:pt idx="7">
                        <c:v>27</c:v>
                      </c:pt>
                      <c:pt idx="8">
                        <c:v>17</c:v>
                      </c:pt>
                      <c:pt idx="9">
                        <c:v>37</c:v>
                      </c:pt>
                      <c:pt idx="10">
                        <c:v>45</c:v>
                      </c:pt>
                      <c:pt idx="11">
                        <c:v>40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F-F907-F141-ABC4-0102CDE41F05}"/>
                  </c:ext>
                </c:extLst>
              </c15:ser>
            </c15:filteredBarSeries>
          </c:ext>
        </c:extLst>
      </c:barChart>
      <c:catAx>
        <c:axId val="825549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543248"/>
        <c:crosses val="autoZero"/>
        <c:auto val="1"/>
        <c:lblAlgn val="ctr"/>
        <c:lblOffset val="100"/>
        <c:noMultiLvlLbl val="0"/>
      </c:catAx>
      <c:valAx>
        <c:axId val="825543248"/>
        <c:scaling>
          <c:orientation val="minMax"/>
          <c:max val="450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54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4864106134151546"/>
          <c:y val="0.11635398862830712"/>
          <c:w val="0.28506589020122486"/>
          <c:h val="5.754517524757846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style1.xml><?xml version="1.0" encoding="utf-8"?>
<cs:chartStyle xmlns:cs="http://schemas.microsoft.com/office/drawing/2012/chartStyle" xmlns:a="http://schemas.openxmlformats.org/drawingml/2006/main" id="28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40000"/>
            <a:lumOff val="60000"/>
          </a:schemeClr>
        </a:solidFill>
        <a:round/>
      </a:ln>
    </cs:spPr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5A950C-2012-4860-8563-C4D54E3732A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90D2A3-85A8-4A0C-A255-2504486653F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000" b="1" i="0" baseline="0">
              <a:solidFill>
                <a:schemeClr val="bg1"/>
              </a:solidFill>
            </a:rPr>
            <a:t>Due to recent unfortunate airline crashes, the media has been promoting statistics stating air travel is no longer a safe way to travel. The public is bombarded with reports and figures about declining airline safety trends, challenging the notion of air travel as the safest mode of transportation.</a:t>
          </a:r>
          <a:endParaRPr lang="en-US" sz="1000" b="1" baseline="0" dirty="0">
            <a:solidFill>
              <a:schemeClr val="bg1"/>
            </a:solidFill>
          </a:endParaRPr>
        </a:p>
      </dgm:t>
    </dgm:pt>
    <dgm:pt modelId="{B25075FA-BF52-4A41-B800-339BCD35A618}" type="parTrans" cxnId="{BE0B7B73-73F7-4F54-BDDE-BC513C383B68}">
      <dgm:prSet/>
      <dgm:spPr/>
      <dgm:t>
        <a:bodyPr/>
        <a:lstStyle/>
        <a:p>
          <a:endParaRPr lang="en-US"/>
        </a:p>
      </dgm:t>
    </dgm:pt>
    <dgm:pt modelId="{C2E1F507-03F0-4746-BC8A-4BBAAB9DB580}" type="sibTrans" cxnId="{BE0B7B73-73F7-4F54-BDDE-BC513C383B68}">
      <dgm:prSet/>
      <dgm:spPr/>
      <dgm:t>
        <a:bodyPr/>
        <a:lstStyle/>
        <a:p>
          <a:endParaRPr lang="en-US"/>
        </a:p>
      </dgm:t>
    </dgm:pt>
    <dgm:pt modelId="{B5BE66FC-5FB5-48A6-A6A4-55F5E9756F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00" b="1" i="0" baseline="0">
              <a:solidFill>
                <a:schemeClr val="bg1"/>
              </a:solidFill>
            </a:rPr>
            <a:t>News outlets emphasize negative statistics and sensationalize incidents, fostering fear and uncertainty among travelers.</a:t>
          </a:r>
          <a:endParaRPr lang="en-US" sz="1100" b="1" dirty="0">
            <a:solidFill>
              <a:schemeClr val="bg1"/>
            </a:solidFill>
          </a:endParaRPr>
        </a:p>
      </dgm:t>
    </dgm:pt>
    <dgm:pt modelId="{EDFF8E5F-AB7E-431E-B0E0-F485B00B2AE9}" type="parTrans" cxnId="{F37A42F9-7750-4718-9698-25968F1793BF}">
      <dgm:prSet/>
      <dgm:spPr/>
      <dgm:t>
        <a:bodyPr/>
        <a:lstStyle/>
        <a:p>
          <a:endParaRPr lang="en-US"/>
        </a:p>
      </dgm:t>
    </dgm:pt>
    <dgm:pt modelId="{1F2ADB7B-EEC0-4905-B323-AFD093B8A6AB}" type="sibTrans" cxnId="{F37A42F9-7750-4718-9698-25968F1793BF}">
      <dgm:prSet/>
      <dgm:spPr/>
      <dgm:t>
        <a:bodyPr/>
        <a:lstStyle/>
        <a:p>
          <a:endParaRPr lang="en-US"/>
        </a:p>
      </dgm:t>
    </dgm:pt>
    <dgm:pt modelId="{E74B5205-A200-42C2-89DC-0C7AC440EE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00" b="1" i="0" baseline="0">
              <a:solidFill>
                <a:schemeClr val="bg1"/>
              </a:solidFill>
            </a:rPr>
            <a:t>What was once considered the safest mode of travel is now portrayed as one of the most dangerous, leading to skepticism and apprehension among the public.</a:t>
          </a:r>
          <a:endParaRPr lang="en-US" sz="1100" b="1" dirty="0">
            <a:solidFill>
              <a:schemeClr val="bg1"/>
            </a:solidFill>
          </a:endParaRPr>
        </a:p>
      </dgm:t>
    </dgm:pt>
    <dgm:pt modelId="{C248A01F-A959-4768-A279-08D240FC27A2}" type="parTrans" cxnId="{EBA0790E-D83A-47CD-A95C-2CBDA163506E}">
      <dgm:prSet/>
      <dgm:spPr/>
      <dgm:t>
        <a:bodyPr/>
        <a:lstStyle/>
        <a:p>
          <a:endParaRPr lang="en-US"/>
        </a:p>
      </dgm:t>
    </dgm:pt>
    <dgm:pt modelId="{BFE50D40-6729-4AB5-BC40-177F9734AFE0}" type="sibTrans" cxnId="{EBA0790E-D83A-47CD-A95C-2CBDA163506E}">
      <dgm:prSet/>
      <dgm:spPr/>
      <dgm:t>
        <a:bodyPr/>
        <a:lstStyle/>
        <a:p>
          <a:endParaRPr lang="en-US"/>
        </a:p>
      </dgm:t>
    </dgm:pt>
    <dgm:pt modelId="{1F024704-BFBE-4E0C-AC4E-DC44FA15A4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000" b="1" i="0" baseline="0" dirty="0">
              <a:solidFill>
                <a:schemeClr val="bg1"/>
              </a:solidFill>
            </a:rPr>
            <a:t>In response to these challenges, our airline is taking a data-driven approach to analyze and address safety concerns. As part of the data science team, I am tasked with leveraging data and analytics to combat negative publicity and present the airline's side of the story with clarity and credibility.</a:t>
          </a:r>
          <a:endParaRPr lang="en-US" sz="1000" b="1" dirty="0">
            <a:solidFill>
              <a:schemeClr val="bg1"/>
            </a:solidFill>
          </a:endParaRPr>
        </a:p>
      </dgm:t>
    </dgm:pt>
    <dgm:pt modelId="{5CDDDD0B-ED3F-485F-9993-EBE756B1117E}" type="parTrans" cxnId="{C6B70BB4-7231-443C-BB89-CCBF42AA2510}">
      <dgm:prSet/>
      <dgm:spPr/>
      <dgm:t>
        <a:bodyPr/>
        <a:lstStyle/>
        <a:p>
          <a:endParaRPr lang="en-US"/>
        </a:p>
      </dgm:t>
    </dgm:pt>
    <dgm:pt modelId="{BA0087C1-74E2-463A-85AA-2FC315B0671B}" type="sibTrans" cxnId="{C6B70BB4-7231-443C-BB89-CCBF42AA2510}">
      <dgm:prSet/>
      <dgm:spPr/>
      <dgm:t>
        <a:bodyPr/>
        <a:lstStyle/>
        <a:p>
          <a:endParaRPr lang="en-US"/>
        </a:p>
      </dgm:t>
    </dgm:pt>
    <dgm:pt modelId="{1C318467-874D-4998-A449-C2798239725D}" type="pres">
      <dgm:prSet presAssocID="{635A950C-2012-4860-8563-C4D54E3732A5}" presName="root" presStyleCnt="0">
        <dgm:presLayoutVars>
          <dgm:dir/>
          <dgm:resizeHandles val="exact"/>
        </dgm:presLayoutVars>
      </dgm:prSet>
      <dgm:spPr/>
    </dgm:pt>
    <dgm:pt modelId="{6295A632-A9E0-42DA-8DB0-C704A6E88505}" type="pres">
      <dgm:prSet presAssocID="{3D90D2A3-85A8-4A0C-A255-2504486653F1}" presName="compNode" presStyleCnt="0"/>
      <dgm:spPr/>
    </dgm:pt>
    <dgm:pt modelId="{A966E806-08C7-4580-9E25-38EBC861FCF3}" type="pres">
      <dgm:prSet presAssocID="{3D90D2A3-85A8-4A0C-A255-2504486653F1}" presName="bgRect" presStyleLbl="bgShp" presStyleIdx="0" presStyleCnt="4"/>
      <dgm:spPr/>
    </dgm:pt>
    <dgm:pt modelId="{57D045F4-6FBA-4914-A5FF-8F3545739591}" type="pres">
      <dgm:prSet presAssocID="{3D90D2A3-85A8-4A0C-A255-2504486653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B86DA384-FE3E-4844-B080-37B9247479D6}" type="pres">
      <dgm:prSet presAssocID="{3D90D2A3-85A8-4A0C-A255-2504486653F1}" presName="spaceRect" presStyleCnt="0"/>
      <dgm:spPr/>
    </dgm:pt>
    <dgm:pt modelId="{F4B1EC9F-4514-4708-860F-D802B03C6D08}" type="pres">
      <dgm:prSet presAssocID="{3D90D2A3-85A8-4A0C-A255-2504486653F1}" presName="parTx" presStyleLbl="revTx" presStyleIdx="0" presStyleCnt="4" custScaleX="100000" custScaleY="84688" custLinFactNeighborX="-1857" custLinFactNeighborY="20671">
        <dgm:presLayoutVars>
          <dgm:chMax val="0"/>
          <dgm:chPref val="0"/>
        </dgm:presLayoutVars>
      </dgm:prSet>
      <dgm:spPr/>
    </dgm:pt>
    <dgm:pt modelId="{8F68AE1A-8321-4ED3-A04A-AD503AC06122}" type="pres">
      <dgm:prSet presAssocID="{C2E1F507-03F0-4746-BC8A-4BBAAB9DB580}" presName="sibTrans" presStyleCnt="0"/>
      <dgm:spPr/>
    </dgm:pt>
    <dgm:pt modelId="{0B57ED7C-450C-4C26-8B05-0E56AD42430E}" type="pres">
      <dgm:prSet presAssocID="{B5BE66FC-5FB5-48A6-A6A4-55F5E9756F0B}" presName="compNode" presStyleCnt="0"/>
      <dgm:spPr/>
    </dgm:pt>
    <dgm:pt modelId="{574AFB37-0128-4C11-8BEC-F6D7F6562A2D}" type="pres">
      <dgm:prSet presAssocID="{B5BE66FC-5FB5-48A6-A6A4-55F5E9756F0B}" presName="bgRect" presStyleLbl="bgShp" presStyleIdx="1" presStyleCnt="4"/>
      <dgm:spPr/>
    </dgm:pt>
    <dgm:pt modelId="{9003DE1E-1AB9-49B5-87B6-12943E3A901F}" type="pres">
      <dgm:prSet presAssocID="{B5BE66FC-5FB5-48A6-A6A4-55F5E9756F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9A9C6626-F057-45FB-9397-EA52B0E16EED}" type="pres">
      <dgm:prSet presAssocID="{B5BE66FC-5FB5-48A6-A6A4-55F5E9756F0B}" presName="spaceRect" presStyleCnt="0"/>
      <dgm:spPr/>
    </dgm:pt>
    <dgm:pt modelId="{816B682E-FDFD-4136-98F9-C3BA7B0F7096}" type="pres">
      <dgm:prSet presAssocID="{B5BE66FC-5FB5-48A6-A6A4-55F5E9756F0B}" presName="parTx" presStyleLbl="revTx" presStyleIdx="1" presStyleCnt="4" custLinFactNeighborX="-1682" custLinFactNeighborY="15958">
        <dgm:presLayoutVars>
          <dgm:chMax val="0"/>
          <dgm:chPref val="0"/>
        </dgm:presLayoutVars>
      </dgm:prSet>
      <dgm:spPr/>
    </dgm:pt>
    <dgm:pt modelId="{0D7947F9-55B6-42AF-A3A3-BE5D372B0CB7}" type="pres">
      <dgm:prSet presAssocID="{1F2ADB7B-EEC0-4905-B323-AFD093B8A6AB}" presName="sibTrans" presStyleCnt="0"/>
      <dgm:spPr/>
    </dgm:pt>
    <dgm:pt modelId="{3CDF0783-5918-4019-8CF4-1AA85D50AF5C}" type="pres">
      <dgm:prSet presAssocID="{E74B5205-A200-42C2-89DC-0C7AC440EEF9}" presName="compNode" presStyleCnt="0"/>
      <dgm:spPr/>
    </dgm:pt>
    <dgm:pt modelId="{DFEA815D-0AE5-49D5-8AF7-2FE70A36FCBA}" type="pres">
      <dgm:prSet presAssocID="{E74B5205-A200-42C2-89DC-0C7AC440EEF9}" presName="bgRect" presStyleLbl="bgShp" presStyleIdx="2" presStyleCnt="4"/>
      <dgm:spPr/>
    </dgm:pt>
    <dgm:pt modelId="{A52AAA49-F181-4C33-BBE1-EACE6A26E4AF}" type="pres">
      <dgm:prSet presAssocID="{E74B5205-A200-42C2-89DC-0C7AC440EEF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06697D95-E9EC-41A9-9150-6746EFB719AD}" type="pres">
      <dgm:prSet presAssocID="{E74B5205-A200-42C2-89DC-0C7AC440EEF9}" presName="spaceRect" presStyleCnt="0"/>
      <dgm:spPr/>
    </dgm:pt>
    <dgm:pt modelId="{A5D38FB9-CE99-402F-99FB-60614258DB2D}" type="pres">
      <dgm:prSet presAssocID="{E74B5205-A200-42C2-89DC-0C7AC440EEF9}" presName="parTx" presStyleLbl="revTx" presStyleIdx="2" presStyleCnt="4" custLinFactNeighborX="-1743" custLinFactNeighborY="17306">
        <dgm:presLayoutVars>
          <dgm:chMax val="0"/>
          <dgm:chPref val="0"/>
        </dgm:presLayoutVars>
      </dgm:prSet>
      <dgm:spPr/>
    </dgm:pt>
    <dgm:pt modelId="{F14C9EA7-573E-4974-B27C-94006E7398BF}" type="pres">
      <dgm:prSet presAssocID="{BFE50D40-6729-4AB5-BC40-177F9734AFE0}" presName="sibTrans" presStyleCnt="0"/>
      <dgm:spPr/>
    </dgm:pt>
    <dgm:pt modelId="{5BCF936A-742E-410A-9633-3D7DF0243E8A}" type="pres">
      <dgm:prSet presAssocID="{1F024704-BFBE-4E0C-AC4E-DC44FA15A42F}" presName="compNode" presStyleCnt="0"/>
      <dgm:spPr/>
    </dgm:pt>
    <dgm:pt modelId="{48B7F4B4-231D-4C6C-AA33-A50326C3617C}" type="pres">
      <dgm:prSet presAssocID="{1F024704-BFBE-4E0C-AC4E-DC44FA15A42F}" presName="bgRect" presStyleLbl="bgShp" presStyleIdx="3" presStyleCnt="4"/>
      <dgm:spPr/>
    </dgm:pt>
    <dgm:pt modelId="{E67039CE-1897-48F7-B6EF-4D5BF89D02C7}" type="pres">
      <dgm:prSet presAssocID="{1F024704-BFBE-4E0C-AC4E-DC44FA15A4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3B547BBB-99ED-450F-8640-404C75E25C6B}" type="pres">
      <dgm:prSet presAssocID="{1F024704-BFBE-4E0C-AC4E-DC44FA15A42F}" presName="spaceRect" presStyleCnt="0"/>
      <dgm:spPr/>
    </dgm:pt>
    <dgm:pt modelId="{76A11AF0-381F-4824-9876-905071D70025}" type="pres">
      <dgm:prSet presAssocID="{1F024704-BFBE-4E0C-AC4E-DC44FA15A42F}" presName="parTx" presStyleLbl="revTx" presStyleIdx="3" presStyleCnt="4" custScaleX="99316" custLinFactNeighborX="-1578" custLinFactNeighborY="19724">
        <dgm:presLayoutVars>
          <dgm:chMax val="0"/>
          <dgm:chPref val="0"/>
        </dgm:presLayoutVars>
      </dgm:prSet>
      <dgm:spPr/>
    </dgm:pt>
  </dgm:ptLst>
  <dgm:cxnLst>
    <dgm:cxn modelId="{EBA0790E-D83A-47CD-A95C-2CBDA163506E}" srcId="{635A950C-2012-4860-8563-C4D54E3732A5}" destId="{E74B5205-A200-42C2-89DC-0C7AC440EEF9}" srcOrd="2" destOrd="0" parTransId="{C248A01F-A959-4768-A279-08D240FC27A2}" sibTransId="{BFE50D40-6729-4AB5-BC40-177F9734AFE0}"/>
    <dgm:cxn modelId="{947ACF14-BDE1-7F4F-90B9-280595577952}" type="presOf" srcId="{1F024704-BFBE-4E0C-AC4E-DC44FA15A42F}" destId="{76A11AF0-381F-4824-9876-905071D70025}" srcOrd="0" destOrd="0" presId="urn:microsoft.com/office/officeart/2018/2/layout/IconVerticalSolidList"/>
    <dgm:cxn modelId="{DB82813C-8384-6649-8D49-6E8759EF1242}" type="presOf" srcId="{B5BE66FC-5FB5-48A6-A6A4-55F5E9756F0B}" destId="{816B682E-FDFD-4136-98F9-C3BA7B0F7096}" srcOrd="0" destOrd="0" presId="urn:microsoft.com/office/officeart/2018/2/layout/IconVerticalSolidList"/>
    <dgm:cxn modelId="{A0C59847-DC09-5F40-BD91-AB8EA90A22D6}" type="presOf" srcId="{635A950C-2012-4860-8563-C4D54E3732A5}" destId="{1C318467-874D-4998-A449-C2798239725D}" srcOrd="0" destOrd="0" presId="urn:microsoft.com/office/officeart/2018/2/layout/IconVerticalSolidList"/>
    <dgm:cxn modelId="{BE0B7B73-73F7-4F54-BDDE-BC513C383B68}" srcId="{635A950C-2012-4860-8563-C4D54E3732A5}" destId="{3D90D2A3-85A8-4A0C-A255-2504486653F1}" srcOrd="0" destOrd="0" parTransId="{B25075FA-BF52-4A41-B800-339BCD35A618}" sibTransId="{C2E1F507-03F0-4746-BC8A-4BBAAB9DB580}"/>
    <dgm:cxn modelId="{26129A83-DB89-8A49-99A1-3DBC5FF686EE}" type="presOf" srcId="{3D90D2A3-85A8-4A0C-A255-2504486653F1}" destId="{F4B1EC9F-4514-4708-860F-D802B03C6D08}" srcOrd="0" destOrd="0" presId="urn:microsoft.com/office/officeart/2018/2/layout/IconVerticalSolidList"/>
    <dgm:cxn modelId="{C6B70BB4-7231-443C-BB89-CCBF42AA2510}" srcId="{635A950C-2012-4860-8563-C4D54E3732A5}" destId="{1F024704-BFBE-4E0C-AC4E-DC44FA15A42F}" srcOrd="3" destOrd="0" parTransId="{5CDDDD0B-ED3F-485F-9993-EBE756B1117E}" sibTransId="{BA0087C1-74E2-463A-85AA-2FC315B0671B}"/>
    <dgm:cxn modelId="{C1BD30D3-E915-E44B-8E50-C6E678807B69}" type="presOf" srcId="{E74B5205-A200-42C2-89DC-0C7AC440EEF9}" destId="{A5D38FB9-CE99-402F-99FB-60614258DB2D}" srcOrd="0" destOrd="0" presId="urn:microsoft.com/office/officeart/2018/2/layout/IconVerticalSolidList"/>
    <dgm:cxn modelId="{F37A42F9-7750-4718-9698-25968F1793BF}" srcId="{635A950C-2012-4860-8563-C4D54E3732A5}" destId="{B5BE66FC-5FB5-48A6-A6A4-55F5E9756F0B}" srcOrd="1" destOrd="0" parTransId="{EDFF8E5F-AB7E-431E-B0E0-F485B00B2AE9}" sibTransId="{1F2ADB7B-EEC0-4905-B323-AFD093B8A6AB}"/>
    <dgm:cxn modelId="{D90721B4-68AF-4F40-AFDD-84ED4203D7E8}" type="presParOf" srcId="{1C318467-874D-4998-A449-C2798239725D}" destId="{6295A632-A9E0-42DA-8DB0-C704A6E88505}" srcOrd="0" destOrd="0" presId="urn:microsoft.com/office/officeart/2018/2/layout/IconVerticalSolidList"/>
    <dgm:cxn modelId="{A3891A16-9972-684C-80D5-3F151FE27112}" type="presParOf" srcId="{6295A632-A9E0-42DA-8DB0-C704A6E88505}" destId="{A966E806-08C7-4580-9E25-38EBC861FCF3}" srcOrd="0" destOrd="0" presId="urn:microsoft.com/office/officeart/2018/2/layout/IconVerticalSolidList"/>
    <dgm:cxn modelId="{441A29B3-50E0-8E47-A564-D36D2C0773E5}" type="presParOf" srcId="{6295A632-A9E0-42DA-8DB0-C704A6E88505}" destId="{57D045F4-6FBA-4914-A5FF-8F3545739591}" srcOrd="1" destOrd="0" presId="urn:microsoft.com/office/officeart/2018/2/layout/IconVerticalSolidList"/>
    <dgm:cxn modelId="{161BA1E1-A377-1643-997A-91332F4423DD}" type="presParOf" srcId="{6295A632-A9E0-42DA-8DB0-C704A6E88505}" destId="{B86DA384-FE3E-4844-B080-37B9247479D6}" srcOrd="2" destOrd="0" presId="urn:microsoft.com/office/officeart/2018/2/layout/IconVerticalSolidList"/>
    <dgm:cxn modelId="{197A0E5C-ADBD-4F4C-BA3B-57EC24DD266E}" type="presParOf" srcId="{6295A632-A9E0-42DA-8DB0-C704A6E88505}" destId="{F4B1EC9F-4514-4708-860F-D802B03C6D08}" srcOrd="3" destOrd="0" presId="urn:microsoft.com/office/officeart/2018/2/layout/IconVerticalSolidList"/>
    <dgm:cxn modelId="{9D9A8725-02FF-DA40-8B37-98CECE3ECF5C}" type="presParOf" srcId="{1C318467-874D-4998-A449-C2798239725D}" destId="{8F68AE1A-8321-4ED3-A04A-AD503AC06122}" srcOrd="1" destOrd="0" presId="urn:microsoft.com/office/officeart/2018/2/layout/IconVerticalSolidList"/>
    <dgm:cxn modelId="{E0A6908E-EC1A-3C4D-A550-1A3747C79701}" type="presParOf" srcId="{1C318467-874D-4998-A449-C2798239725D}" destId="{0B57ED7C-450C-4C26-8B05-0E56AD42430E}" srcOrd="2" destOrd="0" presId="urn:microsoft.com/office/officeart/2018/2/layout/IconVerticalSolidList"/>
    <dgm:cxn modelId="{DC4A7700-BE3E-2141-94B6-094533570609}" type="presParOf" srcId="{0B57ED7C-450C-4C26-8B05-0E56AD42430E}" destId="{574AFB37-0128-4C11-8BEC-F6D7F6562A2D}" srcOrd="0" destOrd="0" presId="urn:microsoft.com/office/officeart/2018/2/layout/IconVerticalSolidList"/>
    <dgm:cxn modelId="{C5B457F7-E1CB-DC4E-A594-B68D36441820}" type="presParOf" srcId="{0B57ED7C-450C-4C26-8B05-0E56AD42430E}" destId="{9003DE1E-1AB9-49B5-87B6-12943E3A901F}" srcOrd="1" destOrd="0" presId="urn:microsoft.com/office/officeart/2018/2/layout/IconVerticalSolidList"/>
    <dgm:cxn modelId="{C843C2B0-3B6A-7F49-9968-2B0876CD0C7F}" type="presParOf" srcId="{0B57ED7C-450C-4C26-8B05-0E56AD42430E}" destId="{9A9C6626-F057-45FB-9397-EA52B0E16EED}" srcOrd="2" destOrd="0" presId="urn:microsoft.com/office/officeart/2018/2/layout/IconVerticalSolidList"/>
    <dgm:cxn modelId="{1EA33538-3A75-8844-A779-90B6BAC77491}" type="presParOf" srcId="{0B57ED7C-450C-4C26-8B05-0E56AD42430E}" destId="{816B682E-FDFD-4136-98F9-C3BA7B0F7096}" srcOrd="3" destOrd="0" presId="urn:microsoft.com/office/officeart/2018/2/layout/IconVerticalSolidList"/>
    <dgm:cxn modelId="{0166D3AF-2F88-1E4D-AC60-5A74E6BBD5B9}" type="presParOf" srcId="{1C318467-874D-4998-A449-C2798239725D}" destId="{0D7947F9-55B6-42AF-A3A3-BE5D372B0CB7}" srcOrd="3" destOrd="0" presId="urn:microsoft.com/office/officeart/2018/2/layout/IconVerticalSolidList"/>
    <dgm:cxn modelId="{E2375FEB-D213-6346-A99D-F7B5498ABD99}" type="presParOf" srcId="{1C318467-874D-4998-A449-C2798239725D}" destId="{3CDF0783-5918-4019-8CF4-1AA85D50AF5C}" srcOrd="4" destOrd="0" presId="urn:microsoft.com/office/officeart/2018/2/layout/IconVerticalSolidList"/>
    <dgm:cxn modelId="{46E9F209-402C-A740-86AF-66D3DA4C609B}" type="presParOf" srcId="{3CDF0783-5918-4019-8CF4-1AA85D50AF5C}" destId="{DFEA815D-0AE5-49D5-8AF7-2FE70A36FCBA}" srcOrd="0" destOrd="0" presId="urn:microsoft.com/office/officeart/2018/2/layout/IconVerticalSolidList"/>
    <dgm:cxn modelId="{D3622442-AFA3-1B47-AF25-3BC62A75D909}" type="presParOf" srcId="{3CDF0783-5918-4019-8CF4-1AA85D50AF5C}" destId="{A52AAA49-F181-4C33-BBE1-EACE6A26E4AF}" srcOrd="1" destOrd="0" presId="urn:microsoft.com/office/officeart/2018/2/layout/IconVerticalSolidList"/>
    <dgm:cxn modelId="{77E7E3E4-228B-B74C-A5D9-21A22745051B}" type="presParOf" srcId="{3CDF0783-5918-4019-8CF4-1AA85D50AF5C}" destId="{06697D95-E9EC-41A9-9150-6746EFB719AD}" srcOrd="2" destOrd="0" presId="urn:microsoft.com/office/officeart/2018/2/layout/IconVerticalSolidList"/>
    <dgm:cxn modelId="{0EB3AB57-9EEA-8348-9025-64C49ADBB370}" type="presParOf" srcId="{3CDF0783-5918-4019-8CF4-1AA85D50AF5C}" destId="{A5D38FB9-CE99-402F-99FB-60614258DB2D}" srcOrd="3" destOrd="0" presId="urn:microsoft.com/office/officeart/2018/2/layout/IconVerticalSolidList"/>
    <dgm:cxn modelId="{271BC4E7-FEAF-8049-8133-B018C262A39E}" type="presParOf" srcId="{1C318467-874D-4998-A449-C2798239725D}" destId="{F14C9EA7-573E-4974-B27C-94006E7398BF}" srcOrd="5" destOrd="0" presId="urn:microsoft.com/office/officeart/2018/2/layout/IconVerticalSolidList"/>
    <dgm:cxn modelId="{C8E19FD0-122D-454A-9713-9E3D97AC8189}" type="presParOf" srcId="{1C318467-874D-4998-A449-C2798239725D}" destId="{5BCF936A-742E-410A-9633-3D7DF0243E8A}" srcOrd="6" destOrd="0" presId="urn:microsoft.com/office/officeart/2018/2/layout/IconVerticalSolidList"/>
    <dgm:cxn modelId="{B92723C8-5A81-7047-934C-1080A27F99AB}" type="presParOf" srcId="{5BCF936A-742E-410A-9633-3D7DF0243E8A}" destId="{48B7F4B4-231D-4C6C-AA33-A50326C3617C}" srcOrd="0" destOrd="0" presId="urn:microsoft.com/office/officeart/2018/2/layout/IconVerticalSolidList"/>
    <dgm:cxn modelId="{E671471F-4923-4746-B0FB-A4AD7725D6B3}" type="presParOf" srcId="{5BCF936A-742E-410A-9633-3D7DF0243E8A}" destId="{E67039CE-1897-48F7-B6EF-4D5BF89D02C7}" srcOrd="1" destOrd="0" presId="urn:microsoft.com/office/officeart/2018/2/layout/IconVerticalSolidList"/>
    <dgm:cxn modelId="{63784F7E-6FED-C143-836C-0EA705E34374}" type="presParOf" srcId="{5BCF936A-742E-410A-9633-3D7DF0243E8A}" destId="{3B547BBB-99ED-450F-8640-404C75E25C6B}" srcOrd="2" destOrd="0" presId="urn:microsoft.com/office/officeart/2018/2/layout/IconVerticalSolidList"/>
    <dgm:cxn modelId="{D1F8ABD5-3354-A641-89E4-4B1A9DFB6282}" type="presParOf" srcId="{5BCF936A-742E-410A-9633-3D7DF0243E8A}" destId="{76A11AF0-381F-4824-9876-905071D700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FFF29F-A4D8-4253-A3C8-0E154414834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82D716-7239-4997-AEA0-E95F2BFA43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Continue Enhancing Safety</a:t>
          </a:r>
          <a:r>
            <a:rPr lang="en-US" b="0" i="0"/>
            <a:t>: Reinforce the trend of decreasing aviation incidents by continuing to invest in safety measures, technology, and infrastructure.</a:t>
          </a:r>
          <a:endParaRPr lang="en-US"/>
        </a:p>
      </dgm:t>
    </dgm:pt>
    <dgm:pt modelId="{C1FEAE6A-6DEE-4E26-BAFB-0D647EEADFBF}" type="parTrans" cxnId="{E5E7E103-A6CE-4995-B915-287DDC00AB8F}">
      <dgm:prSet/>
      <dgm:spPr/>
      <dgm:t>
        <a:bodyPr/>
        <a:lstStyle/>
        <a:p>
          <a:endParaRPr lang="en-US"/>
        </a:p>
      </dgm:t>
    </dgm:pt>
    <dgm:pt modelId="{62FE6F38-1112-485C-9830-B04A8077E4B6}" type="sibTrans" cxnId="{E5E7E103-A6CE-4995-B915-287DDC00AB8F}">
      <dgm:prSet/>
      <dgm:spPr/>
      <dgm:t>
        <a:bodyPr/>
        <a:lstStyle/>
        <a:p>
          <a:endParaRPr lang="en-US"/>
        </a:p>
      </dgm:t>
    </dgm:pt>
    <dgm:pt modelId="{8BC57FB3-10C0-4F4E-9BC4-CF6F286F5F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Strategic Communication</a:t>
          </a:r>
          <a:r>
            <a:rPr lang="en-US" b="0" i="0"/>
            <a:t>: Address the disproportionality in media coverage by engaging in proactive and strategic communication, particularly in high-incident regions.</a:t>
          </a:r>
          <a:endParaRPr lang="en-US"/>
        </a:p>
      </dgm:t>
    </dgm:pt>
    <dgm:pt modelId="{46A2425B-335E-49B3-8C05-10CE509F5BE7}" type="parTrans" cxnId="{BB1614F0-5FB2-49FC-9B00-7628735E018B}">
      <dgm:prSet/>
      <dgm:spPr/>
      <dgm:t>
        <a:bodyPr/>
        <a:lstStyle/>
        <a:p>
          <a:endParaRPr lang="en-US"/>
        </a:p>
      </dgm:t>
    </dgm:pt>
    <dgm:pt modelId="{FC2B85BB-6A64-4358-A0B2-11770A4868F7}" type="sibTrans" cxnId="{BB1614F0-5FB2-49FC-9B00-7628735E018B}">
      <dgm:prSet/>
      <dgm:spPr/>
      <dgm:t>
        <a:bodyPr/>
        <a:lstStyle/>
        <a:p>
          <a:endParaRPr lang="en-US"/>
        </a:p>
      </dgm:t>
    </dgm:pt>
    <dgm:pt modelId="{20BDC092-ADD5-4BAF-BBBE-AD7239CAA6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Data Transparency</a:t>
          </a:r>
          <a:r>
            <a:rPr lang="en-US" b="0" i="0"/>
            <a:t>: Maintain transparency with the public by regularly sharing comprehensive safety data and analyses to build trust.</a:t>
          </a:r>
          <a:endParaRPr lang="en-US"/>
        </a:p>
      </dgm:t>
    </dgm:pt>
    <dgm:pt modelId="{E4AF072C-158A-481D-A039-8569BA0A305F}" type="parTrans" cxnId="{F99CF945-8B39-4A8D-A95B-53D6D6C300BA}">
      <dgm:prSet/>
      <dgm:spPr/>
      <dgm:t>
        <a:bodyPr/>
        <a:lstStyle/>
        <a:p>
          <a:endParaRPr lang="en-US"/>
        </a:p>
      </dgm:t>
    </dgm:pt>
    <dgm:pt modelId="{08E60577-E31A-404D-9C78-03E8E5D5C658}" type="sibTrans" cxnId="{F99CF945-8B39-4A8D-A95B-53D6D6C300BA}">
      <dgm:prSet/>
      <dgm:spPr/>
      <dgm:t>
        <a:bodyPr/>
        <a:lstStyle/>
        <a:p>
          <a:endParaRPr lang="en-US"/>
        </a:p>
      </dgm:t>
    </dgm:pt>
    <dgm:pt modelId="{237DC4A1-4FB9-40E1-927A-E1F472B7F807}" type="pres">
      <dgm:prSet presAssocID="{4AFFF29F-A4D8-4253-A3C8-0E154414834C}" presName="root" presStyleCnt="0">
        <dgm:presLayoutVars>
          <dgm:dir/>
          <dgm:resizeHandles val="exact"/>
        </dgm:presLayoutVars>
      </dgm:prSet>
      <dgm:spPr/>
    </dgm:pt>
    <dgm:pt modelId="{2D2B8810-816F-461D-B8AB-11CBA36C2294}" type="pres">
      <dgm:prSet presAssocID="{5F82D716-7239-4997-AEA0-E95F2BFA4382}" presName="compNode" presStyleCnt="0"/>
      <dgm:spPr/>
    </dgm:pt>
    <dgm:pt modelId="{99874F53-B71C-4137-A3C7-063A9C102CF3}" type="pres">
      <dgm:prSet presAssocID="{5F82D716-7239-4997-AEA0-E95F2BFA4382}" presName="bgRect" presStyleLbl="bgShp" presStyleIdx="0" presStyleCnt="3"/>
      <dgm:spPr/>
    </dgm:pt>
    <dgm:pt modelId="{C8E725AD-4F71-482F-97A1-2C59241A3B6A}" type="pres">
      <dgm:prSet presAssocID="{5F82D716-7239-4997-AEA0-E95F2BFA43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F6FE05A8-3C49-4E5A-AF44-9AF39A474AC9}" type="pres">
      <dgm:prSet presAssocID="{5F82D716-7239-4997-AEA0-E95F2BFA4382}" presName="spaceRect" presStyleCnt="0"/>
      <dgm:spPr/>
    </dgm:pt>
    <dgm:pt modelId="{A1628699-680A-4D5C-BF30-C03A18A0649E}" type="pres">
      <dgm:prSet presAssocID="{5F82D716-7239-4997-AEA0-E95F2BFA4382}" presName="parTx" presStyleLbl="revTx" presStyleIdx="0" presStyleCnt="3">
        <dgm:presLayoutVars>
          <dgm:chMax val="0"/>
          <dgm:chPref val="0"/>
        </dgm:presLayoutVars>
      </dgm:prSet>
      <dgm:spPr/>
    </dgm:pt>
    <dgm:pt modelId="{D1A280B9-B4AC-47E9-9D77-8FC83618213B}" type="pres">
      <dgm:prSet presAssocID="{62FE6F38-1112-485C-9830-B04A8077E4B6}" presName="sibTrans" presStyleCnt="0"/>
      <dgm:spPr/>
    </dgm:pt>
    <dgm:pt modelId="{7AF40CBE-107D-4441-8D41-A6642ABFD540}" type="pres">
      <dgm:prSet presAssocID="{8BC57FB3-10C0-4F4E-9BC4-CF6F286F5F0D}" presName="compNode" presStyleCnt="0"/>
      <dgm:spPr/>
    </dgm:pt>
    <dgm:pt modelId="{181C5BAE-80A0-4EF3-AD01-663C1FF2BDA0}" type="pres">
      <dgm:prSet presAssocID="{8BC57FB3-10C0-4F4E-9BC4-CF6F286F5F0D}" presName="bgRect" presStyleLbl="bgShp" presStyleIdx="1" presStyleCnt="3"/>
      <dgm:spPr/>
    </dgm:pt>
    <dgm:pt modelId="{1F03CE92-4A69-4CF2-B45B-E2FC5CEA447C}" type="pres">
      <dgm:prSet presAssocID="{8BC57FB3-10C0-4F4E-9BC4-CF6F286F5F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5761FE4B-8033-4808-B8C8-EE8B8A9E5CA8}" type="pres">
      <dgm:prSet presAssocID="{8BC57FB3-10C0-4F4E-9BC4-CF6F286F5F0D}" presName="spaceRect" presStyleCnt="0"/>
      <dgm:spPr/>
    </dgm:pt>
    <dgm:pt modelId="{20696FD2-B7DD-4DC5-99C8-4EA7F3FA1D4C}" type="pres">
      <dgm:prSet presAssocID="{8BC57FB3-10C0-4F4E-9BC4-CF6F286F5F0D}" presName="parTx" presStyleLbl="revTx" presStyleIdx="1" presStyleCnt="3">
        <dgm:presLayoutVars>
          <dgm:chMax val="0"/>
          <dgm:chPref val="0"/>
        </dgm:presLayoutVars>
      </dgm:prSet>
      <dgm:spPr/>
    </dgm:pt>
    <dgm:pt modelId="{ABFCCEAA-E842-4023-B588-B6E30266DA7A}" type="pres">
      <dgm:prSet presAssocID="{FC2B85BB-6A64-4358-A0B2-11770A4868F7}" presName="sibTrans" presStyleCnt="0"/>
      <dgm:spPr/>
    </dgm:pt>
    <dgm:pt modelId="{2F04B93D-4F2C-4685-8DA0-DA6D92807654}" type="pres">
      <dgm:prSet presAssocID="{20BDC092-ADD5-4BAF-BBBE-AD7239CAA67A}" presName="compNode" presStyleCnt="0"/>
      <dgm:spPr/>
    </dgm:pt>
    <dgm:pt modelId="{B2D06578-B8AF-48DB-9ED6-900D0F6A2F3C}" type="pres">
      <dgm:prSet presAssocID="{20BDC092-ADD5-4BAF-BBBE-AD7239CAA67A}" presName="bgRect" presStyleLbl="bgShp" presStyleIdx="2" presStyleCnt="3"/>
      <dgm:spPr/>
    </dgm:pt>
    <dgm:pt modelId="{77F92EB8-99F2-4ED0-8ACB-B94A2199329E}" type="pres">
      <dgm:prSet presAssocID="{20BDC092-ADD5-4BAF-BBBE-AD7239CAA6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9030425-7E4A-4CE5-B9A0-7DFF60F12759}" type="pres">
      <dgm:prSet presAssocID="{20BDC092-ADD5-4BAF-BBBE-AD7239CAA67A}" presName="spaceRect" presStyleCnt="0"/>
      <dgm:spPr/>
    </dgm:pt>
    <dgm:pt modelId="{40E130C7-CB5D-44BD-8C42-6924BBA0E2BC}" type="pres">
      <dgm:prSet presAssocID="{20BDC092-ADD5-4BAF-BBBE-AD7239CAA67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5E7E103-A6CE-4995-B915-287DDC00AB8F}" srcId="{4AFFF29F-A4D8-4253-A3C8-0E154414834C}" destId="{5F82D716-7239-4997-AEA0-E95F2BFA4382}" srcOrd="0" destOrd="0" parTransId="{C1FEAE6A-6DEE-4E26-BAFB-0D647EEADFBF}" sibTransId="{62FE6F38-1112-485C-9830-B04A8077E4B6}"/>
    <dgm:cxn modelId="{F99CF945-8B39-4A8D-A95B-53D6D6C300BA}" srcId="{4AFFF29F-A4D8-4253-A3C8-0E154414834C}" destId="{20BDC092-ADD5-4BAF-BBBE-AD7239CAA67A}" srcOrd="2" destOrd="0" parTransId="{E4AF072C-158A-481D-A039-8569BA0A305F}" sibTransId="{08E60577-E31A-404D-9C78-03E8E5D5C658}"/>
    <dgm:cxn modelId="{1C984E6B-234B-4EB1-A39B-788E25B1747B}" type="presOf" srcId="{4AFFF29F-A4D8-4253-A3C8-0E154414834C}" destId="{237DC4A1-4FB9-40E1-927A-E1F472B7F807}" srcOrd="0" destOrd="0" presId="urn:microsoft.com/office/officeart/2018/2/layout/IconVerticalSolidList"/>
    <dgm:cxn modelId="{0E182089-5E39-4BF0-9255-E3EBE294114B}" type="presOf" srcId="{8BC57FB3-10C0-4F4E-9BC4-CF6F286F5F0D}" destId="{20696FD2-B7DD-4DC5-99C8-4EA7F3FA1D4C}" srcOrd="0" destOrd="0" presId="urn:microsoft.com/office/officeart/2018/2/layout/IconVerticalSolidList"/>
    <dgm:cxn modelId="{67C7B8AA-02DB-4EB9-A607-D26641F35243}" type="presOf" srcId="{20BDC092-ADD5-4BAF-BBBE-AD7239CAA67A}" destId="{40E130C7-CB5D-44BD-8C42-6924BBA0E2BC}" srcOrd="0" destOrd="0" presId="urn:microsoft.com/office/officeart/2018/2/layout/IconVerticalSolidList"/>
    <dgm:cxn modelId="{53D0E1B0-55FA-4CBB-A859-412FC98821EC}" type="presOf" srcId="{5F82D716-7239-4997-AEA0-E95F2BFA4382}" destId="{A1628699-680A-4D5C-BF30-C03A18A0649E}" srcOrd="0" destOrd="0" presId="urn:microsoft.com/office/officeart/2018/2/layout/IconVerticalSolidList"/>
    <dgm:cxn modelId="{BB1614F0-5FB2-49FC-9B00-7628735E018B}" srcId="{4AFFF29F-A4D8-4253-A3C8-0E154414834C}" destId="{8BC57FB3-10C0-4F4E-9BC4-CF6F286F5F0D}" srcOrd="1" destOrd="0" parTransId="{46A2425B-335E-49B3-8C05-10CE509F5BE7}" sibTransId="{FC2B85BB-6A64-4358-A0B2-11770A4868F7}"/>
    <dgm:cxn modelId="{6A3EE684-8658-46EA-90DB-1F70DAC11B1F}" type="presParOf" srcId="{237DC4A1-4FB9-40E1-927A-E1F472B7F807}" destId="{2D2B8810-816F-461D-B8AB-11CBA36C2294}" srcOrd="0" destOrd="0" presId="urn:microsoft.com/office/officeart/2018/2/layout/IconVerticalSolidList"/>
    <dgm:cxn modelId="{1E38A70D-385A-4BD7-8948-5712BE479671}" type="presParOf" srcId="{2D2B8810-816F-461D-B8AB-11CBA36C2294}" destId="{99874F53-B71C-4137-A3C7-063A9C102CF3}" srcOrd="0" destOrd="0" presId="urn:microsoft.com/office/officeart/2018/2/layout/IconVerticalSolidList"/>
    <dgm:cxn modelId="{6C081A60-97A7-4214-93D9-89E70BDE12D1}" type="presParOf" srcId="{2D2B8810-816F-461D-B8AB-11CBA36C2294}" destId="{C8E725AD-4F71-482F-97A1-2C59241A3B6A}" srcOrd="1" destOrd="0" presId="urn:microsoft.com/office/officeart/2018/2/layout/IconVerticalSolidList"/>
    <dgm:cxn modelId="{B9D750DE-0ADD-4244-8F32-6477F2141FBE}" type="presParOf" srcId="{2D2B8810-816F-461D-B8AB-11CBA36C2294}" destId="{F6FE05A8-3C49-4E5A-AF44-9AF39A474AC9}" srcOrd="2" destOrd="0" presId="urn:microsoft.com/office/officeart/2018/2/layout/IconVerticalSolidList"/>
    <dgm:cxn modelId="{F2B522F5-2704-4D03-8EDA-7A577FB983DB}" type="presParOf" srcId="{2D2B8810-816F-461D-B8AB-11CBA36C2294}" destId="{A1628699-680A-4D5C-BF30-C03A18A0649E}" srcOrd="3" destOrd="0" presId="urn:microsoft.com/office/officeart/2018/2/layout/IconVerticalSolidList"/>
    <dgm:cxn modelId="{621EB530-B107-4A57-991A-1F4F8374096C}" type="presParOf" srcId="{237DC4A1-4FB9-40E1-927A-E1F472B7F807}" destId="{D1A280B9-B4AC-47E9-9D77-8FC83618213B}" srcOrd="1" destOrd="0" presId="urn:microsoft.com/office/officeart/2018/2/layout/IconVerticalSolidList"/>
    <dgm:cxn modelId="{16512F65-0F42-4E01-B1EA-D2CC291CF47D}" type="presParOf" srcId="{237DC4A1-4FB9-40E1-927A-E1F472B7F807}" destId="{7AF40CBE-107D-4441-8D41-A6642ABFD540}" srcOrd="2" destOrd="0" presId="urn:microsoft.com/office/officeart/2018/2/layout/IconVerticalSolidList"/>
    <dgm:cxn modelId="{C842233D-8ED5-4A4E-8257-667EC6C100C8}" type="presParOf" srcId="{7AF40CBE-107D-4441-8D41-A6642ABFD540}" destId="{181C5BAE-80A0-4EF3-AD01-663C1FF2BDA0}" srcOrd="0" destOrd="0" presId="urn:microsoft.com/office/officeart/2018/2/layout/IconVerticalSolidList"/>
    <dgm:cxn modelId="{C7FEFA04-2675-4909-9742-4A171E779E6F}" type="presParOf" srcId="{7AF40CBE-107D-4441-8D41-A6642ABFD540}" destId="{1F03CE92-4A69-4CF2-B45B-E2FC5CEA447C}" srcOrd="1" destOrd="0" presId="urn:microsoft.com/office/officeart/2018/2/layout/IconVerticalSolidList"/>
    <dgm:cxn modelId="{DD521A8D-47A2-4184-9309-B0C39B551136}" type="presParOf" srcId="{7AF40CBE-107D-4441-8D41-A6642ABFD540}" destId="{5761FE4B-8033-4808-B8C8-EE8B8A9E5CA8}" srcOrd="2" destOrd="0" presId="urn:microsoft.com/office/officeart/2018/2/layout/IconVerticalSolidList"/>
    <dgm:cxn modelId="{41CAAA3D-1A34-45A0-9FA6-5F54254704DB}" type="presParOf" srcId="{7AF40CBE-107D-4441-8D41-A6642ABFD540}" destId="{20696FD2-B7DD-4DC5-99C8-4EA7F3FA1D4C}" srcOrd="3" destOrd="0" presId="urn:microsoft.com/office/officeart/2018/2/layout/IconVerticalSolidList"/>
    <dgm:cxn modelId="{09F7731D-0715-477B-B9B8-833B37AD4C5C}" type="presParOf" srcId="{237DC4A1-4FB9-40E1-927A-E1F472B7F807}" destId="{ABFCCEAA-E842-4023-B588-B6E30266DA7A}" srcOrd="3" destOrd="0" presId="urn:microsoft.com/office/officeart/2018/2/layout/IconVerticalSolidList"/>
    <dgm:cxn modelId="{2A8883CA-28C6-422A-95CD-4A1A10C24011}" type="presParOf" srcId="{237DC4A1-4FB9-40E1-927A-E1F472B7F807}" destId="{2F04B93D-4F2C-4685-8DA0-DA6D92807654}" srcOrd="4" destOrd="0" presId="urn:microsoft.com/office/officeart/2018/2/layout/IconVerticalSolidList"/>
    <dgm:cxn modelId="{3FAD6619-777A-4998-AADB-66155663748B}" type="presParOf" srcId="{2F04B93D-4F2C-4685-8DA0-DA6D92807654}" destId="{B2D06578-B8AF-48DB-9ED6-900D0F6A2F3C}" srcOrd="0" destOrd="0" presId="urn:microsoft.com/office/officeart/2018/2/layout/IconVerticalSolidList"/>
    <dgm:cxn modelId="{1F62B1E4-4F8C-440D-9106-94D704E49B6C}" type="presParOf" srcId="{2F04B93D-4F2C-4685-8DA0-DA6D92807654}" destId="{77F92EB8-99F2-4ED0-8ACB-B94A2199329E}" srcOrd="1" destOrd="0" presId="urn:microsoft.com/office/officeart/2018/2/layout/IconVerticalSolidList"/>
    <dgm:cxn modelId="{59C0345B-0DAB-4C4E-96CD-24372F75A4FC}" type="presParOf" srcId="{2F04B93D-4F2C-4685-8DA0-DA6D92807654}" destId="{39030425-7E4A-4CE5-B9A0-7DFF60F12759}" srcOrd="2" destOrd="0" presId="urn:microsoft.com/office/officeart/2018/2/layout/IconVerticalSolidList"/>
    <dgm:cxn modelId="{DBCA1465-79D7-455C-A212-90F01F303D55}" type="presParOf" srcId="{2F04B93D-4F2C-4685-8DA0-DA6D92807654}" destId="{40E130C7-CB5D-44BD-8C42-6924BBA0E2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D792EF-F9BE-4E39-9E4E-B68957EF345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6B220B-DE0C-4492-AFB3-66FA4F5A4B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Summary</a:t>
          </a:r>
          <a:r>
            <a:rPr lang="en-US" b="0" i="0" baseline="0" dirty="0"/>
            <a:t>: Reiterate the key finding that safety in air travel has significantly improved over time despite the rising media attention on negative incidents.</a:t>
          </a:r>
          <a:endParaRPr lang="en-US" dirty="0"/>
        </a:p>
      </dgm:t>
    </dgm:pt>
    <dgm:pt modelId="{F1876A6A-23DE-46FF-894A-952BFD044BD1}" type="parTrans" cxnId="{A4FBE7F6-BFF2-4424-8DEA-E77260F55882}">
      <dgm:prSet/>
      <dgm:spPr/>
      <dgm:t>
        <a:bodyPr/>
        <a:lstStyle/>
        <a:p>
          <a:endParaRPr lang="en-US"/>
        </a:p>
      </dgm:t>
    </dgm:pt>
    <dgm:pt modelId="{C60E4E3B-257F-4A52-B09C-E605F007C54B}" type="sibTrans" cxnId="{A4FBE7F6-BFF2-4424-8DEA-E77260F55882}">
      <dgm:prSet/>
      <dgm:spPr/>
      <dgm:t>
        <a:bodyPr/>
        <a:lstStyle/>
        <a:p>
          <a:endParaRPr lang="en-US"/>
        </a:p>
      </dgm:t>
    </dgm:pt>
    <dgm:pt modelId="{823A2EE5-D623-488F-A782-915EF4005A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Call to Action</a:t>
          </a:r>
          <a:r>
            <a:rPr lang="en-US" b="0" i="0" baseline="0"/>
            <a:t>: Urge executive leadership to commit to ongoing safety enhancements and ethical communication, bolstering the airline's reputation as a safety-conscious and trustworthy operator.</a:t>
          </a:r>
          <a:endParaRPr lang="en-US"/>
        </a:p>
      </dgm:t>
    </dgm:pt>
    <dgm:pt modelId="{AC9B1191-A2D6-41FA-944A-0AC36A9122A9}" type="parTrans" cxnId="{CFCE408E-705D-49E9-B883-2216199E0213}">
      <dgm:prSet/>
      <dgm:spPr/>
      <dgm:t>
        <a:bodyPr/>
        <a:lstStyle/>
        <a:p>
          <a:endParaRPr lang="en-US"/>
        </a:p>
      </dgm:t>
    </dgm:pt>
    <dgm:pt modelId="{0CE4A0CC-96CB-43D5-9896-EA988BBDA94C}" type="sibTrans" cxnId="{CFCE408E-705D-49E9-B883-2216199E0213}">
      <dgm:prSet/>
      <dgm:spPr/>
      <dgm:t>
        <a:bodyPr/>
        <a:lstStyle/>
        <a:p>
          <a:endParaRPr lang="en-US"/>
        </a:p>
      </dgm:t>
    </dgm:pt>
    <dgm:pt modelId="{7D246F36-D41D-471F-9EF2-C7A6A00558F9}" type="pres">
      <dgm:prSet presAssocID="{0CD792EF-F9BE-4E39-9E4E-B68957EF345D}" presName="root" presStyleCnt="0">
        <dgm:presLayoutVars>
          <dgm:dir/>
          <dgm:resizeHandles val="exact"/>
        </dgm:presLayoutVars>
      </dgm:prSet>
      <dgm:spPr/>
    </dgm:pt>
    <dgm:pt modelId="{38FFA385-EF83-44CB-86B7-28DADD80C21C}" type="pres">
      <dgm:prSet presAssocID="{516B220B-DE0C-4492-AFB3-66FA4F5A4B2E}" presName="compNode" presStyleCnt="0"/>
      <dgm:spPr/>
    </dgm:pt>
    <dgm:pt modelId="{7C7083C9-CD3F-48DA-82EB-0DB201950A19}" type="pres">
      <dgm:prSet presAssocID="{516B220B-DE0C-4492-AFB3-66FA4F5A4B2E}" presName="bgRect" presStyleLbl="bgShp" presStyleIdx="0" presStyleCnt="2"/>
      <dgm:spPr/>
    </dgm:pt>
    <dgm:pt modelId="{6EA1625C-547B-46D7-A5AA-6C932726A24F}" type="pres">
      <dgm:prSet presAssocID="{516B220B-DE0C-4492-AFB3-66FA4F5A4B2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2784BC2D-1B10-4BA6-BD32-77E2CDEE2F73}" type="pres">
      <dgm:prSet presAssocID="{516B220B-DE0C-4492-AFB3-66FA4F5A4B2E}" presName="spaceRect" presStyleCnt="0"/>
      <dgm:spPr/>
    </dgm:pt>
    <dgm:pt modelId="{7F91B909-A44E-4F0E-B49A-42F65747A6AD}" type="pres">
      <dgm:prSet presAssocID="{516B220B-DE0C-4492-AFB3-66FA4F5A4B2E}" presName="parTx" presStyleLbl="revTx" presStyleIdx="0" presStyleCnt="2">
        <dgm:presLayoutVars>
          <dgm:chMax val="0"/>
          <dgm:chPref val="0"/>
        </dgm:presLayoutVars>
      </dgm:prSet>
      <dgm:spPr/>
    </dgm:pt>
    <dgm:pt modelId="{0684A5D6-156F-4112-BBEA-7BB6E4F04730}" type="pres">
      <dgm:prSet presAssocID="{C60E4E3B-257F-4A52-B09C-E605F007C54B}" presName="sibTrans" presStyleCnt="0"/>
      <dgm:spPr/>
    </dgm:pt>
    <dgm:pt modelId="{B0065497-2DCA-43E3-81CE-116315F260ED}" type="pres">
      <dgm:prSet presAssocID="{823A2EE5-D623-488F-A782-915EF4005A45}" presName="compNode" presStyleCnt="0"/>
      <dgm:spPr/>
    </dgm:pt>
    <dgm:pt modelId="{ED2A86B5-F269-46DE-AB0A-8E204E729DB4}" type="pres">
      <dgm:prSet presAssocID="{823A2EE5-D623-488F-A782-915EF4005A45}" presName="bgRect" presStyleLbl="bgShp" presStyleIdx="1" presStyleCnt="2"/>
      <dgm:spPr/>
    </dgm:pt>
    <dgm:pt modelId="{AC5261B9-5DA8-485E-9FE4-06E6F795557B}" type="pres">
      <dgm:prSet presAssocID="{823A2EE5-D623-488F-A782-915EF4005A4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73230F2E-0E95-4A93-BBC9-4D2E14C2C390}" type="pres">
      <dgm:prSet presAssocID="{823A2EE5-D623-488F-A782-915EF4005A45}" presName="spaceRect" presStyleCnt="0"/>
      <dgm:spPr/>
    </dgm:pt>
    <dgm:pt modelId="{A27015D9-B259-40B2-B5FB-3455189006F4}" type="pres">
      <dgm:prSet presAssocID="{823A2EE5-D623-488F-A782-915EF4005A4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0647339-610C-45B1-95D4-B05B93B221F1}" type="presOf" srcId="{516B220B-DE0C-4492-AFB3-66FA4F5A4B2E}" destId="{7F91B909-A44E-4F0E-B49A-42F65747A6AD}" srcOrd="0" destOrd="0" presId="urn:microsoft.com/office/officeart/2018/2/layout/IconVerticalSolidList"/>
    <dgm:cxn modelId="{CFCE408E-705D-49E9-B883-2216199E0213}" srcId="{0CD792EF-F9BE-4E39-9E4E-B68957EF345D}" destId="{823A2EE5-D623-488F-A782-915EF4005A45}" srcOrd="1" destOrd="0" parTransId="{AC9B1191-A2D6-41FA-944A-0AC36A9122A9}" sibTransId="{0CE4A0CC-96CB-43D5-9896-EA988BBDA94C}"/>
    <dgm:cxn modelId="{8832E398-63CC-49F5-9BBF-C0BD3C386F1F}" type="presOf" srcId="{823A2EE5-D623-488F-A782-915EF4005A45}" destId="{A27015D9-B259-40B2-B5FB-3455189006F4}" srcOrd="0" destOrd="0" presId="urn:microsoft.com/office/officeart/2018/2/layout/IconVerticalSolidList"/>
    <dgm:cxn modelId="{048A73A9-3DA5-43F7-98BF-F05A8D28DFDE}" type="presOf" srcId="{0CD792EF-F9BE-4E39-9E4E-B68957EF345D}" destId="{7D246F36-D41D-471F-9EF2-C7A6A00558F9}" srcOrd="0" destOrd="0" presId="urn:microsoft.com/office/officeart/2018/2/layout/IconVerticalSolidList"/>
    <dgm:cxn modelId="{A4FBE7F6-BFF2-4424-8DEA-E77260F55882}" srcId="{0CD792EF-F9BE-4E39-9E4E-B68957EF345D}" destId="{516B220B-DE0C-4492-AFB3-66FA4F5A4B2E}" srcOrd="0" destOrd="0" parTransId="{F1876A6A-23DE-46FF-894A-952BFD044BD1}" sibTransId="{C60E4E3B-257F-4A52-B09C-E605F007C54B}"/>
    <dgm:cxn modelId="{C41F922B-9435-448C-9169-1C38EC656E07}" type="presParOf" srcId="{7D246F36-D41D-471F-9EF2-C7A6A00558F9}" destId="{38FFA385-EF83-44CB-86B7-28DADD80C21C}" srcOrd="0" destOrd="0" presId="urn:microsoft.com/office/officeart/2018/2/layout/IconVerticalSolidList"/>
    <dgm:cxn modelId="{2D819AA2-3E53-4628-A183-D4874E089CE6}" type="presParOf" srcId="{38FFA385-EF83-44CB-86B7-28DADD80C21C}" destId="{7C7083C9-CD3F-48DA-82EB-0DB201950A19}" srcOrd="0" destOrd="0" presId="urn:microsoft.com/office/officeart/2018/2/layout/IconVerticalSolidList"/>
    <dgm:cxn modelId="{D19DD56B-9E9D-47FD-BB96-0404E54A8B9B}" type="presParOf" srcId="{38FFA385-EF83-44CB-86B7-28DADD80C21C}" destId="{6EA1625C-547B-46D7-A5AA-6C932726A24F}" srcOrd="1" destOrd="0" presId="urn:microsoft.com/office/officeart/2018/2/layout/IconVerticalSolidList"/>
    <dgm:cxn modelId="{FAC1475A-7CCB-426D-8A24-051D06F9C017}" type="presParOf" srcId="{38FFA385-EF83-44CB-86B7-28DADD80C21C}" destId="{2784BC2D-1B10-4BA6-BD32-77E2CDEE2F73}" srcOrd="2" destOrd="0" presId="urn:microsoft.com/office/officeart/2018/2/layout/IconVerticalSolidList"/>
    <dgm:cxn modelId="{63E43832-552B-4D31-A48A-B8C3C9E63E96}" type="presParOf" srcId="{38FFA385-EF83-44CB-86B7-28DADD80C21C}" destId="{7F91B909-A44E-4F0E-B49A-42F65747A6AD}" srcOrd="3" destOrd="0" presId="urn:microsoft.com/office/officeart/2018/2/layout/IconVerticalSolidList"/>
    <dgm:cxn modelId="{382B33AA-3221-4355-A002-B8E0A0F1B1CD}" type="presParOf" srcId="{7D246F36-D41D-471F-9EF2-C7A6A00558F9}" destId="{0684A5D6-156F-4112-BBEA-7BB6E4F04730}" srcOrd="1" destOrd="0" presId="urn:microsoft.com/office/officeart/2018/2/layout/IconVerticalSolidList"/>
    <dgm:cxn modelId="{7BE2DDFC-E5F9-4E59-8E05-B46F21829C39}" type="presParOf" srcId="{7D246F36-D41D-471F-9EF2-C7A6A00558F9}" destId="{B0065497-2DCA-43E3-81CE-116315F260ED}" srcOrd="2" destOrd="0" presId="urn:microsoft.com/office/officeart/2018/2/layout/IconVerticalSolidList"/>
    <dgm:cxn modelId="{59060E79-0C03-4B90-89DB-78A2346E22C9}" type="presParOf" srcId="{B0065497-2DCA-43E3-81CE-116315F260ED}" destId="{ED2A86B5-F269-46DE-AB0A-8E204E729DB4}" srcOrd="0" destOrd="0" presId="urn:microsoft.com/office/officeart/2018/2/layout/IconVerticalSolidList"/>
    <dgm:cxn modelId="{F9C9708C-E06F-4E0A-9CE5-C53B4A44DB15}" type="presParOf" srcId="{B0065497-2DCA-43E3-81CE-116315F260ED}" destId="{AC5261B9-5DA8-485E-9FE4-06E6F795557B}" srcOrd="1" destOrd="0" presId="urn:microsoft.com/office/officeart/2018/2/layout/IconVerticalSolidList"/>
    <dgm:cxn modelId="{B864FEAC-93E2-4885-9248-C872506E3779}" type="presParOf" srcId="{B0065497-2DCA-43E3-81CE-116315F260ED}" destId="{73230F2E-0E95-4A93-BBC9-4D2E14C2C390}" srcOrd="2" destOrd="0" presId="urn:microsoft.com/office/officeart/2018/2/layout/IconVerticalSolidList"/>
    <dgm:cxn modelId="{98A4794C-3D0A-4BD6-B474-2A94BC9F178F}" type="presParOf" srcId="{B0065497-2DCA-43E3-81CE-116315F260ED}" destId="{A27015D9-B259-40B2-B5FB-3455189006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6E806-08C7-4580-9E25-38EBC861FCF3}">
      <dsp:nvSpPr>
        <dsp:cNvPr id="0" name=""/>
        <dsp:cNvSpPr/>
      </dsp:nvSpPr>
      <dsp:spPr>
        <a:xfrm>
          <a:off x="0" y="115025"/>
          <a:ext cx="5807032" cy="8745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D045F4-6FBA-4914-A5FF-8F3545739591}">
      <dsp:nvSpPr>
        <dsp:cNvPr id="0" name=""/>
        <dsp:cNvSpPr/>
      </dsp:nvSpPr>
      <dsp:spPr>
        <a:xfrm>
          <a:off x="264557" y="311804"/>
          <a:ext cx="481014" cy="4810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1EC9F-4514-4708-860F-D802B03C6D08}">
      <dsp:nvSpPr>
        <dsp:cNvPr id="0" name=""/>
        <dsp:cNvSpPr/>
      </dsp:nvSpPr>
      <dsp:spPr>
        <a:xfrm>
          <a:off x="921637" y="304169"/>
          <a:ext cx="4765351" cy="56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67" tIns="70667" rIns="70667" bIns="70667" numCol="1" spcCol="1270" anchor="ctr" anchorCtr="0">
          <a:noAutofit/>
        </a:bodyPr>
        <a:lstStyle/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>
              <a:solidFill>
                <a:schemeClr val="bg1"/>
              </a:solidFill>
            </a:rPr>
            <a:t>Due to recent unfortunate airline crashes, the media has been promoting statistics stating air travel is no longer a safe way to travel. The public is bombarded with reports and figures about declining airline safety trends, challenging the notion of air travel as the safest mode of transportation.</a:t>
          </a:r>
          <a:endParaRPr lang="en-US" sz="1000" b="1" kern="1200" baseline="0" dirty="0">
            <a:solidFill>
              <a:schemeClr val="bg1"/>
            </a:solidFill>
          </a:endParaRPr>
        </a:p>
      </dsp:txBody>
      <dsp:txXfrm>
        <a:off x="921637" y="304169"/>
        <a:ext cx="4765351" cy="565474"/>
      </dsp:txXfrm>
    </dsp:sp>
    <dsp:sp modelId="{574AFB37-0128-4C11-8BEC-F6D7F6562A2D}">
      <dsp:nvSpPr>
        <dsp:cNvPr id="0" name=""/>
        <dsp:cNvSpPr/>
      </dsp:nvSpPr>
      <dsp:spPr>
        <a:xfrm>
          <a:off x="0" y="1222118"/>
          <a:ext cx="5807032" cy="8745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3DE1E-1AB9-49B5-87B6-12943E3A901F}">
      <dsp:nvSpPr>
        <dsp:cNvPr id="0" name=""/>
        <dsp:cNvSpPr/>
      </dsp:nvSpPr>
      <dsp:spPr>
        <a:xfrm>
          <a:off x="264557" y="1418897"/>
          <a:ext cx="481014" cy="4810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B682E-FDFD-4136-98F9-C3BA7B0F7096}">
      <dsp:nvSpPr>
        <dsp:cNvPr id="0" name=""/>
        <dsp:cNvSpPr/>
      </dsp:nvSpPr>
      <dsp:spPr>
        <a:xfrm>
          <a:off x="929976" y="1328672"/>
          <a:ext cx="4765351" cy="667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67" tIns="70667" rIns="70667" bIns="7066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>
              <a:solidFill>
                <a:schemeClr val="bg1"/>
              </a:solidFill>
            </a:rPr>
            <a:t>News outlets emphasize negative statistics and sensationalize incidents, fostering fear and uncertainty among travelers.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929976" y="1328672"/>
        <a:ext cx="4765351" cy="667715"/>
      </dsp:txXfrm>
    </dsp:sp>
    <dsp:sp modelId="{DFEA815D-0AE5-49D5-8AF7-2FE70A36FCBA}">
      <dsp:nvSpPr>
        <dsp:cNvPr id="0" name=""/>
        <dsp:cNvSpPr/>
      </dsp:nvSpPr>
      <dsp:spPr>
        <a:xfrm>
          <a:off x="0" y="2329211"/>
          <a:ext cx="5807032" cy="8745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AAA49-F181-4C33-BBE1-EACE6A26E4AF}">
      <dsp:nvSpPr>
        <dsp:cNvPr id="0" name=""/>
        <dsp:cNvSpPr/>
      </dsp:nvSpPr>
      <dsp:spPr>
        <a:xfrm>
          <a:off x="264557" y="2525989"/>
          <a:ext cx="481014" cy="4810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38FB9-CE99-402F-99FB-60614258DB2D}">
      <dsp:nvSpPr>
        <dsp:cNvPr id="0" name=""/>
        <dsp:cNvSpPr/>
      </dsp:nvSpPr>
      <dsp:spPr>
        <a:xfrm>
          <a:off x="927069" y="2444766"/>
          <a:ext cx="4765351" cy="667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67" tIns="70667" rIns="70667" bIns="7066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>
              <a:solidFill>
                <a:schemeClr val="bg1"/>
              </a:solidFill>
            </a:rPr>
            <a:t>What was once considered the safest mode of travel is now portrayed as one of the most dangerous, leading to skepticism and apprehension among the public.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927069" y="2444766"/>
        <a:ext cx="4765351" cy="667715"/>
      </dsp:txXfrm>
    </dsp:sp>
    <dsp:sp modelId="{48B7F4B4-231D-4C6C-AA33-A50326C3617C}">
      <dsp:nvSpPr>
        <dsp:cNvPr id="0" name=""/>
        <dsp:cNvSpPr/>
      </dsp:nvSpPr>
      <dsp:spPr>
        <a:xfrm>
          <a:off x="0" y="3436303"/>
          <a:ext cx="5807032" cy="8745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039CE-1897-48F7-B6EF-4D5BF89D02C7}">
      <dsp:nvSpPr>
        <dsp:cNvPr id="0" name=""/>
        <dsp:cNvSpPr/>
      </dsp:nvSpPr>
      <dsp:spPr>
        <a:xfrm>
          <a:off x="264557" y="3633082"/>
          <a:ext cx="481014" cy="4810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11AF0-381F-4824-9876-905071D70025}">
      <dsp:nvSpPr>
        <dsp:cNvPr id="0" name=""/>
        <dsp:cNvSpPr/>
      </dsp:nvSpPr>
      <dsp:spPr>
        <a:xfrm>
          <a:off x="951230" y="3568004"/>
          <a:ext cx="4732756" cy="667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67" tIns="70667" rIns="70667" bIns="70667" numCol="1" spcCol="1270" anchor="ctr" anchorCtr="0">
          <a:noAutofit/>
        </a:bodyPr>
        <a:lstStyle/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 dirty="0">
              <a:solidFill>
                <a:schemeClr val="bg1"/>
              </a:solidFill>
            </a:rPr>
            <a:t>In response to these challenges, our airline is taking a data-driven approach to analyze and address safety concerns. As part of the data science team, I am tasked with leveraging data and analytics to combat negative publicity and present the airline's side of the story with clarity and credibility.</a:t>
          </a:r>
          <a:endParaRPr lang="en-US" sz="1000" b="1" kern="1200" dirty="0">
            <a:solidFill>
              <a:schemeClr val="bg1"/>
            </a:solidFill>
          </a:endParaRPr>
        </a:p>
      </dsp:txBody>
      <dsp:txXfrm>
        <a:off x="951230" y="3568004"/>
        <a:ext cx="4732756" cy="6677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74F53-B71C-4137-A3C7-063A9C102CF3}">
      <dsp:nvSpPr>
        <dsp:cNvPr id="0" name=""/>
        <dsp:cNvSpPr/>
      </dsp:nvSpPr>
      <dsp:spPr>
        <a:xfrm>
          <a:off x="0" y="387"/>
          <a:ext cx="10266681" cy="9061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725AD-4F71-482F-97A1-2C59241A3B6A}">
      <dsp:nvSpPr>
        <dsp:cNvPr id="0" name=""/>
        <dsp:cNvSpPr/>
      </dsp:nvSpPr>
      <dsp:spPr>
        <a:xfrm>
          <a:off x="274119" y="204278"/>
          <a:ext cx="498399" cy="4983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28699-680A-4D5C-BF30-C03A18A0649E}">
      <dsp:nvSpPr>
        <dsp:cNvPr id="0" name=""/>
        <dsp:cNvSpPr/>
      </dsp:nvSpPr>
      <dsp:spPr>
        <a:xfrm>
          <a:off x="1046639" y="387"/>
          <a:ext cx="9220041" cy="90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04" tIns="95904" rIns="95904" bIns="9590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Continue Enhancing Safety</a:t>
          </a:r>
          <a:r>
            <a:rPr lang="en-US" sz="1900" b="0" i="0" kern="1200"/>
            <a:t>: Reinforce the trend of decreasing aviation incidents by continuing to invest in safety measures, technology, and infrastructure.</a:t>
          </a:r>
          <a:endParaRPr lang="en-US" sz="1900" kern="1200"/>
        </a:p>
      </dsp:txBody>
      <dsp:txXfrm>
        <a:off x="1046639" y="387"/>
        <a:ext cx="9220041" cy="906181"/>
      </dsp:txXfrm>
    </dsp:sp>
    <dsp:sp modelId="{181C5BAE-80A0-4EF3-AD01-663C1FF2BDA0}">
      <dsp:nvSpPr>
        <dsp:cNvPr id="0" name=""/>
        <dsp:cNvSpPr/>
      </dsp:nvSpPr>
      <dsp:spPr>
        <a:xfrm>
          <a:off x="0" y="1133113"/>
          <a:ext cx="10266681" cy="9061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03CE92-4A69-4CF2-B45B-E2FC5CEA447C}">
      <dsp:nvSpPr>
        <dsp:cNvPr id="0" name=""/>
        <dsp:cNvSpPr/>
      </dsp:nvSpPr>
      <dsp:spPr>
        <a:xfrm>
          <a:off x="274119" y="1337004"/>
          <a:ext cx="498399" cy="4983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96FD2-B7DD-4DC5-99C8-4EA7F3FA1D4C}">
      <dsp:nvSpPr>
        <dsp:cNvPr id="0" name=""/>
        <dsp:cNvSpPr/>
      </dsp:nvSpPr>
      <dsp:spPr>
        <a:xfrm>
          <a:off x="1046639" y="1133113"/>
          <a:ext cx="9220041" cy="90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04" tIns="95904" rIns="95904" bIns="9590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Strategic Communication</a:t>
          </a:r>
          <a:r>
            <a:rPr lang="en-US" sz="1900" b="0" i="0" kern="1200"/>
            <a:t>: Address the disproportionality in media coverage by engaging in proactive and strategic communication, particularly in high-incident regions.</a:t>
          </a:r>
          <a:endParaRPr lang="en-US" sz="1900" kern="1200"/>
        </a:p>
      </dsp:txBody>
      <dsp:txXfrm>
        <a:off x="1046639" y="1133113"/>
        <a:ext cx="9220041" cy="906181"/>
      </dsp:txXfrm>
    </dsp:sp>
    <dsp:sp modelId="{B2D06578-B8AF-48DB-9ED6-900D0F6A2F3C}">
      <dsp:nvSpPr>
        <dsp:cNvPr id="0" name=""/>
        <dsp:cNvSpPr/>
      </dsp:nvSpPr>
      <dsp:spPr>
        <a:xfrm>
          <a:off x="0" y="2265840"/>
          <a:ext cx="10266681" cy="9061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92EB8-99F2-4ED0-8ACB-B94A2199329E}">
      <dsp:nvSpPr>
        <dsp:cNvPr id="0" name=""/>
        <dsp:cNvSpPr/>
      </dsp:nvSpPr>
      <dsp:spPr>
        <a:xfrm>
          <a:off x="274119" y="2469731"/>
          <a:ext cx="498399" cy="4983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130C7-CB5D-44BD-8C42-6924BBA0E2BC}">
      <dsp:nvSpPr>
        <dsp:cNvPr id="0" name=""/>
        <dsp:cNvSpPr/>
      </dsp:nvSpPr>
      <dsp:spPr>
        <a:xfrm>
          <a:off x="1046639" y="2265840"/>
          <a:ext cx="9220041" cy="90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04" tIns="95904" rIns="95904" bIns="9590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Data Transparency</a:t>
          </a:r>
          <a:r>
            <a:rPr lang="en-US" sz="1900" b="0" i="0" kern="1200"/>
            <a:t>: Maintain transparency with the public by regularly sharing comprehensive safety data and analyses to build trust.</a:t>
          </a:r>
          <a:endParaRPr lang="en-US" sz="1900" kern="1200"/>
        </a:p>
      </dsp:txBody>
      <dsp:txXfrm>
        <a:off x="1046639" y="2265840"/>
        <a:ext cx="9220041" cy="9061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083C9-CD3F-48DA-82EB-0DB201950A19}">
      <dsp:nvSpPr>
        <dsp:cNvPr id="0" name=""/>
        <dsp:cNvSpPr/>
      </dsp:nvSpPr>
      <dsp:spPr>
        <a:xfrm>
          <a:off x="0" y="515516"/>
          <a:ext cx="10266681" cy="9517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1625C-547B-46D7-A5AA-6C932726A24F}">
      <dsp:nvSpPr>
        <dsp:cNvPr id="0" name=""/>
        <dsp:cNvSpPr/>
      </dsp:nvSpPr>
      <dsp:spPr>
        <a:xfrm>
          <a:off x="287896" y="729654"/>
          <a:ext cx="523447" cy="5234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1B909-A44E-4F0E-B49A-42F65747A6AD}">
      <dsp:nvSpPr>
        <dsp:cNvPr id="0" name=""/>
        <dsp:cNvSpPr/>
      </dsp:nvSpPr>
      <dsp:spPr>
        <a:xfrm>
          <a:off x="1099239" y="515516"/>
          <a:ext cx="9167441" cy="95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24" tIns="100724" rIns="100724" bIns="10072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 dirty="0"/>
            <a:t>Summary</a:t>
          </a:r>
          <a:r>
            <a:rPr lang="en-US" sz="1700" b="0" i="0" kern="1200" baseline="0" dirty="0"/>
            <a:t>: Reiterate the key finding that safety in air travel has significantly improved over time despite the rising media attention on negative incidents.</a:t>
          </a:r>
          <a:endParaRPr lang="en-US" sz="1700" kern="1200" dirty="0"/>
        </a:p>
      </dsp:txBody>
      <dsp:txXfrm>
        <a:off x="1099239" y="515516"/>
        <a:ext cx="9167441" cy="951722"/>
      </dsp:txXfrm>
    </dsp:sp>
    <dsp:sp modelId="{ED2A86B5-F269-46DE-AB0A-8E204E729DB4}">
      <dsp:nvSpPr>
        <dsp:cNvPr id="0" name=""/>
        <dsp:cNvSpPr/>
      </dsp:nvSpPr>
      <dsp:spPr>
        <a:xfrm>
          <a:off x="0" y="1705169"/>
          <a:ext cx="10266681" cy="9517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261B9-5DA8-485E-9FE4-06E6F795557B}">
      <dsp:nvSpPr>
        <dsp:cNvPr id="0" name=""/>
        <dsp:cNvSpPr/>
      </dsp:nvSpPr>
      <dsp:spPr>
        <a:xfrm>
          <a:off x="287896" y="1919307"/>
          <a:ext cx="523447" cy="5234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015D9-B259-40B2-B5FB-3455189006F4}">
      <dsp:nvSpPr>
        <dsp:cNvPr id="0" name=""/>
        <dsp:cNvSpPr/>
      </dsp:nvSpPr>
      <dsp:spPr>
        <a:xfrm>
          <a:off x="1099239" y="1705169"/>
          <a:ext cx="9167441" cy="95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24" tIns="100724" rIns="100724" bIns="10072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Call to Action</a:t>
          </a:r>
          <a:r>
            <a:rPr lang="en-US" sz="1700" b="0" i="0" kern="1200" baseline="0"/>
            <a:t>: Urge executive leadership to commit to ongoing safety enhancements and ethical communication, bolstering the airline's reputation as a safety-conscious and trustworthy operator.</a:t>
          </a:r>
          <a:endParaRPr lang="en-US" sz="1700" kern="1200"/>
        </a:p>
      </dsp:txBody>
      <dsp:txXfrm>
        <a:off x="1099239" y="1705169"/>
        <a:ext cx="9167441" cy="951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9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anecrashinfo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1461670X.2018.1423632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3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Airline Safety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94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 Airline Safety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43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Airline Accidents = Cleaned Accidents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23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</a:t>
            </a:r>
            <a:r>
              <a:rPr lang="en-US" dirty="0" err="1"/>
              <a:t>www.bts.gov</a:t>
            </a:r>
            <a:r>
              <a:rPr lang="en-US" dirty="0"/>
              <a:t>/content/transportation-fatalities-mode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3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u="none" strike="noStrike" dirty="0">
                <a:solidFill>
                  <a:srgbClr val="0D0D0D"/>
                </a:solidFill>
                <a:effectLst/>
                <a:latin typeface="Söhne"/>
              </a:rPr>
              <a:t>Comprehensive Dataset Utilization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: This dataset was sourced from the online database for air crashes (</a:t>
            </a:r>
            <a:r>
              <a:rPr lang="en-US" b="0" i="0" u="sng" strike="noStrike" dirty="0">
                <a:solidFill>
                  <a:srgbClr val="0D0D0D"/>
                </a:solidFill>
                <a:effectLst/>
                <a:latin typeface="Söhne"/>
                <a:hlinkClick r:id="rId3"/>
              </a:rPr>
              <a:t>https://www.planecrashinfo.com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). A valuable educational resource, it has been instrumental in teaching students about data analysis and visualization in Power BI and Python.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49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solidFill>
                  <a:srgbClr val="0D0D0D"/>
                </a:solidFill>
                <a:effectLst/>
                <a:latin typeface="Söhne"/>
              </a:rPr>
              <a:t>Source Citation:</a:t>
            </a:r>
            <a:endParaRPr lang="en-US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van der Meer, T. G. L. A., Kroon, A. C., Verhoeven, P., &amp;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Jonkman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, J. (2019). Mediatization and the Disproportionate Attention to Negative News. </a:t>
            </a:r>
            <a:r>
              <a:rPr lang="en-US" b="0" i="1" u="none" strike="noStrike" dirty="0">
                <a:solidFill>
                  <a:srgbClr val="0D0D0D"/>
                </a:solidFill>
                <a:effectLst/>
                <a:latin typeface="Söhne"/>
              </a:rPr>
              <a:t>Journalism Studies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, 20(6), 783-803. </a:t>
            </a:r>
            <a:r>
              <a:rPr lang="en-US" b="0" i="0" u="sng" strike="noStrike" dirty="0">
                <a:solidFill>
                  <a:srgbClr val="0D0D0D"/>
                </a:solidFill>
                <a:effectLst/>
                <a:latin typeface="Söhne"/>
                <a:hlinkClick r:id="rId3"/>
              </a:rPr>
              <a:t>DOI: 10.1080/1461670X.2018.1423632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. Published online: 16 Jan 2018. © 2018 The Author(s). Published by Informa UK Limited, trading as Taylor &amp; Francis Group.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2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3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4/20/24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4/20/24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4/20/24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4/20/24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4/20/24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07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ts.gov/content/transportation-fatalities-mode" TargetMode="External"/><Relationship Id="rId7" Type="http://schemas.openxmlformats.org/officeDocument/2006/relationships/hyperlink" Target="https://doi.org/10.1080/1461670X.2018.142363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spreadsheets/d/1SDp7p1y6m7N5xD5_fpOkYOrJvd68V7iy6etXy2cetb8/edit#gid=1448957446" TargetMode="External"/><Relationship Id="rId5" Type="http://schemas.openxmlformats.org/officeDocument/2006/relationships/hyperlink" Target="https://www.kaggle.com/datasets/jogwums/air-crashes-full-data-1908-2023" TargetMode="External"/><Relationship Id="rId4" Type="http://schemas.openxmlformats.org/officeDocument/2006/relationships/hyperlink" Target="https://github.com/fivethirtyeight/data/tree/master/airline-safety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www.pngall.com/airplane-png/" TargetMode="Externa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creativecommons.org/licenses/by-nc/3.0/" TargetMode="External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544C1FFD-8D6A-4A12-997F-ECA8F3321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-53110"/>
            <a:ext cx="12191999" cy="6890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599" y="4462818"/>
            <a:ext cx="10991237" cy="1241000"/>
          </a:xfrm>
        </p:spPr>
        <p:txBody>
          <a:bodyPr anchor="b">
            <a:normAutofit/>
          </a:bodyPr>
          <a:lstStyle/>
          <a:p>
            <a:r>
              <a:rPr lang="en-US" sz="4200"/>
              <a:t>Navigating Airplane safety perception</a:t>
            </a:r>
          </a:p>
        </p:txBody>
      </p:sp>
      <p:pic>
        <p:nvPicPr>
          <p:cNvPr id="52" name="Picture 43" descr="Close up of a control panel of an aeroplane flying at night">
            <a:extLst>
              <a:ext uri="{FF2B5EF4-FFF2-40B4-BE49-F238E27FC236}">
                <a16:creationId xmlns:a16="http://schemas.microsoft.com/office/drawing/2014/main" id="{6788B653-C221-C88D-E33C-BF3ABC9BA5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99" b="20991"/>
          <a:stretch/>
        </p:blipFill>
        <p:spPr>
          <a:xfrm>
            <a:off x="20" y="-32639"/>
            <a:ext cx="12191980" cy="4257021"/>
          </a:xfrm>
          <a:prstGeom prst="rect">
            <a:avLst/>
          </a:prstGeom>
        </p:spPr>
      </p:pic>
      <p:sp>
        <p:nvSpPr>
          <p:cNvPr id="61" name="Freeform 6">
            <a:extLst>
              <a:ext uri="{FF2B5EF4-FFF2-40B4-BE49-F238E27FC236}">
                <a16:creationId xmlns:a16="http://schemas.microsoft.com/office/drawing/2014/main" id="{014B3DE6-0CA2-4818-9E10-8ACF44107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273560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971F422-D640-28E2-5C67-087A5B487C65}"/>
              </a:ext>
            </a:extLst>
          </p:cNvPr>
          <p:cNvSpPr/>
          <p:nvPr/>
        </p:nvSpPr>
        <p:spPr>
          <a:xfrm>
            <a:off x="760724" y="5840500"/>
            <a:ext cx="5807032" cy="43130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Picture 43" descr="Close up of a control panel of an aeroplane flying at night">
            <a:extLst>
              <a:ext uri="{FF2B5EF4-FFF2-40B4-BE49-F238E27FC236}">
                <a16:creationId xmlns:a16="http://schemas.microsoft.com/office/drawing/2014/main" id="{E29606BD-827B-ED5D-156A-033BE32C87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99" b="20991"/>
          <a:stretch/>
        </p:blipFill>
        <p:spPr>
          <a:xfrm>
            <a:off x="0" y="-53110"/>
            <a:ext cx="12191980" cy="42570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90959" y="5814474"/>
            <a:ext cx="5692721" cy="431308"/>
          </a:xfrm>
        </p:spPr>
        <p:txBody>
          <a:bodyPr anchor="b"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Insights and Recommendations for Executive Review</a:t>
            </a:r>
          </a:p>
        </p:txBody>
      </p:sp>
    </p:spTree>
    <p:extLst>
      <p:ext uri="{BB962C8B-B14F-4D97-AF65-F5344CB8AC3E}">
        <p14:creationId xmlns:p14="http://schemas.microsoft.com/office/powerpoint/2010/main" val="42021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D0E2044-E175-4FAF-C446-39F7DBD3B5FC}"/>
              </a:ext>
            </a:extLst>
          </p:cNvPr>
          <p:cNvSpPr/>
          <p:nvPr/>
        </p:nvSpPr>
        <p:spPr>
          <a:xfrm>
            <a:off x="846614" y="2648090"/>
            <a:ext cx="10493691" cy="317240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B2A2BC9-5625-8222-3F2A-62FFB1D67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695659"/>
              </p:ext>
            </p:extLst>
          </p:nvPr>
        </p:nvGraphicFramePr>
        <p:xfrm>
          <a:off x="960120" y="2559157"/>
          <a:ext cx="10266681" cy="3172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487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6B67E-CAE2-846D-3BE0-EA12946F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 Cited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21E16-4B42-6280-9F2E-A1E0923C0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Bureau of Transportation Statistics. (2022).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Transportation Fatalities by Mode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linkClick r:id="rId3"/>
              </a:rPr>
              <a:t>Transportation Fatalities Mode 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FiveThirtyEight. (2022, December 16).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Airline Safety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GitHub.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linkClick r:id="rId4"/>
              </a:rPr>
              <a:t>Airline Safety</a:t>
            </a:r>
            <a:endParaRPr lang="en-US" b="0" i="0" u="sng" strike="noStrike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Ogwumike, J. (2023, September 17).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Air Crashes Full Data 1908 -2023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Kaggle.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linkClick r:id="rId5"/>
              </a:rPr>
              <a:t>Air Crashes Full Data 1908-2023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Ranter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H. (Ed.). (2021, November 20).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Accidents and fatalities per year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Google Sheets.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linkClick r:id="rId6"/>
              </a:rPr>
              <a:t>Accidents and Fatalities Per Year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van der Meer, T. G., Kroon, A. C., Verhoeven, P., &amp;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Jonkman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J. (2018). Mediatization and The Disproportionate Attention to Negative News.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Journalism Studies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20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(6), 783–803. https://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doi.org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/10.1080/1461670x.2018.1423632 </a:t>
            </a:r>
            <a:r>
              <a:rPr lang="en-US" b="0" i="0" u="sng" strike="noStrike" dirty="0">
                <a:solidFill>
                  <a:srgbClr val="0D0D0D"/>
                </a:solidFill>
                <a:effectLst/>
                <a:latin typeface="Söhne"/>
                <a:hlinkClick r:id="rId7"/>
              </a:rPr>
              <a:t>Mediatization and the Disproportionate Attention to Negative News</a:t>
            </a:r>
            <a:endParaRPr lang="en-US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9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1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4" y="633779"/>
            <a:ext cx="5443665" cy="206847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4" name="Freeform: Shape 23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6EED50-E7B4-EAE0-6EB9-896FC3B51A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521" r="38507" b="1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C8698-16A6-7FFF-D92D-F29BAD74EFEB}"/>
              </a:ext>
            </a:extLst>
          </p:cNvPr>
          <p:cNvSpPr txBox="1"/>
          <p:nvPr/>
        </p:nvSpPr>
        <p:spPr>
          <a:xfrm>
            <a:off x="9816030" y="6657945"/>
            <a:ext cx="237597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pngall.com/airplane-p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  <p:graphicFrame>
        <p:nvGraphicFramePr>
          <p:cNvPr id="55" name="Content Placeholder 2">
            <a:extLst>
              <a:ext uri="{FF2B5EF4-FFF2-40B4-BE49-F238E27FC236}">
                <a16:creationId xmlns:a16="http://schemas.microsoft.com/office/drawing/2014/main" id="{3525070B-364D-5288-0465-6E75805EB8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6796664"/>
              </p:ext>
            </p:extLst>
          </p:nvPr>
        </p:nvGraphicFramePr>
        <p:xfrm>
          <a:off x="653146" y="1798320"/>
          <a:ext cx="5807032" cy="4425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63000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BC8A7B-9E5A-4B09-9C33-C600BD17C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B015B5-4A87-4EA6-8B82-41210F3BE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572000"/>
            <a:ext cx="12191998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509" y="4747491"/>
            <a:ext cx="9400770" cy="1273806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Trend Analysis</a:t>
            </a:r>
          </a:p>
        </p:txBody>
      </p:sp>
      <p:pic>
        <p:nvPicPr>
          <p:cNvPr id="5" name="Picture 4" descr="A graph showing a number of accidents&#10;&#10;Description automatically generated">
            <a:extLst>
              <a:ext uri="{FF2B5EF4-FFF2-40B4-BE49-F238E27FC236}">
                <a16:creationId xmlns:a16="http://schemas.microsoft.com/office/drawing/2014/main" id="{33663BED-33E4-409D-D0C2-DF13B6F1E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886" y="712893"/>
            <a:ext cx="4762968" cy="3429337"/>
          </a:xfrm>
          <a:prstGeom prst="rect">
            <a:avLst/>
          </a:prstGeom>
          <a:effectLst>
            <a:outerShdw blurRad="50800" dist="38100" dir="18900000" sx="101000" sy="101000" algn="b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3C34EE6D-3EF3-46CE-B8E1-B95710DC9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20214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4F8C9297-DB30-4147-8E63-D99C33793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199730"/>
            <a:ext cx="10241280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2B43A61-702B-26AA-BA38-CF1BD62EE21F}"/>
              </a:ext>
            </a:extLst>
          </p:cNvPr>
          <p:cNvSpPr/>
          <p:nvPr/>
        </p:nvSpPr>
        <p:spPr>
          <a:xfrm>
            <a:off x="342844" y="1809243"/>
            <a:ext cx="5807032" cy="228599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623" y="1875354"/>
            <a:ext cx="5495473" cy="2153775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050" b="1" i="0" u="none" strike="noStrike" dirty="0">
                <a:solidFill>
                  <a:srgbClr val="0D0D0D"/>
                </a:solidFill>
                <a:effectLst/>
                <a:latin typeface="Söhne"/>
              </a:rPr>
              <a:t>Initial Fluctuation</a:t>
            </a:r>
            <a:r>
              <a:rPr lang="en-US" sz="1050" b="0" i="0" u="none" strike="noStrike" dirty="0">
                <a:solidFill>
                  <a:srgbClr val="0D0D0D"/>
                </a:solidFill>
                <a:effectLst/>
                <a:latin typeface="Söhne"/>
              </a:rPr>
              <a:t>: There was significant variability in the number of accidents from 1945 to the late 1970s, with peaks and valleys throughout.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1" i="0" u="none" strike="noStrike" dirty="0">
                <a:solidFill>
                  <a:srgbClr val="0D0D0D"/>
                </a:solidFill>
                <a:effectLst/>
                <a:latin typeface="Söhne"/>
              </a:rPr>
              <a:t>Downward Trend</a:t>
            </a:r>
            <a:r>
              <a:rPr lang="en-US" sz="1050" b="0" i="0" u="none" strike="noStrike" dirty="0">
                <a:solidFill>
                  <a:srgbClr val="0D0D0D"/>
                </a:solidFill>
                <a:effectLst/>
                <a:latin typeface="Söhne"/>
              </a:rPr>
              <a:t>: From the 1980s onwards, there's a clear and steady decline in the number of accidents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1" i="1" dirty="0">
                <a:highlight>
                  <a:srgbClr val="FFFF00"/>
                </a:highlight>
                <a:latin typeface="Söhne"/>
              </a:rPr>
              <a:t>KEY TAKEAWAY</a:t>
            </a:r>
            <a:r>
              <a:rPr lang="en-US" sz="1500" b="1" i="1" u="none" strike="noStrike" dirty="0">
                <a:effectLst/>
                <a:highlight>
                  <a:srgbClr val="FFFF00"/>
                </a:highlight>
                <a:latin typeface="Söhne"/>
              </a:rPr>
              <a:t>: </a:t>
            </a:r>
            <a:r>
              <a:rPr lang="en-US" sz="1400" b="1" i="1" u="none" strike="noStrike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The overall downward trend in airplane accidents over the decades reflects the effectiveness of enhanced safety regulations and technological advancements in aviation.</a:t>
            </a:r>
            <a:endParaRPr lang="en-US" b="1" i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3358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2A661-4D56-3D4E-63B2-C443AF98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4" y="633779"/>
            <a:ext cx="5443665" cy="20684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Airline Safety Records</a:t>
            </a: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0E0918-AB00-4194-A9D5-9AF9B4918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4EDE32-ABA2-D239-24DF-39832544E60E}"/>
              </a:ext>
            </a:extLst>
          </p:cNvPr>
          <p:cNvSpPr/>
          <p:nvPr/>
        </p:nvSpPr>
        <p:spPr>
          <a:xfrm>
            <a:off x="492962" y="2392244"/>
            <a:ext cx="5807032" cy="3304946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5" name="Content Placeholder 4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9CF89595-65C5-7DBE-89D3-37AB364F2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54990" y="1338027"/>
            <a:ext cx="3658674" cy="45308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C0B6A92-FAD1-755C-FF00-FF8919A2C6A6}"/>
              </a:ext>
            </a:extLst>
          </p:cNvPr>
          <p:cNvSpPr txBox="1">
            <a:spLocks/>
          </p:cNvSpPr>
          <p:nvPr/>
        </p:nvSpPr>
        <p:spPr>
          <a:xfrm>
            <a:off x="8421145" y="590664"/>
            <a:ext cx="3770550" cy="676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i="0" u="none" strike="noStrike" dirty="0">
                <a:solidFill>
                  <a:schemeClr val="bg1"/>
                </a:solidFill>
                <a:effectLst/>
                <a:latin typeface="Söhne"/>
              </a:rPr>
              <a:t>The bar graph illustrates airline safety records, comparing total fatalities across different airlines during two periods: 1985-1999 and 2000-2014.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800" b="1" i="0" u="none" strike="noStrike" dirty="0">
              <a:solidFill>
                <a:srgbClr val="FF0000"/>
              </a:solidFill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800" b="1" i="0" u="none" strike="noStrike" dirty="0">
              <a:solidFill>
                <a:srgbClr val="FF0000"/>
              </a:solidFill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800" b="1" i="0" dirty="0">
              <a:solidFill>
                <a:srgbClr val="FF0000"/>
              </a:solidFill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800" b="1" i="0" u="none" strike="noStrike" dirty="0">
              <a:solidFill>
                <a:srgbClr val="FF0000"/>
              </a:solidFill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800" b="1" i="0" dirty="0">
              <a:solidFill>
                <a:srgbClr val="FF0000"/>
              </a:solidFill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800" b="1" i="0" u="none" strike="noStrike" dirty="0">
              <a:solidFill>
                <a:srgbClr val="FF0000"/>
              </a:solidFill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800" b="1" i="0" dirty="0">
              <a:solidFill>
                <a:srgbClr val="FF0000"/>
              </a:solidFill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800" b="1" i="0" u="none" strike="noStrike" dirty="0">
              <a:solidFill>
                <a:srgbClr val="FF0000"/>
              </a:solidFill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000" b="1" i="0" dirty="0">
              <a:solidFill>
                <a:schemeClr val="tx1"/>
              </a:solidFill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800" b="0" i="0" u="none" strike="noStrike" dirty="0">
              <a:solidFill>
                <a:schemeClr val="tx1"/>
              </a:solidFill>
              <a:effectLst/>
              <a:latin typeface="Söhne"/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br>
              <a:rPr lang="en-US" sz="8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1E179C-BF1D-BC2A-A51A-388E5512EC9E}"/>
              </a:ext>
            </a:extLst>
          </p:cNvPr>
          <p:cNvSpPr txBox="1"/>
          <p:nvPr/>
        </p:nvSpPr>
        <p:spPr>
          <a:xfrm>
            <a:off x="667679" y="2557869"/>
            <a:ext cx="544366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800" b="1" i="0" u="none" strike="noStrike" dirty="0">
              <a:solidFill>
                <a:schemeClr val="bg1"/>
              </a:solidFill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chemeClr val="bg1"/>
                </a:solidFill>
                <a:effectLst/>
                <a:latin typeface="Söhne"/>
              </a:rPr>
              <a:t>Balanced Perspective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Söhne"/>
              </a:rPr>
              <a:t>: Despite recent media focus, data shows long-term improvements in airline safety.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u="none" strike="noStrike" dirty="0">
              <a:solidFill>
                <a:schemeClr val="bg1"/>
              </a:solidFill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chemeClr val="bg1"/>
                </a:solidFill>
                <a:effectLst/>
                <a:latin typeface="Söhne"/>
              </a:rPr>
              <a:t>Safety Progression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Söhne"/>
              </a:rPr>
              <a:t>: The chart illustrates a decline in fatalities over time, highlighting advancements in safety protocols.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u="none" strike="noStrike" dirty="0">
              <a:solidFill>
                <a:schemeClr val="bg1"/>
              </a:solidFill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chemeClr val="bg1"/>
                </a:solidFill>
                <a:effectLst/>
                <a:latin typeface="Söhne"/>
              </a:rPr>
              <a:t>Benchmarking Excellence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Söhne"/>
              </a:rPr>
              <a:t>: Our airline's safety record is on par with, or exceeds, industry averages, demonstrating our commitment to passenger safety.</a:t>
            </a:r>
          </a:p>
          <a:p>
            <a:pPr algn="l"/>
            <a:endParaRPr lang="en-US" sz="1200" b="0" i="0" u="none" strike="noStrike" dirty="0">
              <a:solidFill>
                <a:schemeClr val="bg1"/>
              </a:solidFill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chemeClr val="bg1"/>
                </a:solidFill>
                <a:effectLst/>
                <a:latin typeface="Söhne"/>
              </a:rPr>
              <a:t>Transparency Builds Trust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Söhne"/>
              </a:rPr>
              <a:t>: Sharing comprehensive safety data reaffirms our transparency and builds customer trust.</a:t>
            </a:r>
          </a:p>
          <a:p>
            <a:pPr algn="l"/>
            <a:endParaRPr lang="en-US" sz="1200" b="0" i="0" u="none" strike="noStrike" dirty="0">
              <a:solidFill>
                <a:schemeClr val="bg1"/>
              </a:solidFill>
              <a:effectLst/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b="1" i="1" dirty="0">
                <a:solidFill>
                  <a:schemeClr val="bg1"/>
                </a:solidFill>
                <a:highlight>
                  <a:srgbClr val="FFFF00"/>
                </a:highlight>
              </a:rPr>
              <a:t>KEY TAKEAWAY</a:t>
            </a:r>
            <a:r>
              <a:rPr lang="en-US" sz="1500" b="1" i="1" baseline="0" dirty="0">
                <a:solidFill>
                  <a:schemeClr val="bg1"/>
                </a:solidFill>
                <a:highlight>
                  <a:srgbClr val="FFFF00"/>
                </a:highlight>
              </a:rPr>
              <a:t>: Our airline maintains a strong safety record compared to industry standards.</a:t>
            </a:r>
            <a:endParaRPr lang="en-US" sz="1500" b="1" i="1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u="none" strike="noStrike" dirty="0">
              <a:solidFill>
                <a:schemeClr val="bg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70838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30">
            <a:extLst>
              <a:ext uri="{FF2B5EF4-FFF2-40B4-BE49-F238E27FC236}">
                <a16:creationId xmlns:a16="http://schemas.microsoft.com/office/drawing/2014/main" id="{3D4E69A3-AF36-427D-AD1D-695E4362C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2">
            <a:extLst>
              <a:ext uri="{FF2B5EF4-FFF2-40B4-BE49-F238E27FC236}">
                <a16:creationId xmlns:a16="http://schemas.microsoft.com/office/drawing/2014/main" id="{759B06A6-211C-43A2-8278-A81EAAD3A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572000"/>
            <a:ext cx="12191998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86905-56D6-36DA-2789-2464CDB1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10" y="4747491"/>
            <a:ext cx="7289364" cy="12738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100" cap="all">
                <a:solidFill>
                  <a:schemeClr val="bg1"/>
                </a:solidFill>
              </a:rPr>
              <a:t>Comparing aircraft safety incidents across time</a:t>
            </a: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A3444B27-B543-4CF9-AB5E-E9118747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20214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54" name="Straight Connector 36">
            <a:extLst>
              <a:ext uri="{FF2B5EF4-FFF2-40B4-BE49-F238E27FC236}">
                <a16:creationId xmlns:a16="http://schemas.microsoft.com/office/drawing/2014/main" id="{333CEE56-E85F-4F4D-ABDB-0F0424AE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AE0A18F-B36F-959E-B8EA-A45C03A26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52818"/>
              </p:ext>
            </p:extLst>
          </p:nvPr>
        </p:nvGraphicFramePr>
        <p:xfrm>
          <a:off x="852384" y="485776"/>
          <a:ext cx="10584875" cy="274138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18029">
                  <a:extLst>
                    <a:ext uri="{9D8B030D-6E8A-4147-A177-3AD203B41FA5}">
                      <a16:colId xmlns:a16="http://schemas.microsoft.com/office/drawing/2014/main" val="2968159359"/>
                    </a:ext>
                  </a:extLst>
                </a:gridCol>
                <a:gridCol w="1970819">
                  <a:extLst>
                    <a:ext uri="{9D8B030D-6E8A-4147-A177-3AD203B41FA5}">
                      <a16:colId xmlns:a16="http://schemas.microsoft.com/office/drawing/2014/main" val="3140096280"/>
                    </a:ext>
                  </a:extLst>
                </a:gridCol>
                <a:gridCol w="1801675">
                  <a:extLst>
                    <a:ext uri="{9D8B030D-6E8A-4147-A177-3AD203B41FA5}">
                      <a16:colId xmlns:a16="http://schemas.microsoft.com/office/drawing/2014/main" val="2495999295"/>
                    </a:ext>
                  </a:extLst>
                </a:gridCol>
                <a:gridCol w="4294352">
                  <a:extLst>
                    <a:ext uri="{9D8B030D-6E8A-4147-A177-3AD203B41FA5}">
                      <a16:colId xmlns:a16="http://schemas.microsoft.com/office/drawing/2014/main" val="2530579324"/>
                    </a:ext>
                  </a:extLst>
                </a:gridCol>
              </a:tblGrid>
              <a:tr h="1000700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solidFill>
                            <a:schemeClr val="bg1"/>
                          </a:solidFill>
                        </a:rPr>
                        <a:t>TYPE OF EVENT</a:t>
                      </a:r>
                    </a:p>
                  </a:txBody>
                  <a:tcPr marL="157142" marR="157142" marT="157142" marB="785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solidFill>
                            <a:schemeClr val="bg1"/>
                          </a:solidFill>
                        </a:rPr>
                        <a:t>1985-1999</a:t>
                      </a:r>
                    </a:p>
                  </a:txBody>
                  <a:tcPr marL="157142" marR="157142" marT="157142" marB="785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solidFill>
                            <a:schemeClr val="bg1"/>
                          </a:solidFill>
                        </a:rPr>
                        <a:t>200-2014</a:t>
                      </a:r>
                    </a:p>
                  </a:txBody>
                  <a:tcPr marL="157142" marR="157142" marT="157142" marB="785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solidFill>
                            <a:schemeClr val="bg1"/>
                          </a:solidFill>
                        </a:rPr>
                        <a:t>VARIATION DIFFERENCES (%)</a:t>
                      </a:r>
                    </a:p>
                  </a:txBody>
                  <a:tcPr marL="157142" marR="157142" marT="157142" marB="78571" anchor="ctr"/>
                </a:tc>
                <a:extLst>
                  <a:ext uri="{0D108BD9-81ED-4DB2-BD59-A6C34878D82A}">
                    <a16:rowId xmlns:a16="http://schemas.microsoft.com/office/drawing/2014/main" val="2472839072"/>
                  </a:ext>
                </a:extLst>
              </a:tr>
              <a:tr h="580229"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Fatal Accidents</a:t>
                      </a:r>
                      <a:endParaRPr lang="en-US" sz="2000" cap="none" spc="0">
                        <a:solidFill>
                          <a:schemeClr val="tx1"/>
                        </a:solidFill>
                        <a:latin typeface="Athelas" panose="02000503000000020003" pitchFamily="2" charset="77"/>
                      </a:endParaRPr>
                    </a:p>
                  </a:txBody>
                  <a:tcPr marL="157142" marR="157142" marT="157142" marB="78571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122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latin typeface="Athelas" panose="02000503000000020003" pitchFamily="2" charset="77"/>
                      </a:endParaRPr>
                    </a:p>
                  </a:txBody>
                  <a:tcPr marL="157142" marR="157142" marT="157142" marB="78571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latin typeface="Athelas" panose="02000503000000020003" pitchFamily="2" charset="77"/>
                      </a:endParaRPr>
                    </a:p>
                  </a:txBody>
                  <a:tcPr marL="157142" marR="157142" marT="157142" marB="78571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-69.67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latin typeface="Athelas" panose="02000503000000020003" pitchFamily="2" charset="77"/>
                      </a:endParaRPr>
                    </a:p>
                  </a:txBody>
                  <a:tcPr marL="157142" marR="157142" marT="157142" marB="78571" anchor="b"/>
                </a:tc>
                <a:extLst>
                  <a:ext uri="{0D108BD9-81ED-4DB2-BD59-A6C34878D82A}">
                    <a16:rowId xmlns:a16="http://schemas.microsoft.com/office/drawing/2014/main" val="1235790345"/>
                  </a:ext>
                </a:extLst>
              </a:tr>
              <a:tr h="580229"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Fatalities</a:t>
                      </a:r>
                      <a:endParaRPr lang="en-US" sz="2000" cap="none" spc="0">
                        <a:solidFill>
                          <a:schemeClr val="tx1"/>
                        </a:solidFill>
                        <a:latin typeface="Athelas" panose="02000503000000020003" pitchFamily="2" charset="77"/>
                      </a:endParaRPr>
                    </a:p>
                  </a:txBody>
                  <a:tcPr marL="157142" marR="157142" marT="157142" marB="78571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6295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latin typeface="Athelas" panose="02000503000000020003" pitchFamily="2" charset="77"/>
                      </a:endParaRPr>
                    </a:p>
                  </a:txBody>
                  <a:tcPr marL="157142" marR="157142" marT="157142" marB="78571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3109</a:t>
                      </a:r>
                      <a:endParaRPr lang="en-US" sz="2000" cap="none" spc="0">
                        <a:solidFill>
                          <a:schemeClr val="tx1"/>
                        </a:solidFill>
                        <a:latin typeface="Athelas" panose="02000503000000020003" pitchFamily="2" charset="77"/>
                      </a:endParaRPr>
                    </a:p>
                  </a:txBody>
                  <a:tcPr marL="157142" marR="157142" marT="157142" marB="78571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-50.61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latin typeface="Athelas" panose="02000503000000020003" pitchFamily="2" charset="77"/>
                      </a:endParaRPr>
                    </a:p>
                  </a:txBody>
                  <a:tcPr marL="157142" marR="157142" marT="157142" marB="78571" anchor="b"/>
                </a:tc>
                <a:extLst>
                  <a:ext uri="{0D108BD9-81ED-4DB2-BD59-A6C34878D82A}">
                    <a16:rowId xmlns:a16="http://schemas.microsoft.com/office/drawing/2014/main" val="3400115694"/>
                  </a:ext>
                </a:extLst>
              </a:tr>
              <a:tr h="580229"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Incidents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latin typeface="Athelas" panose="02000503000000020003" pitchFamily="2" charset="77"/>
                      </a:endParaRPr>
                    </a:p>
                  </a:txBody>
                  <a:tcPr marL="157142" marR="157142" marT="157142" marB="78571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402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latin typeface="Athelas" panose="02000503000000020003" pitchFamily="2" charset="77"/>
                      </a:endParaRPr>
                    </a:p>
                  </a:txBody>
                  <a:tcPr marL="157142" marR="157142" marT="157142" marB="78571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231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latin typeface="Athelas" panose="02000503000000020003" pitchFamily="2" charset="77"/>
                      </a:endParaRPr>
                    </a:p>
                  </a:txBody>
                  <a:tcPr marL="157142" marR="157142" marT="157142" marB="78571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-42.54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latin typeface="Athelas" panose="02000503000000020003" pitchFamily="2" charset="77"/>
                      </a:endParaRPr>
                    </a:p>
                  </a:txBody>
                  <a:tcPr marL="157142" marR="157142" marT="157142" marB="78571" anchor="b"/>
                </a:tc>
                <a:extLst>
                  <a:ext uri="{0D108BD9-81ED-4DB2-BD59-A6C34878D82A}">
                    <a16:rowId xmlns:a16="http://schemas.microsoft.com/office/drawing/2014/main" val="1490853759"/>
                  </a:ext>
                </a:extLst>
              </a:tr>
            </a:tbl>
          </a:graphicData>
        </a:graphic>
      </p:graphicFrame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F9125B1-B2F0-DA0C-E7AE-63FD15AA85F6}"/>
              </a:ext>
            </a:extLst>
          </p:cNvPr>
          <p:cNvSpPr/>
          <p:nvPr/>
        </p:nvSpPr>
        <p:spPr>
          <a:xfrm>
            <a:off x="6198918" y="3410220"/>
            <a:ext cx="5296397" cy="954107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F88D4F-1818-582A-CACF-957A3DE8C1CC}"/>
              </a:ext>
            </a:extLst>
          </p:cNvPr>
          <p:cNvSpPr txBox="1"/>
          <p:nvPr/>
        </p:nvSpPr>
        <p:spPr>
          <a:xfrm>
            <a:off x="6366677" y="3506989"/>
            <a:ext cx="5058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i="1" u="none" strike="noStrike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KEY TAKEAWAY:</a:t>
            </a:r>
            <a:r>
              <a:rPr lang="en-US" sz="1400" b="1" i="1" dirty="0">
                <a:solidFill>
                  <a:srgbClr val="0D0D0D"/>
                </a:solidFill>
                <a:highlight>
                  <a:srgbClr val="FFFF00"/>
                </a:highlight>
                <a:latin typeface="Söhne"/>
              </a:rPr>
              <a:t> </a:t>
            </a:r>
            <a:r>
              <a:rPr lang="en-US" sz="1400" b="1" i="1" u="none" strike="noStrike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The marked decrease in accidents and incidents signifies a significant enhancement in airline safety, countering perceptions of a decline in air travel safety.</a:t>
            </a:r>
            <a:endParaRPr lang="en-US" sz="1400" b="1" i="1" dirty="0">
              <a:highlight>
                <a:srgbClr val="FFFF00"/>
              </a:highlight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21A3447-09BF-D1CA-7E76-986CD5B91E2A}"/>
              </a:ext>
            </a:extLst>
          </p:cNvPr>
          <p:cNvSpPr/>
          <p:nvPr/>
        </p:nvSpPr>
        <p:spPr>
          <a:xfrm>
            <a:off x="792070" y="3402654"/>
            <a:ext cx="5296397" cy="954107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380D1-9FAD-AF31-D3EA-2758C75F4A41}"/>
              </a:ext>
            </a:extLst>
          </p:cNvPr>
          <p:cNvSpPr txBox="1"/>
          <p:nvPr/>
        </p:nvSpPr>
        <p:spPr>
          <a:xfrm>
            <a:off x="1028869" y="3486208"/>
            <a:ext cx="61913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050" b="0" i="0" u="none" strike="noStrike" dirty="0">
                <a:effectLst/>
                <a:latin typeface="Söhne"/>
              </a:rPr>
              <a:t>Drastic reduction in fatalities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050" b="0" i="0" u="none" strike="noStrike" dirty="0">
                <a:effectLst/>
                <a:latin typeface="Söhne"/>
              </a:rPr>
              <a:t>Significant decrease in incidents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050" b="0" i="0" u="none" strike="noStrike" dirty="0">
                <a:effectLst/>
                <a:latin typeface="Söhne"/>
              </a:rPr>
              <a:t>Highlighting enhanced safety measures and protocols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050" b="0" i="0" u="none" strike="noStrike" dirty="0">
                <a:effectLst/>
                <a:latin typeface="Söhne"/>
              </a:rPr>
              <a:t>Effectiveness of ongoing improvements in aviation technology and procedures</a:t>
            </a:r>
          </a:p>
          <a:p>
            <a:endParaRPr lang="en-US" sz="1400" b="1" i="1" dirty="0"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052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00" y="434101"/>
            <a:ext cx="9597044" cy="1232750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Transportation Fatalities by Mode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E3BD57EB-5229-4A17-AA5A-0E15E754A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886192"/>
              </p:ext>
            </p:extLst>
          </p:nvPr>
        </p:nvGraphicFramePr>
        <p:xfrm>
          <a:off x="956013" y="2429198"/>
          <a:ext cx="10279971" cy="2987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FCE9124-1C28-F435-32DC-C8A10513E45E}"/>
              </a:ext>
            </a:extLst>
          </p:cNvPr>
          <p:cNvSpPr/>
          <p:nvPr/>
        </p:nvSpPr>
        <p:spPr>
          <a:xfrm>
            <a:off x="742341" y="5559816"/>
            <a:ext cx="10831123" cy="971614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FBAA4-03DC-D46E-1DE6-DF504704F078}"/>
              </a:ext>
            </a:extLst>
          </p:cNvPr>
          <p:cNvSpPr txBox="1"/>
          <p:nvPr/>
        </p:nvSpPr>
        <p:spPr>
          <a:xfrm>
            <a:off x="867910" y="5677099"/>
            <a:ext cx="10705554" cy="1500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b="1" i="0" u="none" strike="noStrike" dirty="0">
                <a:solidFill>
                  <a:srgbClr val="0D0D0D"/>
                </a:solidFill>
                <a:effectLst/>
                <a:latin typeface="Söhne"/>
              </a:rPr>
              <a:t>Preliminary and Revised Data</a:t>
            </a:r>
            <a:r>
              <a:rPr lang="en-US" sz="1050" b="0" i="0" u="none" strike="noStrike" dirty="0">
                <a:solidFill>
                  <a:srgbClr val="0D0D0D"/>
                </a:solidFill>
                <a:effectLst/>
                <a:latin typeface="Söhne"/>
              </a:rPr>
              <a:t>: The chart includes preliminary data for 2022 (labeled "P") and revised data for previous years (labeled "R"), indicating updates or estimates that may be subject to change.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b="1" i="0" u="none" strike="noStrike" dirty="0">
                <a:solidFill>
                  <a:srgbClr val="0D0D0D"/>
                </a:solidFill>
                <a:effectLst/>
                <a:latin typeface="Söhne"/>
              </a:rPr>
              <a:t>Highway Dominance in Fatalities</a:t>
            </a:r>
            <a:r>
              <a:rPr lang="en-US" sz="1050" b="0" i="0" u="none" strike="noStrike" dirty="0">
                <a:solidFill>
                  <a:srgbClr val="0D0D0D"/>
                </a:solidFill>
                <a:effectLst/>
                <a:latin typeface="Söhne"/>
              </a:rPr>
              <a:t>: Highway travel consistently accounts for the highest number of fatalities compared to air, railroad, and transit, year over year.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b="1" i="0" u="none" strike="noStrike" dirty="0">
                <a:solidFill>
                  <a:srgbClr val="0D0D0D"/>
                </a:solidFill>
                <a:effectLst/>
                <a:latin typeface="Söhne"/>
              </a:rPr>
              <a:t>Remarkable Safety of Air Travel</a:t>
            </a:r>
            <a:r>
              <a:rPr lang="en-US" sz="1050" b="0" i="0" u="none" strike="noStrike" dirty="0">
                <a:solidFill>
                  <a:srgbClr val="0D0D0D"/>
                </a:solidFill>
                <a:effectLst/>
                <a:latin typeface="Söhne"/>
              </a:rPr>
              <a:t>: The data illustrates the exceptional safety of air travel, with fatalities barely visible on the chart compared to other transportation modes.</a:t>
            </a:r>
          </a:p>
          <a:p>
            <a:pPr algn="l"/>
            <a:endParaRPr lang="en-US" sz="1050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en-US" sz="1050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sz="1050" b="1" i="0" u="none" strike="noStrike" dirty="0">
                <a:solidFill>
                  <a:srgbClr val="0D0D0D"/>
                </a:solidFill>
                <a:effectLst/>
                <a:latin typeface="Söhne"/>
              </a:rPr>
              <a:t>Source Credit</a:t>
            </a:r>
            <a:r>
              <a:rPr lang="en-US" sz="1050" b="0" i="0" u="none" strike="noStrike" dirty="0">
                <a:solidFill>
                  <a:srgbClr val="0D0D0D"/>
                </a:solidFill>
                <a:effectLst/>
                <a:latin typeface="Söhne"/>
              </a:rPr>
              <a:t>: Bureau of Transportation Statistics</a:t>
            </a:r>
          </a:p>
          <a:p>
            <a:pPr algn="l"/>
            <a:endParaRPr lang="en-US" b="0" i="0" u="none" strike="noStrike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9FF95D-7BE7-60D8-1430-F6781361A5F8}"/>
              </a:ext>
            </a:extLst>
          </p:cNvPr>
          <p:cNvSpPr txBox="1"/>
          <p:nvPr/>
        </p:nvSpPr>
        <p:spPr>
          <a:xfrm>
            <a:off x="10046525" y="2285998"/>
            <a:ext cx="21454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u="none" strike="noStrike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KEY TAKEAWAY:</a:t>
            </a:r>
          </a:p>
          <a:p>
            <a:pPr algn="r"/>
            <a:r>
              <a:rPr lang="en-US" sz="1400" b="1" i="1" u="none" strike="noStrike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 Highways account for most transportation-related fatalities, consistently comprising over 94 percent of all fatalities each year!</a:t>
            </a:r>
            <a:endParaRPr lang="en-US" sz="1400" b="1" i="1" baseline="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1643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FBC8A7B-9E5A-4B09-9C33-C600BD17C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B015B5-4A87-4EA6-8B82-41210F3BE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572000"/>
            <a:ext cx="12191998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09708-8616-5A9A-C681-3850B8EE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09" y="4747491"/>
            <a:ext cx="9400770" cy="1273806"/>
          </a:xfrm>
        </p:spPr>
        <p:txBody>
          <a:bodyPr anchor="b">
            <a:normAutofit/>
          </a:bodyPr>
          <a:lstStyle/>
          <a:p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Mapping Air Crash Incidences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map of the world with different colored countries/regions&#10;&#10;Description automatically generated">
            <a:extLst>
              <a:ext uri="{FF2B5EF4-FFF2-40B4-BE49-F238E27FC236}">
                <a16:creationId xmlns:a16="http://schemas.microsoft.com/office/drawing/2014/main" id="{7F55491D-ED6E-D2CA-BB03-C947D1DE3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043" y="1343641"/>
            <a:ext cx="4975072" cy="2350721"/>
          </a:xfrm>
          <a:prstGeom prst="rect">
            <a:avLst/>
          </a:prstGeom>
        </p:spPr>
      </p:pic>
      <p:sp>
        <p:nvSpPr>
          <p:cNvPr id="25" name="Freeform 6">
            <a:extLst>
              <a:ext uri="{FF2B5EF4-FFF2-40B4-BE49-F238E27FC236}">
                <a16:creationId xmlns:a16="http://schemas.microsoft.com/office/drawing/2014/main" id="{3C34EE6D-3EF3-46CE-B8E1-B95710DC9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20214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8C9297-DB30-4147-8E63-D99C33793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199730"/>
            <a:ext cx="10241280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9FDD3A3-9D08-C364-B753-9E2B4D39B754}"/>
              </a:ext>
            </a:extLst>
          </p:cNvPr>
          <p:cNvSpPr/>
          <p:nvPr/>
        </p:nvSpPr>
        <p:spPr>
          <a:xfrm>
            <a:off x="492962" y="470263"/>
            <a:ext cx="5807032" cy="376340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926B94-697C-DED3-F3C1-9D91E5C1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4" y="673704"/>
            <a:ext cx="5291665" cy="3429338"/>
          </a:xfrm>
        </p:spPr>
        <p:txBody>
          <a:bodyPr anchor="ctr">
            <a:normAutofit/>
          </a:bodyPr>
          <a:lstStyle/>
          <a:p>
            <a:pPr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effectLst/>
                <a:latin typeface="Söhne"/>
              </a:rPr>
              <a:t>High-Incidence Regions</a:t>
            </a:r>
            <a:r>
              <a:rPr lang="en-US" sz="1400" b="0" i="0" u="none" strike="noStrike" dirty="0">
                <a:effectLst/>
                <a:latin typeface="Söhne"/>
              </a:rPr>
              <a:t>: The map indicates that certain regions, such as parts of South America, Africa, and particularly Russia, exhibit a higher number of air crashes, with these areas highlighted in darker shades.</a:t>
            </a:r>
          </a:p>
          <a:p>
            <a:pPr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effectLst/>
                <a:latin typeface="Söhne"/>
              </a:rPr>
              <a:t>Safety in Developed Nations</a:t>
            </a:r>
            <a:r>
              <a:rPr lang="en-US" sz="1400" b="0" i="0" u="none" strike="noStrike" dirty="0">
                <a:effectLst/>
                <a:latin typeface="Söhne"/>
              </a:rPr>
              <a:t>: Developed regions such as North America, Europe, and Australia demonstrate fewer air crashes, potentially reflecting more advanced aviation safety measures</a:t>
            </a:r>
            <a:r>
              <a:rPr lang="en-US" sz="1400" dirty="0">
                <a:latin typeface="Söhne"/>
              </a:rPr>
              <a:t>.</a:t>
            </a:r>
            <a:endParaRPr lang="en-US" sz="1400" b="0" i="0" u="none" strike="noStrike" dirty="0">
              <a:effectLst/>
              <a:latin typeface="Söhne"/>
            </a:endParaRPr>
          </a:p>
          <a:p>
            <a:pPr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effectLst/>
                <a:latin typeface="Söhne"/>
              </a:rPr>
              <a:t>Implications for Safety Measures</a:t>
            </a:r>
            <a:r>
              <a:rPr lang="en-US" sz="1400" b="0" i="0" u="none" strike="noStrike" dirty="0">
                <a:effectLst/>
                <a:latin typeface="Söhne"/>
              </a:rPr>
              <a:t>: The visual disparity in crash occurrences suggests a critical need for enhancing aviation safety protocols, particularly in high-incidence regions.</a:t>
            </a:r>
          </a:p>
          <a:p>
            <a:pPr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sz="1400" b="1" i="1" u="none" strike="noStrike" dirty="0">
                <a:effectLst/>
                <a:highlight>
                  <a:srgbClr val="FFFF00"/>
                </a:highlight>
                <a:latin typeface="Söhne"/>
              </a:rPr>
              <a:t>Key Takeaway:  Targeted Safety Enhancements pinpoint areas for the aviation industry to improve safety through focused measures in training, infrastructure, and technology.</a:t>
            </a:r>
            <a:endParaRPr lang="en-US" sz="1400" b="1" i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9332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FBC8A7B-9E5A-4B09-9C33-C600BD17C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B015B5-4A87-4EA6-8B82-41210F3BE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572000"/>
            <a:ext cx="12191998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5D15F-22FB-AB3F-0026-2A01B178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097" y="4747491"/>
            <a:ext cx="9627326" cy="12738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 dirty="0">
                <a:solidFill>
                  <a:schemeClr val="bg1"/>
                </a:solidFill>
              </a:rPr>
              <a:t>Public Perception</a:t>
            </a:r>
          </a:p>
        </p:txBody>
      </p:sp>
      <p:pic>
        <p:nvPicPr>
          <p:cNvPr id="5" name="Content Placeholder 4" descr="A graph of crash and a number of crashes&#10;&#10;Description automatically generated with medium confidence">
            <a:extLst>
              <a:ext uri="{FF2B5EF4-FFF2-40B4-BE49-F238E27FC236}">
                <a16:creationId xmlns:a16="http://schemas.microsoft.com/office/drawing/2014/main" id="{316177A6-C2CF-7676-8946-F649BF521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47728" y="1023637"/>
            <a:ext cx="4975072" cy="2848228"/>
          </a:xfrm>
          <a:prstGeom prst="rect">
            <a:avLst/>
          </a:prstGeom>
        </p:spPr>
      </p:pic>
      <p:sp>
        <p:nvSpPr>
          <p:cNvPr id="17" name="Freeform 6">
            <a:extLst>
              <a:ext uri="{FF2B5EF4-FFF2-40B4-BE49-F238E27FC236}">
                <a16:creationId xmlns:a16="http://schemas.microsoft.com/office/drawing/2014/main" id="{3C34EE6D-3EF3-46CE-B8E1-B95710DC9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20214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8C9297-DB30-4147-8E63-D99C33793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199730"/>
            <a:ext cx="10241280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37BEC-E7D8-0E81-58ED-44489F3F9B4E}"/>
              </a:ext>
            </a:extLst>
          </p:cNvPr>
          <p:cNvSpPr txBox="1"/>
          <p:nvPr/>
        </p:nvSpPr>
        <p:spPr>
          <a:xfrm>
            <a:off x="65314" y="6529337"/>
            <a:ext cx="60979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050" b="1" i="0" u="none" strike="noStrike" dirty="0">
                <a:solidFill>
                  <a:srgbClr val="0D0D0D"/>
                </a:solidFill>
                <a:effectLst/>
                <a:latin typeface="Söhne"/>
              </a:rPr>
              <a:t>Source Credit</a:t>
            </a:r>
            <a:r>
              <a:rPr lang="en-US" sz="1050" b="0" i="0" u="none" strike="noStrike" dirty="0">
                <a:solidFill>
                  <a:srgbClr val="0D0D0D"/>
                </a:solidFill>
                <a:effectLst/>
                <a:latin typeface="Söhne"/>
              </a:rPr>
              <a:t>: Toni G. L. A. van der Meer et al., </a:t>
            </a:r>
            <a:r>
              <a:rPr lang="en-US" sz="1050" b="0" i="1" u="none" strike="noStrike" dirty="0">
                <a:solidFill>
                  <a:srgbClr val="0D0D0D"/>
                </a:solidFill>
                <a:effectLst/>
                <a:latin typeface="Söhne"/>
              </a:rPr>
              <a:t>Journalism Studies</a:t>
            </a:r>
            <a:r>
              <a:rPr lang="en-US" sz="1050" b="0" i="0" u="none" strike="noStrike" dirty="0">
                <a:solidFill>
                  <a:srgbClr val="0D0D0D"/>
                </a:solidFill>
                <a:effectLst/>
                <a:latin typeface="Söhne"/>
              </a:rPr>
              <a:t> (2019)</a:t>
            </a:r>
            <a:endParaRPr lang="en-US" sz="1050" b="0" i="0" u="none" strike="noStrike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82FEBB7-CC41-2105-2297-68A897C5D394}"/>
              </a:ext>
            </a:extLst>
          </p:cNvPr>
          <p:cNvSpPr/>
          <p:nvPr/>
        </p:nvSpPr>
        <p:spPr>
          <a:xfrm>
            <a:off x="364974" y="877945"/>
            <a:ext cx="5807032" cy="316594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7E2B1C-DDAA-FF53-5159-BD958585805F}"/>
              </a:ext>
            </a:extLst>
          </p:cNvPr>
          <p:cNvSpPr txBox="1"/>
          <p:nvPr/>
        </p:nvSpPr>
        <p:spPr>
          <a:xfrm>
            <a:off x="7187836" y="3968283"/>
            <a:ext cx="61068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50" b="1" i="0" u="none" strike="noStrike" dirty="0">
                <a:solidFill>
                  <a:srgbClr val="0D0D0D"/>
                </a:solidFill>
                <a:effectLst/>
                <a:latin typeface="Söhne"/>
              </a:rPr>
              <a:t>Source Credit</a:t>
            </a:r>
            <a:r>
              <a:rPr lang="en-US" sz="1050" b="0" i="0" u="none" strike="noStrike" dirty="0">
                <a:solidFill>
                  <a:srgbClr val="0D0D0D"/>
                </a:solidFill>
                <a:effectLst/>
                <a:latin typeface="Söhne"/>
              </a:rPr>
              <a:t>: Toni G. L. A. van der Meer et al., </a:t>
            </a:r>
            <a:r>
              <a:rPr lang="en-US" sz="1050" b="0" i="1" u="none" strike="noStrike" dirty="0">
                <a:solidFill>
                  <a:srgbClr val="0D0D0D"/>
                </a:solidFill>
                <a:effectLst/>
                <a:latin typeface="Söhne"/>
              </a:rPr>
              <a:t>Journalism Studies</a:t>
            </a:r>
            <a:r>
              <a:rPr lang="en-US" sz="1050" b="0" i="0" u="none" strike="noStrike" dirty="0">
                <a:solidFill>
                  <a:srgbClr val="0D0D0D"/>
                </a:solidFill>
                <a:effectLst/>
                <a:latin typeface="Söhne"/>
              </a:rPr>
              <a:t> (2019)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9B85C59-6627-2015-D4CB-6A6C8241236E}"/>
              </a:ext>
            </a:extLst>
          </p:cNvPr>
          <p:cNvSpPr txBox="1">
            <a:spLocks/>
          </p:cNvSpPr>
          <p:nvPr/>
        </p:nvSpPr>
        <p:spPr>
          <a:xfrm>
            <a:off x="5591782" y="537794"/>
            <a:ext cx="6031018" cy="370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Media Attention vs. Aviation Incidents Over Time</a:t>
            </a:r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7EE824DB-9620-AC50-C809-AB78C3C19EE8}"/>
              </a:ext>
            </a:extLst>
          </p:cNvPr>
          <p:cNvSpPr txBox="1">
            <a:spLocks/>
          </p:cNvSpPr>
          <p:nvPr/>
        </p:nvSpPr>
        <p:spPr>
          <a:xfrm>
            <a:off x="714966" y="1331869"/>
            <a:ext cx="4996140" cy="228062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b="1" i="0" dirty="0">
                <a:solidFill>
                  <a:srgbClr val="0D0D0D"/>
                </a:solidFill>
                <a:latin typeface="Söhne"/>
              </a:rPr>
              <a:t>Increasing Media Focus</a:t>
            </a:r>
            <a:r>
              <a:rPr lang="en-US" sz="1050" i="0" dirty="0">
                <a:solidFill>
                  <a:srgbClr val="0D0D0D"/>
                </a:solidFill>
                <a:latin typeface="Söhne"/>
              </a:rPr>
              <a:t>: Despite a decrease in actual aviation incidents, media attention has consistently risen from 1991 to 2015.</a:t>
            </a:r>
            <a:br>
              <a:rPr lang="en-US" sz="1050" i="0" dirty="0">
                <a:solidFill>
                  <a:srgbClr val="0D0D0D"/>
                </a:solidFill>
                <a:latin typeface="Söhne"/>
              </a:rPr>
            </a:br>
            <a:endParaRPr lang="en-US" sz="1050" i="0" dirty="0">
              <a:solidFill>
                <a:srgbClr val="0D0D0D"/>
              </a:solidFill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b="1" i="0" dirty="0">
                <a:solidFill>
                  <a:srgbClr val="0D0D0D"/>
                </a:solidFill>
                <a:latin typeface="Söhne"/>
              </a:rPr>
              <a:t>Contrasting Trends</a:t>
            </a:r>
            <a:r>
              <a:rPr lang="en-US" sz="1050" i="0" dirty="0">
                <a:solidFill>
                  <a:srgbClr val="0D0D0D"/>
                </a:solidFill>
                <a:latin typeface="Söhne"/>
              </a:rPr>
              <a:t>: Linear trends reveal an inverse relationship: as real-world aviation incidents decline, media coverage intensifies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050" i="0" dirty="0">
              <a:solidFill>
                <a:srgbClr val="0D0D0D"/>
              </a:solidFill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b="1" i="0" u="none" strike="noStrike" dirty="0">
                <a:solidFill>
                  <a:srgbClr val="0D0D0D"/>
                </a:solidFill>
                <a:effectLst/>
                <a:latin typeface="Söhne"/>
              </a:rPr>
              <a:t>Public Perception vs. Reality</a:t>
            </a:r>
            <a:r>
              <a:rPr lang="en-US" sz="1050" b="0" i="0" u="none" strike="noStrike" dirty="0">
                <a:solidFill>
                  <a:srgbClr val="0D0D0D"/>
                </a:solidFill>
                <a:effectLst/>
                <a:latin typeface="Söhne"/>
              </a:rPr>
              <a:t>: The data suggests that media narratives may not align with the actual frequency of aviation incidents, potentially shaping public perception.</a:t>
            </a:r>
            <a:br>
              <a:rPr lang="en-US" sz="1800" i="0" dirty="0">
                <a:solidFill>
                  <a:srgbClr val="0D0D0D"/>
                </a:solidFill>
                <a:latin typeface="Söhne"/>
              </a:rPr>
            </a:br>
            <a:endParaRPr lang="en-US" sz="1800" i="0" dirty="0">
              <a:solidFill>
                <a:srgbClr val="0D0D0D"/>
              </a:solidFill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D0D0D"/>
                </a:solidFill>
                <a:highlight>
                  <a:srgbClr val="FFFF00"/>
                </a:highlight>
                <a:latin typeface="Söhne"/>
              </a:rPr>
              <a:t>KEY TAKEAWAY: </a:t>
            </a:r>
            <a:r>
              <a:rPr lang="en-US" sz="1400" b="1" u="none" strike="noStrike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Media disproportionality highlights the disparity between media representation and actual trends, emphasizing the tendency for negative events to receive disproportionate coverage. </a:t>
            </a: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9361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Recommendations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7613D61-6667-AE7B-AB08-8378792624AA}"/>
              </a:ext>
            </a:extLst>
          </p:cNvPr>
          <p:cNvSpPr/>
          <p:nvPr/>
        </p:nvSpPr>
        <p:spPr>
          <a:xfrm>
            <a:off x="733108" y="2564241"/>
            <a:ext cx="10493691" cy="317240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0A01931-CE9A-E24B-2890-3E651ED81D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2619" y="2954127"/>
          <a:ext cx="10266681" cy="3172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527916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1512</TotalTime>
  <Words>1274</Words>
  <Application>Microsoft Macintosh PowerPoint</Application>
  <PresentationFormat>Widescreen</PresentationFormat>
  <Paragraphs>112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Athelas</vt:lpstr>
      <vt:lpstr>Calibri</vt:lpstr>
      <vt:lpstr>Century Schoolbook</vt:lpstr>
      <vt:lpstr>Corbel</vt:lpstr>
      <vt:lpstr>Söhne</vt:lpstr>
      <vt:lpstr>Headlines</vt:lpstr>
      <vt:lpstr>Navigating Airplane safety perception</vt:lpstr>
      <vt:lpstr>Introduction</vt:lpstr>
      <vt:lpstr>Trend Analysis</vt:lpstr>
      <vt:lpstr>Airline Safety Records</vt:lpstr>
      <vt:lpstr>Comparing aircraft safety incidents across time</vt:lpstr>
      <vt:lpstr>Transportation Fatalities by Mode</vt:lpstr>
      <vt:lpstr>Mapping Air Crash Incidences</vt:lpstr>
      <vt:lpstr>Public Perception</vt:lpstr>
      <vt:lpstr>Recommendations</vt:lpstr>
      <vt:lpstr>Conclusion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Navigating Airplane safety perception</dc:title>
  <dc:creator>Surena Nokham</dc:creator>
  <cp:lastModifiedBy>Surena Nokham</cp:lastModifiedBy>
  <cp:revision>5</cp:revision>
  <dcterms:created xsi:type="dcterms:W3CDTF">2024-04-20T19:47:32Z</dcterms:created>
  <dcterms:modified xsi:type="dcterms:W3CDTF">2024-04-21T21:00:19Z</dcterms:modified>
</cp:coreProperties>
</file>