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6" r:id="rId2"/>
    <p:sldId id="257" r:id="rId3"/>
    <p:sldId id="259" r:id="rId4"/>
    <p:sldId id="261" r:id="rId5"/>
    <p:sldId id="263" r:id="rId6"/>
    <p:sldId id="269" r:id="rId7"/>
    <p:sldId id="268" r:id="rId8"/>
    <p:sldId id="270" r:id="rId9"/>
    <p:sldId id="271" r:id="rId10"/>
    <p:sldId id="272" r:id="rId11"/>
    <p:sldId id="267" r:id="rId12"/>
    <p:sldId id="273" r:id="rId13"/>
    <p:sldId id="274" r:id="rId14"/>
    <p:sldId id="275" r:id="rId15"/>
    <p:sldId id="262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73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534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21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0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3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8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9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6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5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0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3" descr="Vegetables and fruits in a row">
            <a:extLst>
              <a:ext uri="{FF2B5EF4-FFF2-40B4-BE49-F238E27FC236}">
                <a16:creationId xmlns:a16="http://schemas.microsoft.com/office/drawing/2014/main" id="{819B80AA-F88E-13C5-F56E-FD7CB43DF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D2C2DD-12A1-1872-C312-6C000C4C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8234" y="713191"/>
            <a:ext cx="3835399" cy="2026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Term Project 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1E5D5682-6D62-4BA5-84F0-4899D2D3F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337" y="150833"/>
            <a:ext cx="6080892" cy="914494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An exploration of the seasons and Foodborne illnesses</a:t>
            </a:r>
          </a:p>
        </p:txBody>
      </p:sp>
      <p:sp>
        <p:nvSpPr>
          <p:cNvPr id="73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CB722C-A088-4F42-845E-FEB6F44DF477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6/3/23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4C66C5CF-328D-484D-9FF5-E73D0F58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Surena Nokham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DSC 530 – T303 DATA EXPLORATION &amp; ANALYSIS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Professor Matthew Metzger</a:t>
            </a:r>
          </a:p>
        </p:txBody>
      </p:sp>
      <p:sp>
        <p:nvSpPr>
          <p:cNvPr id="77" name="Slide Number Placeholder 5">
            <a:extLst>
              <a:ext uri="{FF2B5EF4-FFF2-40B4-BE49-F238E27FC236}">
                <a16:creationId xmlns:a16="http://schemas.microsoft.com/office/drawing/2014/main" id="{C08C1309-81A7-4B31-9D5C-F1D2D0AD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69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8B8-2C90-1B8E-0951-269E84A0F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44" y="1454447"/>
            <a:ext cx="5292256" cy="2660353"/>
          </a:xfrm>
        </p:spPr>
        <p:txBody>
          <a:bodyPr anchor="t">
            <a:normAutofit/>
          </a:bodyPr>
          <a:lstStyle/>
          <a:p>
            <a:r>
              <a:rPr lang="en-US" sz="3300" b="1" dirty="0"/>
              <a:t>Probability mass function (pmf)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1A9A01-C9F8-6D52-15DA-3E59929F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310" y="1605544"/>
            <a:ext cx="5557248" cy="4167935"/>
          </a:xfrm>
          <a:prstGeom prst="rect">
            <a:avLst/>
          </a:prstGeom>
          <a:noFill/>
          <a:effectLst/>
        </p:spPr>
      </p:pic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4679DD-FEA4-5257-4FEB-4AB2C4C2C6F2}"/>
              </a:ext>
            </a:extLst>
          </p:cNvPr>
          <p:cNvSpPr txBox="1"/>
          <p:nvPr/>
        </p:nvSpPr>
        <p:spPr>
          <a:xfrm>
            <a:off x="1105786" y="4348716"/>
            <a:ext cx="40297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PMFs represent the distribution of the number of outbreaks in 2 different scenarios: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>
                <a:highlight>
                  <a:srgbClr val="FFFF00"/>
                </a:highlight>
              </a:rPr>
              <a:t>Scenario 1: California</a:t>
            </a:r>
          </a:p>
          <a:p>
            <a:r>
              <a:rPr lang="en-US" sz="1400" dirty="0">
                <a:highlight>
                  <a:srgbClr val="FFFF00"/>
                </a:highlight>
              </a:rPr>
              <a:t>Scenario 2: Other States</a:t>
            </a:r>
          </a:p>
        </p:txBody>
      </p:sp>
    </p:spTree>
    <p:extLst>
      <p:ext uri="{BB962C8B-B14F-4D97-AF65-F5344CB8AC3E}">
        <p14:creationId xmlns:p14="http://schemas.microsoft.com/office/powerpoint/2010/main" val="158182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6835-5DF2-4DBA-7A6F-D65DE222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Cumulative distribution function (CDF)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64200-B038-F89E-6EA5-8886A046F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09730"/>
            <a:ext cx="3932237" cy="2810135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effectLst/>
              </a:rPr>
              <a:t>Slightly steep curve during the spring  &amp; summer months </a:t>
            </a:r>
          </a:p>
          <a:p>
            <a:r>
              <a:rPr lang="en-US" i="1" dirty="0">
                <a:effectLst/>
                <a:highlight>
                  <a:srgbClr val="FFFF00"/>
                </a:highlight>
              </a:rPr>
              <a:t>Indicates high prevalence of foodborne illnesses during those seasons</a:t>
            </a:r>
            <a:r>
              <a:rPr lang="en-US" i="1" dirty="0">
                <a:effectLst/>
              </a:rPr>
              <a:t>. </a:t>
            </a:r>
          </a:p>
          <a:p>
            <a:r>
              <a:rPr lang="en-US" i="1" dirty="0">
                <a:effectLst/>
              </a:rPr>
              <a:t>Overall,  minimal changes through the months, indicating a consistent  prevalence of foodborne illnesses throughout the year.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3ECA8E9-A1A9-F549-DAFE-6EF73FF23C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19" y="1354136"/>
            <a:ext cx="5638769" cy="450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72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6835-5DF2-4DBA-7A6F-D65DE222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r>
              <a:rPr lang="en-US" dirty="0"/>
              <a:t>Analytical distribution</a:t>
            </a:r>
          </a:p>
        </p:txBody>
      </p:sp>
      <p:pic>
        <p:nvPicPr>
          <p:cNvPr id="9218" name="Picture 2" descr="A graph of a normal distribution of months&#10;&#10;Description automatically generated with low confidence">
            <a:extLst>
              <a:ext uri="{FF2B5EF4-FFF2-40B4-BE49-F238E27FC236}">
                <a16:creationId xmlns:a16="http://schemas.microsoft.com/office/drawing/2014/main" id="{08FF24DA-805D-83F8-7A68-48BF1E99C5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272" y="2336714"/>
            <a:ext cx="4710111" cy="362254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64200-B038-F89E-6EA5-8886A046F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6609"/>
            <a:ext cx="4988119" cy="392374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effectLst/>
              </a:rPr>
              <a:t>The normal distribution peaks between 5.0-7.5 which corresponds to the following months, respectively: May, June, July, mid-August. </a:t>
            </a:r>
          </a:p>
          <a:p>
            <a:r>
              <a:rPr lang="en-US" i="1" dirty="0">
                <a:effectLst/>
                <a:highlight>
                  <a:srgbClr val="FFFF00"/>
                </a:highlight>
              </a:rPr>
              <a:t>Peaking in the summer months = high probability of outbreaks to occur. </a:t>
            </a:r>
          </a:p>
          <a:p>
            <a:r>
              <a:rPr lang="en-US" i="1" dirty="0">
                <a:effectLst/>
              </a:rPr>
              <a:t>Although, this distribution is evenly spread, indicating a relatively consistent occurrence of outbreaks throughout the year.</a:t>
            </a:r>
            <a:endParaRPr lang="en-US" dirty="0"/>
          </a:p>
        </p:txBody>
      </p:sp>
      <p:sp>
        <p:nvSpPr>
          <p:cNvPr id="9227" name="Slide Number Placeholder 5">
            <a:extLst>
              <a:ext uri="{FF2B5EF4-FFF2-40B4-BE49-F238E27FC236}">
                <a16:creationId xmlns:a16="http://schemas.microsoft.com/office/drawing/2014/main" id="{AC886AA8-2271-4049-978B-6911BFE3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0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8B8-2C90-1B8E-0951-269E84A0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Scatter plots</a:t>
            </a:r>
            <a:br>
              <a:rPr lang="en-US" dirty="0"/>
            </a:br>
            <a:endParaRPr lang="en-US" b="1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B996DE1-B6E3-B8B3-419E-58CB5C99A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7756" y="1728028"/>
            <a:ext cx="3970300" cy="309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489221B-1B83-4DAB-9E3C-A760350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427" y="4995156"/>
            <a:ext cx="7527851" cy="152944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1600" dirty="0">
                <a:highlight>
                  <a:srgbClr val="FFFF00"/>
                </a:highlight>
              </a:rPr>
              <a:t>Correlation coefficient</a:t>
            </a:r>
            <a:r>
              <a:rPr lang="en-US" sz="1600" dirty="0"/>
              <a:t>: 0.50 </a:t>
            </a:r>
          </a:p>
          <a:p>
            <a:pPr algn="ctr"/>
            <a:r>
              <a:rPr lang="en-US" sz="1600" dirty="0">
                <a:highlight>
                  <a:srgbClr val="FFFF00"/>
                </a:highlight>
              </a:rPr>
              <a:t>Covariance</a:t>
            </a:r>
            <a:r>
              <a:rPr lang="en-US" sz="1600" dirty="0"/>
              <a:t>: 275.72</a:t>
            </a:r>
          </a:p>
          <a:p>
            <a:pPr algn="ctr"/>
            <a:r>
              <a:rPr lang="en-US" sz="1600" dirty="0">
                <a:highlight>
                  <a:srgbClr val="FFFF00"/>
                </a:highlight>
              </a:rPr>
              <a:t>Pearson’s correlation</a:t>
            </a:r>
            <a:r>
              <a:rPr lang="en-US" sz="1600" dirty="0"/>
              <a:t>: 0.50</a:t>
            </a:r>
          </a:p>
          <a:p>
            <a:pPr marL="0" indent="0">
              <a:buNone/>
            </a:pPr>
            <a:r>
              <a:rPr lang="en-US" sz="1800" dirty="0"/>
              <a:t>→ </a:t>
            </a:r>
            <a:r>
              <a:rPr lang="en-US" sz="1600" i="1" dirty="0"/>
              <a:t>strong, positive linear relationship </a:t>
            </a:r>
            <a:r>
              <a:rPr lang="en-US" sz="1600" i="1" dirty="0">
                <a:effectLst/>
              </a:rPr>
              <a:t>between the "Illnesses" and "Hospitalizations"</a:t>
            </a:r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2C99F8-BD3B-F4DE-AD93-A554931F3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0289" y="1726798"/>
            <a:ext cx="3970300" cy="309683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64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A1B6-543A-30A0-885B-98C19697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analysis</a:t>
            </a:r>
            <a:br>
              <a:rPr lang="en-US" b="1" i="0" u="none" strike="noStrike" dirty="0"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2C2E05-33B5-890F-BD91-DC300FC0B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612" y="2019300"/>
            <a:ext cx="758728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0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BB57-A6F5-6A47-79A5-ED0A53F8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86" y="432226"/>
            <a:ext cx="10094770" cy="118057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A2625-F1A5-2BB1-2364-43763AE300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5586" y="1886857"/>
            <a:ext cx="10358438" cy="4971143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	For my Exploratory Data Analysis (EDA) term project, I decided to investigate the prevalence of foodborne outbreaks to occur during a specific season: summer. My hypothesis states that cases will peak during the summer season (June, July, August) due to the warmer temperature, and frequency of people to cook and leave food outside.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2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	Overall, the outcome of my EDA project was as expected for my hypothesis, but there was not enough evidence to reject the null hypothesis (see “Term Project - Test Hypothesis” file). There is a strong relationship between the variables as shown in the “Outbreak Case Frequency by Month (2005-2015) histogram, CDF, and analytical distribution calculations. Outbreaks are likely to occur consistently through the spring, fall and winter season but with a particular spike in the summer. The correlation between variables are positive but further analysis is required to establish a causal relationship amongst the variables evaluated. </a:t>
            </a:r>
            <a:endParaRPr lang="en-US" sz="1400" dirty="0">
              <a:latin typeface="+mj-lt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2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	I realized while doing the analysis,’ my dataset needed more quantitative variables, such as actual counts of confirmed outbreaks in each month or a quantitative number from each of the locations and from what month (whether the cases originated inside or outside). It was challenging working with a dataset full of categorical data that required so much integer conversion and missing values. Even after doing the analysis, I feel like I still do not have a large grasp on understanding the some of the data results, but I do feel like I have proven that foodborne outbreaks peak during the summer season. 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879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CBB3-4124-B300-72BA-79035591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AE43-7D6B-00D4-4581-597922AA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5" cy="4114801"/>
          </a:xfrm>
        </p:spPr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Centers For Disease Control and Prevention. (2017, February 15). 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</a:rPr>
              <a:t>Foodborne Disease Outbreaks, 1998-2015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. Kaggle. https://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www.kaggle.com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/datasets/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cdc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foodborne-diseases?resource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=download 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Downey, A. B. (2014). 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</a:rPr>
              <a:t>Think stats: Exploratory data analysis in python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 (Version 2.2). Green Tea Press. 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Mocomi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 Kids (Ed.). (2020, July 29). 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</a:rPr>
              <a:t>4 seasons of the Year - </a:t>
            </a:r>
            <a:r>
              <a:rPr lang="en-US" sz="1200" b="0" i="1" u="none" strike="noStrike" dirty="0" err="1">
                <a:solidFill>
                  <a:srgbClr val="000000"/>
                </a:solidFill>
                <a:effectLst/>
              </a:rPr>
              <a:t>gifographic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</a:rPr>
              <a:t> for kids: </a:t>
            </a:r>
            <a:r>
              <a:rPr lang="en-US" sz="1200" b="0" i="1" u="none" strike="noStrike" dirty="0" err="1">
                <a:solidFill>
                  <a:srgbClr val="000000"/>
                </a:solidFill>
                <a:effectLst/>
              </a:rPr>
              <a:t>Mocomi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Mocomi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 Kids. https://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mocomi.com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/seasons-of-the-year/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2974-EFCC-BF04-F9C3-04FB57F75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756" y="1384315"/>
            <a:ext cx="5462562" cy="1364476"/>
          </a:xfrm>
        </p:spPr>
        <p:txBody>
          <a:bodyPr anchor="t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200" dirty="0">
                <a:solidFill>
                  <a:srgbClr val="000000"/>
                </a:solidFill>
              </a:rPr>
              <a:t>Statistical question/hypothesis</a:t>
            </a:r>
            <a:br>
              <a:rPr lang="en-US" sz="2200" dirty="0">
                <a:solidFill>
                  <a:srgbClr val="000000"/>
                </a:solidFill>
              </a:rPr>
            </a:br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Seasons of the Year">
            <a:extLst>
              <a:ext uri="{FF2B5EF4-FFF2-40B4-BE49-F238E27FC236}">
                <a16:creationId xmlns:a16="http://schemas.microsoft.com/office/drawing/2014/main" id="{2D2B2944-D1D9-F295-E918-9266C191CB16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430" y="2066553"/>
            <a:ext cx="4377755" cy="349754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4252-ABCB-64F2-B173-EB477C884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093" y="2743201"/>
            <a:ext cx="5361225" cy="282089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700" b="1" dirty="0">
                <a:solidFill>
                  <a:srgbClr val="000000"/>
                </a:solidFill>
                <a:highlight>
                  <a:srgbClr val="FFFF00"/>
                </a:highlight>
              </a:rPr>
              <a:t>Question</a:t>
            </a:r>
            <a:r>
              <a:rPr lang="en-US" sz="1700" dirty="0">
                <a:solidFill>
                  <a:srgbClr val="000000"/>
                </a:solidFill>
              </a:rPr>
              <a:t>: </a:t>
            </a:r>
            <a:r>
              <a:rPr lang="en-US" sz="1700" dirty="0">
                <a:solidFill>
                  <a:srgbClr val="000000"/>
                </a:solidFill>
                <a:effectLst/>
              </a:rPr>
              <a:t>Does the prevalence of foodborne illnesses vary with the changing seasons?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700" b="1" dirty="0">
                <a:solidFill>
                  <a:srgbClr val="000000"/>
                </a:solidFill>
                <a:highlight>
                  <a:srgbClr val="FFFF00"/>
                </a:highlight>
              </a:rPr>
              <a:t>Hypothesis</a:t>
            </a:r>
            <a:r>
              <a:rPr lang="en-US" sz="1700" dirty="0">
                <a:solidFill>
                  <a:srgbClr val="000000"/>
                </a:solidFill>
              </a:rPr>
              <a:t>: </a:t>
            </a:r>
            <a:r>
              <a:rPr lang="en-US" sz="1700" dirty="0">
                <a:solidFill>
                  <a:srgbClr val="000000"/>
                </a:solidFill>
                <a:effectLst/>
              </a:rPr>
              <a:t>My prediction is that cases will peak during the summer seasons (June, July, August) due to the warmer temperature where bacteria can multiply at a quicker rate</a:t>
            </a:r>
            <a:r>
              <a:rPr lang="en-US" sz="1700" dirty="0">
                <a:solidFill>
                  <a:srgbClr val="000000"/>
                </a:solidFill>
              </a:rPr>
              <a:t>, </a:t>
            </a:r>
            <a:r>
              <a:rPr lang="en-US" sz="1700" dirty="0">
                <a:solidFill>
                  <a:srgbClr val="000000"/>
                </a:solidFill>
                <a:effectLst/>
              </a:rPr>
              <a:t>and the frequency of people to cook/leave food outside.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70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1035" name="Slide Number Placeholder 6">
            <a:extLst>
              <a:ext uri="{FF2B5EF4-FFF2-40B4-BE49-F238E27FC236}">
                <a16:creationId xmlns:a16="http://schemas.microsoft.com/office/drawing/2014/main" id="{486D18E6-2C3A-4D4A-93B8-55C65756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6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79F8-3C86-C562-7ABD-04CB1790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681037"/>
            <a:ext cx="10357666" cy="75587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E4ED4-E168-CE87-5D03-B373D68783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100" b="1" dirty="0">
                <a:highlight>
                  <a:srgbClr val="FFFF00"/>
                </a:highlight>
                <a:latin typeface="+mj-lt"/>
              </a:rPr>
              <a:t>Year</a:t>
            </a:r>
            <a:r>
              <a:rPr lang="en-US" sz="2100" dirty="0">
                <a:latin typeface="+mj-lt"/>
              </a:rPr>
              <a:t> – </a:t>
            </a:r>
            <a:r>
              <a:rPr lang="en-US" sz="2100" b="0" i="0" u="none" strike="noStrike" dirty="0">
                <a:solidFill>
                  <a:srgbClr val="3C4043"/>
                </a:solidFill>
                <a:effectLst/>
                <a:latin typeface="+mj-lt"/>
              </a:rPr>
              <a:t>foodborne disease outbreaks reported to the CDC from 1998 through 2015 </a:t>
            </a:r>
            <a:endParaRPr lang="en-US" sz="2100" dirty="0">
              <a:latin typeface="+mj-lt"/>
            </a:endParaRPr>
          </a:p>
          <a:p>
            <a:r>
              <a:rPr lang="en-US" sz="2100" b="1" dirty="0">
                <a:highlight>
                  <a:srgbClr val="FFFF00"/>
                </a:highlight>
                <a:latin typeface="+mj-lt"/>
              </a:rPr>
              <a:t>Month</a:t>
            </a:r>
            <a:r>
              <a:rPr lang="en-US" sz="2100" dirty="0">
                <a:latin typeface="+mj-lt"/>
              </a:rPr>
              <a:t> – specific month outbreak occurred within the year</a:t>
            </a:r>
          </a:p>
          <a:p>
            <a:r>
              <a:rPr lang="en-US" sz="2100" b="1" dirty="0">
                <a:highlight>
                  <a:srgbClr val="FFFF00"/>
                </a:highlight>
                <a:latin typeface="+mj-lt"/>
              </a:rPr>
              <a:t>State</a:t>
            </a:r>
            <a:r>
              <a:rPr lang="en-US" sz="2100" dirty="0">
                <a:latin typeface="+mj-lt"/>
              </a:rPr>
              <a:t> – </a:t>
            </a:r>
            <a:r>
              <a:rPr lang="en-US" sz="2100" b="0" i="0" u="none" strike="noStrike" dirty="0">
                <a:solidFill>
                  <a:srgbClr val="374151"/>
                </a:solidFill>
                <a:effectLst/>
                <a:latin typeface="+mj-lt"/>
              </a:rPr>
              <a:t>specific U.S. state where the outbreak took place (</a:t>
            </a:r>
            <a:r>
              <a:rPr lang="en-US" sz="1900" b="0" i="0" u="none" strike="noStrike" dirty="0">
                <a:solidFill>
                  <a:srgbClr val="3C4043"/>
                </a:solidFill>
                <a:effectLst/>
                <a:latin typeface="+mj-lt"/>
              </a:rPr>
              <a:t>outbreaks occurring in more than one state are listed as "multistate”)</a:t>
            </a:r>
            <a:endParaRPr lang="en-US" sz="1900" dirty="0">
              <a:latin typeface="+mj-lt"/>
            </a:endParaRPr>
          </a:p>
          <a:p>
            <a:r>
              <a:rPr lang="en-US" sz="2100" b="1" dirty="0">
                <a:highlight>
                  <a:srgbClr val="FFFF00"/>
                </a:highlight>
                <a:latin typeface="+mj-lt"/>
              </a:rPr>
              <a:t>Location</a:t>
            </a:r>
            <a:r>
              <a:rPr lang="en-US" sz="2100" dirty="0">
                <a:latin typeface="+mj-lt"/>
              </a:rPr>
              <a:t> - </a:t>
            </a:r>
            <a:r>
              <a:rPr lang="en-US" sz="2100" b="0" i="0" u="none" strike="noStrike" dirty="0">
                <a:solidFill>
                  <a:srgbClr val="3C4043"/>
                </a:solidFill>
                <a:effectLst/>
                <a:latin typeface="+mj-lt"/>
              </a:rPr>
              <a:t>where the food was prepared</a:t>
            </a:r>
            <a:endParaRPr lang="en-US" sz="2100" dirty="0">
              <a:latin typeface="+mj-lt"/>
            </a:endParaRPr>
          </a:p>
          <a:p>
            <a:r>
              <a:rPr lang="en-US" sz="2100" b="1" dirty="0">
                <a:highlight>
                  <a:srgbClr val="FFFF00"/>
                </a:highlight>
                <a:latin typeface="+mj-lt"/>
              </a:rPr>
              <a:t>Food</a:t>
            </a:r>
            <a:r>
              <a:rPr lang="en-US" sz="2100" dirty="0">
                <a:latin typeface="+mj-lt"/>
              </a:rPr>
              <a:t> - </a:t>
            </a:r>
            <a:r>
              <a:rPr lang="en-US" sz="2100" dirty="0">
                <a:solidFill>
                  <a:srgbClr val="374151"/>
                </a:solidFill>
                <a:latin typeface="+mj-lt"/>
              </a:rPr>
              <a:t>i</a:t>
            </a:r>
            <a:r>
              <a:rPr lang="en-US" sz="2100" b="0" i="0" u="none" strike="noStrike" dirty="0">
                <a:solidFill>
                  <a:srgbClr val="374151"/>
                </a:solidFill>
                <a:effectLst/>
                <a:latin typeface="+mj-lt"/>
              </a:rPr>
              <a:t>dentified source of the reported foodborne illness</a:t>
            </a:r>
          </a:p>
          <a:p>
            <a:r>
              <a:rPr lang="en-US" sz="2100" b="1" dirty="0">
                <a:highlight>
                  <a:srgbClr val="FFFF00"/>
                </a:highlight>
                <a:latin typeface="+mj-lt"/>
              </a:rPr>
              <a:t>Ingredient</a:t>
            </a:r>
            <a:r>
              <a:rPr lang="en-US" sz="2100" dirty="0">
                <a:highlight>
                  <a:srgbClr val="FFFF00"/>
                </a:highlight>
                <a:latin typeface="+mj-lt"/>
              </a:rPr>
              <a:t> </a:t>
            </a:r>
            <a:r>
              <a:rPr lang="en-US" sz="2100" dirty="0">
                <a:latin typeface="+mj-lt"/>
              </a:rPr>
              <a:t>– contaminated ingredient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302A1-C122-5AC1-F127-A310BE86E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8030" y="2019299"/>
            <a:ext cx="5027954" cy="4157663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>
                <a:highlight>
                  <a:srgbClr val="FFFF00"/>
                </a:highlight>
                <a:latin typeface="+mj-lt"/>
              </a:rPr>
              <a:t>Species/Genus </a:t>
            </a:r>
            <a:r>
              <a:rPr lang="en-US" sz="2000" dirty="0">
                <a:latin typeface="+mj-lt"/>
              </a:rPr>
              <a:t>- </a:t>
            </a:r>
            <a:r>
              <a:rPr lang="en-US" sz="2000" b="0" i="0" u="none" strike="noStrike" dirty="0">
                <a:solidFill>
                  <a:srgbClr val="3C4043"/>
                </a:solidFill>
                <a:effectLst/>
                <a:latin typeface="+mj-lt"/>
              </a:rPr>
              <a:t>etiology (the pathogen, toxin, or chemical that caused the illnesses)</a:t>
            </a:r>
            <a:endParaRPr lang="en-US" sz="2000" dirty="0">
              <a:latin typeface="+mj-lt"/>
            </a:endParaRPr>
          </a:p>
          <a:p>
            <a:r>
              <a:rPr lang="en-US" sz="2000" b="1" dirty="0">
                <a:highlight>
                  <a:srgbClr val="FFFF00"/>
                </a:highlight>
                <a:latin typeface="+mj-lt"/>
              </a:rPr>
              <a:t>Status</a:t>
            </a:r>
            <a:r>
              <a:rPr lang="en-US" sz="2000" dirty="0">
                <a:latin typeface="+mj-lt"/>
              </a:rPr>
              <a:t> – </a:t>
            </a:r>
            <a:r>
              <a:rPr lang="en-US" sz="2000" b="0" i="0" u="none" strike="noStrike" dirty="0">
                <a:solidFill>
                  <a:srgbClr val="3C4043"/>
                </a:solidFill>
                <a:effectLst/>
                <a:latin typeface="+mj-lt"/>
              </a:rPr>
              <a:t>confirmed etiology (suspected cases not included in this dataset)</a:t>
            </a:r>
            <a:endParaRPr lang="en-US" sz="2000" dirty="0">
              <a:latin typeface="+mj-lt"/>
            </a:endParaRPr>
          </a:p>
          <a:p>
            <a:r>
              <a:rPr lang="en-US" sz="2000" b="1" dirty="0">
                <a:highlight>
                  <a:srgbClr val="FFFF00"/>
                </a:highlight>
                <a:latin typeface="+mj-lt"/>
              </a:rPr>
              <a:t>Illnesses</a:t>
            </a:r>
            <a:r>
              <a:rPr lang="en-US" sz="2000" dirty="0">
                <a:latin typeface="+mj-lt"/>
              </a:rPr>
              <a:t> – total count of reported illnesses</a:t>
            </a:r>
          </a:p>
          <a:p>
            <a:r>
              <a:rPr lang="en-US" sz="2000" b="1" dirty="0">
                <a:highlight>
                  <a:srgbClr val="FFFF00"/>
                </a:highlight>
                <a:latin typeface="+mj-lt"/>
              </a:rPr>
              <a:t>Hospitalization</a:t>
            </a:r>
            <a:r>
              <a:rPr lang="en-US" sz="2000" dirty="0">
                <a:latin typeface="+mj-lt"/>
              </a:rPr>
              <a:t> – total count of people admitted to hospital from foodborne illness</a:t>
            </a:r>
          </a:p>
          <a:p>
            <a:pPr algn="just"/>
            <a:r>
              <a:rPr lang="en-US" sz="2000" b="1" dirty="0">
                <a:highlight>
                  <a:srgbClr val="FFFF00"/>
                </a:highlight>
                <a:latin typeface="+mj-lt"/>
              </a:rPr>
              <a:t>Fatalities</a:t>
            </a:r>
            <a:r>
              <a:rPr lang="en-US" sz="2000" dirty="0">
                <a:latin typeface="+mj-lt"/>
              </a:rPr>
              <a:t> – total count of resulted death from foodborne illness</a:t>
            </a:r>
          </a:p>
          <a:p>
            <a:pPr algn="just"/>
            <a:endParaRPr lang="en-US" dirty="0"/>
          </a:p>
        </p:txBody>
      </p:sp>
      <p:pic>
        <p:nvPicPr>
          <p:cNvPr id="8" name="Graphic 7" descr="Monthly calendar outline">
            <a:extLst>
              <a:ext uri="{FF2B5EF4-FFF2-40B4-BE49-F238E27FC236}">
                <a16:creationId xmlns:a16="http://schemas.microsoft.com/office/drawing/2014/main" id="{FB64B636-8755-1B7E-EA55-9BB233AEC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702" y="2843210"/>
            <a:ext cx="276225" cy="276225"/>
          </a:xfrm>
          <a:prstGeom prst="rect">
            <a:avLst/>
          </a:prstGeom>
        </p:spPr>
      </p:pic>
      <p:pic>
        <p:nvPicPr>
          <p:cNvPr id="10" name="Graphic 9" descr="Flip calendar outline">
            <a:extLst>
              <a:ext uri="{FF2B5EF4-FFF2-40B4-BE49-F238E27FC236}">
                <a16:creationId xmlns:a16="http://schemas.microsoft.com/office/drawing/2014/main" id="{EC40AA9E-749B-821B-F595-246767C9D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276" y="2083295"/>
            <a:ext cx="276224" cy="276224"/>
          </a:xfrm>
          <a:prstGeom prst="rect">
            <a:avLst/>
          </a:prstGeom>
        </p:spPr>
      </p:pic>
      <p:pic>
        <p:nvPicPr>
          <p:cNvPr id="12" name="Graphic 11" descr="Nerve outline">
            <a:extLst>
              <a:ext uri="{FF2B5EF4-FFF2-40B4-BE49-F238E27FC236}">
                <a16:creationId xmlns:a16="http://schemas.microsoft.com/office/drawing/2014/main" id="{FD642374-21C2-4741-8610-D547CB5F38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3172" y="2083295"/>
            <a:ext cx="290612" cy="290612"/>
          </a:xfrm>
          <a:prstGeom prst="rect">
            <a:avLst/>
          </a:prstGeom>
        </p:spPr>
      </p:pic>
      <p:pic>
        <p:nvPicPr>
          <p:cNvPr id="14" name="Graphic 13" descr="Inpatient outline">
            <a:extLst>
              <a:ext uri="{FF2B5EF4-FFF2-40B4-BE49-F238E27FC236}">
                <a16:creationId xmlns:a16="http://schemas.microsoft.com/office/drawing/2014/main" id="{D6595DFA-40CE-F403-5BD9-9A5B786577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1014" y="3428923"/>
            <a:ext cx="290612" cy="290612"/>
          </a:xfrm>
          <a:prstGeom prst="rect">
            <a:avLst/>
          </a:prstGeom>
        </p:spPr>
      </p:pic>
      <p:pic>
        <p:nvPicPr>
          <p:cNvPr id="16" name="Graphic 15" descr="Gravestone outline">
            <a:extLst>
              <a:ext uri="{FF2B5EF4-FFF2-40B4-BE49-F238E27FC236}">
                <a16:creationId xmlns:a16="http://schemas.microsoft.com/office/drawing/2014/main" id="{E01764AB-C285-B35A-997A-DC94E8C046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3172" y="4484334"/>
            <a:ext cx="292992" cy="292992"/>
          </a:xfrm>
          <a:prstGeom prst="rect">
            <a:avLst/>
          </a:prstGeom>
        </p:spPr>
      </p:pic>
      <p:pic>
        <p:nvPicPr>
          <p:cNvPr id="18" name="Graphic 17" descr="Hospital outline">
            <a:extLst>
              <a:ext uri="{FF2B5EF4-FFF2-40B4-BE49-F238E27FC236}">
                <a16:creationId xmlns:a16="http://schemas.microsoft.com/office/drawing/2014/main" id="{D0F87E7A-D827-9A4A-C23C-059397281C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1014" y="3802066"/>
            <a:ext cx="292992" cy="292992"/>
          </a:xfrm>
          <a:prstGeom prst="rect">
            <a:avLst/>
          </a:prstGeom>
        </p:spPr>
      </p:pic>
      <p:pic>
        <p:nvPicPr>
          <p:cNvPr id="24" name="Graphic 23" descr="Map with pin outline">
            <a:extLst>
              <a:ext uri="{FF2B5EF4-FFF2-40B4-BE49-F238E27FC236}">
                <a16:creationId xmlns:a16="http://schemas.microsoft.com/office/drawing/2014/main" id="{D943DE59-636E-F4EA-9686-EF81AC237C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9276" y="4310332"/>
            <a:ext cx="320498" cy="320498"/>
          </a:xfrm>
          <a:prstGeom prst="rect">
            <a:avLst/>
          </a:prstGeom>
        </p:spPr>
      </p:pic>
      <p:pic>
        <p:nvPicPr>
          <p:cNvPr id="26" name="Graphic 25" descr="Globe outline">
            <a:extLst>
              <a:ext uri="{FF2B5EF4-FFF2-40B4-BE49-F238E27FC236}">
                <a16:creationId xmlns:a16="http://schemas.microsoft.com/office/drawing/2014/main" id="{7B9ABF81-9E52-E97E-151D-325FDC0E96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8007" y="3429000"/>
            <a:ext cx="259529" cy="259529"/>
          </a:xfrm>
          <a:prstGeom prst="rect">
            <a:avLst/>
          </a:prstGeom>
        </p:spPr>
      </p:pic>
      <p:pic>
        <p:nvPicPr>
          <p:cNvPr id="28" name="Graphic 27" descr="Fork outline">
            <a:extLst>
              <a:ext uri="{FF2B5EF4-FFF2-40B4-BE49-F238E27FC236}">
                <a16:creationId xmlns:a16="http://schemas.microsoft.com/office/drawing/2014/main" id="{1DFA0728-DDF3-8539-AD3B-C26BBB0802D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9797" y="4879426"/>
            <a:ext cx="290888" cy="290888"/>
          </a:xfrm>
          <a:prstGeom prst="rect">
            <a:avLst/>
          </a:prstGeom>
        </p:spPr>
      </p:pic>
      <p:pic>
        <p:nvPicPr>
          <p:cNvPr id="32" name="Graphic 31" descr="Petri Dish outline">
            <a:extLst>
              <a:ext uri="{FF2B5EF4-FFF2-40B4-BE49-F238E27FC236}">
                <a16:creationId xmlns:a16="http://schemas.microsoft.com/office/drawing/2014/main" id="{9ABBED67-0C88-C88E-ED69-746CB99501F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3641" y="5418910"/>
            <a:ext cx="303199" cy="303199"/>
          </a:xfrm>
          <a:prstGeom prst="rect">
            <a:avLst/>
          </a:prstGeom>
        </p:spPr>
      </p:pic>
      <p:pic>
        <p:nvPicPr>
          <p:cNvPr id="34" name="Graphic 33" descr="Clipboard Mixed outline">
            <a:extLst>
              <a:ext uri="{FF2B5EF4-FFF2-40B4-BE49-F238E27FC236}">
                <a16:creationId xmlns:a16="http://schemas.microsoft.com/office/drawing/2014/main" id="{34EEC185-FD67-1D43-5B62-EADB9DB2BE4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091014" y="2838447"/>
            <a:ext cx="280988" cy="280988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12C1B23-A735-DF3E-C7DA-E4A967942153}"/>
              </a:ext>
            </a:extLst>
          </p:cNvPr>
          <p:cNvSpPr txBox="1">
            <a:spLocks/>
          </p:cNvSpPr>
          <p:nvPr/>
        </p:nvSpPr>
        <p:spPr>
          <a:xfrm>
            <a:off x="899825" y="898594"/>
            <a:ext cx="10570363" cy="4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00"/>
                </a:solidFill>
              </a:rPr>
              <a:t>(describe what the variables mean in the dataset)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1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C6394D-B3F7-7528-820D-F2B5F5D8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992" y="1199213"/>
            <a:ext cx="4481136" cy="457949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Variables  continued...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6A2E4-D998-0C37-9A3D-57E649A8E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4742" y="1199213"/>
            <a:ext cx="5246173" cy="479041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For this project, I will focus on the following variables in my EDA as they are more closely related to my hypothesis: 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>
                <a:highlight>
                  <a:srgbClr val="FFFF00"/>
                </a:highlight>
              </a:rPr>
              <a:t>Year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>
                <a:highlight>
                  <a:srgbClr val="FFFF00"/>
                </a:highlight>
              </a:rPr>
              <a:t>Month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>
                <a:highlight>
                  <a:srgbClr val="FFFF00"/>
                </a:highlight>
              </a:rPr>
              <a:t>State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>
                <a:highlight>
                  <a:srgbClr val="FFFF00"/>
                </a:highlight>
              </a:rPr>
              <a:t>Ingredients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>
                <a:highlight>
                  <a:srgbClr val="FFFF00"/>
                </a:highlight>
              </a:rPr>
              <a:t>Genus</a:t>
            </a:r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err="1">
                <a:highlight>
                  <a:srgbClr val="FFFF00"/>
                </a:highlight>
              </a:rPr>
              <a:t>Ilnesses</a:t>
            </a:r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Hospitalizations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194AE517-9EFF-AD4A-A5FC-87AF1233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B55557D-1035-4B36-95C1-C29516B1501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8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8B8-2C90-1B8E-0951-269E84A0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r>
              <a:rPr lang="en-US" dirty="0"/>
              <a:t>Histogram of variables - </a:t>
            </a:r>
            <a:r>
              <a:rPr lang="en-US" b="1" dirty="0" err="1"/>
              <a:t>MOnth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A974E-E6FE-187F-FCC2-4841924F9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61" y="1885950"/>
            <a:ext cx="4680778" cy="4224402"/>
          </a:xfrm>
          <a:prstGeom prst="rect">
            <a:avLst/>
          </a:prstGeom>
          <a:noFill/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489221B-1B83-4DAB-9E3C-A760350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6609"/>
            <a:ext cx="4988119" cy="3923742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Mean</a:t>
            </a:r>
            <a:r>
              <a:rPr lang="en-US" dirty="0"/>
              <a:t>: 404.25</a:t>
            </a:r>
          </a:p>
          <a:p>
            <a:r>
              <a:rPr lang="en-US" dirty="0">
                <a:highlight>
                  <a:srgbClr val="FFFF00"/>
                </a:highlight>
              </a:rPr>
              <a:t>Mode</a:t>
            </a:r>
            <a:r>
              <a:rPr lang="en-US" dirty="0"/>
              <a:t>: [311 330 332 349 380 415 426 427 428 480 481 492]</a:t>
            </a:r>
          </a:p>
          <a:p>
            <a:r>
              <a:rPr lang="en-US" dirty="0">
                <a:highlight>
                  <a:srgbClr val="FFFF00"/>
                </a:highlight>
              </a:rPr>
              <a:t>Spread</a:t>
            </a:r>
            <a:r>
              <a:rPr lang="en-US" dirty="0"/>
              <a:t>: 181</a:t>
            </a:r>
          </a:p>
          <a:p>
            <a:r>
              <a:rPr lang="en-US" dirty="0">
                <a:highlight>
                  <a:srgbClr val="FFFF00"/>
                </a:highlight>
              </a:rPr>
              <a:t>Tail (Min)</a:t>
            </a:r>
            <a:r>
              <a:rPr lang="en-US" dirty="0"/>
              <a:t>: 492</a:t>
            </a:r>
          </a:p>
          <a:p>
            <a:r>
              <a:rPr lang="en-US" dirty="0">
                <a:highlight>
                  <a:srgbClr val="FFFF00"/>
                </a:highlight>
              </a:rPr>
              <a:t>Tail (Max)</a:t>
            </a:r>
            <a:r>
              <a:rPr lang="en-US" dirty="0"/>
              <a:t>: 181</a:t>
            </a:r>
          </a:p>
          <a:p>
            <a:r>
              <a:rPr lang="en-US" dirty="0"/>
              <a:t>No outliers detected</a:t>
            </a:r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8B8-2C90-1B8E-0951-269E84A0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r>
              <a:rPr lang="en-US" dirty="0"/>
              <a:t>Histogram of variables - </a:t>
            </a:r>
            <a:r>
              <a:rPr lang="en-US" b="1" dirty="0"/>
              <a:t>state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37CED8-D680-0A6A-6A48-562B5F086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7" b="1"/>
          <a:stretch/>
        </p:blipFill>
        <p:spPr bwMode="auto">
          <a:xfrm>
            <a:off x="1107881" y="2186609"/>
            <a:ext cx="4384276" cy="361916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489221B-1B83-4DAB-9E3C-A760350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6609"/>
            <a:ext cx="4988119" cy="3923742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Mean</a:t>
            </a:r>
            <a:r>
              <a:rPr lang="en-US" dirty="0"/>
              <a:t>: 306</a:t>
            </a:r>
          </a:p>
          <a:p>
            <a:r>
              <a:rPr lang="en-US" dirty="0">
                <a:highlight>
                  <a:srgbClr val="FFFF00"/>
                </a:highlight>
              </a:rPr>
              <a:t>Mode</a:t>
            </a:r>
            <a:r>
              <a:rPr lang="en-US" dirty="0"/>
              <a:t>: [233 238 284 311 381 389]</a:t>
            </a:r>
          </a:p>
          <a:p>
            <a:r>
              <a:rPr lang="en-US" dirty="0">
                <a:highlight>
                  <a:srgbClr val="FFFF00"/>
                </a:highlight>
              </a:rPr>
              <a:t>Spread</a:t>
            </a:r>
            <a:r>
              <a:rPr lang="en-US" dirty="0"/>
              <a:t>: 156</a:t>
            </a:r>
          </a:p>
          <a:p>
            <a:r>
              <a:rPr lang="en-US" dirty="0">
                <a:highlight>
                  <a:srgbClr val="FFFF00"/>
                </a:highlight>
              </a:rPr>
              <a:t>Tail (Min)</a:t>
            </a:r>
            <a:r>
              <a:rPr lang="en-US" dirty="0"/>
              <a:t>: 233</a:t>
            </a:r>
          </a:p>
          <a:p>
            <a:r>
              <a:rPr lang="en-US" dirty="0">
                <a:highlight>
                  <a:srgbClr val="FFFF00"/>
                </a:highlight>
              </a:rPr>
              <a:t>Tail (Max)</a:t>
            </a:r>
            <a:r>
              <a:rPr lang="en-US" dirty="0"/>
              <a:t>: 389</a:t>
            </a:r>
          </a:p>
          <a:p>
            <a:r>
              <a:rPr lang="en-US" dirty="0"/>
              <a:t>No outliers detected</a:t>
            </a:r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3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8B8-2C90-1B8E-0951-269E84A0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r>
              <a:rPr lang="en-US" dirty="0"/>
              <a:t>Histogram of variables - </a:t>
            </a:r>
            <a:r>
              <a:rPr lang="en-US" b="1" dirty="0"/>
              <a:t>year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F778A8-3394-6D2C-4240-956C09506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" r="1" b="1"/>
          <a:stretch/>
        </p:blipFill>
        <p:spPr bwMode="auto">
          <a:xfrm>
            <a:off x="662580" y="1991317"/>
            <a:ext cx="4988119" cy="411763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489221B-1B83-4DAB-9E3C-A760350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6609"/>
            <a:ext cx="4988119" cy="3923742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Mean</a:t>
            </a:r>
            <a:r>
              <a:rPr lang="en-US" dirty="0"/>
              <a:t>: 2009</a:t>
            </a:r>
          </a:p>
          <a:p>
            <a:r>
              <a:rPr lang="en-US" dirty="0">
                <a:highlight>
                  <a:srgbClr val="FFFF00"/>
                </a:highlight>
              </a:rPr>
              <a:t>Mode</a:t>
            </a:r>
            <a:r>
              <a:rPr lang="en-US" dirty="0"/>
              <a:t>: 2006</a:t>
            </a:r>
          </a:p>
          <a:p>
            <a:r>
              <a:rPr lang="en-US" dirty="0">
                <a:highlight>
                  <a:srgbClr val="FFFF00"/>
                </a:highlight>
              </a:rPr>
              <a:t>Spread</a:t>
            </a:r>
            <a:r>
              <a:rPr lang="en-US" dirty="0"/>
              <a:t>: 10</a:t>
            </a:r>
          </a:p>
          <a:p>
            <a:r>
              <a:rPr lang="en-US" dirty="0">
                <a:highlight>
                  <a:srgbClr val="FFFF00"/>
                </a:highlight>
              </a:rPr>
              <a:t>Tail (Min)</a:t>
            </a:r>
            <a:r>
              <a:rPr lang="en-US" dirty="0"/>
              <a:t>: 2005</a:t>
            </a:r>
          </a:p>
          <a:p>
            <a:r>
              <a:rPr lang="en-US" dirty="0">
                <a:highlight>
                  <a:srgbClr val="FFFF00"/>
                </a:highlight>
              </a:rPr>
              <a:t>Tail (Max)</a:t>
            </a:r>
            <a:r>
              <a:rPr lang="en-US" dirty="0"/>
              <a:t>: 2015</a:t>
            </a:r>
          </a:p>
          <a:p>
            <a:r>
              <a:rPr lang="en-US" dirty="0"/>
              <a:t>No outliers detected</a:t>
            </a:r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4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8B8-2C90-1B8E-0951-269E84A0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r>
              <a:rPr lang="en-US" dirty="0"/>
              <a:t>Histogram of variables - </a:t>
            </a:r>
            <a:r>
              <a:rPr lang="en-US" b="1" dirty="0"/>
              <a:t>genus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F849F6-FBD5-9A3A-ABA3-FB23DAA24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3465" y="1940891"/>
            <a:ext cx="4200968" cy="416946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489221B-1B83-4DAB-9E3C-A760350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6609"/>
            <a:ext cx="4988119" cy="392374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Mean</a:t>
            </a:r>
            <a:r>
              <a:rPr lang="en-US" dirty="0"/>
              <a:t>: 457.9</a:t>
            </a:r>
          </a:p>
          <a:p>
            <a:r>
              <a:rPr lang="en-US" dirty="0">
                <a:highlight>
                  <a:srgbClr val="FFFF00"/>
                </a:highlight>
              </a:rPr>
              <a:t>Mode</a:t>
            </a:r>
            <a:r>
              <a:rPr lang="en-US" dirty="0"/>
              <a:t>: [ 47 62 80 125 163 230 234 309 1293 2036]</a:t>
            </a:r>
          </a:p>
          <a:p>
            <a:r>
              <a:rPr lang="en-US" dirty="0">
                <a:highlight>
                  <a:srgbClr val="FFFF00"/>
                </a:highlight>
              </a:rPr>
              <a:t>Spread</a:t>
            </a:r>
            <a:r>
              <a:rPr lang="en-US" dirty="0"/>
              <a:t>: 1989</a:t>
            </a:r>
          </a:p>
          <a:p>
            <a:r>
              <a:rPr lang="en-US" dirty="0">
                <a:highlight>
                  <a:srgbClr val="FFFF00"/>
                </a:highlight>
              </a:rPr>
              <a:t>Tail (Min)</a:t>
            </a:r>
            <a:r>
              <a:rPr lang="en-US" dirty="0"/>
              <a:t>: n/a</a:t>
            </a:r>
          </a:p>
          <a:p>
            <a:r>
              <a:rPr lang="en-US" dirty="0">
                <a:highlight>
                  <a:srgbClr val="FFFF00"/>
                </a:highlight>
              </a:rPr>
              <a:t>Tail (Max)</a:t>
            </a:r>
            <a:r>
              <a:rPr lang="en-US" dirty="0"/>
              <a:t>: n/a</a:t>
            </a:r>
          </a:p>
          <a:p>
            <a:pPr lvl="1"/>
            <a:r>
              <a:rPr lang="en-US" dirty="0"/>
              <a:t>Tail not computable but extends to the right in the graph</a:t>
            </a:r>
          </a:p>
          <a:p>
            <a:r>
              <a:rPr lang="en-US" dirty="0"/>
              <a:t>No outliers detected</a:t>
            </a:r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8B8-2C90-1B8E-0951-269E84A0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62" y="365124"/>
            <a:ext cx="11313396" cy="1325563"/>
          </a:xfrm>
        </p:spPr>
        <p:txBody>
          <a:bodyPr>
            <a:normAutofit/>
          </a:bodyPr>
          <a:lstStyle/>
          <a:p>
            <a:r>
              <a:rPr lang="en-US" dirty="0"/>
              <a:t>Histogram of variables - </a:t>
            </a:r>
            <a:r>
              <a:rPr lang="en-US" b="1" dirty="0"/>
              <a:t>ingredient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489221B-1B83-4DAB-9E3C-A760350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6609"/>
            <a:ext cx="4988119" cy="3923742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Mean</a:t>
            </a:r>
            <a:r>
              <a:rPr lang="en-US" dirty="0"/>
              <a:t>: 39.83</a:t>
            </a:r>
          </a:p>
          <a:p>
            <a:r>
              <a:rPr lang="en-US" dirty="0">
                <a:highlight>
                  <a:srgbClr val="FFFF00"/>
                </a:highlight>
              </a:rPr>
              <a:t>Mode</a:t>
            </a:r>
            <a:r>
              <a:rPr lang="en-US" dirty="0"/>
              <a:t>: [30 33 35 40 43 58]</a:t>
            </a:r>
          </a:p>
          <a:p>
            <a:r>
              <a:rPr lang="en-US" dirty="0">
                <a:highlight>
                  <a:srgbClr val="FFFF00"/>
                </a:highlight>
              </a:rPr>
              <a:t>Spread</a:t>
            </a:r>
            <a:r>
              <a:rPr lang="en-US" dirty="0"/>
              <a:t>: 28</a:t>
            </a:r>
          </a:p>
          <a:p>
            <a:r>
              <a:rPr lang="en-US" dirty="0">
                <a:highlight>
                  <a:srgbClr val="FFFF00"/>
                </a:highlight>
              </a:rPr>
              <a:t>Tail (Min)</a:t>
            </a:r>
            <a:r>
              <a:rPr lang="en-US" dirty="0"/>
              <a:t>: 30</a:t>
            </a:r>
          </a:p>
          <a:p>
            <a:r>
              <a:rPr lang="en-US" dirty="0">
                <a:highlight>
                  <a:srgbClr val="FFFF00"/>
                </a:highlight>
              </a:rPr>
              <a:t>Tail (Max)</a:t>
            </a:r>
            <a:r>
              <a:rPr lang="en-US" dirty="0"/>
              <a:t>: 58</a:t>
            </a:r>
          </a:p>
          <a:p>
            <a:r>
              <a:rPr lang="en-US" dirty="0"/>
              <a:t>No outliers detected</a:t>
            </a:r>
          </a:p>
          <a:p>
            <a:endParaRPr lang="en-US" dirty="0"/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C9D267C-589C-7193-750E-9FB03D354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41" y="1954918"/>
            <a:ext cx="5164479" cy="415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106548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7E8"/>
      </a:lt2>
      <a:accent1>
        <a:srgbClr val="CF4E41"/>
      </a:accent1>
      <a:accent2>
        <a:srgbClr val="BD772F"/>
      </a:accent2>
      <a:accent3>
        <a:srgbClr val="B0A637"/>
      </a:accent3>
      <a:accent4>
        <a:srgbClr val="84B12C"/>
      </a:accent4>
      <a:accent5>
        <a:srgbClr val="59B83A"/>
      </a:accent5>
      <a:accent6>
        <a:srgbClr val="2EB946"/>
      </a:accent6>
      <a:hlink>
        <a:srgbClr val="339099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1014</Words>
  <Application>Microsoft Macintosh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Avenir Next LT Pro</vt:lpstr>
      <vt:lpstr>Avenir Next LT Pro Light</vt:lpstr>
      <vt:lpstr>VeniceBeachVTI</vt:lpstr>
      <vt:lpstr>Term Project </vt:lpstr>
      <vt:lpstr>Statistical question/hypothesis </vt:lpstr>
      <vt:lpstr>Variables </vt:lpstr>
      <vt:lpstr>Variables  continued...</vt:lpstr>
      <vt:lpstr>Histogram of variables - MOnth</vt:lpstr>
      <vt:lpstr>Histogram of variables - state</vt:lpstr>
      <vt:lpstr>Histogram of variables - year</vt:lpstr>
      <vt:lpstr>Histogram of variables - genus</vt:lpstr>
      <vt:lpstr>Histogram of variables - ingredient</vt:lpstr>
      <vt:lpstr>Probability mass function (pmf)</vt:lpstr>
      <vt:lpstr>Cumulative distribution function (CDF)</vt:lpstr>
      <vt:lpstr>Analytical distribution</vt:lpstr>
      <vt:lpstr>Scatter plots </vt:lpstr>
      <vt:lpstr>Regression analysis </vt:lpstr>
      <vt:lpstr>Summary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</dc:title>
  <dc:creator>Surena Nokham</dc:creator>
  <cp:lastModifiedBy>Surena Nokham</cp:lastModifiedBy>
  <cp:revision>7</cp:revision>
  <dcterms:created xsi:type="dcterms:W3CDTF">2023-06-01T22:45:49Z</dcterms:created>
  <dcterms:modified xsi:type="dcterms:W3CDTF">2023-06-03T22:58:27Z</dcterms:modified>
</cp:coreProperties>
</file>