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3E_CB42BC48.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
  </p:notesMasterIdLst>
  <p:sldIdLst>
    <p:sldId id="256" r:id="rId2"/>
    <p:sldId id="273" r:id="rId3"/>
    <p:sldId id="274" r:id="rId4"/>
    <p:sldId id="318" r:id="rId5"/>
    <p:sldId id="317" r:id="rId6"/>
    <p:sldId id="319"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EAF144C-71FF-E9ED-77D5-BE7D5E30DDC5}" name="Elgene Chng Junyuan" initials="ECJ" userId="S::e0406521@u.nus.edu::55c6d093-af4c-4d4e-a415-994fc234be6d"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282"/>
    <a:srgbClr val="006DC9"/>
    <a:srgbClr val="ED7F0D"/>
    <a:srgbClr val="006DB7"/>
    <a:srgbClr val="001A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E6FF7A-FAB4-437A-8847-274292CD1524}" v="85" dt="2023-08-28T04:02:20.7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65201" autoAdjust="0"/>
  </p:normalViewPr>
  <p:slideViewPr>
    <p:cSldViewPr snapToGrid="0">
      <p:cViewPr varScale="1">
        <p:scale>
          <a:sx n="98" d="100"/>
          <a:sy n="98" d="100"/>
        </p:scale>
        <p:origin x="20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8/10/relationships/authors" Target="authors.xml"/></Relationships>
</file>

<file path=ppt/comments/modernComment_13E_CB42BC48.xml><?xml version="1.0" encoding="utf-8"?>
<p188:cmLst xmlns:a="http://schemas.openxmlformats.org/drawingml/2006/main" xmlns:r="http://schemas.openxmlformats.org/officeDocument/2006/relationships" xmlns:p188="http://schemas.microsoft.com/office/powerpoint/2018/8/main">
  <p188:cm id="{C3577C3A-C08F-0A43-97D9-A98C0BDF9672}" authorId="{AEAF144C-71FF-E9ED-77D5-BE7D5E30DDC5}" created="2022-09-10T07:41:17.937">
    <ac:txMkLst xmlns:ac="http://schemas.microsoft.com/office/drawing/2013/main/command">
      <pc:docMk xmlns:pc="http://schemas.microsoft.com/office/powerpoint/2013/main/command"/>
      <pc:sldMk xmlns:pc="http://schemas.microsoft.com/office/powerpoint/2013/main/command" cId="3410148424" sldId="318"/>
      <ac:spMk id="5" creationId="{B9028C49-4BD3-D12C-C38E-ABF94BC4593F}"/>
      <ac:txMk cp="104">
        <ac:context len="105" hash="2330392546"/>
      </ac:txMk>
    </ac:txMkLst>
    <p188:pos x="7910666" y="2229387"/>
    <p188:txBody>
      <a:bodyPr/>
      <a:lstStyle/>
      <a:p>
        <a:r>
          <a:rPr lang="en-US"/>
          <a:t>Most important</a:t>
        </a:r>
      </a:p>
    </p188:txBody>
  </p188:cm>
  <p188:cm id="{DA8148AD-197C-2D4A-86D7-F19DF9AEF862}" authorId="{AEAF144C-71FF-E9ED-77D5-BE7D5E30DDC5}" created="2022-09-10T15:06:58.880">
    <ac:txMkLst xmlns:ac="http://schemas.microsoft.com/office/drawing/2013/main/command">
      <pc:docMk xmlns:pc="http://schemas.microsoft.com/office/powerpoint/2013/main/command"/>
      <pc:sldMk xmlns:pc="http://schemas.microsoft.com/office/powerpoint/2013/main/command" cId="3410148424" sldId="318"/>
      <ac:spMk id="5" creationId="{B9028C49-4BD3-D12C-C38E-ABF94BC4593F}"/>
      <ac:txMk cp="104">
        <ac:context len="105" hash="2330392546"/>
      </ac:txMk>
    </ac:txMkLst>
    <p188:pos x="7485336" y="1300409"/>
    <p188:txBody>
      <a:bodyPr/>
      <a:lstStyle/>
      <a:p>
        <a:r>
          <a:rPr lang="en-US"/>
          <a:t>H</a:t>
        </a:r>
      </a:p>
    </p188:txBody>
  </p188:cm>
  <p188:cm id="{8EC109B2-737C-BC4A-ABB1-343FB727B5DF}" authorId="{AEAF144C-71FF-E9ED-77D5-BE7D5E30DDC5}" created="2022-09-10T15:07:14.392">
    <ac:txMkLst xmlns:ac="http://schemas.microsoft.com/office/drawing/2013/main/command">
      <pc:docMk xmlns:pc="http://schemas.microsoft.com/office/powerpoint/2013/main/command"/>
      <pc:sldMk xmlns:pc="http://schemas.microsoft.com/office/powerpoint/2013/main/command" cId="3410148424" sldId="318"/>
      <ac:spMk id="5" creationId="{B9028C49-4BD3-D12C-C38E-ABF94BC4593F}"/>
      <ac:txMk cp="104">
        <ac:context len="105" hash="2330392546"/>
      </ac:txMk>
    </ac:txMkLst>
    <p188:pos x="7800647" y="585705"/>
    <p188:txBody>
      <a:bodyPr/>
      <a:lstStyle/>
      <a:p>
        <a:r>
          <a:rPr lang="en-US"/>
          <a:t>He</a:t>
        </a:r>
      </a:p>
    </p188:txBody>
  </p188:cm>
  <p188:cm id="{B5530F33-58E3-6F42-84BF-130D707F2453}" authorId="{AEAF144C-71FF-E9ED-77D5-BE7D5E30DDC5}" created="2022-09-10T15:07:24.985">
    <ac:txMkLst xmlns:ac="http://schemas.microsoft.com/office/drawing/2013/main/command">
      <pc:docMk xmlns:pc="http://schemas.microsoft.com/office/powerpoint/2013/main/command"/>
      <pc:sldMk xmlns:pc="http://schemas.microsoft.com/office/powerpoint/2013/main/command" cId="3410148424" sldId="318"/>
      <ac:spMk id="5" creationId="{B9028C49-4BD3-D12C-C38E-ABF94BC4593F}"/>
      <ac:txMk cp="104">
        <ac:context len="105" hash="2330392546"/>
      </ac:txMk>
    </ac:txMkLst>
    <p188:pos x="7621971" y="2698284"/>
    <p188:txBody>
      <a:bodyPr/>
      <a:lstStyle/>
      <a:p>
        <a:r>
          <a:rPr lang="en-US"/>
          <a:t>Yes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AA466B-2692-4BA9-AFFD-783958092BF3}" type="datetimeFigureOut">
              <a:rPr lang="en-SG" smtClean="0"/>
              <a:t>28/8/2023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FEBA71-98C3-4881-B5A9-37715A4A1556}" type="slidenum">
              <a:rPr lang="en-SG" smtClean="0"/>
              <a:t>‹#›</a:t>
            </a:fld>
            <a:endParaRPr lang="en-SG"/>
          </a:p>
        </p:txBody>
      </p:sp>
    </p:spTree>
    <p:extLst>
      <p:ext uri="{BB962C8B-B14F-4D97-AF65-F5344CB8AC3E}">
        <p14:creationId xmlns:p14="http://schemas.microsoft.com/office/powerpoint/2010/main" val="1379232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sz="1200" b="1" dirty="0"/>
            </a:br>
            <a:endParaRPr lang="en-SG" dirty="0"/>
          </a:p>
        </p:txBody>
      </p:sp>
      <p:sp>
        <p:nvSpPr>
          <p:cNvPr id="4" name="Slide Number Placeholder 3"/>
          <p:cNvSpPr>
            <a:spLocks noGrp="1"/>
          </p:cNvSpPr>
          <p:nvPr>
            <p:ph type="sldNum" sz="quarter" idx="5"/>
          </p:nvPr>
        </p:nvSpPr>
        <p:spPr/>
        <p:txBody>
          <a:bodyPr/>
          <a:lstStyle/>
          <a:p>
            <a:fld id="{1DFEBA71-98C3-4881-B5A9-37715A4A1556}" type="slidenum">
              <a:rPr lang="en-SG" smtClean="0"/>
              <a:t>1</a:t>
            </a:fld>
            <a:endParaRPr lang="en-SG"/>
          </a:p>
        </p:txBody>
      </p:sp>
    </p:spTree>
    <p:extLst>
      <p:ext uri="{BB962C8B-B14F-4D97-AF65-F5344CB8AC3E}">
        <p14:creationId xmlns:p14="http://schemas.microsoft.com/office/powerpoint/2010/main" val="1173409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SG" dirty="0"/>
          </a:p>
        </p:txBody>
      </p:sp>
      <p:sp>
        <p:nvSpPr>
          <p:cNvPr id="4" name="Slide Number Placeholder 3"/>
          <p:cNvSpPr>
            <a:spLocks noGrp="1"/>
          </p:cNvSpPr>
          <p:nvPr>
            <p:ph type="sldNum" sz="quarter" idx="5"/>
          </p:nvPr>
        </p:nvSpPr>
        <p:spPr/>
        <p:txBody>
          <a:bodyPr/>
          <a:lstStyle/>
          <a:p>
            <a:fld id="{1DFEBA71-98C3-4881-B5A9-37715A4A1556}" type="slidenum">
              <a:rPr lang="en-SG" smtClean="0"/>
              <a:t>2</a:t>
            </a:fld>
            <a:endParaRPr lang="en-SG"/>
          </a:p>
        </p:txBody>
      </p:sp>
    </p:spTree>
    <p:extLst>
      <p:ext uri="{BB962C8B-B14F-4D97-AF65-F5344CB8AC3E}">
        <p14:creationId xmlns:p14="http://schemas.microsoft.com/office/powerpoint/2010/main" val="3016200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SG" dirty="0"/>
          </a:p>
        </p:txBody>
      </p:sp>
      <p:sp>
        <p:nvSpPr>
          <p:cNvPr id="4" name="Slide Number Placeholder 3"/>
          <p:cNvSpPr>
            <a:spLocks noGrp="1"/>
          </p:cNvSpPr>
          <p:nvPr>
            <p:ph type="sldNum" sz="quarter" idx="5"/>
          </p:nvPr>
        </p:nvSpPr>
        <p:spPr/>
        <p:txBody>
          <a:bodyPr/>
          <a:lstStyle/>
          <a:p>
            <a:fld id="{1DFEBA71-98C3-4881-B5A9-37715A4A1556}" type="slidenum">
              <a:rPr lang="en-SG" smtClean="0"/>
              <a:t>3</a:t>
            </a:fld>
            <a:endParaRPr lang="en-SG"/>
          </a:p>
        </p:txBody>
      </p:sp>
    </p:spTree>
    <p:extLst>
      <p:ext uri="{BB962C8B-B14F-4D97-AF65-F5344CB8AC3E}">
        <p14:creationId xmlns:p14="http://schemas.microsoft.com/office/powerpoint/2010/main" val="1286874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004282"/>
              </a:solidFill>
            </a:endParaRPr>
          </a:p>
        </p:txBody>
      </p:sp>
      <p:sp>
        <p:nvSpPr>
          <p:cNvPr id="4" name="Slide Number Placeholder 3"/>
          <p:cNvSpPr>
            <a:spLocks noGrp="1"/>
          </p:cNvSpPr>
          <p:nvPr>
            <p:ph type="sldNum" sz="quarter" idx="5"/>
          </p:nvPr>
        </p:nvSpPr>
        <p:spPr/>
        <p:txBody>
          <a:bodyPr/>
          <a:lstStyle/>
          <a:p>
            <a:fld id="{1DFEBA71-98C3-4881-B5A9-37715A4A1556}" type="slidenum">
              <a:rPr lang="en-SG" smtClean="0"/>
              <a:t>4</a:t>
            </a:fld>
            <a:endParaRPr lang="en-SG"/>
          </a:p>
        </p:txBody>
      </p:sp>
    </p:spTree>
    <p:extLst>
      <p:ext uri="{BB962C8B-B14F-4D97-AF65-F5344CB8AC3E}">
        <p14:creationId xmlns:p14="http://schemas.microsoft.com/office/powerpoint/2010/main" val="787510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004282"/>
              </a:solidFill>
            </a:endParaRPr>
          </a:p>
        </p:txBody>
      </p:sp>
      <p:sp>
        <p:nvSpPr>
          <p:cNvPr id="4" name="Slide Number Placeholder 3"/>
          <p:cNvSpPr>
            <a:spLocks noGrp="1"/>
          </p:cNvSpPr>
          <p:nvPr>
            <p:ph type="sldNum" sz="quarter" idx="5"/>
          </p:nvPr>
        </p:nvSpPr>
        <p:spPr/>
        <p:txBody>
          <a:bodyPr/>
          <a:lstStyle/>
          <a:p>
            <a:fld id="{1DFEBA71-98C3-4881-B5A9-37715A4A1556}" type="slidenum">
              <a:rPr lang="en-SG" smtClean="0"/>
              <a:t>5</a:t>
            </a:fld>
            <a:endParaRPr lang="en-SG"/>
          </a:p>
        </p:txBody>
      </p:sp>
    </p:spTree>
    <p:extLst>
      <p:ext uri="{BB962C8B-B14F-4D97-AF65-F5344CB8AC3E}">
        <p14:creationId xmlns:p14="http://schemas.microsoft.com/office/powerpoint/2010/main" val="1537427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DFEBA71-98C3-4881-B5A9-37715A4A1556}" type="slidenum">
              <a:rPr lang="en-SG" smtClean="0"/>
              <a:t>6</a:t>
            </a:fld>
            <a:endParaRPr lang="en-SG"/>
          </a:p>
        </p:txBody>
      </p:sp>
    </p:spTree>
    <p:extLst>
      <p:ext uri="{BB962C8B-B14F-4D97-AF65-F5344CB8AC3E}">
        <p14:creationId xmlns:p14="http://schemas.microsoft.com/office/powerpoint/2010/main" val="31965229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3746" y="1347682"/>
            <a:ext cx="7861604" cy="1597741"/>
          </a:xfrm>
        </p:spPr>
        <p:txBody>
          <a:bodyPr anchor="t"/>
          <a:lstStyle>
            <a:lvl1pPr algn="l">
              <a:defRPr sz="4500">
                <a:solidFill>
                  <a:schemeClr val="bg1"/>
                </a:solidFill>
              </a:defRPr>
            </a:lvl1pPr>
          </a:lstStyle>
          <a:p>
            <a:r>
              <a:rPr lang="en-US"/>
              <a:t>Click to edit Master title style</a:t>
            </a:r>
          </a:p>
        </p:txBody>
      </p:sp>
      <p:sp>
        <p:nvSpPr>
          <p:cNvPr id="3" name="Subtitle 2"/>
          <p:cNvSpPr>
            <a:spLocks noGrp="1"/>
          </p:cNvSpPr>
          <p:nvPr>
            <p:ph type="subTitle" idx="1"/>
          </p:nvPr>
        </p:nvSpPr>
        <p:spPr>
          <a:xfrm>
            <a:off x="653746" y="3138382"/>
            <a:ext cx="7861604" cy="804968"/>
          </a:xfrm>
        </p:spPr>
        <p:txBody>
          <a:bodyP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a:p>
        </p:txBody>
      </p:sp>
      <p:sp>
        <p:nvSpPr>
          <p:cNvPr id="7" name="Text Box 20"/>
          <p:cNvSpPr txBox="1">
            <a:spLocks noChangeArrowheads="1"/>
          </p:cNvSpPr>
          <p:nvPr userDrawn="1"/>
        </p:nvSpPr>
        <p:spPr bwMode="auto">
          <a:xfrm>
            <a:off x="574615" y="4820594"/>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a:solidFill>
                  <a:schemeClr val="bg1"/>
                </a:solidFill>
                <a:latin typeface="Arial" panose="020B0604020202020204" pitchFamily="34" charset="0"/>
                <a:cs typeface="Arial" panose="020B0604020202020204" pitchFamily="34" charset="0"/>
              </a:rPr>
              <a:t>© Copyright National University of Singapore. All Rights Reserved. </a:t>
            </a:r>
          </a:p>
        </p:txBody>
      </p:sp>
      <p:sp>
        <p:nvSpPr>
          <p:cNvPr id="9" name="Rectangle 8"/>
          <p:cNvSpPr/>
          <p:nvPr userDrawn="1"/>
        </p:nvSpPr>
        <p:spPr>
          <a:xfrm>
            <a:off x="0" y="1391383"/>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1746" y="234150"/>
            <a:ext cx="1330200" cy="607622"/>
          </a:xfrm>
          <a:prstGeom prst="rect">
            <a:avLst/>
          </a:prstGeom>
        </p:spPr>
      </p:pic>
    </p:spTree>
    <p:extLst>
      <p:ext uri="{BB962C8B-B14F-4D97-AF65-F5344CB8AC3E}">
        <p14:creationId xmlns:p14="http://schemas.microsoft.com/office/powerpoint/2010/main" val="1855888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a:p>
        </p:txBody>
      </p:sp>
      <p:sp>
        <p:nvSpPr>
          <p:cNvPr id="8" name="Rectangle 7"/>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569820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a:p>
        </p:txBody>
      </p:sp>
    </p:spTree>
    <p:extLst>
      <p:ext uri="{BB962C8B-B14F-4D97-AF65-F5344CB8AC3E}">
        <p14:creationId xmlns:p14="http://schemas.microsoft.com/office/powerpoint/2010/main" val="134223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a:p>
        </p:txBody>
      </p:sp>
      <p:sp>
        <p:nvSpPr>
          <p:cNvPr id="8" name="Rectangle 7"/>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5832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a:p>
        </p:txBody>
      </p:sp>
      <p:sp>
        <p:nvSpPr>
          <p:cNvPr id="8" name="Rectangle 7"/>
          <p:cNvSpPr/>
          <p:nvPr userDrawn="1"/>
        </p:nvSpPr>
        <p:spPr>
          <a:xfrm>
            <a:off x="0" y="2818482"/>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93408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a:p>
        </p:txBody>
      </p:sp>
      <p:sp>
        <p:nvSpPr>
          <p:cNvPr id="9" name="Rectangle 8"/>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1649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C2E482B0-A764-7649-BFD8-7624B53F13A9}" type="slidenum">
              <a:rPr lang="en-GB" smtClean="0"/>
              <a:pPr/>
              <a:t>‹#›</a:t>
            </a:fld>
            <a:endParaRPr lang="en-GB"/>
          </a:p>
        </p:txBody>
      </p:sp>
      <p:sp>
        <p:nvSpPr>
          <p:cNvPr id="11" name="Rectangle 10"/>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28699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C2E482B0-A764-7649-BFD8-7624B53F13A9}" type="slidenum">
              <a:rPr lang="en-GB" smtClean="0"/>
              <a:pPr/>
              <a:t>‹#›</a:t>
            </a:fld>
            <a:endParaRPr lang="en-GB"/>
          </a:p>
        </p:txBody>
      </p:sp>
    </p:spTree>
    <p:extLst>
      <p:ext uri="{BB962C8B-B14F-4D97-AF65-F5344CB8AC3E}">
        <p14:creationId xmlns:p14="http://schemas.microsoft.com/office/powerpoint/2010/main" val="114432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pPr/>
              <a:t>‹#›</a:t>
            </a:fld>
            <a:endParaRPr lang="en-GB"/>
          </a:p>
        </p:txBody>
      </p:sp>
    </p:spTree>
    <p:extLst>
      <p:ext uri="{BB962C8B-B14F-4D97-AF65-F5344CB8AC3E}">
        <p14:creationId xmlns:p14="http://schemas.microsoft.com/office/powerpoint/2010/main" val="2023292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a:p>
        </p:txBody>
      </p:sp>
      <p:sp>
        <p:nvSpPr>
          <p:cNvPr id="9" name="Rectangle 8"/>
          <p:cNvSpPr/>
          <p:nvPr userDrawn="1"/>
        </p:nvSpPr>
        <p:spPr>
          <a:xfrm>
            <a:off x="0" y="883445"/>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7996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a:p>
        </p:txBody>
      </p:sp>
      <p:sp>
        <p:nvSpPr>
          <p:cNvPr id="9" name="Rectangle 8"/>
          <p:cNvSpPr/>
          <p:nvPr userDrawn="1"/>
        </p:nvSpPr>
        <p:spPr>
          <a:xfrm>
            <a:off x="0" y="883445"/>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4405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7772400" y="4767263"/>
            <a:ext cx="742950" cy="273844"/>
          </a:xfrm>
          <a:prstGeom prst="rect">
            <a:avLst/>
          </a:prstGeom>
        </p:spPr>
        <p:txBody>
          <a:bodyPr vert="horz" lIns="91440" tIns="45720" rIns="91440" bIns="45720" rtlCol="0" anchor="ctr"/>
          <a:lstStyle>
            <a:lvl1pPr algn="r">
              <a:defRPr sz="900">
                <a:solidFill>
                  <a:schemeClr val="tx1">
                    <a:tint val="75000"/>
                  </a:schemeClr>
                </a:solidFill>
                <a:latin typeface="Arial" charset="0"/>
                <a:ea typeface="Arial" charset="0"/>
                <a:cs typeface="Arial" charset="0"/>
              </a:defRPr>
            </a:lvl1pPr>
          </a:lstStyle>
          <a:p>
            <a:fld id="{C2E482B0-A764-7649-BFD8-7624B53F13A9}" type="slidenum">
              <a:rPr lang="en-GB" smtClean="0"/>
              <a:pPr/>
              <a:t>‹#›</a:t>
            </a:fld>
            <a:endParaRPr lang="en-GB"/>
          </a:p>
        </p:txBody>
      </p:sp>
      <p:sp>
        <p:nvSpPr>
          <p:cNvPr id="7" name="Text Box 20"/>
          <p:cNvSpPr txBox="1">
            <a:spLocks noChangeArrowheads="1"/>
          </p:cNvSpPr>
          <p:nvPr userDrawn="1"/>
        </p:nvSpPr>
        <p:spPr bwMode="auto">
          <a:xfrm>
            <a:off x="550020" y="4820594"/>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lgn="l">
              <a:defRPr/>
            </a:pPr>
            <a:r>
              <a:rPr lang="en-US" altLang="en-US" sz="525">
                <a:solidFill>
                  <a:srgbClr val="004282"/>
                </a:solidFill>
                <a:latin typeface="Arial" charset="0"/>
                <a:ea typeface="Arial" charset="0"/>
                <a:cs typeface="Arial" charset="0"/>
              </a:rPr>
              <a:t>© Copyright National University of Singapore. All Rights Reserved. </a:t>
            </a:r>
          </a:p>
        </p:txBody>
      </p:sp>
    </p:spTree>
    <p:extLst>
      <p:ext uri="{BB962C8B-B14F-4D97-AF65-F5344CB8AC3E}">
        <p14:creationId xmlns:p14="http://schemas.microsoft.com/office/powerpoint/2010/main" val="8826397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rgbClr val="004282"/>
          </a:solidFill>
          <a:latin typeface="Arial" charset="0"/>
          <a:ea typeface="Arial" charset="0"/>
          <a:cs typeface="Arial"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004282"/>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004282"/>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004282"/>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3E_CB42BC48.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39217" y="1449259"/>
            <a:ext cx="7853142" cy="2244981"/>
          </a:xfrm>
        </p:spPr>
        <p:txBody>
          <a:bodyPr anchor="t">
            <a:noAutofit/>
          </a:bodyPr>
          <a:lstStyle/>
          <a:p>
            <a:pPr algn="ctr"/>
            <a:r>
              <a:rPr lang="en-GB" sz="2400" dirty="0">
                <a:latin typeface="Arial"/>
                <a:cs typeface="Arial"/>
              </a:rPr>
              <a:t>WEEKLY FYP PRESENTATION</a:t>
            </a:r>
            <a:br>
              <a:rPr lang="en-GB" sz="2300" b="1" dirty="0"/>
            </a:br>
            <a:br>
              <a:rPr lang="en-GB" sz="2300" dirty="0"/>
            </a:br>
            <a:r>
              <a:rPr lang="en-GB" sz="2300" dirty="0"/>
              <a:t>WEEK 3</a:t>
            </a:r>
            <a:br>
              <a:rPr lang="en-GB" sz="2300" dirty="0"/>
            </a:br>
            <a:br>
              <a:rPr lang="en-GB" sz="2300" dirty="0"/>
            </a:br>
            <a:r>
              <a:rPr lang="en-GB" sz="2300" dirty="0"/>
              <a:t>SUREND S/O THIYAGARAJAN</a:t>
            </a:r>
            <a:endParaRPr lang="en-GB" sz="2300" dirty="0">
              <a:solidFill>
                <a:schemeClr val="bg1"/>
              </a:solidFill>
            </a:endParaRPr>
          </a:p>
        </p:txBody>
      </p:sp>
    </p:spTree>
    <p:extLst>
      <p:ext uri="{BB962C8B-B14F-4D97-AF65-F5344CB8AC3E}">
        <p14:creationId xmlns:p14="http://schemas.microsoft.com/office/powerpoint/2010/main" val="213951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Engineering Principles and Concepts</a:t>
            </a:r>
          </a:p>
        </p:txBody>
      </p:sp>
      <p:sp>
        <p:nvSpPr>
          <p:cNvPr id="13" name="Rectangle 12">
            <a:extLst>
              <a:ext uri="{FF2B5EF4-FFF2-40B4-BE49-F238E27FC236}">
                <a16:creationId xmlns:a16="http://schemas.microsoft.com/office/drawing/2014/main" id="{A83A3CE8-FF48-541A-4020-18A8CD031B1F}"/>
              </a:ext>
            </a:extLst>
          </p:cNvPr>
          <p:cNvSpPr/>
          <p:nvPr/>
        </p:nvSpPr>
        <p:spPr>
          <a:xfrm>
            <a:off x="379270" y="1467521"/>
            <a:ext cx="3195204" cy="56179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bg1"/>
                </a:solidFill>
              </a:rPr>
              <a:t>Systems</a:t>
            </a:r>
          </a:p>
        </p:txBody>
      </p:sp>
      <p:sp>
        <p:nvSpPr>
          <p:cNvPr id="14" name="Rectangle 13">
            <a:extLst>
              <a:ext uri="{FF2B5EF4-FFF2-40B4-BE49-F238E27FC236}">
                <a16:creationId xmlns:a16="http://schemas.microsoft.com/office/drawing/2014/main" id="{3708E3E1-4E2E-3F37-C970-0059F121542A}"/>
              </a:ext>
            </a:extLst>
          </p:cNvPr>
          <p:cNvSpPr/>
          <p:nvPr/>
        </p:nvSpPr>
        <p:spPr>
          <a:xfrm>
            <a:off x="379269" y="2228935"/>
            <a:ext cx="3195204" cy="56179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bg1"/>
                </a:solidFill>
              </a:rPr>
              <a:t>Devices</a:t>
            </a:r>
          </a:p>
        </p:txBody>
      </p:sp>
      <p:sp>
        <p:nvSpPr>
          <p:cNvPr id="15" name="Rectangle 14">
            <a:extLst>
              <a:ext uri="{FF2B5EF4-FFF2-40B4-BE49-F238E27FC236}">
                <a16:creationId xmlns:a16="http://schemas.microsoft.com/office/drawing/2014/main" id="{29D2B2EA-79C6-417B-09B5-54C42D67B7CC}"/>
              </a:ext>
            </a:extLst>
          </p:cNvPr>
          <p:cNvSpPr/>
          <p:nvPr/>
        </p:nvSpPr>
        <p:spPr>
          <a:xfrm>
            <a:off x="379269" y="2990229"/>
            <a:ext cx="3195204" cy="561791"/>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bg1"/>
                </a:solidFill>
              </a:rPr>
              <a:t>Parts</a:t>
            </a:r>
          </a:p>
        </p:txBody>
      </p:sp>
      <p:sp>
        <p:nvSpPr>
          <p:cNvPr id="18" name="Rectangle 17">
            <a:extLst>
              <a:ext uri="{FF2B5EF4-FFF2-40B4-BE49-F238E27FC236}">
                <a16:creationId xmlns:a16="http://schemas.microsoft.com/office/drawing/2014/main" id="{6BFBC1A1-B7ED-AFAF-DA6D-B80ED4FC41BA}"/>
              </a:ext>
            </a:extLst>
          </p:cNvPr>
          <p:cNvSpPr/>
          <p:nvPr/>
        </p:nvSpPr>
        <p:spPr>
          <a:xfrm>
            <a:off x="379269" y="3751524"/>
            <a:ext cx="3195204" cy="561791"/>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bg1"/>
                </a:solidFill>
              </a:rPr>
              <a:t>DNA</a:t>
            </a:r>
          </a:p>
        </p:txBody>
      </p:sp>
      <p:sp>
        <p:nvSpPr>
          <p:cNvPr id="3" name="Arrow: Right 2">
            <a:extLst>
              <a:ext uri="{FF2B5EF4-FFF2-40B4-BE49-F238E27FC236}">
                <a16:creationId xmlns:a16="http://schemas.microsoft.com/office/drawing/2014/main" id="{6FBB5CB1-4151-ADEE-FC47-1D13F4674A48}"/>
              </a:ext>
            </a:extLst>
          </p:cNvPr>
          <p:cNvSpPr/>
          <p:nvPr/>
        </p:nvSpPr>
        <p:spPr>
          <a:xfrm rot="16200000">
            <a:off x="1900671" y="3579340"/>
            <a:ext cx="152400" cy="1373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Arrow: Right 4">
            <a:extLst>
              <a:ext uri="{FF2B5EF4-FFF2-40B4-BE49-F238E27FC236}">
                <a16:creationId xmlns:a16="http://schemas.microsoft.com/office/drawing/2014/main" id="{2226BAD1-8156-7E2A-D60D-847594E7ACDA}"/>
              </a:ext>
            </a:extLst>
          </p:cNvPr>
          <p:cNvSpPr/>
          <p:nvPr/>
        </p:nvSpPr>
        <p:spPr>
          <a:xfrm rot="16200000">
            <a:off x="1900671" y="2818045"/>
            <a:ext cx="152400" cy="1373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Arrow: Right 5">
            <a:extLst>
              <a:ext uri="{FF2B5EF4-FFF2-40B4-BE49-F238E27FC236}">
                <a16:creationId xmlns:a16="http://schemas.microsoft.com/office/drawing/2014/main" id="{708BD070-5AE7-A5EB-B9B7-7BC224F16917}"/>
              </a:ext>
            </a:extLst>
          </p:cNvPr>
          <p:cNvSpPr/>
          <p:nvPr/>
        </p:nvSpPr>
        <p:spPr>
          <a:xfrm rot="16200000">
            <a:off x="1900671" y="2056630"/>
            <a:ext cx="152400" cy="1373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 name="Picture 8">
            <a:extLst>
              <a:ext uri="{FF2B5EF4-FFF2-40B4-BE49-F238E27FC236}">
                <a16:creationId xmlns:a16="http://schemas.microsoft.com/office/drawing/2014/main" id="{458A965C-AC51-D466-BA19-222545DE6621}"/>
              </a:ext>
            </a:extLst>
          </p:cNvPr>
          <p:cNvPicPr>
            <a:picLocks noChangeAspect="1"/>
          </p:cNvPicPr>
          <p:nvPr/>
        </p:nvPicPr>
        <p:blipFill>
          <a:blip r:embed="rId3"/>
          <a:stretch>
            <a:fillRect/>
          </a:stretch>
        </p:blipFill>
        <p:spPr>
          <a:xfrm>
            <a:off x="4989249" y="2092422"/>
            <a:ext cx="2766665" cy="834816"/>
          </a:xfrm>
          <a:prstGeom prst="rect">
            <a:avLst/>
          </a:prstGeom>
        </p:spPr>
      </p:pic>
      <p:grpSp>
        <p:nvGrpSpPr>
          <p:cNvPr id="16" name="Group 15">
            <a:extLst>
              <a:ext uri="{FF2B5EF4-FFF2-40B4-BE49-F238E27FC236}">
                <a16:creationId xmlns:a16="http://schemas.microsoft.com/office/drawing/2014/main" id="{42430D83-1F99-8D2C-C5ED-C8F14AA0BDD9}"/>
              </a:ext>
            </a:extLst>
          </p:cNvPr>
          <p:cNvGrpSpPr/>
          <p:nvPr/>
        </p:nvGrpSpPr>
        <p:grpSpPr>
          <a:xfrm>
            <a:off x="3908869" y="1487305"/>
            <a:ext cx="4855861" cy="561790"/>
            <a:chOff x="3908869" y="1467521"/>
            <a:chExt cx="4855861" cy="561790"/>
          </a:xfrm>
        </p:grpSpPr>
        <p:pic>
          <p:nvPicPr>
            <p:cNvPr id="10" name="Picture 9">
              <a:extLst>
                <a:ext uri="{FF2B5EF4-FFF2-40B4-BE49-F238E27FC236}">
                  <a16:creationId xmlns:a16="http://schemas.microsoft.com/office/drawing/2014/main" id="{22425269-1430-7539-5C91-080306FADDDF}"/>
                </a:ext>
              </a:extLst>
            </p:cNvPr>
            <p:cNvPicPr>
              <a:picLocks noChangeAspect="1"/>
            </p:cNvPicPr>
            <p:nvPr/>
          </p:nvPicPr>
          <p:blipFill>
            <a:blip r:embed="rId3"/>
            <a:stretch>
              <a:fillRect/>
            </a:stretch>
          </p:blipFill>
          <p:spPr>
            <a:xfrm>
              <a:off x="3908869" y="1470188"/>
              <a:ext cx="1852990" cy="559123"/>
            </a:xfrm>
            <a:prstGeom prst="rect">
              <a:avLst/>
            </a:prstGeom>
          </p:spPr>
        </p:pic>
        <p:pic>
          <p:nvPicPr>
            <p:cNvPr id="11" name="Picture 10">
              <a:extLst>
                <a:ext uri="{FF2B5EF4-FFF2-40B4-BE49-F238E27FC236}">
                  <a16:creationId xmlns:a16="http://schemas.microsoft.com/office/drawing/2014/main" id="{D0B0DDD2-DE6C-94F9-EDE5-8B0062EE0530}"/>
                </a:ext>
              </a:extLst>
            </p:cNvPr>
            <p:cNvPicPr>
              <a:picLocks noChangeAspect="1"/>
            </p:cNvPicPr>
            <p:nvPr/>
          </p:nvPicPr>
          <p:blipFill rotWithShape="1">
            <a:blip r:embed="rId3"/>
            <a:srcRect l="9438"/>
            <a:stretch/>
          </p:blipFill>
          <p:spPr>
            <a:xfrm>
              <a:off x="5541641" y="1467521"/>
              <a:ext cx="1661883" cy="553716"/>
            </a:xfrm>
            <a:prstGeom prst="rect">
              <a:avLst/>
            </a:prstGeom>
          </p:spPr>
        </p:pic>
        <p:pic>
          <p:nvPicPr>
            <p:cNvPr id="12" name="Picture 11">
              <a:extLst>
                <a:ext uri="{FF2B5EF4-FFF2-40B4-BE49-F238E27FC236}">
                  <a16:creationId xmlns:a16="http://schemas.microsoft.com/office/drawing/2014/main" id="{85403E36-C09E-34BB-829C-C75C4299403C}"/>
                </a:ext>
              </a:extLst>
            </p:cNvPr>
            <p:cNvPicPr>
              <a:picLocks noChangeAspect="1"/>
            </p:cNvPicPr>
            <p:nvPr/>
          </p:nvPicPr>
          <p:blipFill rotWithShape="1">
            <a:blip r:embed="rId3"/>
            <a:srcRect l="8877" t="1488" b="1"/>
            <a:stretch/>
          </p:blipFill>
          <p:spPr>
            <a:xfrm>
              <a:off x="7042552" y="1467521"/>
              <a:ext cx="1722178" cy="561790"/>
            </a:xfrm>
            <a:prstGeom prst="rect">
              <a:avLst/>
            </a:prstGeom>
          </p:spPr>
        </p:pic>
      </p:grpSp>
      <p:pic>
        <p:nvPicPr>
          <p:cNvPr id="19" name="Picture 18">
            <a:extLst>
              <a:ext uri="{FF2B5EF4-FFF2-40B4-BE49-F238E27FC236}">
                <a16:creationId xmlns:a16="http://schemas.microsoft.com/office/drawing/2014/main" id="{CBC1CD7E-0DD9-799A-D156-134AA2F5BFDC}"/>
              </a:ext>
            </a:extLst>
          </p:cNvPr>
          <p:cNvPicPr>
            <a:picLocks noChangeAspect="1"/>
          </p:cNvPicPr>
          <p:nvPr/>
        </p:nvPicPr>
        <p:blipFill>
          <a:blip r:embed="rId4"/>
          <a:stretch>
            <a:fillRect/>
          </a:stretch>
        </p:blipFill>
        <p:spPr>
          <a:xfrm>
            <a:off x="4293835" y="2958028"/>
            <a:ext cx="800169" cy="655377"/>
          </a:xfrm>
          <a:prstGeom prst="rect">
            <a:avLst/>
          </a:prstGeom>
        </p:spPr>
      </p:pic>
      <p:pic>
        <p:nvPicPr>
          <p:cNvPr id="21" name="Picture 20">
            <a:extLst>
              <a:ext uri="{FF2B5EF4-FFF2-40B4-BE49-F238E27FC236}">
                <a16:creationId xmlns:a16="http://schemas.microsoft.com/office/drawing/2014/main" id="{E67A7290-A114-2A3E-F994-3C02CE71245F}"/>
              </a:ext>
            </a:extLst>
          </p:cNvPr>
          <p:cNvPicPr>
            <a:picLocks noChangeAspect="1"/>
          </p:cNvPicPr>
          <p:nvPr/>
        </p:nvPicPr>
        <p:blipFill>
          <a:blip r:embed="rId5"/>
          <a:stretch>
            <a:fillRect/>
          </a:stretch>
        </p:blipFill>
        <p:spPr>
          <a:xfrm>
            <a:off x="5468463" y="3010153"/>
            <a:ext cx="586791" cy="784928"/>
          </a:xfrm>
          <a:prstGeom prst="rect">
            <a:avLst/>
          </a:prstGeom>
        </p:spPr>
      </p:pic>
      <p:pic>
        <p:nvPicPr>
          <p:cNvPr id="23" name="Picture 22">
            <a:extLst>
              <a:ext uri="{FF2B5EF4-FFF2-40B4-BE49-F238E27FC236}">
                <a16:creationId xmlns:a16="http://schemas.microsoft.com/office/drawing/2014/main" id="{15D53AF1-DDAA-C3C4-5BE0-65B72D1B6120}"/>
              </a:ext>
            </a:extLst>
          </p:cNvPr>
          <p:cNvPicPr>
            <a:picLocks noChangeAspect="1"/>
          </p:cNvPicPr>
          <p:nvPr/>
        </p:nvPicPr>
        <p:blipFill>
          <a:blip r:embed="rId6"/>
          <a:stretch>
            <a:fillRect/>
          </a:stretch>
        </p:blipFill>
        <p:spPr>
          <a:xfrm>
            <a:off x="6341451" y="2911575"/>
            <a:ext cx="701101" cy="922100"/>
          </a:xfrm>
          <a:prstGeom prst="rect">
            <a:avLst/>
          </a:prstGeom>
        </p:spPr>
      </p:pic>
      <p:pic>
        <p:nvPicPr>
          <p:cNvPr id="25" name="Picture 24">
            <a:extLst>
              <a:ext uri="{FF2B5EF4-FFF2-40B4-BE49-F238E27FC236}">
                <a16:creationId xmlns:a16="http://schemas.microsoft.com/office/drawing/2014/main" id="{B5BDF6E4-A264-6AED-B39D-633F4302FFB5}"/>
              </a:ext>
            </a:extLst>
          </p:cNvPr>
          <p:cNvPicPr>
            <a:picLocks noChangeAspect="1"/>
          </p:cNvPicPr>
          <p:nvPr/>
        </p:nvPicPr>
        <p:blipFill>
          <a:blip r:embed="rId7"/>
          <a:stretch>
            <a:fillRect/>
          </a:stretch>
        </p:blipFill>
        <p:spPr>
          <a:xfrm>
            <a:off x="7342750" y="2898678"/>
            <a:ext cx="777307" cy="723963"/>
          </a:xfrm>
          <a:prstGeom prst="rect">
            <a:avLst/>
          </a:prstGeom>
        </p:spPr>
      </p:pic>
      <p:sp>
        <p:nvSpPr>
          <p:cNvPr id="26" name="TextBox 25">
            <a:extLst>
              <a:ext uri="{FF2B5EF4-FFF2-40B4-BE49-F238E27FC236}">
                <a16:creationId xmlns:a16="http://schemas.microsoft.com/office/drawing/2014/main" id="{4889814B-4EB6-8FA2-817C-93EDF37F6E87}"/>
              </a:ext>
            </a:extLst>
          </p:cNvPr>
          <p:cNvSpPr txBox="1"/>
          <p:nvPr/>
        </p:nvSpPr>
        <p:spPr>
          <a:xfrm>
            <a:off x="6004243" y="3897873"/>
            <a:ext cx="674415" cy="369332"/>
          </a:xfrm>
          <a:prstGeom prst="rect">
            <a:avLst/>
          </a:prstGeom>
          <a:noFill/>
        </p:spPr>
        <p:txBody>
          <a:bodyPr wrap="none" rtlCol="0">
            <a:spAutoFit/>
          </a:bodyPr>
          <a:lstStyle/>
          <a:p>
            <a:r>
              <a:rPr lang="en-US" dirty="0"/>
              <a:t>ATCG</a:t>
            </a:r>
            <a:endParaRPr lang="en-SG" dirty="0"/>
          </a:p>
        </p:txBody>
      </p:sp>
    </p:spTree>
    <p:extLst>
      <p:ext uri="{BB962C8B-B14F-4D97-AF65-F5344CB8AC3E}">
        <p14:creationId xmlns:p14="http://schemas.microsoft.com/office/powerpoint/2010/main" val="140684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8" grpId="0" animBg="1"/>
      <p:bldP spid="3" grpId="0" animBg="1"/>
      <p:bldP spid="5" grpId="0" animBg="1"/>
      <p:bldP spid="6" grpId="0" animBg="1"/>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Signals and Systems</a:t>
            </a:r>
          </a:p>
        </p:txBody>
      </p:sp>
      <p:sp>
        <p:nvSpPr>
          <p:cNvPr id="3" name="Rectangle: Rounded Corners 2">
            <a:extLst>
              <a:ext uri="{FF2B5EF4-FFF2-40B4-BE49-F238E27FC236}">
                <a16:creationId xmlns:a16="http://schemas.microsoft.com/office/drawing/2014/main" id="{D7F13F5B-8F22-8BE4-AAEC-7742552D3EB6}"/>
              </a:ext>
            </a:extLst>
          </p:cNvPr>
          <p:cNvSpPr/>
          <p:nvPr/>
        </p:nvSpPr>
        <p:spPr>
          <a:xfrm>
            <a:off x="3213944" y="1895023"/>
            <a:ext cx="2363893" cy="13004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System</a:t>
            </a:r>
            <a:endParaRPr lang="en-SG" dirty="0"/>
          </a:p>
        </p:txBody>
      </p:sp>
      <p:sp>
        <p:nvSpPr>
          <p:cNvPr id="5" name="Arrow: Right 4">
            <a:extLst>
              <a:ext uri="{FF2B5EF4-FFF2-40B4-BE49-F238E27FC236}">
                <a16:creationId xmlns:a16="http://schemas.microsoft.com/office/drawing/2014/main" id="{71EF0F11-65FF-DA0B-B76A-5C311E09CD0D}"/>
              </a:ext>
            </a:extLst>
          </p:cNvPr>
          <p:cNvSpPr/>
          <p:nvPr/>
        </p:nvSpPr>
        <p:spPr>
          <a:xfrm>
            <a:off x="2370664" y="2370665"/>
            <a:ext cx="785707" cy="2506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Arrow: Right 9">
            <a:extLst>
              <a:ext uri="{FF2B5EF4-FFF2-40B4-BE49-F238E27FC236}">
                <a16:creationId xmlns:a16="http://schemas.microsoft.com/office/drawing/2014/main" id="{23B168F1-B2C6-9460-0E63-B53B120C6A7F}"/>
              </a:ext>
            </a:extLst>
          </p:cNvPr>
          <p:cNvSpPr/>
          <p:nvPr/>
        </p:nvSpPr>
        <p:spPr>
          <a:xfrm>
            <a:off x="5635410" y="2370665"/>
            <a:ext cx="785707" cy="2506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E355D681-278A-C412-F09A-0BDAB4D03482}"/>
              </a:ext>
            </a:extLst>
          </p:cNvPr>
          <p:cNvSpPr txBox="1"/>
          <p:nvPr/>
        </p:nvSpPr>
        <p:spPr>
          <a:xfrm>
            <a:off x="1538520" y="2311306"/>
            <a:ext cx="774571" cy="369332"/>
          </a:xfrm>
          <a:prstGeom prst="rect">
            <a:avLst/>
          </a:prstGeom>
          <a:noFill/>
        </p:spPr>
        <p:txBody>
          <a:bodyPr wrap="none" rtlCol="0">
            <a:spAutoFit/>
          </a:bodyPr>
          <a:lstStyle/>
          <a:p>
            <a:r>
              <a:rPr lang="en-US" dirty="0"/>
              <a:t>Inputs</a:t>
            </a:r>
            <a:endParaRPr lang="en-SG" dirty="0"/>
          </a:p>
        </p:txBody>
      </p:sp>
      <p:sp>
        <p:nvSpPr>
          <p:cNvPr id="16" name="TextBox 15">
            <a:extLst>
              <a:ext uri="{FF2B5EF4-FFF2-40B4-BE49-F238E27FC236}">
                <a16:creationId xmlns:a16="http://schemas.microsoft.com/office/drawing/2014/main" id="{16E6A575-1771-C2CE-9714-5FF57B112474}"/>
              </a:ext>
            </a:extLst>
          </p:cNvPr>
          <p:cNvSpPr txBox="1"/>
          <p:nvPr/>
        </p:nvSpPr>
        <p:spPr>
          <a:xfrm>
            <a:off x="6478690" y="2311306"/>
            <a:ext cx="946093" cy="369332"/>
          </a:xfrm>
          <a:prstGeom prst="rect">
            <a:avLst/>
          </a:prstGeom>
          <a:noFill/>
        </p:spPr>
        <p:txBody>
          <a:bodyPr wrap="none" rtlCol="0">
            <a:spAutoFit/>
          </a:bodyPr>
          <a:lstStyle/>
          <a:p>
            <a:r>
              <a:rPr lang="en-US" dirty="0"/>
              <a:t>Outputs</a:t>
            </a:r>
            <a:endParaRPr lang="en-SG" dirty="0"/>
          </a:p>
        </p:txBody>
      </p:sp>
      <p:sp>
        <p:nvSpPr>
          <p:cNvPr id="17" name="TextBox 16">
            <a:extLst>
              <a:ext uri="{FF2B5EF4-FFF2-40B4-BE49-F238E27FC236}">
                <a16:creationId xmlns:a16="http://schemas.microsoft.com/office/drawing/2014/main" id="{31F297F1-987F-4574-F1AC-4B2128978DC6}"/>
              </a:ext>
            </a:extLst>
          </p:cNvPr>
          <p:cNvSpPr txBox="1"/>
          <p:nvPr/>
        </p:nvSpPr>
        <p:spPr>
          <a:xfrm>
            <a:off x="1602158" y="2770292"/>
            <a:ext cx="647293" cy="369332"/>
          </a:xfrm>
          <a:prstGeom prst="rect">
            <a:avLst/>
          </a:prstGeom>
          <a:noFill/>
        </p:spPr>
        <p:txBody>
          <a:bodyPr wrap="none" rtlCol="0">
            <a:spAutoFit/>
          </a:bodyPr>
          <a:lstStyle/>
          <a:p>
            <a:r>
              <a:rPr lang="en-US" i="1" dirty="0">
                <a:solidFill>
                  <a:srgbClr val="FF0000"/>
                </a:solidFill>
              </a:rPr>
              <a:t>Light</a:t>
            </a:r>
            <a:endParaRPr lang="en-SG" i="1" dirty="0">
              <a:solidFill>
                <a:srgbClr val="FF0000"/>
              </a:solidFill>
            </a:endParaRPr>
          </a:p>
        </p:txBody>
      </p:sp>
      <p:sp>
        <p:nvSpPr>
          <p:cNvPr id="18" name="TextBox 17">
            <a:extLst>
              <a:ext uri="{FF2B5EF4-FFF2-40B4-BE49-F238E27FC236}">
                <a16:creationId xmlns:a16="http://schemas.microsoft.com/office/drawing/2014/main" id="{DD161FAB-9114-48DD-5DC5-D3416BA77550}"/>
              </a:ext>
            </a:extLst>
          </p:cNvPr>
          <p:cNvSpPr txBox="1"/>
          <p:nvPr/>
        </p:nvSpPr>
        <p:spPr>
          <a:xfrm>
            <a:off x="2404447" y="3412356"/>
            <a:ext cx="3982885" cy="369332"/>
          </a:xfrm>
          <a:prstGeom prst="rect">
            <a:avLst/>
          </a:prstGeom>
          <a:noFill/>
        </p:spPr>
        <p:txBody>
          <a:bodyPr wrap="none" rtlCol="0">
            <a:spAutoFit/>
          </a:bodyPr>
          <a:lstStyle/>
          <a:p>
            <a:r>
              <a:rPr lang="en-US" i="1" dirty="0">
                <a:solidFill>
                  <a:srgbClr val="FF0000"/>
                </a:solidFill>
              </a:rPr>
              <a:t>Varying Transcription Factors and Signals</a:t>
            </a:r>
            <a:endParaRPr lang="en-SG" i="1" dirty="0">
              <a:solidFill>
                <a:srgbClr val="FF0000"/>
              </a:solidFill>
            </a:endParaRPr>
          </a:p>
        </p:txBody>
      </p:sp>
      <p:sp>
        <p:nvSpPr>
          <p:cNvPr id="19" name="TextBox 18">
            <a:extLst>
              <a:ext uri="{FF2B5EF4-FFF2-40B4-BE49-F238E27FC236}">
                <a16:creationId xmlns:a16="http://schemas.microsoft.com/office/drawing/2014/main" id="{79F023FF-D311-1958-6829-8D49BF4C4E32}"/>
              </a:ext>
            </a:extLst>
          </p:cNvPr>
          <p:cNvSpPr txBox="1"/>
          <p:nvPr/>
        </p:nvSpPr>
        <p:spPr>
          <a:xfrm>
            <a:off x="6107883" y="2770292"/>
            <a:ext cx="1687706" cy="369332"/>
          </a:xfrm>
          <a:prstGeom prst="rect">
            <a:avLst/>
          </a:prstGeom>
          <a:noFill/>
        </p:spPr>
        <p:txBody>
          <a:bodyPr wrap="none" rtlCol="0">
            <a:spAutoFit/>
          </a:bodyPr>
          <a:lstStyle/>
          <a:p>
            <a:r>
              <a:rPr lang="en-US" i="1" dirty="0">
                <a:solidFill>
                  <a:srgbClr val="FF0000"/>
                </a:solidFill>
              </a:rPr>
              <a:t>Improve Output</a:t>
            </a:r>
            <a:endParaRPr lang="en-SG" i="1" dirty="0">
              <a:solidFill>
                <a:srgbClr val="FF0000"/>
              </a:solidFill>
            </a:endParaRPr>
          </a:p>
        </p:txBody>
      </p:sp>
    </p:spTree>
    <p:extLst>
      <p:ext uri="{BB962C8B-B14F-4D97-AF65-F5344CB8AC3E}">
        <p14:creationId xmlns:p14="http://schemas.microsoft.com/office/powerpoint/2010/main" val="269132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New Python Commands</a:t>
            </a:r>
          </a:p>
        </p:txBody>
      </p:sp>
      <p:sp>
        <p:nvSpPr>
          <p:cNvPr id="5" name="Content Placeholder 2">
            <a:extLst>
              <a:ext uri="{FF2B5EF4-FFF2-40B4-BE49-F238E27FC236}">
                <a16:creationId xmlns:a16="http://schemas.microsoft.com/office/drawing/2014/main" id="{B9028C49-4BD3-D12C-C38E-ABF94BC4593F}"/>
              </a:ext>
            </a:extLst>
          </p:cNvPr>
          <p:cNvSpPr>
            <a:spLocks noGrp="1"/>
          </p:cNvSpPr>
          <p:nvPr>
            <p:ph idx="1"/>
          </p:nvPr>
        </p:nvSpPr>
        <p:spPr>
          <a:xfrm>
            <a:off x="628650" y="1369219"/>
            <a:ext cx="7886700" cy="3288506"/>
          </a:xfrm>
        </p:spPr>
        <p:txBody>
          <a:bodyPr>
            <a:normAutofit/>
          </a:bodyPr>
          <a:lstStyle/>
          <a:p>
            <a:r>
              <a:rPr lang="en-SG" dirty="0" err="1"/>
              <a:t>scipy.integrate</a:t>
            </a:r>
            <a:r>
              <a:rPr lang="en-SG" dirty="0"/>
              <a:t> (</a:t>
            </a:r>
            <a:r>
              <a:rPr lang="en-SG" dirty="0" err="1"/>
              <a:t>odeint</a:t>
            </a:r>
            <a:r>
              <a:rPr lang="en-SG" dirty="0"/>
              <a:t>, </a:t>
            </a:r>
            <a:r>
              <a:rPr lang="en-SG" dirty="0" err="1"/>
              <a:t>solve_ivp</a:t>
            </a:r>
            <a:r>
              <a:rPr lang="en-SG" dirty="0"/>
              <a:t>) </a:t>
            </a:r>
          </a:p>
          <a:p>
            <a:endParaRPr lang="en-SG" dirty="0">
              <a:solidFill>
                <a:schemeClr val="tx1"/>
              </a:solidFill>
            </a:endParaRPr>
          </a:p>
          <a:p>
            <a:r>
              <a:rPr lang="en-SG" dirty="0" err="1"/>
              <a:t>scipy.optimize.minimize</a:t>
            </a:r>
            <a:r>
              <a:rPr lang="en-SG" dirty="0"/>
              <a:t> *</a:t>
            </a:r>
          </a:p>
          <a:p>
            <a:endParaRPr lang="en-SG" dirty="0">
              <a:solidFill>
                <a:schemeClr val="tx1"/>
              </a:solidFill>
            </a:endParaRPr>
          </a:p>
          <a:p>
            <a:r>
              <a:rPr lang="en-SG" dirty="0" err="1"/>
              <a:t>scipy.optimize.differential_evolution</a:t>
            </a:r>
            <a:r>
              <a:rPr lang="en-SG" dirty="0"/>
              <a:t> *</a:t>
            </a:r>
            <a:endParaRPr lang="en-GB" dirty="0">
              <a:solidFill>
                <a:schemeClr val="tx1"/>
              </a:solidFill>
            </a:endParaRPr>
          </a:p>
        </p:txBody>
      </p:sp>
    </p:spTree>
    <p:extLst>
      <p:ext uri="{BB962C8B-B14F-4D97-AF65-F5344CB8AC3E}">
        <p14:creationId xmlns:p14="http://schemas.microsoft.com/office/powerpoint/2010/main" val="341014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Future Plan</a:t>
            </a:r>
          </a:p>
        </p:txBody>
      </p:sp>
      <p:sp>
        <p:nvSpPr>
          <p:cNvPr id="3" name="TextBox 2">
            <a:extLst>
              <a:ext uri="{FF2B5EF4-FFF2-40B4-BE49-F238E27FC236}">
                <a16:creationId xmlns:a16="http://schemas.microsoft.com/office/drawing/2014/main" id="{F9577202-93F8-4539-6190-4053163FBA20}"/>
              </a:ext>
            </a:extLst>
          </p:cNvPr>
          <p:cNvSpPr txBox="1"/>
          <p:nvPr/>
        </p:nvSpPr>
        <p:spPr>
          <a:xfrm>
            <a:off x="738293" y="1766438"/>
            <a:ext cx="766741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Contact Sheena to get to know more about the actual project that I will be involved in and what I will be helping with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Learn how to incorporate the new Python commands that I have learnt into the code for modelling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Learn more about how genetics circuits are built (visit to the lab if possible)</a:t>
            </a:r>
          </a:p>
          <a:p>
            <a:endParaRPr lang="en-US" dirty="0"/>
          </a:p>
          <a:p>
            <a:endParaRPr lang="en-SG" dirty="0"/>
          </a:p>
        </p:txBody>
      </p:sp>
    </p:spTree>
    <p:extLst>
      <p:ext uri="{BB962C8B-B14F-4D97-AF65-F5344CB8AC3E}">
        <p14:creationId xmlns:p14="http://schemas.microsoft.com/office/powerpoint/2010/main" val="484522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730B5F-0EC0-0238-9123-EC678EA69334}"/>
              </a:ext>
            </a:extLst>
          </p:cNvPr>
          <p:cNvSpPr>
            <a:spLocks noGrp="1"/>
          </p:cNvSpPr>
          <p:nvPr>
            <p:ph type="title"/>
          </p:nvPr>
        </p:nvSpPr>
        <p:spPr>
          <a:xfrm>
            <a:off x="628650" y="2074664"/>
            <a:ext cx="7886700" cy="994172"/>
          </a:xfrm>
        </p:spPr>
        <p:txBody>
          <a:bodyPr>
            <a:normAutofit/>
          </a:bodyPr>
          <a:lstStyle/>
          <a:p>
            <a:pPr algn="ctr"/>
            <a:r>
              <a:rPr lang="en-US" sz="4000" b="1" dirty="0"/>
              <a:t>THANK YOU</a:t>
            </a:r>
            <a:endParaRPr lang="en-SG" sz="4000" b="1" dirty="0"/>
          </a:p>
        </p:txBody>
      </p:sp>
    </p:spTree>
    <p:extLst>
      <p:ext uri="{BB962C8B-B14F-4D97-AF65-F5344CB8AC3E}">
        <p14:creationId xmlns:p14="http://schemas.microsoft.com/office/powerpoint/2010/main" val="5580818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Deliverable 2 - Need Specification (and preliminary Concept Generation)</Template>
  <TotalTime>1126</TotalTime>
  <Words>132</Words>
  <Application>Microsoft Office PowerPoint</Application>
  <PresentationFormat>On-screen Show (16:9)</PresentationFormat>
  <Paragraphs>34</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WEEKLY FYP PRESENTATION  WEEK 3  SUREND S/O THIYAGARAJAN</vt:lpstr>
      <vt:lpstr>Engineering Principles and Concepts</vt:lpstr>
      <vt:lpstr>Signals and Systems</vt:lpstr>
      <vt:lpstr>New Python Commands</vt:lpstr>
      <vt:lpstr>Future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Needs Statement:  A way to reduce the time taken to apply and remove wound bandages and improve the accessibility to trauma patients’ wound site(s) to maintain effective clinical diagnosis while improving patient wellbeing.  Group 15</dc:title>
  <dc:creator>Surend S/O Thiyagarajan</dc:creator>
  <cp:lastModifiedBy>Surend S/O Thiyagarajan</cp:lastModifiedBy>
  <cp:revision>2</cp:revision>
  <dcterms:created xsi:type="dcterms:W3CDTF">2023-08-26T04:47:52Z</dcterms:created>
  <dcterms:modified xsi:type="dcterms:W3CDTF">2023-08-28T06:53:59Z</dcterms:modified>
</cp:coreProperties>
</file>