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64" r:id="rId4"/>
    <p:sldId id="262" r:id="rId5"/>
    <p:sldId id="261" r:id="rId6"/>
    <p:sldId id="284" r:id="rId7"/>
    <p:sldId id="275" r:id="rId8"/>
    <p:sldId id="276" r:id="rId9"/>
    <p:sldId id="274" r:id="rId10"/>
    <p:sldId id="259" r:id="rId11"/>
    <p:sldId id="267" r:id="rId12"/>
    <p:sldId id="269" r:id="rId13"/>
    <p:sldId id="270" r:id="rId14"/>
    <p:sldId id="285" r:id="rId15"/>
    <p:sldId id="271" r:id="rId16"/>
    <p:sldId id="272" r:id="rId17"/>
    <p:sldId id="273" r:id="rId18"/>
    <p:sldId id="277" r:id="rId19"/>
    <p:sldId id="263" r:id="rId20"/>
    <p:sldId id="266" r:id="rId21"/>
    <p:sldId id="280" r:id="rId22"/>
    <p:sldId id="268" r:id="rId23"/>
    <p:sldId id="281" r:id="rId24"/>
    <p:sldId id="282" r:id="rId25"/>
    <p:sldId id="283" r:id="rId26"/>
    <p:sldId id="278" r:id="rId27"/>
    <p:sldId id="279"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254" y="-106"/>
      </p:cViewPr>
      <p:guideLst>
        <p:guide orient="horz" pos="2160"/>
        <p:guide pos="2880"/>
      </p:guideLst>
    </p:cSldViewPr>
  </p:slideViewPr>
  <p:notesTextViewPr>
    <p:cViewPr>
      <p:scale>
        <a:sx n="1" d="1"/>
        <a:sy n="1" d="1"/>
      </p:scale>
      <p:origin x="0" y="0"/>
    </p:cViewPr>
  </p:notesTextViewPr>
  <p:notesViewPr>
    <p:cSldViewPr snapToGrid="0">
      <p:cViewPr>
        <p:scale>
          <a:sx n="75" d="100"/>
          <a:sy n="75" d="100"/>
        </p:scale>
        <p:origin x="-2942" y="40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A3BBF-4850-4EFB-A3F2-A231F20225E1}" type="datetimeFigureOut">
              <a:rPr lang="en-US" smtClean="0"/>
              <a:t>6/12/2021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3B397-1D08-460E-89B1-CFC068E4C36F}" type="slidenum">
              <a:rPr lang="en-US" smtClean="0"/>
              <a:t>‹#›</a:t>
            </a:fld>
            <a:endParaRPr lang="en-US"/>
          </a:p>
        </p:txBody>
      </p:sp>
    </p:spTree>
    <p:extLst>
      <p:ext uri="{BB962C8B-B14F-4D97-AF65-F5344CB8AC3E}">
        <p14:creationId xmlns:p14="http://schemas.microsoft.com/office/powerpoint/2010/main" val="11320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E8919-8C13-4147-8C65-D29474122E03}"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B104-625E-46B4-8BFA-C10240A948A1}"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D0D1-B1F1-432D-A204-B331CF53CB3E}"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C6588-4316-46B6-9A8C-262518D55AF0}"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D6193-F6BC-4D9A-86D1-13A35DF4BA03}"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BC64C-AE00-42D2-8D51-7BC94BB6A7AA}"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572E6-CA5A-4DE9-961B-B77225AEF960}" type="datetime1">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38DED-3809-4F8E-90B3-60364D965B61}" type="datetime1">
              <a:rPr lang="en-IN" smtClean="0"/>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E34CC-9C06-4D22-9C8C-E71B03B4DC3C}" type="datetime1">
              <a:rPr lang="en-IN" smtClean="0"/>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D86BA-8E2F-4B5F-9AC0-AED19AA3585A}"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434D9-EBBC-46BF-91F1-B0186123A0EF}"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64755-3C72-4522-9FFF-28BD3FE5368D}" type="datetime1">
              <a:rPr lang="en-IN" smtClean="0"/>
              <a:t>12-06-2021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hyperlink" Target="http://dlib.net/license.html" TargetMode="Externa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author/37087058726" TargetMode="External" /><Relationship Id="rId2" Type="http://schemas.openxmlformats.org/officeDocument/2006/relationships/hyperlink" Target="https://ieeexplore.ieee.org/author/37085595877" TargetMode="External" /><Relationship Id="rId1" Type="http://schemas.openxmlformats.org/officeDocument/2006/relationships/slideLayout" Target="../slideLayouts/slideLayout2.xml" /><Relationship Id="rId4" Type="http://schemas.openxmlformats.org/officeDocument/2006/relationships/hyperlink" Target="https://ieeexplore.ieee.org/author/3708570954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author/37086331510"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176" y="167535"/>
            <a:ext cx="1283823" cy="1278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rotWithShape="1">
          <a:blip r:embed="rId3"/>
          <a:srcRect l="13540" r="13797"/>
          <a:stretch/>
        </p:blipFill>
        <p:spPr>
          <a:xfrm>
            <a:off x="0" y="183502"/>
            <a:ext cx="1078929" cy="1246182"/>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865649" y="710309"/>
            <a:ext cx="7207807" cy="569387"/>
          </a:xfrm>
          <a:prstGeom prst="rect">
            <a:avLst/>
          </a:prstGeom>
          <a:noFill/>
        </p:spPr>
        <p:txBody>
          <a:bodyPr wrap="none" lIns="91440" tIns="45720" rIns="91440" bIns="45720">
            <a:spAutoFit/>
          </a:bodyPr>
          <a:lstStyle/>
          <a:p>
            <a:pPr algn="ctr"/>
            <a:r>
              <a:rPr lang="en-US" sz="31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PANIMALAR ENGINEERING COLLEGE</a:t>
            </a:r>
          </a:p>
        </p:txBody>
      </p:sp>
      <p:sp>
        <p:nvSpPr>
          <p:cNvPr id="13" name="TextBox 12">
            <a:extLst>
              <a:ext uri="{FF2B5EF4-FFF2-40B4-BE49-F238E27FC236}">
                <a16:creationId xmlns:a16="http://schemas.microsoft.com/office/drawing/2014/main" id="{036F5FA9-0A71-48B8-AEAE-E35B120A096B}"/>
              </a:ext>
            </a:extLst>
          </p:cNvPr>
          <p:cNvSpPr txBox="1"/>
          <p:nvPr/>
        </p:nvSpPr>
        <p:spPr>
          <a:xfrm>
            <a:off x="535263" y="1283792"/>
            <a:ext cx="8120000" cy="523220"/>
          </a:xfrm>
          <a:prstGeom prst="rect">
            <a:avLst/>
          </a:prstGeom>
          <a:noFill/>
        </p:spPr>
        <p:txBody>
          <a:bodyPr wrap="square">
            <a:spAutoFit/>
          </a:bodyPr>
          <a:lstStyle/>
          <a:p>
            <a:r>
              <a:rPr lang="en-US" sz="2800" i="1" dirty="0">
                <a:solidFill>
                  <a:srgbClr val="C00000"/>
                </a:solidFill>
                <a:latin typeface="Times New Roman" panose="02020603050405020304" pitchFamily="18" charset="0"/>
              </a:rPr>
              <a:t>Department of Computer Science and Engineering </a:t>
            </a:r>
            <a:endParaRPr lang="en-IN" sz="2800" i="1"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184069" y="1717728"/>
            <a:ext cx="3797749" cy="400110"/>
          </a:xfrm>
          <a:prstGeom prst="rect">
            <a:avLst/>
          </a:prstGeom>
          <a:noFill/>
        </p:spPr>
        <p:txBody>
          <a:bodyPr wrap="square" lIns="91440" tIns="45720" rIns="91440" bIns="45720" anchor="t">
            <a:spAutoFit/>
          </a:bodyPr>
          <a:lstStyle/>
          <a:p>
            <a:pPr algn="ctr"/>
            <a:r>
              <a:rPr lang="en-US" sz="2000">
                <a:solidFill>
                  <a:srgbClr val="7030A0"/>
                </a:solidFill>
                <a:latin typeface="Times New Roman"/>
                <a:cs typeface="Times New Roman"/>
              </a:rPr>
              <a:t>Second Project Review</a:t>
            </a:r>
            <a:endParaRPr lang="en-IN" sz="2000" dirty="0">
              <a:solidFill>
                <a:srgbClr val="7030A0"/>
              </a:solidFill>
              <a:latin typeface="Times New Roman"/>
              <a:cs typeface="Times New Roman"/>
            </a:endParaRPr>
          </a:p>
        </p:txBody>
      </p:sp>
      <p:sp>
        <p:nvSpPr>
          <p:cNvPr id="9" name="TextBox 8">
            <a:extLst>
              <a:ext uri="{FF2B5EF4-FFF2-40B4-BE49-F238E27FC236}">
                <a16:creationId xmlns:a16="http://schemas.microsoft.com/office/drawing/2014/main" id="{E2AB4079-B959-438A-8887-B4E86C814C3D}"/>
              </a:ext>
            </a:extLst>
          </p:cNvPr>
          <p:cNvSpPr txBox="1"/>
          <p:nvPr/>
        </p:nvSpPr>
        <p:spPr>
          <a:xfrm flipH="1">
            <a:off x="161776" y="2357501"/>
            <a:ext cx="8500534" cy="1077218"/>
          </a:xfrm>
          <a:prstGeom prst="rect">
            <a:avLst/>
          </a:prstGeom>
          <a:noFill/>
        </p:spPr>
        <p:txBody>
          <a:bodyPr wrap="square" lIns="91440" tIns="45720" rIns="91440" bIns="45720" rtlCol="0" anchor="t">
            <a:spAutoFit/>
          </a:bodyPr>
          <a:lstStyle/>
          <a:p>
            <a:pPr algn="ctr"/>
            <a:r>
              <a:rPr lang="en-IN" sz="3200" b="1"/>
              <a:t>Cloud based Attendance </a:t>
            </a:r>
            <a:r>
              <a:rPr lang="en-IN" sz="3200" b="1" dirty="0"/>
              <a:t>System For </a:t>
            </a:r>
            <a:r>
              <a:rPr lang="en-IN" sz="3200" b="1"/>
              <a:t>Students/Employees using CNN and LSTM</a:t>
            </a:r>
            <a:endParaRPr lang="en-IN" sz="3200" b="1" dirty="0"/>
          </a:p>
        </p:txBody>
      </p:sp>
      <p:sp>
        <p:nvSpPr>
          <p:cNvPr id="16" name="TextBox 15">
            <a:extLst>
              <a:ext uri="{FF2B5EF4-FFF2-40B4-BE49-F238E27FC236}">
                <a16:creationId xmlns:a16="http://schemas.microsoft.com/office/drawing/2014/main" id="{1330EC8A-088B-458F-9182-920EE3139846}"/>
              </a:ext>
            </a:extLst>
          </p:cNvPr>
          <p:cNvSpPr txBox="1"/>
          <p:nvPr/>
        </p:nvSpPr>
        <p:spPr>
          <a:xfrm rot="10800000" flipH="1" flipV="1">
            <a:off x="4428476" y="4930878"/>
            <a:ext cx="4584750" cy="1846659"/>
          </a:xfrm>
          <a:prstGeom prst="rect">
            <a:avLst/>
          </a:prstGeom>
          <a:noFill/>
        </p:spPr>
        <p:txBody>
          <a:bodyPr wrap="square" rtlCol="0">
            <a:spAutoFit/>
          </a:bodyPr>
          <a:lstStyle/>
          <a:p>
            <a:pPr>
              <a:lnSpc>
                <a:spcPct val="150000"/>
              </a:lnSpc>
            </a:pPr>
            <a:r>
              <a:rPr lang="en-US" sz="2800" b="1" dirty="0"/>
              <a:t>Team Members:</a:t>
            </a:r>
          </a:p>
          <a:p>
            <a:pPr lvl="1"/>
            <a:r>
              <a:rPr lang="en-US" sz="2400"/>
              <a:t>G Surendar</a:t>
            </a:r>
            <a:r>
              <a:rPr lang="en-US" sz="2400" dirty="0"/>
              <a:t>	(2017PECCS268)</a:t>
            </a:r>
          </a:p>
          <a:p>
            <a:pPr lvl="1"/>
            <a:r>
              <a:rPr lang="en-US" sz="2400"/>
              <a:t>S Vasanth</a:t>
            </a:r>
            <a:r>
              <a:rPr lang="en-US" sz="2400" dirty="0"/>
              <a:t>		(2017PECCS275)</a:t>
            </a:r>
          </a:p>
          <a:p>
            <a:pPr lvl="1"/>
            <a:r>
              <a:rPr lang="en-US" sz="2400" dirty="0"/>
              <a:t>VISHNU J		(2017PECCS283)</a:t>
            </a:r>
            <a:endParaRPr lang="en-IN" sz="2400" dirty="0"/>
          </a:p>
        </p:txBody>
      </p:sp>
      <p:sp>
        <p:nvSpPr>
          <p:cNvPr id="10" name="TextBox 9">
            <a:extLst>
              <a:ext uri="{FF2B5EF4-FFF2-40B4-BE49-F238E27FC236}">
                <a16:creationId xmlns:a16="http://schemas.microsoft.com/office/drawing/2014/main" id="{D73ECABA-4ECA-4292-BC71-DDC0605DFCD6}"/>
              </a:ext>
            </a:extLst>
          </p:cNvPr>
          <p:cNvSpPr txBox="1"/>
          <p:nvPr/>
        </p:nvSpPr>
        <p:spPr>
          <a:xfrm>
            <a:off x="530295" y="3871087"/>
            <a:ext cx="6650078" cy="954107"/>
          </a:xfrm>
          <a:prstGeom prst="rect">
            <a:avLst/>
          </a:prstGeom>
          <a:noFill/>
        </p:spPr>
        <p:txBody>
          <a:bodyPr wrap="square">
            <a:spAutoFit/>
          </a:bodyPr>
          <a:lstStyle/>
          <a:p>
            <a:r>
              <a:rPr lang="en-IN" sz="2400" b="1" dirty="0"/>
              <a:t> </a:t>
            </a:r>
            <a:r>
              <a:rPr lang="en-IN" sz="2800" b="1" dirty="0"/>
              <a:t>Domain:</a:t>
            </a:r>
          </a:p>
          <a:p>
            <a:r>
              <a:rPr lang="en-IN" sz="2800" b="1" dirty="0"/>
              <a:t> 	</a:t>
            </a:r>
            <a:r>
              <a:rPr lang="en-IN" sz="2800" dirty="0"/>
              <a:t>Deep Learning, Cloud computing( Flask )</a:t>
            </a:r>
          </a:p>
        </p:txBody>
      </p:sp>
      <p:sp>
        <p:nvSpPr>
          <p:cNvPr id="3" name="Slide Number Placeholder 2">
            <a:extLst>
              <a:ext uri="{FF2B5EF4-FFF2-40B4-BE49-F238E27FC236}">
                <a16:creationId xmlns:a16="http://schemas.microsoft.com/office/drawing/2014/main" id="{038A2A89-2033-4A0B-B26B-6952E6759A1C}"/>
              </a:ext>
            </a:extLst>
          </p:cNvPr>
          <p:cNvSpPr>
            <a:spLocks noGrp="1"/>
          </p:cNvSpPr>
          <p:nvPr>
            <p:ph type="sldNum" sz="quarter" idx="12"/>
          </p:nvPr>
        </p:nvSpPr>
        <p:spPr/>
        <p:txBody>
          <a:bodyPr/>
          <a:lstStyle/>
          <a:p>
            <a:fld id="{9D3FF152-60F5-4862-82F9-1190556AA56F}" type="slidenum">
              <a:rPr lang="en-IN" smtClean="0"/>
              <a:t>1</a:t>
            </a:fld>
            <a:endParaRPr lang="en-IN"/>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6AE6B9-8737-44FA-AC7A-BAC92B00692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4" name="Picture 4">
            <a:extLst>
              <a:ext uri="{FF2B5EF4-FFF2-40B4-BE49-F238E27FC236}">
                <a16:creationId xmlns:a16="http://schemas.microsoft.com/office/drawing/2014/main" id="{3BF17049-4AF9-44EE-B63A-5F853D1ACDC1}"/>
              </a:ext>
            </a:extLst>
          </p:cNvPr>
          <p:cNvPicPr>
            <a:picLocks noChangeAspect="1"/>
          </p:cNvPicPr>
          <p:nvPr/>
        </p:nvPicPr>
        <p:blipFill>
          <a:blip r:embed="rId2"/>
          <a:stretch>
            <a:fillRect/>
          </a:stretch>
        </p:blipFill>
        <p:spPr>
          <a:xfrm>
            <a:off x="66138" y="4170013"/>
            <a:ext cx="8954215" cy="2558013"/>
          </a:xfrm>
          <a:prstGeom prst="rect">
            <a:avLst/>
          </a:prstGeom>
        </p:spPr>
      </p:pic>
      <p:pic>
        <p:nvPicPr>
          <p:cNvPr id="5" name="Picture 5">
            <a:extLst>
              <a:ext uri="{FF2B5EF4-FFF2-40B4-BE49-F238E27FC236}">
                <a16:creationId xmlns:a16="http://schemas.microsoft.com/office/drawing/2014/main" id="{B699F6CA-663B-4281-912B-4E2B3BDFA85B}"/>
              </a:ext>
            </a:extLst>
          </p:cNvPr>
          <p:cNvPicPr>
            <a:picLocks noChangeAspect="1"/>
          </p:cNvPicPr>
          <p:nvPr/>
        </p:nvPicPr>
        <p:blipFill>
          <a:blip r:embed="rId3"/>
          <a:stretch>
            <a:fillRect/>
          </a:stretch>
        </p:blipFill>
        <p:spPr>
          <a:xfrm>
            <a:off x="66138" y="489981"/>
            <a:ext cx="8810442" cy="3678303"/>
          </a:xfrm>
          <a:prstGeom prst="rect">
            <a:avLst/>
          </a:prstGeom>
        </p:spPr>
      </p:pic>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50972"/>
            <a:ext cx="7886700" cy="530258"/>
          </a:xfrm>
        </p:spPr>
        <p:txBody>
          <a:bodyPr>
            <a:normAutofit fontScale="90000"/>
          </a:bodyPr>
          <a:lstStyle/>
          <a:p>
            <a:pPr algn="ctr"/>
            <a:r>
              <a:rPr lang="en-US" dirty="0">
                <a:solidFill>
                  <a:schemeClr val="accent1"/>
                </a:solidFill>
                <a:latin typeface="+mn-lt"/>
              </a:rPr>
              <a:t>Architecture / Methodology used</a:t>
            </a:r>
            <a:endParaRPr lang="en-IN" dirty="0">
              <a:solidFill>
                <a:schemeClr val="accent1"/>
              </a:solidFill>
              <a:latin typeface="+mn-lt"/>
            </a:endParaRPr>
          </a:p>
        </p:txBody>
      </p:sp>
      <p:sp>
        <p:nvSpPr>
          <p:cNvPr id="6" name="Title 1">
            <a:extLst>
              <a:ext uri="{FF2B5EF4-FFF2-40B4-BE49-F238E27FC236}">
                <a16:creationId xmlns:a16="http://schemas.microsoft.com/office/drawing/2014/main" id="{7C1FD4DA-7517-4745-8CE9-DFF6189422D3}"/>
              </a:ext>
            </a:extLst>
          </p:cNvPr>
          <p:cNvSpPr txBox="1">
            <a:spLocks/>
          </p:cNvSpPr>
          <p:nvPr/>
        </p:nvSpPr>
        <p:spPr>
          <a:xfrm>
            <a:off x="4188484" y="3078844"/>
            <a:ext cx="4522399"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mn-lt"/>
              </a:rPr>
              <a:t>BASE ARCHITECTURE</a:t>
            </a:r>
            <a:endParaRPr lang="en-US" sz="2800" b="1">
              <a:cs typeface="Calibri Light"/>
            </a:endParaRPr>
          </a:p>
        </p:txBody>
      </p:sp>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D535612F-DB69-4D47-8094-4350E4F0F045}"/>
              </a:ext>
            </a:extLst>
          </p:cNvPr>
          <p:cNvPicPr>
            <a:picLocks noChangeAspect="1"/>
          </p:cNvPicPr>
          <p:nvPr/>
        </p:nvPicPr>
        <p:blipFill rotWithShape="1">
          <a:blip r:embed="rId2"/>
          <a:srcRect l="311" t="4730" r="10592" b="7207"/>
          <a:stretch/>
        </p:blipFill>
        <p:spPr>
          <a:xfrm>
            <a:off x="407700" y="740419"/>
            <a:ext cx="7888956" cy="5400005"/>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1251ED4-38B3-4638-9DD7-334A318E1A19}"/>
              </a:ext>
            </a:extLst>
          </p:cNvPr>
          <p:cNvSpPr txBox="1"/>
          <p:nvPr/>
        </p:nvSpPr>
        <p:spPr>
          <a:xfrm>
            <a:off x="1488597" y="167879"/>
            <a:ext cx="66538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BLOCK DIAGRAM</a:t>
            </a:r>
            <a:endParaRPr lang="en-US" sz="4800" dirty="0">
              <a:cs typeface="Calibri"/>
            </a:endParaRPr>
          </a:p>
        </p:txBody>
      </p:sp>
    </p:spTree>
    <p:extLst>
      <p:ext uri="{BB962C8B-B14F-4D97-AF65-F5344CB8AC3E}">
        <p14:creationId xmlns:p14="http://schemas.microsoft.com/office/powerpoint/2010/main" val="343121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000" b="1" dirty="0">
                <a:solidFill>
                  <a:schemeClr val="accent1"/>
                </a:solidFill>
              </a:rPr>
              <a:t>ENTITY -RELATION SHIPS DIAGRAM:</a:t>
            </a:r>
            <a:endParaRPr lang="en-IN" sz="4000" dirty="0">
              <a:solidFill>
                <a:schemeClr val="accent1"/>
              </a:solidFill>
            </a:endParaRPr>
          </a:p>
        </p:txBody>
      </p:sp>
      <p:sp>
        <p:nvSpPr>
          <p:cNvPr id="7" name="Slide Number Placeholder 6"/>
          <p:cNvSpPr>
            <a:spLocks noGrp="1"/>
          </p:cNvSpPr>
          <p:nvPr>
            <p:ph type="sldNum" sz="quarter" idx="12"/>
          </p:nvPr>
        </p:nvSpPr>
        <p:spPr/>
        <p:txBody>
          <a:bodyPr/>
          <a:lstStyle/>
          <a:p>
            <a:fld id="{9D3FF152-60F5-4862-82F9-1190556AA56F}" type="slidenum">
              <a:rPr lang="en-IN" smtClean="0"/>
              <a:t>12</a:t>
            </a:fld>
            <a:endParaRPr lang="en-IN" dirty="0"/>
          </a:p>
        </p:txBody>
      </p:sp>
      <p:pic>
        <p:nvPicPr>
          <p:cNvPr id="1026" name="image9.jpg"/>
          <p:cNvPicPr>
            <a:picLocks noChangeAspect="1" noChangeArrowheads="1"/>
          </p:cNvPicPr>
          <p:nvPr/>
        </p:nvPicPr>
        <p:blipFill>
          <a:blip r:embed="rId2">
            <a:extLst>
              <a:ext uri="{28A0092B-C50C-407E-A947-70E740481C1C}">
                <a14:useLocalDpi xmlns:a14="http://schemas.microsoft.com/office/drawing/2010/main" val="0"/>
              </a:ext>
            </a:extLst>
          </a:blip>
          <a:srcRect t="15062" b="59586"/>
          <a:stretch>
            <a:fillRect/>
          </a:stretch>
        </p:blipFill>
        <p:spPr bwMode="auto">
          <a:xfrm>
            <a:off x="933450" y="1479042"/>
            <a:ext cx="5898671" cy="51949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57984" y="1755648"/>
            <a:ext cx="4562457" cy="369332"/>
          </a:xfrm>
          <a:prstGeom prst="rect">
            <a:avLst/>
          </a:prstGeom>
        </p:spPr>
        <p:txBody>
          <a:bodyPr wrap="square">
            <a:spAutoFit/>
          </a:bodyPr>
          <a:lstStyle/>
          <a:p>
            <a:r>
              <a:rPr lang="en-US" i="1" dirty="0"/>
              <a:t> ER Diagram for Admin/staff architecture.</a:t>
            </a:r>
            <a:endParaRPr lang="en-IN" dirty="0"/>
          </a:p>
        </p:txBody>
      </p:sp>
    </p:spTree>
    <p:extLst>
      <p:ext uri="{BB962C8B-B14F-4D97-AF65-F5344CB8AC3E}">
        <p14:creationId xmlns:p14="http://schemas.microsoft.com/office/powerpoint/2010/main" val="161963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207034"/>
            <a:ext cx="8015018" cy="1069675"/>
          </a:xfrm>
        </p:spPr>
        <p:txBody>
          <a:bodyPr/>
          <a:lstStyle/>
          <a:p>
            <a:r>
              <a:rPr lang="en-US" b="1" dirty="0">
                <a:solidFill>
                  <a:schemeClr val="accent1"/>
                </a:solidFill>
              </a:rPr>
              <a:t>USE CASE DIAGRAM:</a:t>
            </a:r>
            <a:endParaRPr lang="en-IN" dirty="0">
              <a:solidFill>
                <a:schemeClr val="accent1"/>
              </a:solidFill>
            </a:endParaRPr>
          </a:p>
        </p:txBody>
      </p:sp>
      <p:sp>
        <p:nvSpPr>
          <p:cNvPr id="3" name="Slide Number Placeholder 2"/>
          <p:cNvSpPr>
            <a:spLocks noGrp="1"/>
          </p:cNvSpPr>
          <p:nvPr>
            <p:ph type="sldNum" sz="quarter" idx="12"/>
          </p:nvPr>
        </p:nvSpPr>
        <p:spPr/>
        <p:txBody>
          <a:bodyPr/>
          <a:lstStyle/>
          <a:p>
            <a:fld id="{9D3FF152-60F5-4862-82F9-1190556AA56F}" type="slidenum">
              <a:rPr lang="en-IN" smtClean="0"/>
              <a:t>13</a:t>
            </a:fld>
            <a:endParaRPr lang="en-IN"/>
          </a:p>
        </p:txBody>
      </p:sp>
      <p:pic>
        <p:nvPicPr>
          <p:cNvPr id="2050"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58" y="1018032"/>
            <a:ext cx="6584986" cy="585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03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353568"/>
            <a:ext cx="8321040" cy="1207008"/>
          </a:xfrm>
        </p:spPr>
        <p:txBody>
          <a:bodyPr>
            <a:normAutofit fontScale="90000"/>
          </a:bodyPr>
          <a:lstStyle/>
          <a:p>
            <a:br>
              <a:rPr lang="en-US" dirty="0"/>
            </a:br>
            <a:r>
              <a:rPr lang="en-US" sz="3100" b="1" dirty="0">
                <a:solidFill>
                  <a:schemeClr val="accent5"/>
                </a:solidFill>
              </a:rPr>
              <a:t>Python Libraries that would be need to achieve the task:</a:t>
            </a:r>
            <a:br>
              <a:rPr lang="en-IN" sz="3100" dirty="0"/>
            </a:br>
            <a:endParaRPr lang="en-IN" sz="3100" dirty="0"/>
          </a:p>
        </p:txBody>
      </p:sp>
      <p:sp>
        <p:nvSpPr>
          <p:cNvPr id="3" name="Slide Number Placeholder 2"/>
          <p:cNvSpPr>
            <a:spLocks noGrp="1"/>
          </p:cNvSpPr>
          <p:nvPr>
            <p:ph type="sldNum" sz="quarter" idx="12"/>
          </p:nvPr>
        </p:nvSpPr>
        <p:spPr/>
        <p:txBody>
          <a:bodyPr/>
          <a:lstStyle/>
          <a:p>
            <a:fld id="{9D3FF152-60F5-4862-82F9-1190556AA56F}" type="slidenum">
              <a:rPr lang="en-IN" smtClean="0"/>
              <a:t>14</a:t>
            </a:fld>
            <a:endParaRPr lang="en-IN"/>
          </a:p>
        </p:txBody>
      </p:sp>
      <p:sp>
        <p:nvSpPr>
          <p:cNvPr id="4" name="Rectangle 3"/>
          <p:cNvSpPr/>
          <p:nvPr/>
        </p:nvSpPr>
        <p:spPr>
          <a:xfrm>
            <a:off x="341376" y="1877569"/>
            <a:ext cx="7918704" cy="4124206"/>
          </a:xfrm>
          <a:prstGeom prst="rect">
            <a:avLst/>
          </a:prstGeom>
        </p:spPr>
        <p:txBody>
          <a:bodyPr wrap="square">
            <a:spAutoFit/>
          </a:bodyPr>
          <a:lstStyle/>
          <a:p>
            <a:r>
              <a:rPr lang="en-US" sz="2000" dirty="0"/>
              <a:t>1.Numpy</a:t>
            </a:r>
            <a:endParaRPr lang="en-IN" sz="2000" dirty="0"/>
          </a:p>
          <a:p>
            <a:r>
              <a:rPr lang="en-US" sz="2000" dirty="0"/>
              <a:t>2. Pandas</a:t>
            </a:r>
            <a:endParaRPr lang="en-IN" sz="2000" dirty="0"/>
          </a:p>
          <a:p>
            <a:r>
              <a:rPr lang="en-US" sz="2000" dirty="0"/>
              <a:t>3. </a:t>
            </a:r>
            <a:r>
              <a:rPr lang="en-US" sz="2000" dirty="0" err="1"/>
              <a:t>Sci</a:t>
            </a:r>
            <a:r>
              <a:rPr lang="en-US" sz="2000" dirty="0"/>
              <a:t>-kit Learn</a:t>
            </a:r>
            <a:endParaRPr lang="en-IN" sz="2000" dirty="0"/>
          </a:p>
          <a:p>
            <a:r>
              <a:rPr lang="en-US" sz="2000" dirty="0"/>
              <a:t>4. </a:t>
            </a:r>
            <a:r>
              <a:rPr lang="en-US" sz="2000" dirty="0" err="1"/>
              <a:t>Matplotlib</a:t>
            </a:r>
            <a:endParaRPr lang="en-IN" sz="2000" dirty="0"/>
          </a:p>
          <a:p>
            <a:r>
              <a:rPr lang="en-US" sz="2000" dirty="0"/>
              <a:t>5. </a:t>
            </a:r>
            <a:r>
              <a:rPr lang="en-US" sz="2000" dirty="0" err="1"/>
              <a:t>Seaborn</a:t>
            </a:r>
            <a:endParaRPr lang="en-IN" sz="2000" dirty="0"/>
          </a:p>
          <a:p>
            <a:endParaRPr lang="en-IN" dirty="0"/>
          </a:p>
          <a:p>
            <a:r>
              <a:rPr lang="en-US" dirty="0"/>
              <a:t>The project workflow can be explained in following steps,</a:t>
            </a:r>
          </a:p>
          <a:p>
            <a:endParaRPr lang="en-IN" dirty="0"/>
          </a:p>
          <a:p>
            <a:pPr marL="285750" lvl="0" indent="-285750">
              <a:buFont typeface="Arial" pitchFamily="34" charset="0"/>
              <a:buChar char="•"/>
            </a:pPr>
            <a:r>
              <a:rPr lang="en-US" dirty="0"/>
              <a:t>Gathering data</a:t>
            </a:r>
            <a:endParaRPr lang="en-IN" dirty="0"/>
          </a:p>
          <a:p>
            <a:pPr marL="285750" lvl="0" indent="-285750">
              <a:buFont typeface="Arial" pitchFamily="34" charset="0"/>
              <a:buChar char="•"/>
            </a:pPr>
            <a:r>
              <a:rPr lang="en-US" dirty="0"/>
              <a:t>Data cleaning/Data preprocessing</a:t>
            </a:r>
            <a:endParaRPr lang="en-IN" dirty="0"/>
          </a:p>
          <a:p>
            <a:pPr marL="285750" lvl="0" indent="-285750">
              <a:buFont typeface="Arial" pitchFamily="34" charset="0"/>
              <a:buChar char="•"/>
            </a:pPr>
            <a:r>
              <a:rPr lang="en-US" dirty="0"/>
              <a:t>Researching the model that will be best for the type of data</a:t>
            </a:r>
            <a:endParaRPr lang="en-IN" dirty="0"/>
          </a:p>
          <a:p>
            <a:pPr marL="285750" lvl="0" indent="-285750">
              <a:buFont typeface="Arial" pitchFamily="34" charset="0"/>
              <a:buChar char="•"/>
            </a:pPr>
            <a:r>
              <a:rPr lang="en-US" dirty="0"/>
              <a:t>Training  the model</a:t>
            </a:r>
            <a:endParaRPr lang="en-IN" dirty="0"/>
          </a:p>
          <a:p>
            <a:pPr marL="285750" lvl="0" indent="-285750">
              <a:buFont typeface="Arial" pitchFamily="34" charset="0"/>
              <a:buChar char="•"/>
            </a:pPr>
            <a:r>
              <a:rPr lang="en-US" dirty="0"/>
              <a:t>Evaluation.</a:t>
            </a:r>
            <a:endParaRPr lang="en-IN" dirty="0"/>
          </a:p>
          <a:p>
            <a:endParaRPr lang="en-IN" dirty="0"/>
          </a:p>
        </p:txBody>
      </p:sp>
    </p:spTree>
    <p:extLst>
      <p:ext uri="{BB962C8B-B14F-4D97-AF65-F5344CB8AC3E}">
        <p14:creationId xmlns:p14="http://schemas.microsoft.com/office/powerpoint/2010/main" val="262643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66" y="0"/>
            <a:ext cx="7886700" cy="1325563"/>
          </a:xfrm>
        </p:spPr>
        <p:txBody>
          <a:bodyPr/>
          <a:lstStyle/>
          <a:p>
            <a:r>
              <a:rPr lang="en-US" b="1" dirty="0">
                <a:solidFill>
                  <a:schemeClr val="accent1"/>
                </a:solidFill>
              </a:rPr>
              <a:t> </a:t>
            </a:r>
            <a:r>
              <a:rPr lang="en-US" sz="3600" b="1" dirty="0">
                <a:solidFill>
                  <a:schemeClr val="accent1"/>
                </a:solidFill>
              </a:rPr>
              <a:t>ALGORITHM AND MODEL DESCRIPTION:</a:t>
            </a:r>
            <a:endParaRPr lang="en-IN" sz="3600" dirty="0">
              <a:solidFill>
                <a:schemeClr val="accent1"/>
              </a:solidFill>
            </a:endParaRPr>
          </a:p>
        </p:txBody>
      </p:sp>
      <p:sp>
        <p:nvSpPr>
          <p:cNvPr id="3" name="Slide Number Placeholder 2"/>
          <p:cNvSpPr>
            <a:spLocks noGrp="1"/>
          </p:cNvSpPr>
          <p:nvPr>
            <p:ph type="sldNum" sz="quarter" idx="12"/>
          </p:nvPr>
        </p:nvSpPr>
        <p:spPr/>
        <p:txBody>
          <a:bodyPr/>
          <a:lstStyle/>
          <a:p>
            <a:fld id="{9D3FF152-60F5-4862-82F9-1190556AA56F}" type="slidenum">
              <a:rPr lang="en-IN" smtClean="0"/>
              <a:t>15</a:t>
            </a:fld>
            <a:endParaRPr lang="en-IN"/>
          </a:p>
        </p:txBody>
      </p:sp>
      <p:sp>
        <p:nvSpPr>
          <p:cNvPr id="4" name="Rectangle 3"/>
          <p:cNvSpPr/>
          <p:nvPr/>
        </p:nvSpPr>
        <p:spPr>
          <a:xfrm>
            <a:off x="580194" y="1090663"/>
            <a:ext cx="5118764" cy="461665"/>
          </a:xfrm>
          <a:prstGeom prst="rect">
            <a:avLst/>
          </a:prstGeom>
        </p:spPr>
        <p:txBody>
          <a:bodyPr wrap="square">
            <a:spAutoFit/>
          </a:bodyPr>
          <a:lstStyle/>
          <a:p>
            <a:r>
              <a:rPr lang="en-US" sz="2400" b="1" i="1" u="sng" dirty="0"/>
              <a:t>5.1  CNN based Training:</a:t>
            </a:r>
            <a:endParaRPr lang="en-IN" sz="2400" b="1" i="1" u="sng" dirty="0"/>
          </a:p>
        </p:txBody>
      </p:sp>
      <p:sp>
        <p:nvSpPr>
          <p:cNvPr id="5" name="Rectangle 4"/>
          <p:cNvSpPr/>
          <p:nvPr/>
        </p:nvSpPr>
        <p:spPr>
          <a:xfrm>
            <a:off x="359382" y="1747837"/>
            <a:ext cx="8675760" cy="4154984"/>
          </a:xfrm>
          <a:prstGeom prst="rect">
            <a:avLst/>
          </a:prstGeom>
        </p:spPr>
        <p:txBody>
          <a:bodyPr wrap="square">
            <a:spAutoFit/>
          </a:bodyPr>
          <a:lstStyle/>
          <a:p>
            <a:pPr marL="285750" indent="-285750">
              <a:buFont typeface="Arial" pitchFamily="34" charset="0"/>
              <a:buChar char="•"/>
            </a:pPr>
            <a:r>
              <a:rPr lang="en-US" sz="2400"/>
              <a:t>A </a:t>
            </a:r>
            <a:r>
              <a:rPr lang="en-US" sz="2400" b="1"/>
              <a:t>CNN</a:t>
            </a:r>
            <a:r>
              <a:rPr lang="en-US" sz="2400"/>
              <a:t> </a:t>
            </a:r>
            <a:r>
              <a:rPr lang="en-US" sz="2400" dirty="0"/>
              <a:t>is a Deep Learning algorithm which can take in an </a:t>
            </a:r>
            <a:r>
              <a:rPr lang="en-US" sz="2400"/>
              <a:t>input image.</a:t>
            </a:r>
          </a:p>
          <a:p>
            <a:pPr marL="285750" indent="-285750">
              <a:buFont typeface="Arial" pitchFamily="34" charset="0"/>
              <a:buChar char="•"/>
            </a:pPr>
            <a:endParaRPr lang="en-US" sz="2400"/>
          </a:p>
          <a:p>
            <a:pPr marL="285750" indent="-285750">
              <a:buFont typeface="Arial" pitchFamily="34" charset="0"/>
              <a:buChar char="•"/>
            </a:pPr>
            <a:r>
              <a:rPr lang="en-US" sz="2400"/>
              <a:t>Then itassign importance to </a:t>
            </a:r>
            <a:r>
              <a:rPr lang="en-US" sz="2400" dirty="0"/>
              <a:t>various aspects/objects in the image and be able to differentiate one from the other. </a:t>
            </a:r>
          </a:p>
          <a:p>
            <a:pPr marL="285750" indent="-285750">
              <a:buFont typeface="Arial" pitchFamily="34" charset="0"/>
              <a:buChar char="•"/>
            </a:pPr>
            <a:endParaRPr lang="en-US" sz="2400"/>
          </a:p>
          <a:p>
            <a:pPr marL="285750" indent="-285750">
              <a:buFont typeface="Arial" pitchFamily="34" charset="0"/>
              <a:buChar char="•"/>
            </a:pPr>
            <a:r>
              <a:rPr lang="en-US" sz="2400"/>
              <a:t>The </a:t>
            </a:r>
            <a:r>
              <a:rPr lang="en-US" sz="2400" dirty="0"/>
              <a:t>pre-processing required in a </a:t>
            </a:r>
            <a:r>
              <a:rPr lang="en-US" sz="2400" dirty="0" err="1"/>
              <a:t>ConvNet</a:t>
            </a:r>
            <a:r>
              <a:rPr lang="en-US" sz="2400" dirty="0"/>
              <a:t> is much lower as compared to other classification algorithms</a:t>
            </a:r>
            <a:r>
              <a:rPr lang="en-US" sz="2400"/>
              <a:t>. </a:t>
            </a:r>
          </a:p>
          <a:p>
            <a:pPr marL="285750" indent="-285750">
              <a:buFont typeface="Arial" pitchFamily="34" charset="0"/>
              <a:buChar char="•"/>
            </a:pPr>
            <a:endParaRPr lang="en-US" sz="2400"/>
          </a:p>
          <a:p>
            <a:pPr marL="342900" indent="-342900">
              <a:buFont typeface="Arial" panose="020B0604020202020204" pitchFamily="34" charset="0"/>
              <a:buChar char="•"/>
            </a:pPr>
            <a:r>
              <a:rPr lang="en-US" sz="2400"/>
              <a:t>In </a:t>
            </a:r>
            <a:r>
              <a:rPr lang="en-US" sz="2400" dirty="0"/>
              <a:t>primitive methods filters are hand-engineered, with enough training, </a:t>
            </a:r>
            <a:r>
              <a:rPr lang="en-US" sz="2400" dirty="0" err="1"/>
              <a:t>ConvNets</a:t>
            </a:r>
            <a:r>
              <a:rPr lang="en-US" sz="2400" dirty="0"/>
              <a:t> </a:t>
            </a:r>
            <a:r>
              <a:rPr lang="en-US" sz="2400"/>
              <a:t>have ability </a:t>
            </a:r>
            <a:r>
              <a:rPr lang="en-US" sz="2400" dirty="0"/>
              <a:t>to learn </a:t>
            </a:r>
            <a:r>
              <a:rPr lang="en-US" sz="2400"/>
              <a:t>these filters.</a:t>
            </a:r>
            <a:endParaRPr lang="en-IN" sz="2400" dirty="0"/>
          </a:p>
        </p:txBody>
      </p:sp>
    </p:spTree>
    <p:extLst>
      <p:ext uri="{BB962C8B-B14F-4D97-AF65-F5344CB8AC3E}">
        <p14:creationId xmlns:p14="http://schemas.microsoft.com/office/powerpoint/2010/main" val="104275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97915" y="6265637"/>
            <a:ext cx="2057400" cy="365125"/>
          </a:xfrm>
        </p:spPr>
        <p:txBody>
          <a:bodyPr/>
          <a:lstStyle/>
          <a:p>
            <a:fld id="{9D3FF152-60F5-4862-82F9-1190556AA56F}" type="slidenum">
              <a:rPr lang="en-IN" smtClean="0"/>
              <a:t>16</a:t>
            </a:fld>
            <a:endParaRPr lang="en-IN"/>
          </a:p>
        </p:txBody>
      </p:sp>
      <p:sp>
        <p:nvSpPr>
          <p:cNvPr id="4" name="Rectangle 3"/>
          <p:cNvSpPr/>
          <p:nvPr/>
        </p:nvSpPr>
        <p:spPr>
          <a:xfrm>
            <a:off x="534838" y="577970"/>
            <a:ext cx="5917997" cy="461665"/>
          </a:xfrm>
          <a:prstGeom prst="rect">
            <a:avLst/>
          </a:prstGeom>
          <a:ln>
            <a:solidFill>
              <a:schemeClr val="accent1"/>
            </a:solidFill>
          </a:ln>
        </p:spPr>
        <p:txBody>
          <a:bodyPr wrap="square">
            <a:spAutoFit/>
          </a:bodyPr>
          <a:lstStyle/>
          <a:p>
            <a:r>
              <a:rPr lang="en-US" sz="2400" b="1" i="1" u="sng" dirty="0"/>
              <a:t>5.2  Exporting the Model to the Cloud:</a:t>
            </a:r>
            <a:endParaRPr lang="en-IN" sz="2400" b="1" i="1" u="sng" dirty="0"/>
          </a:p>
        </p:txBody>
      </p:sp>
      <p:sp>
        <p:nvSpPr>
          <p:cNvPr id="5" name="Rectangle 4"/>
          <p:cNvSpPr/>
          <p:nvPr/>
        </p:nvSpPr>
        <p:spPr>
          <a:xfrm>
            <a:off x="810884" y="1199073"/>
            <a:ext cx="7608498" cy="2031325"/>
          </a:xfrm>
          <a:prstGeom prst="rect">
            <a:avLst/>
          </a:prstGeom>
        </p:spPr>
        <p:txBody>
          <a:bodyPr wrap="square">
            <a:spAutoFit/>
          </a:bodyPr>
          <a:lstStyle/>
          <a:p>
            <a:pPr marL="285750" indent="-285750">
              <a:buFont typeface="Arial" panose="020B0604020202020204" pitchFamily="34" charset="0"/>
              <a:buChar char="•"/>
            </a:pPr>
            <a:r>
              <a:rPr lang="en-US" dirty="0"/>
              <a:t>The model generated after CNN is transferred to cloud (AZURE) and configuration is done through SSH.</a:t>
            </a:r>
            <a:endParaRPr lang="en-IN" dirty="0"/>
          </a:p>
          <a:p>
            <a:r>
              <a:rPr lang="en-US" b="1" dirty="0"/>
              <a:t>→ Connecting to server:</a:t>
            </a:r>
            <a:endParaRPr lang="en-IN" dirty="0"/>
          </a:p>
          <a:p>
            <a:r>
              <a:rPr lang="en-US" b="1" dirty="0"/>
              <a:t>	$ </a:t>
            </a:r>
            <a:r>
              <a:rPr lang="en-US" b="1" dirty="0" err="1"/>
              <a:t>ssh</a:t>
            </a:r>
            <a:r>
              <a:rPr lang="en-US" b="1" dirty="0"/>
              <a:t> -X </a:t>
            </a:r>
            <a:r>
              <a:rPr lang="en-US" i="1" dirty="0"/>
              <a:t>&lt;user Name&gt;@&lt;IP address&gt;</a:t>
            </a:r>
            <a:endParaRPr lang="en-IN" dirty="0"/>
          </a:p>
          <a:p>
            <a:r>
              <a:rPr lang="en-US" i="1" dirty="0"/>
              <a:t>	$ </a:t>
            </a:r>
            <a:r>
              <a:rPr lang="en-US" i="1" dirty="0" err="1"/>
              <a:t>ssh</a:t>
            </a:r>
            <a:r>
              <a:rPr lang="en-US" i="1" dirty="0"/>
              <a:t> -X Attendannce@192.178.43.71</a:t>
            </a:r>
            <a:endParaRPr lang="en-IN" dirty="0"/>
          </a:p>
          <a:p>
            <a:r>
              <a:rPr lang="en-US" b="1" dirty="0"/>
              <a:t>→ Pushing the Model to the Cloud:</a:t>
            </a:r>
            <a:endParaRPr lang="en-IN" dirty="0"/>
          </a:p>
          <a:p>
            <a:r>
              <a:rPr lang="en-US" b="1" dirty="0"/>
              <a:t>	$ </a:t>
            </a:r>
            <a:r>
              <a:rPr lang="en-US" b="1" dirty="0" err="1"/>
              <a:t>scp</a:t>
            </a:r>
            <a:r>
              <a:rPr lang="en-US" b="1" dirty="0"/>
              <a:t> </a:t>
            </a:r>
            <a:r>
              <a:rPr lang="en-US" i="1" dirty="0"/>
              <a:t>&lt;file name&gt; &lt;use Name&gt;@&lt;server </a:t>
            </a:r>
            <a:r>
              <a:rPr lang="en-US" i="1" dirty="0" err="1"/>
              <a:t>ip</a:t>
            </a:r>
            <a:r>
              <a:rPr lang="en-US" i="1" dirty="0"/>
              <a:t>&gt;:\root\&lt;</a:t>
            </a:r>
            <a:r>
              <a:rPr lang="en-US" i="1" dirty="0" err="1"/>
              <a:t>fileName</a:t>
            </a:r>
            <a:r>
              <a:rPr lang="en-US" i="1" dirty="0"/>
              <a:t>&gt;</a:t>
            </a:r>
            <a:endParaRPr lang="en-IN" dirty="0"/>
          </a:p>
        </p:txBody>
      </p:sp>
      <p:sp>
        <p:nvSpPr>
          <p:cNvPr id="6" name="Rectangle 5"/>
          <p:cNvSpPr/>
          <p:nvPr/>
        </p:nvSpPr>
        <p:spPr>
          <a:xfrm>
            <a:off x="583379" y="3212104"/>
            <a:ext cx="6314536" cy="830997"/>
          </a:xfrm>
          <a:prstGeom prst="rect">
            <a:avLst/>
          </a:prstGeom>
        </p:spPr>
        <p:txBody>
          <a:bodyPr wrap="square">
            <a:spAutoFit/>
          </a:bodyPr>
          <a:lstStyle/>
          <a:p>
            <a:r>
              <a:rPr lang="en-US" sz="2400" b="1" u="sng" dirty="0"/>
              <a:t>5.3  Using </a:t>
            </a:r>
            <a:r>
              <a:rPr lang="en-US" sz="2400" b="1" u="sng" dirty="0" err="1"/>
              <a:t>Dlib</a:t>
            </a:r>
            <a:r>
              <a:rPr lang="en-US" sz="2400" b="1" u="sng" dirty="0"/>
              <a:t> and </a:t>
            </a:r>
            <a:r>
              <a:rPr lang="en-US" sz="2400" b="1" u="sng" dirty="0" err="1"/>
              <a:t>Cmake</a:t>
            </a:r>
            <a:r>
              <a:rPr lang="en-US" sz="2400" b="1" u="sng" dirty="0"/>
              <a:t> for system compatibility:</a:t>
            </a:r>
            <a:endParaRPr lang="en-IN" sz="2400" u="sng" dirty="0"/>
          </a:p>
        </p:txBody>
      </p:sp>
      <p:sp>
        <p:nvSpPr>
          <p:cNvPr id="7" name="Rectangle 6"/>
          <p:cNvSpPr/>
          <p:nvPr/>
        </p:nvSpPr>
        <p:spPr>
          <a:xfrm>
            <a:off x="810884" y="4043101"/>
            <a:ext cx="8144431" cy="2031325"/>
          </a:xfrm>
          <a:prstGeom prst="rect">
            <a:avLst/>
          </a:prstGeom>
        </p:spPr>
        <p:txBody>
          <a:bodyPr wrap="square">
            <a:spAutoFit/>
          </a:bodyPr>
          <a:lstStyle/>
          <a:p>
            <a:pPr marL="285750" indent="-285750">
              <a:buFont typeface="Arial" panose="020B0604020202020204" pitchFamily="34" charset="0"/>
              <a:buChar char="•"/>
            </a:pPr>
            <a:r>
              <a:rPr lang="en-US" dirty="0" err="1"/>
              <a:t>Dlib</a:t>
            </a:r>
            <a:r>
              <a:rPr lang="en-US" dirty="0"/>
              <a:t> is a modern C++ toolkit containing machine learning algorithms and tools for creating complex software in C++ to solve real world problems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t>
            </a:r>
            <a:r>
              <a:rPr lang="en-US" dirty="0"/>
              <a:t>is used in both industry and academia in a wide range of domains including robotics, </a:t>
            </a:r>
            <a:r>
              <a:rPr lang="en-US"/>
              <a:t>embedded devices and </a:t>
            </a:r>
            <a:r>
              <a:rPr lang="en-US" dirty="0"/>
              <a:t>high performance computing </a:t>
            </a:r>
            <a:r>
              <a:rPr lang="en-US"/>
              <a:t>environments.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Dlib's</a:t>
            </a:r>
            <a:r>
              <a:rPr lang="en-US">
                <a:hlinkClick r:id="rId2"/>
              </a:rPr>
              <a:t> </a:t>
            </a:r>
            <a:r>
              <a:rPr lang="en-US" dirty="0">
                <a:hlinkClick r:id="rId2"/>
              </a:rPr>
              <a:t>open source licensing</a:t>
            </a:r>
            <a:r>
              <a:rPr lang="en-US" dirty="0"/>
              <a:t> allows you to use it in any application, free of charge.</a:t>
            </a:r>
            <a:endParaRPr lang="en-IN" dirty="0"/>
          </a:p>
        </p:txBody>
      </p:sp>
    </p:spTree>
    <p:extLst>
      <p:ext uri="{BB962C8B-B14F-4D97-AF65-F5344CB8AC3E}">
        <p14:creationId xmlns:p14="http://schemas.microsoft.com/office/powerpoint/2010/main" val="17002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t>17</a:t>
            </a:fld>
            <a:endParaRPr lang="en-IN"/>
          </a:p>
        </p:txBody>
      </p:sp>
      <p:sp>
        <p:nvSpPr>
          <p:cNvPr id="4" name="Rectangle 3"/>
          <p:cNvSpPr/>
          <p:nvPr/>
        </p:nvSpPr>
        <p:spPr>
          <a:xfrm>
            <a:off x="439947" y="569344"/>
            <a:ext cx="7530861" cy="2185214"/>
          </a:xfrm>
          <a:prstGeom prst="rect">
            <a:avLst/>
          </a:prstGeom>
        </p:spPr>
        <p:txBody>
          <a:bodyPr wrap="square">
            <a:spAutoFit/>
          </a:bodyPr>
          <a:lstStyle/>
          <a:p>
            <a:r>
              <a:rPr lang="en-US" sz="2400" b="1" dirty="0"/>
              <a:t>5.4  Connecting the cloud using Flask</a:t>
            </a:r>
            <a:endParaRPr lang="en-IN" sz="2400" dirty="0"/>
          </a:p>
          <a:p>
            <a:pPr marL="342900" indent="-342900">
              <a:buFont typeface="Arial" pitchFamily="34" charset="0"/>
              <a:buChar char="•"/>
            </a:pPr>
            <a:endParaRPr lang="en-US" sz="2000"/>
          </a:p>
          <a:p>
            <a:pPr marL="342900" indent="-342900">
              <a:buFont typeface="Arial" pitchFamily="34" charset="0"/>
              <a:buChar char="•"/>
            </a:pPr>
            <a:r>
              <a:rPr lang="en-US" sz="2000"/>
              <a:t>Flask-SocketIO </a:t>
            </a:r>
            <a:r>
              <a:rPr lang="en-US" dirty="0"/>
              <a:t>gives Flask applications access to low latency bi-directional communications between the clients and the server. </a:t>
            </a:r>
          </a:p>
          <a:p>
            <a:pPr marL="342900" indent="-342900">
              <a:buFont typeface="Arial" pitchFamily="34" charset="0"/>
              <a:buChar char="•"/>
            </a:pPr>
            <a:endParaRPr lang="en-US"/>
          </a:p>
          <a:p>
            <a:pPr marL="342900" indent="-342900">
              <a:buFont typeface="Arial" pitchFamily="34" charset="0"/>
              <a:buChar char="•"/>
            </a:pPr>
            <a:r>
              <a:rPr lang="en-US"/>
              <a:t>The </a:t>
            </a:r>
            <a:r>
              <a:rPr lang="en-US" dirty="0"/>
              <a:t>client-side application can use any of the </a:t>
            </a:r>
            <a:r>
              <a:rPr lang="en-US" dirty="0" err="1"/>
              <a:t>SocketIO</a:t>
            </a:r>
            <a:r>
              <a:rPr lang="en-US" dirty="0"/>
              <a:t> official clients libraries in </a:t>
            </a:r>
            <a:r>
              <a:rPr lang="en-US" dirty="0" err="1"/>
              <a:t>Javascript</a:t>
            </a:r>
            <a:r>
              <a:rPr lang="en-US" dirty="0"/>
              <a:t>, </a:t>
            </a:r>
            <a:r>
              <a:rPr lang="en-US"/>
              <a:t>C++ and Swift.</a:t>
            </a:r>
            <a:endParaRPr lang="en-IN" dirty="0"/>
          </a:p>
        </p:txBody>
      </p:sp>
      <p:pic>
        <p:nvPicPr>
          <p:cNvPr id="5"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83" y="3181736"/>
            <a:ext cx="7297947" cy="245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45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71" y="1"/>
            <a:ext cx="7937379" cy="1035170"/>
          </a:xfrm>
        </p:spPr>
        <p:txBody>
          <a:bodyPr>
            <a:normAutofit/>
          </a:bodyPr>
          <a:lstStyle/>
          <a:p>
            <a:r>
              <a:rPr lang="en-IN" sz="4000" b="1" dirty="0">
                <a:solidFill>
                  <a:schemeClr val="accent1"/>
                </a:solidFill>
              </a:rPr>
              <a:t>TESTING/PERFORMANCE ANALYSIS:</a:t>
            </a:r>
          </a:p>
        </p:txBody>
      </p:sp>
      <p:sp>
        <p:nvSpPr>
          <p:cNvPr id="3" name="Slide Number Placeholder 2"/>
          <p:cNvSpPr>
            <a:spLocks noGrp="1"/>
          </p:cNvSpPr>
          <p:nvPr>
            <p:ph type="sldNum" sz="quarter" idx="12"/>
          </p:nvPr>
        </p:nvSpPr>
        <p:spPr/>
        <p:txBody>
          <a:bodyPr/>
          <a:lstStyle/>
          <a:p>
            <a:fld id="{9D3FF152-60F5-4862-82F9-1190556AA56F}" type="slidenum">
              <a:rPr lang="en-IN" smtClean="0"/>
              <a:t>18</a:t>
            </a:fld>
            <a:endParaRPr lang="en-IN"/>
          </a:p>
        </p:txBody>
      </p:sp>
      <p:sp>
        <p:nvSpPr>
          <p:cNvPr id="4" name="Rectangle 3"/>
          <p:cNvSpPr/>
          <p:nvPr/>
        </p:nvSpPr>
        <p:spPr>
          <a:xfrm>
            <a:off x="577971" y="1233578"/>
            <a:ext cx="5362898" cy="830997"/>
          </a:xfrm>
          <a:prstGeom prst="rect">
            <a:avLst/>
          </a:prstGeom>
        </p:spPr>
        <p:txBody>
          <a:bodyPr wrap="square">
            <a:spAutoFit/>
          </a:bodyPr>
          <a:lstStyle/>
          <a:p>
            <a:endParaRPr lang="en-US" sz="2400" b="1" dirty="0"/>
          </a:p>
          <a:p>
            <a:endParaRPr lang="en-US" sz="2400" b="1" dirty="0"/>
          </a:p>
        </p:txBody>
      </p:sp>
      <p:sp>
        <p:nvSpPr>
          <p:cNvPr id="5" name="Rectangle 4"/>
          <p:cNvSpPr/>
          <p:nvPr/>
        </p:nvSpPr>
        <p:spPr>
          <a:xfrm>
            <a:off x="1035169" y="1695244"/>
            <a:ext cx="7919049"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77971" y="2260122"/>
            <a:ext cx="4865261" cy="1200329"/>
          </a:xfrm>
          <a:prstGeom prst="rect">
            <a:avLst/>
          </a:prstGeom>
        </p:spPr>
        <p:txBody>
          <a:bodyPr wrap="square">
            <a:spAutoFit/>
          </a:bodyPr>
          <a:lstStyle/>
          <a:p>
            <a:endParaRPr lang="en-US" sz="2400" b="1" dirty="0"/>
          </a:p>
          <a:p>
            <a:endParaRPr lang="en-US" sz="2400" b="1" dirty="0"/>
          </a:p>
          <a:p>
            <a:endParaRPr lang="en-IN" sz="2400" b="1" dirty="0"/>
          </a:p>
        </p:txBody>
      </p:sp>
      <p:graphicFrame>
        <p:nvGraphicFramePr>
          <p:cNvPr id="8" name="Table 7"/>
          <p:cNvGraphicFramePr>
            <a:graphicFrameLocks noGrp="1"/>
          </p:cNvGraphicFramePr>
          <p:nvPr>
            <p:extLst>
              <p:ext uri="{D42A27DB-BD31-4B8C-83A1-F6EECF244321}">
                <p14:modId xmlns:p14="http://schemas.microsoft.com/office/powerpoint/2010/main" val="1479879788"/>
              </p:ext>
            </p:extLst>
          </p:nvPr>
        </p:nvGraphicFramePr>
        <p:xfrm>
          <a:off x="300639" y="2115312"/>
          <a:ext cx="8542723" cy="4190999"/>
        </p:xfrm>
        <a:graphic>
          <a:graphicData uri="http://schemas.openxmlformats.org/drawingml/2006/table">
            <a:tbl>
              <a:tblPr bandRow="1">
                <a:tableStyleId>{5C22544A-7EE6-4342-B048-85BDC9FD1C3A}</a:tableStyleId>
              </a:tblPr>
              <a:tblGrid>
                <a:gridCol w="1156694">
                  <a:extLst>
                    <a:ext uri="{9D8B030D-6E8A-4147-A177-3AD203B41FA5}">
                      <a16:colId xmlns:a16="http://schemas.microsoft.com/office/drawing/2014/main" val="20000"/>
                    </a:ext>
                  </a:extLst>
                </a:gridCol>
                <a:gridCol w="1448153">
                  <a:extLst>
                    <a:ext uri="{9D8B030D-6E8A-4147-A177-3AD203B41FA5}">
                      <a16:colId xmlns:a16="http://schemas.microsoft.com/office/drawing/2014/main" val="20001"/>
                    </a:ext>
                  </a:extLst>
                </a:gridCol>
                <a:gridCol w="1519417">
                  <a:extLst>
                    <a:ext uri="{9D8B030D-6E8A-4147-A177-3AD203B41FA5}">
                      <a16:colId xmlns:a16="http://schemas.microsoft.com/office/drawing/2014/main" val="20002"/>
                    </a:ext>
                  </a:extLst>
                </a:gridCol>
                <a:gridCol w="1590682">
                  <a:extLst>
                    <a:ext uri="{9D8B030D-6E8A-4147-A177-3AD203B41FA5}">
                      <a16:colId xmlns:a16="http://schemas.microsoft.com/office/drawing/2014/main" val="20003"/>
                    </a:ext>
                  </a:extLst>
                </a:gridCol>
                <a:gridCol w="1322066">
                  <a:extLst>
                    <a:ext uri="{9D8B030D-6E8A-4147-A177-3AD203B41FA5}">
                      <a16:colId xmlns:a16="http://schemas.microsoft.com/office/drawing/2014/main" val="20004"/>
                    </a:ext>
                  </a:extLst>
                </a:gridCol>
                <a:gridCol w="1505711">
                  <a:extLst>
                    <a:ext uri="{9D8B030D-6E8A-4147-A177-3AD203B41FA5}">
                      <a16:colId xmlns:a16="http://schemas.microsoft.com/office/drawing/2014/main" val="20005"/>
                    </a:ext>
                  </a:extLst>
                </a:gridCol>
              </a:tblGrid>
              <a:tr h="598714">
                <a:tc>
                  <a:txBody>
                    <a:bodyPr/>
                    <a:lstStyle/>
                    <a:p>
                      <a:pPr>
                        <a:lnSpc>
                          <a:spcPct val="150000"/>
                        </a:lnSpc>
                        <a:spcAft>
                          <a:spcPts val="0"/>
                        </a:spcAft>
                        <a:tabLst>
                          <a:tab pos="331470" algn="l"/>
                        </a:tabLst>
                      </a:pPr>
                      <a:r>
                        <a:rPr lang="en-US" sz="1300" dirty="0">
                          <a:effectLst/>
                        </a:rPr>
                        <a:t>HOST ID</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MODULE NAME</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INPUT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EXPECTED OUTPUT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ACTUAL OUTPUT</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REMARKS</a:t>
                      </a:r>
                      <a:endParaRPr lang="en-IN" sz="1100" dirty="0">
                        <a:effectLst/>
                        <a:latin typeface="Times New Roman"/>
                        <a:ea typeface="Times New Roman"/>
                        <a:cs typeface="Times New Roman"/>
                      </a:endParaRPr>
                    </a:p>
                  </a:txBody>
                  <a:tcPr marL="62162" marR="62162" marT="0" marB="0"/>
                </a:tc>
                <a:extLst>
                  <a:ext uri="{0D108BD9-81ED-4DB2-BD59-A6C34878D82A}">
                    <a16:rowId xmlns:a16="http://schemas.microsoft.com/office/drawing/2014/main" val="10000"/>
                  </a:ext>
                </a:extLst>
              </a:tr>
              <a:tr h="1197428">
                <a:tc>
                  <a:txBody>
                    <a:bodyPr/>
                    <a:lstStyle/>
                    <a:p>
                      <a:pPr>
                        <a:lnSpc>
                          <a:spcPct val="150000"/>
                        </a:lnSpc>
                        <a:spcAft>
                          <a:spcPts val="0"/>
                        </a:spcAft>
                        <a:tabLst>
                          <a:tab pos="331470" algn="l"/>
                        </a:tabLst>
                      </a:pPr>
                      <a:r>
                        <a:rPr lang="en-US" sz="1300" dirty="0">
                          <a:effectLst/>
                        </a:rPr>
                        <a:t>TC01</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Facial Recognition module</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Registered faces</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Detection of the face with the name of the person.</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Pass</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Module works as expected.</a:t>
                      </a:r>
                      <a:endParaRPr lang="en-IN" sz="1100" dirty="0">
                        <a:effectLst/>
                        <a:latin typeface="Times New Roman"/>
                        <a:ea typeface="Times New Roman"/>
                        <a:cs typeface="Times New Roman"/>
                      </a:endParaRPr>
                    </a:p>
                  </a:txBody>
                  <a:tcPr marL="62162" marR="62162" marT="0" marB="0"/>
                </a:tc>
                <a:extLst>
                  <a:ext uri="{0D108BD9-81ED-4DB2-BD59-A6C34878D82A}">
                    <a16:rowId xmlns:a16="http://schemas.microsoft.com/office/drawing/2014/main" val="10001"/>
                  </a:ext>
                </a:extLst>
              </a:tr>
              <a:tr h="2394857">
                <a:tc>
                  <a:txBody>
                    <a:bodyPr/>
                    <a:lstStyle/>
                    <a:p>
                      <a:pPr>
                        <a:lnSpc>
                          <a:spcPct val="150000"/>
                        </a:lnSpc>
                        <a:spcAft>
                          <a:spcPts val="0"/>
                        </a:spcAft>
                        <a:tabLst>
                          <a:tab pos="331470" algn="l"/>
                        </a:tabLst>
                      </a:pPr>
                      <a:r>
                        <a:rPr lang="en-US" sz="1300">
                          <a:effectLst/>
                        </a:rPr>
                        <a:t>TC02</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Facial Recognition module</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a:effectLst/>
                        </a:rPr>
                        <a:t>Unregistered faces</a:t>
                      </a:r>
                      <a:endParaRPr lang="en-IN" sz="110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Detection of the face with the message as an unknown person.</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Pass</a:t>
                      </a:r>
                      <a:endParaRPr lang="en-IN" sz="1100" dirty="0">
                        <a:effectLst/>
                        <a:latin typeface="Times New Roman"/>
                        <a:ea typeface="Times New Roman"/>
                        <a:cs typeface="Times New Roman"/>
                      </a:endParaRPr>
                    </a:p>
                  </a:txBody>
                  <a:tcPr marL="62162" marR="62162" marT="0" marB="0"/>
                </a:tc>
                <a:tc>
                  <a:txBody>
                    <a:bodyPr/>
                    <a:lstStyle/>
                    <a:p>
                      <a:pPr>
                        <a:lnSpc>
                          <a:spcPct val="150000"/>
                        </a:lnSpc>
                        <a:spcAft>
                          <a:spcPts val="0"/>
                        </a:spcAft>
                        <a:tabLst>
                          <a:tab pos="331470" algn="l"/>
                        </a:tabLst>
                      </a:pPr>
                      <a:r>
                        <a:rPr lang="en-US" sz="1300" dirty="0">
                          <a:effectLst/>
                        </a:rPr>
                        <a:t>The face of the unknown person can be registered in the database to get better results.</a:t>
                      </a:r>
                      <a:endParaRPr lang="en-IN" sz="1100" dirty="0">
                        <a:effectLst/>
                        <a:latin typeface="Times New Roman"/>
                        <a:ea typeface="Times New Roman"/>
                        <a:cs typeface="Times New Roman"/>
                      </a:endParaRPr>
                    </a:p>
                  </a:txBody>
                  <a:tcPr marL="62162" marR="62162"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339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chemeClr val="accent1"/>
                </a:solidFill>
                <a:latin typeface="+mn-lt"/>
              </a:rPr>
              <a:t>LITERATURE SURVEY</a:t>
            </a:r>
            <a:endParaRPr lang="en-IN" dirty="0">
              <a:solidFill>
                <a:schemeClr val="accent1"/>
              </a:solidFill>
              <a:latin typeface="+mn-lt"/>
            </a:endParaRPr>
          </a:p>
        </p:txBody>
      </p:sp>
      <p:sp>
        <p:nvSpPr>
          <p:cNvPr id="4" name="Slide Number Placeholder 3">
            <a:extLst>
              <a:ext uri="{FF2B5EF4-FFF2-40B4-BE49-F238E27FC236}">
                <a16:creationId xmlns:a16="http://schemas.microsoft.com/office/drawing/2014/main" id="{8EFF6139-D858-4BA3-B0B5-7D6CF3B43CA6}"/>
              </a:ext>
            </a:extLst>
          </p:cNvPr>
          <p:cNvSpPr>
            <a:spLocks noGrp="1"/>
          </p:cNvSpPr>
          <p:nvPr>
            <p:ph type="sldNum" sz="quarter" idx="12"/>
          </p:nvPr>
        </p:nvSpPr>
        <p:spPr/>
        <p:txBody>
          <a:bodyPr/>
          <a:lstStyle/>
          <a:p>
            <a:fld id="{9D3FF152-60F5-4862-82F9-1190556AA56F}" type="slidenum">
              <a:rPr lang="en-IN" smtClean="0"/>
              <a:t>19</a:t>
            </a:fld>
            <a:endParaRPr lang="en-IN"/>
          </a:p>
        </p:txBody>
      </p:sp>
      <p:graphicFrame>
        <p:nvGraphicFramePr>
          <p:cNvPr id="9" name="Table 8">
            <a:extLst>
              <a:ext uri="{FF2B5EF4-FFF2-40B4-BE49-F238E27FC236}">
                <a16:creationId xmlns:a16="http://schemas.microsoft.com/office/drawing/2014/main" id="{C7509653-9BC0-4B44-91CE-5EB42460787F}"/>
              </a:ext>
            </a:extLst>
          </p:cNvPr>
          <p:cNvGraphicFramePr>
            <a:graphicFrameLocks noGrp="1"/>
          </p:cNvGraphicFramePr>
          <p:nvPr>
            <p:extLst>
              <p:ext uri="{D42A27DB-BD31-4B8C-83A1-F6EECF244321}">
                <p14:modId xmlns:p14="http://schemas.microsoft.com/office/powerpoint/2010/main" val="4244083320"/>
              </p:ext>
            </p:extLst>
          </p:nvPr>
        </p:nvGraphicFramePr>
        <p:xfrm>
          <a:off x="244415" y="718867"/>
          <a:ext cx="8662236" cy="60198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620553711"/>
                    </a:ext>
                  </a:extLst>
                </a:gridCol>
                <a:gridCol w="962526">
                  <a:extLst>
                    <a:ext uri="{9D8B030D-6E8A-4147-A177-3AD203B41FA5}">
                      <a16:colId xmlns:a16="http://schemas.microsoft.com/office/drawing/2014/main" val="834026803"/>
                    </a:ext>
                  </a:extLst>
                </a:gridCol>
                <a:gridCol w="601578">
                  <a:extLst>
                    <a:ext uri="{9D8B030D-6E8A-4147-A177-3AD203B41FA5}">
                      <a16:colId xmlns:a16="http://schemas.microsoft.com/office/drawing/2014/main" val="480807881"/>
                    </a:ext>
                  </a:extLst>
                </a:gridCol>
                <a:gridCol w="1052762">
                  <a:extLst>
                    <a:ext uri="{9D8B030D-6E8A-4147-A177-3AD203B41FA5}">
                      <a16:colId xmlns:a16="http://schemas.microsoft.com/office/drawing/2014/main" val="1776394852"/>
                    </a:ext>
                  </a:extLst>
                </a:gridCol>
                <a:gridCol w="1458828">
                  <a:extLst>
                    <a:ext uri="{9D8B030D-6E8A-4147-A177-3AD203B41FA5}">
                      <a16:colId xmlns:a16="http://schemas.microsoft.com/office/drawing/2014/main" val="3191908914"/>
                    </a:ext>
                  </a:extLst>
                </a:gridCol>
                <a:gridCol w="2872042">
                  <a:extLst>
                    <a:ext uri="{9D8B030D-6E8A-4147-A177-3AD203B41FA5}">
                      <a16:colId xmlns:a16="http://schemas.microsoft.com/office/drawing/2014/main" val="2111472858"/>
                    </a:ext>
                  </a:extLst>
                </a:gridCol>
              </a:tblGrid>
              <a:tr h="477742">
                <a:tc>
                  <a:txBody>
                    <a:bodyPr/>
                    <a:lstStyle/>
                    <a:p>
                      <a:pPr algn="l"/>
                      <a:r>
                        <a:rPr lang="en-US" sz="1200" dirty="0">
                          <a:effectLst/>
                          <a:latin typeface="Times New Roman"/>
                        </a:rPr>
                        <a:t>TITLE</a:t>
                      </a:r>
                    </a:p>
                  </a:txBody>
                  <a:tcPr marL="66675" marR="66675" marT="66675" marB="66675"/>
                </a:tc>
                <a:tc>
                  <a:txBody>
                    <a:bodyPr/>
                    <a:lstStyle/>
                    <a:p>
                      <a:pPr algn="l"/>
                      <a:r>
                        <a:rPr lang="en-US" sz="1200" dirty="0">
                          <a:effectLst/>
                          <a:latin typeface="Times New Roman"/>
                        </a:rPr>
                        <a:t>AUTHOR</a:t>
                      </a:r>
                    </a:p>
                  </a:txBody>
                  <a:tcPr marL="66675" marR="66675" marT="66675" marB="66675"/>
                </a:tc>
                <a:tc>
                  <a:txBody>
                    <a:bodyPr/>
                    <a:lstStyle/>
                    <a:p>
                      <a:pPr algn="l"/>
                      <a:r>
                        <a:rPr lang="en-US" sz="1200" dirty="0">
                          <a:effectLst/>
                          <a:latin typeface="Times New Roman"/>
                        </a:rPr>
                        <a:t>YEAR</a:t>
                      </a:r>
                    </a:p>
                  </a:txBody>
                  <a:tcPr marL="66675" marR="66675" marT="66675" marB="66675"/>
                </a:tc>
                <a:tc>
                  <a:txBody>
                    <a:bodyPr/>
                    <a:lstStyle/>
                    <a:p>
                      <a:pPr algn="l"/>
                      <a:r>
                        <a:rPr lang="en-US" sz="1200" dirty="0">
                          <a:effectLst/>
                          <a:latin typeface="Times New Roman"/>
                        </a:rPr>
                        <a:t>JOURNAL/</a:t>
                      </a:r>
                    </a:p>
                    <a:p>
                      <a:pPr algn="l"/>
                      <a:r>
                        <a:rPr lang="en-US" sz="1200" dirty="0">
                          <a:effectLst/>
                          <a:latin typeface="Times New Roman"/>
                        </a:rPr>
                        <a:t>MAGAZINE</a:t>
                      </a:r>
                    </a:p>
                  </a:txBody>
                  <a:tcPr marL="66675" marR="66675" marT="66675" marB="66675"/>
                </a:tc>
                <a:tc>
                  <a:txBody>
                    <a:bodyPr/>
                    <a:lstStyle/>
                    <a:p>
                      <a:pPr algn="l"/>
                      <a:r>
                        <a:rPr lang="en-US" sz="1200" dirty="0">
                          <a:effectLst/>
                          <a:latin typeface="Times New Roman"/>
                        </a:rPr>
                        <a:t>METHODOLOGY</a:t>
                      </a:r>
                    </a:p>
                  </a:txBody>
                  <a:tcPr marL="66675" marR="66675" marT="66675" marB="66675"/>
                </a:tc>
                <a:tc>
                  <a:txBody>
                    <a:bodyPr/>
                    <a:lstStyle/>
                    <a:p>
                      <a:pPr algn="l"/>
                      <a:r>
                        <a:rPr lang="en-US" sz="1200" dirty="0">
                          <a:effectLst/>
                          <a:latin typeface="Times New Roman"/>
                        </a:rPr>
                        <a:t>INFERENCE</a:t>
                      </a:r>
                    </a:p>
                  </a:txBody>
                  <a:tcPr marL="66675" marR="66675" marT="66675" marB="66675"/>
                </a:tc>
                <a:extLst>
                  <a:ext uri="{0D108BD9-81ED-4DB2-BD59-A6C34878D82A}">
                    <a16:rowId xmlns:a16="http://schemas.microsoft.com/office/drawing/2014/main" val="3691346977"/>
                  </a:ext>
                </a:extLst>
              </a:tr>
              <a:tr h="1360842">
                <a:tc>
                  <a:txBody>
                    <a:bodyPr/>
                    <a:lstStyle/>
                    <a:p>
                      <a:r>
                        <a:rPr lang="en-US" sz="1200" dirty="0">
                          <a:effectLst/>
                          <a:latin typeface="Times New Roman"/>
                        </a:rPr>
                        <a:t>Face Recognition Attendance System Based on Real-Time Video Processing</a:t>
                      </a:r>
                      <a:endParaRPr lang="en-US" sz="1200" b="1">
                        <a:effectLst/>
                        <a:latin typeface="Times New Roman"/>
                      </a:endParaRPr>
                    </a:p>
                  </a:txBody>
                  <a:tcPr marL="66675" marR="66675" marT="66675" marB="66675"/>
                </a:tc>
                <a:tc>
                  <a:txBody>
                    <a:bodyPr/>
                    <a:lstStyle/>
                    <a:p>
                      <a:r>
                        <a:rPr lang="en-US" sz="1200" dirty="0">
                          <a:effectLst/>
                          <a:latin typeface="Times New Roman"/>
                        </a:rPr>
                        <a:t>HAO YANG AND XIAOFENG HAN </a:t>
                      </a:r>
                    </a:p>
                  </a:txBody>
                  <a:tcPr marL="66675" marR="66675" marT="66675" marB="66675"/>
                </a:tc>
                <a:tc>
                  <a:txBody>
                    <a:bodyPr/>
                    <a:lstStyle/>
                    <a:p>
                      <a:pPr algn="l"/>
                      <a:r>
                        <a:rPr lang="en-US" sz="1200" dirty="0">
                          <a:effectLst/>
                          <a:latin typeface="Times New Roman"/>
                        </a:rPr>
                        <a:t>2020</a:t>
                      </a:r>
                    </a:p>
                  </a:txBody>
                  <a:tcPr marL="66675" marR="66675" marT="66675" marB="66675"/>
                </a:tc>
                <a:tc>
                  <a:txBody>
                    <a:bodyPr/>
                    <a:lstStyle/>
                    <a:p>
                      <a:pPr algn="l"/>
                      <a:r>
                        <a:rPr lang="en-US" sz="1200" dirty="0">
                          <a:effectLst/>
                          <a:latin typeface="Times New Roman"/>
                        </a:rPr>
                        <a:t>IEEE ACCESS</a:t>
                      </a:r>
                    </a:p>
                  </a:txBody>
                  <a:tcPr marL="66675" marR="66675" marT="66675" marB="66675"/>
                </a:tc>
                <a:tc>
                  <a:txBody>
                    <a:bodyPr/>
                    <a:lstStyle/>
                    <a:p>
                      <a:pPr algn="l"/>
                      <a:r>
                        <a:rPr lang="en-US" sz="1200" dirty="0">
                          <a:effectLst/>
                          <a:latin typeface="Times New Roman"/>
                        </a:rPr>
                        <a:t>DEEP LEARNING</a:t>
                      </a:r>
                    </a:p>
                  </a:txBody>
                  <a:tcPr marL="66675" marR="66675" marT="66675" marB="66675"/>
                </a:tc>
                <a:tc>
                  <a:txBody>
                    <a:bodyPr/>
                    <a:lstStyle/>
                    <a:p>
                      <a:pPr algn="l"/>
                      <a:r>
                        <a:rPr lang="en-US" sz="1200" dirty="0">
                          <a:effectLst/>
                          <a:latin typeface="Times New Roman"/>
                        </a:rPr>
                        <a:t>In this paper, the concept of attendance system based on face recognition technology is proposed, and the research on face recognition attendance system based on real-time video processing is carried out using CNN algorithm and the efficiency is about 82%</a:t>
                      </a:r>
                    </a:p>
                  </a:txBody>
                  <a:tcPr marL="66675" marR="66675" marT="66675" marB="66675"/>
                </a:tc>
                <a:extLst>
                  <a:ext uri="{0D108BD9-81ED-4DB2-BD59-A6C34878D82A}">
                    <a16:rowId xmlns:a16="http://schemas.microsoft.com/office/drawing/2014/main" val="1830106070"/>
                  </a:ext>
                </a:extLst>
              </a:tr>
              <a:tr h="1722771">
                <a:tc>
                  <a:txBody>
                    <a:bodyPr/>
                    <a:lstStyle/>
                    <a:p>
                      <a:r>
                        <a:rPr lang="en-US" sz="1200" dirty="0">
                          <a:effectLst/>
                          <a:latin typeface="Times New Roman"/>
                        </a:rPr>
                        <a:t>Automated Attendance Systems Using Face Recognition by K-Means Algorithms</a:t>
                      </a:r>
                    </a:p>
                  </a:txBody>
                  <a:tcPr marL="66675" marR="66675" marT="66675" marB="66675"/>
                </a:tc>
                <a:tc>
                  <a:txBody>
                    <a:bodyPr/>
                    <a:lstStyle/>
                    <a:p>
                      <a:r>
                        <a:rPr lang="en-US" sz="1200" dirty="0">
                          <a:effectLst/>
                          <a:latin typeface="Times New Roman"/>
                          <a:hlinkClick r:id="rId2"/>
                        </a:rPr>
                        <a:t>N Palanivel</a:t>
                      </a:r>
                      <a:r>
                        <a:rPr lang="en-US" sz="1200" dirty="0">
                          <a:effectLst/>
                          <a:latin typeface="Times New Roman"/>
                        </a:rPr>
                        <a:t>;</a:t>
                      </a:r>
                    </a:p>
                    <a:p>
                      <a:r>
                        <a:rPr lang="en-US" sz="1200" dirty="0">
                          <a:effectLst/>
                          <a:latin typeface="Times New Roman"/>
                          <a:hlinkClick r:id="rId3"/>
                        </a:rPr>
                        <a:t>S Aswinkumar</a:t>
                      </a:r>
                      <a:r>
                        <a:rPr lang="en-US" sz="1200" dirty="0">
                          <a:effectLst/>
                          <a:latin typeface="Times New Roman"/>
                        </a:rPr>
                        <a:t>; </a:t>
                      </a:r>
                      <a:r>
                        <a:rPr lang="en-US" sz="1200" dirty="0">
                          <a:effectLst/>
                          <a:latin typeface="Times New Roman"/>
                          <a:hlinkClick r:id="rId4"/>
                        </a:rPr>
                        <a:t>J Balaji</a:t>
                      </a:r>
                      <a:endParaRPr lang="en-US" sz="1200" dirty="0">
                        <a:effectLst/>
                        <a:latin typeface="Times New Roman"/>
                      </a:endParaRPr>
                    </a:p>
                    <a:p>
                      <a:br>
                        <a:rPr lang="en-US" dirty="0">
                          <a:effectLst/>
                        </a:rPr>
                      </a:br>
                      <a:endParaRPr lang="en-US" sz="1200" dirty="0">
                        <a:effectLst/>
                        <a:latin typeface="Times New Roman"/>
                      </a:endParaRPr>
                    </a:p>
                    <a:p>
                      <a:pPr algn="l"/>
                      <a:br>
                        <a:rPr lang="en-US" dirty="0">
                          <a:effectLst/>
                        </a:rPr>
                      </a:br>
                      <a:endParaRPr lang="en-US" sz="1200" dirty="0">
                        <a:effectLst/>
                        <a:latin typeface="Times New Roman"/>
                      </a:endParaRPr>
                    </a:p>
                  </a:txBody>
                  <a:tcPr marL="66675" marR="66675" marT="66675" marB="66675"/>
                </a:tc>
                <a:tc>
                  <a:txBody>
                    <a:bodyPr/>
                    <a:lstStyle/>
                    <a:p>
                      <a:pPr algn="l"/>
                      <a:r>
                        <a:rPr lang="en-US" sz="1200" dirty="0">
                          <a:effectLst/>
                          <a:latin typeface="Times New Roman"/>
                        </a:rPr>
                        <a:t>2019</a:t>
                      </a:r>
                    </a:p>
                  </a:txBody>
                  <a:tcPr marL="66675" marR="66675" marT="66675" marB="66675"/>
                </a:tc>
                <a:tc>
                  <a:txBody>
                    <a:bodyPr/>
                    <a:lstStyle/>
                    <a:p>
                      <a:pPr algn="l"/>
                      <a:r>
                        <a:rPr lang="en-US" sz="1200" dirty="0">
                          <a:effectLst/>
                          <a:latin typeface="Times New Roman"/>
                        </a:rPr>
                        <a:t>IEEE</a:t>
                      </a:r>
                    </a:p>
                  </a:txBody>
                  <a:tcPr marL="66675" marR="66675" marT="66675" marB="66675"/>
                </a:tc>
                <a:tc>
                  <a:txBody>
                    <a:bodyPr/>
                    <a:lstStyle/>
                    <a:p>
                      <a:pPr algn="l"/>
                      <a:r>
                        <a:rPr lang="en-US" sz="1200" dirty="0">
                          <a:effectLst/>
                          <a:latin typeface="Times New Roman"/>
                        </a:rPr>
                        <a:t>MACHINE </a:t>
                      </a:r>
                    </a:p>
                    <a:p>
                      <a:pPr algn="l"/>
                      <a:r>
                        <a:rPr lang="en-US" sz="1200" dirty="0">
                          <a:effectLst/>
                          <a:latin typeface="Times New Roman"/>
                        </a:rPr>
                        <a:t>LEARNING</a:t>
                      </a:r>
                    </a:p>
                  </a:txBody>
                  <a:tcPr marL="66675" marR="66675" marT="66675" marB="66675"/>
                </a:tc>
                <a:tc>
                  <a:txBody>
                    <a:bodyPr/>
                    <a:lstStyle/>
                    <a:p>
                      <a:pPr algn="just"/>
                      <a:r>
                        <a:rPr lang="en-US" sz="1200" dirty="0">
                          <a:effectLst/>
                          <a:latin typeface="Times New Roman"/>
                        </a:rPr>
                        <a:t>In this paper, a K-means clustering algorithmic rule is employed to research the facial expression. The biometric features of the face unit are extracted and also the K-mean clustering technique is used to cluster the face features. Then, SVM methodology is employed to classify the features of the image. Finally, a report is generated for interpretation.</a:t>
                      </a:r>
                    </a:p>
                  </a:txBody>
                  <a:tcPr marL="66675" marR="66675" marT="66675" marB="66675"/>
                </a:tc>
                <a:extLst>
                  <a:ext uri="{0D108BD9-81ED-4DB2-BD59-A6C34878D82A}">
                    <a16:rowId xmlns:a16="http://schemas.microsoft.com/office/drawing/2014/main" val="3777675877"/>
                  </a:ext>
                </a:extLst>
              </a:tr>
              <a:tr h="2243934">
                <a:tc>
                  <a:txBody>
                    <a:bodyPr/>
                    <a:lstStyle/>
                    <a:p>
                      <a:r>
                        <a:rPr lang="en-US" sz="1200" dirty="0">
                          <a:effectLst/>
                          <a:latin typeface="Times New Roman"/>
                        </a:rPr>
                        <a:t>Smart Attendance Management System Using Face Recognition</a:t>
                      </a:r>
                    </a:p>
                  </a:txBody>
                  <a:tcPr marL="66675" marR="66675" marT="66675" marB="66675"/>
                </a:tc>
                <a:tc>
                  <a:txBody>
                    <a:bodyPr/>
                    <a:lstStyle/>
                    <a:p>
                      <a:r>
                        <a:rPr lang="en-US" sz="1200" dirty="0">
                          <a:effectLst/>
                          <a:latin typeface="Times New Roman"/>
                        </a:rPr>
                        <a:t>Kaneez Laila Bhatti , Laraib Mughal , Faheem Yar </a:t>
                      </a:r>
                      <a:r>
                        <a:rPr lang="en-US" sz="1200" dirty="0" err="1">
                          <a:effectLst/>
                          <a:latin typeface="Times New Roman"/>
                        </a:rPr>
                        <a:t>Khuhawar</a:t>
                      </a:r>
                      <a:r>
                        <a:rPr lang="en-US" sz="1200" dirty="0">
                          <a:effectLst/>
                          <a:latin typeface="Times New Roman"/>
                        </a:rPr>
                        <a:t> , </a:t>
                      </a:r>
                      <a:r>
                        <a:rPr lang="en-US" sz="1200" dirty="0" err="1">
                          <a:effectLst/>
                          <a:latin typeface="Times New Roman"/>
                        </a:rPr>
                        <a:t>Sheeraz</a:t>
                      </a:r>
                      <a:r>
                        <a:rPr lang="en-US" sz="1200" dirty="0">
                          <a:effectLst/>
                          <a:latin typeface="Times New Roman"/>
                        </a:rPr>
                        <a:t> Ahmed Memon </a:t>
                      </a:r>
                    </a:p>
                  </a:txBody>
                  <a:tcPr marL="66675" marR="66675" marT="66675" marB="66675"/>
                </a:tc>
                <a:tc>
                  <a:txBody>
                    <a:bodyPr/>
                    <a:lstStyle/>
                    <a:p>
                      <a:pPr algn="l"/>
                      <a:r>
                        <a:rPr lang="en-US" sz="1200" dirty="0">
                          <a:effectLst/>
                          <a:latin typeface="Times New Roman"/>
                        </a:rPr>
                        <a:t>2019</a:t>
                      </a:r>
                    </a:p>
                  </a:txBody>
                  <a:tcPr marL="66675" marR="66675" marT="66675" marB="66675"/>
                </a:tc>
                <a:tc>
                  <a:txBody>
                    <a:bodyPr/>
                    <a:lstStyle/>
                    <a:p>
                      <a:pPr algn="l"/>
                      <a:r>
                        <a:rPr lang="en-US" sz="1200" dirty="0">
                          <a:effectLst/>
                          <a:latin typeface="Times New Roman"/>
                        </a:rPr>
                        <a:t>EIA</a:t>
                      </a:r>
                    </a:p>
                  </a:txBody>
                  <a:tcPr marL="66675" marR="66675" marT="66675" marB="66675"/>
                </a:tc>
                <a:tc>
                  <a:txBody>
                    <a:bodyPr/>
                    <a:lstStyle/>
                    <a:p>
                      <a:pPr algn="l"/>
                      <a:r>
                        <a:rPr lang="en-US" sz="1200" dirty="0">
                          <a:effectLst/>
                          <a:latin typeface="Times New Roman"/>
                        </a:rPr>
                        <a:t>DEEP LEARNING</a:t>
                      </a:r>
                    </a:p>
                  </a:txBody>
                  <a:tcPr marL="66675" marR="66675" marT="66675" marB="66675"/>
                </a:tc>
                <a:tc>
                  <a:txBody>
                    <a:bodyPr/>
                    <a:lstStyle/>
                    <a:p>
                      <a:pPr algn="l"/>
                      <a:r>
                        <a:rPr lang="en-US" sz="1200" dirty="0">
                          <a:effectLst/>
                          <a:latin typeface="Times New Roman"/>
                        </a:rPr>
                        <a:t>In this paper, deep learning techniques to develop this system, The frontend side (client side) which consist of GUI which is based on electron JS and backend side consist of logic and python (server side), an IPC (Inter Personal Communication) bridge is developed to communicate these two stacks. The images capture by the camera is sent to system for further analysis, the input image is then compared with a set of reference images of each of the student and mark their attendance.</a:t>
                      </a:r>
                    </a:p>
                  </a:txBody>
                  <a:tcPr marL="66675" marR="66675" marT="66675" marB="66675"/>
                </a:tc>
                <a:extLst>
                  <a:ext uri="{0D108BD9-81ED-4DB2-BD59-A6C34878D82A}">
                    <a16:rowId xmlns:a16="http://schemas.microsoft.com/office/drawing/2014/main" val="1768366707"/>
                  </a:ext>
                </a:extLst>
              </a:tr>
            </a:tbl>
          </a:graphicData>
        </a:graphic>
      </p:graphicFrame>
      <p:sp>
        <p:nvSpPr>
          <p:cNvPr id="10" name="TextBox 9">
            <a:extLst>
              <a:ext uri="{FF2B5EF4-FFF2-40B4-BE49-F238E27FC236}">
                <a16:creationId xmlns:a16="http://schemas.microsoft.com/office/drawing/2014/main" id="{0794ADB2-C729-4C38-B490-EACB8AB16504}"/>
              </a:ext>
            </a:extLst>
          </p:cNvPr>
          <p:cNvSpPr txBox="1"/>
          <p:nvPr/>
        </p:nvSpPr>
        <p:spPr>
          <a:xfrm>
            <a:off x="3186023" y="35310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34332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470154" y="480715"/>
            <a:ext cx="7886700" cy="530258"/>
          </a:xfrm>
        </p:spPr>
        <p:txBody>
          <a:bodyPr>
            <a:normAutofit fontScale="90000"/>
          </a:bodyPr>
          <a:lstStyle/>
          <a:p>
            <a:pPr algn="ctr"/>
            <a:r>
              <a:rPr lang="en-US" dirty="0">
                <a:solidFill>
                  <a:schemeClr val="accent1"/>
                </a:solidFill>
                <a:latin typeface="+mn-lt"/>
              </a:rPr>
              <a:t>INTRODUCTION</a:t>
            </a:r>
            <a:endParaRPr lang="en-IN" dirty="0">
              <a:solidFill>
                <a:schemeClr val="accent1"/>
              </a:solidFill>
              <a:latin typeface="+mn-lt"/>
            </a:endParaRPr>
          </a:p>
        </p:txBody>
      </p:sp>
      <p:sp>
        <p:nvSpPr>
          <p:cNvPr id="4" name="Slide Number Placeholder 3">
            <a:extLst>
              <a:ext uri="{FF2B5EF4-FFF2-40B4-BE49-F238E27FC236}">
                <a16:creationId xmlns:a16="http://schemas.microsoft.com/office/drawing/2014/main" id="{CE39A68D-69D1-466C-84E6-B345EA6BBBE7}"/>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2</a:t>
            </a:fld>
            <a:endParaRPr lang="en-IN" sz="1600" b="1">
              <a:solidFill>
                <a:schemeClr val="tx1"/>
              </a:solidFill>
              <a:cs typeface="Calibri"/>
            </a:endParaRPr>
          </a:p>
        </p:txBody>
      </p:sp>
      <p:sp>
        <p:nvSpPr>
          <p:cNvPr id="5" name="Rectangle 4"/>
          <p:cNvSpPr/>
          <p:nvPr/>
        </p:nvSpPr>
        <p:spPr>
          <a:xfrm>
            <a:off x="0" y="1325697"/>
            <a:ext cx="8827008" cy="4401205"/>
          </a:xfrm>
          <a:prstGeom prst="rect">
            <a:avLst/>
          </a:prstGeom>
        </p:spPr>
        <p:txBody>
          <a:bodyPr wrap="square">
            <a:spAutoFit/>
          </a:bodyPr>
          <a:lstStyle/>
          <a:p>
            <a:pPr marL="342900" indent="-342900" algn="just">
              <a:buFont typeface="Arial" pitchFamily="34" charset="0"/>
              <a:buChar char="•"/>
            </a:pPr>
            <a:r>
              <a:rPr lang="en-IN" sz="2000" dirty="0">
                <a:latin typeface="Times New Roman"/>
                <a:cs typeface="Times New Roman"/>
              </a:rPr>
              <a:t>In this online era the </a:t>
            </a:r>
            <a:r>
              <a:rPr lang="en-IN" sz="2000" b="1" dirty="0">
                <a:latin typeface="Times New Roman"/>
                <a:cs typeface="Times New Roman"/>
              </a:rPr>
              <a:t>management of the attendance can be a great burden on the teachers, faculty members and organisations as it's done by hand.</a:t>
            </a:r>
          </a:p>
          <a:p>
            <a:pPr algn="just"/>
            <a:r>
              <a:rPr lang="en-IN" sz="2000" dirty="0">
                <a:latin typeface="Times New Roman"/>
                <a:cs typeface="Times New Roman"/>
              </a:rPr>
              <a:t> </a:t>
            </a:r>
          </a:p>
          <a:p>
            <a:pPr marL="342900" indent="-342900" algn="just">
              <a:buFont typeface="Arial" pitchFamily="34" charset="0"/>
              <a:buChar char="•"/>
            </a:pPr>
            <a:r>
              <a:rPr lang="en-IN" sz="2000" dirty="0">
                <a:latin typeface="Times New Roman"/>
                <a:cs typeface="Times New Roman"/>
              </a:rPr>
              <a:t>They also face </a:t>
            </a:r>
            <a:r>
              <a:rPr lang="en-IN" sz="2000" dirty="0">
                <a:latin typeface="Times New Roman"/>
                <a:ea typeface="+mn-lt"/>
                <a:cs typeface="+mn-lt"/>
              </a:rPr>
              <a:t>the problem of </a:t>
            </a:r>
            <a:r>
              <a:rPr lang="en-IN" sz="2000" b="1" dirty="0">
                <a:latin typeface="Times New Roman"/>
                <a:ea typeface="+mn-lt"/>
                <a:cs typeface="+mn-lt"/>
              </a:rPr>
              <a:t>proxy attendance</a:t>
            </a:r>
            <a:r>
              <a:rPr lang="en-IN" sz="2000" dirty="0">
                <a:latin typeface="Times New Roman"/>
                <a:ea typeface="+mn-lt"/>
                <a:cs typeface="+mn-lt"/>
              </a:rPr>
              <a:t>, </a:t>
            </a:r>
            <a:r>
              <a:rPr lang="en-IN" sz="2000" b="1" dirty="0">
                <a:latin typeface="Times New Roman"/>
                <a:ea typeface="+mn-lt"/>
                <a:cs typeface="+mn-lt"/>
              </a:rPr>
              <a:t>maintaining all hand written document</a:t>
            </a:r>
            <a:r>
              <a:rPr lang="en-IN" sz="2000" dirty="0">
                <a:latin typeface="Times New Roman"/>
                <a:ea typeface="+mn-lt"/>
                <a:cs typeface="+mn-lt"/>
              </a:rPr>
              <a:t> of student attendance .</a:t>
            </a:r>
          </a:p>
          <a:p>
            <a:pPr algn="just"/>
            <a:endParaRPr lang="en-IN" sz="2000" dirty="0">
              <a:latin typeface="Times New Roman"/>
              <a:ea typeface="+mn-lt"/>
              <a:cs typeface="+mn-lt"/>
            </a:endParaRPr>
          </a:p>
          <a:p>
            <a:pPr marL="342900" indent="-342900" algn="just">
              <a:buFont typeface="Arial" pitchFamily="34" charset="0"/>
              <a:buChar char="•"/>
            </a:pPr>
            <a:r>
              <a:rPr lang="en-IN" sz="2000" dirty="0">
                <a:latin typeface="Times New Roman"/>
                <a:ea typeface="+mn-lt"/>
                <a:cs typeface="+mn-lt"/>
              </a:rPr>
              <a:t>Even though smart and auto attendance management system like </a:t>
            </a:r>
            <a:r>
              <a:rPr lang="en-IN" sz="2000" b="1" dirty="0">
                <a:latin typeface="Times New Roman"/>
                <a:ea typeface="+mn-lt"/>
                <a:cs typeface="+mn-lt"/>
              </a:rPr>
              <a:t>RF id and biometrics are being utilized, authentication is an important issue in this system.</a:t>
            </a:r>
            <a:r>
              <a:rPr lang="en-IN" sz="2000" dirty="0">
                <a:latin typeface="Times New Roman"/>
                <a:cs typeface="Times New Roman"/>
              </a:rPr>
              <a:t> </a:t>
            </a:r>
          </a:p>
          <a:p>
            <a:pPr algn="just"/>
            <a:endParaRPr lang="en-IN" sz="2000" dirty="0">
              <a:latin typeface="Times New Roman"/>
              <a:cs typeface="Times New Roman"/>
            </a:endParaRPr>
          </a:p>
          <a:p>
            <a:pPr marL="342900" indent="-342900" algn="just">
              <a:buFont typeface="Arial" pitchFamily="34" charset="0"/>
              <a:buChar char="•"/>
            </a:pPr>
            <a:r>
              <a:rPr lang="en-IN" sz="2000" b="1" dirty="0">
                <a:latin typeface="Times New Roman"/>
                <a:ea typeface="+mn-lt"/>
                <a:cs typeface="+mn-lt"/>
              </a:rPr>
              <a:t>Face recognitio</a:t>
            </a:r>
            <a:r>
              <a:rPr lang="en-IN" sz="2000" dirty="0">
                <a:latin typeface="Times New Roman"/>
                <a:ea typeface="+mn-lt"/>
                <a:cs typeface="+mn-lt"/>
              </a:rPr>
              <a:t>n is one of the biometric methods to improve this system. </a:t>
            </a:r>
          </a:p>
          <a:p>
            <a:pPr marL="342900" indent="-342900" algn="just">
              <a:buFont typeface="Arial" pitchFamily="34" charset="0"/>
              <a:buChar char="•"/>
            </a:pPr>
            <a:endParaRPr lang="en-IN" sz="2000" dirty="0">
              <a:latin typeface="Times New Roman"/>
              <a:cs typeface="Times New Roman"/>
            </a:endParaRPr>
          </a:p>
          <a:p>
            <a:pPr marL="342900" indent="-342900" algn="just">
              <a:buFont typeface="Arial" pitchFamily="34" charset="0"/>
              <a:buChar char="•"/>
            </a:pPr>
            <a:r>
              <a:rPr lang="en-IN" sz="2000" dirty="0">
                <a:latin typeface="Times New Roman"/>
                <a:cs typeface="Times New Roman"/>
              </a:rPr>
              <a:t>In this project we build a</a:t>
            </a:r>
            <a:r>
              <a:rPr lang="en-IN" sz="2000" b="1" i="1" dirty="0">
                <a:latin typeface="Times New Roman"/>
                <a:cs typeface="Times New Roman"/>
              </a:rPr>
              <a:t> Web Application </a:t>
            </a:r>
            <a:r>
              <a:rPr lang="en-IN" sz="2000" b="1" i="1" dirty="0">
                <a:latin typeface="Times New Roman"/>
                <a:ea typeface="+mn-lt"/>
                <a:cs typeface="+mn-lt"/>
              </a:rPr>
              <a:t>powered with the help of Amazon EC2 Linux instance.</a:t>
            </a:r>
            <a:r>
              <a:rPr lang="en-IN" sz="2000" dirty="0">
                <a:latin typeface="Times New Roman"/>
                <a:cs typeface="Times New Roman"/>
              </a:rPr>
              <a:t>  </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AD453-412F-441E-8095-FDF60E756150}"/>
              </a:ext>
            </a:extLst>
          </p:cNvPr>
          <p:cNvSpPr>
            <a:spLocks noGrp="1"/>
          </p:cNvSpPr>
          <p:nvPr>
            <p:ph type="sldNum" sz="quarter" idx="12"/>
          </p:nvPr>
        </p:nvSpPr>
        <p:spPr/>
        <p:txBody>
          <a:bodyPr/>
          <a:lstStyle/>
          <a:p>
            <a:fld id="{9D3FF152-60F5-4862-82F9-1190556AA56F}" type="slidenum">
              <a:rPr lang="en-IN" sz="1400" b="1" dirty="0" smtClean="0">
                <a:solidFill>
                  <a:schemeClr val="tx1"/>
                </a:solidFill>
              </a:rPr>
              <a:t>20</a:t>
            </a:fld>
            <a:endParaRPr lang="en-IN" sz="1400" b="1" dirty="0">
              <a:solidFill>
                <a:schemeClr val="tx1"/>
              </a:solidFill>
            </a:endParaRPr>
          </a:p>
        </p:txBody>
      </p:sp>
      <p:graphicFrame>
        <p:nvGraphicFramePr>
          <p:cNvPr id="6" name="Table 5">
            <a:extLst>
              <a:ext uri="{FF2B5EF4-FFF2-40B4-BE49-F238E27FC236}">
                <a16:creationId xmlns:a16="http://schemas.microsoft.com/office/drawing/2014/main" id="{94E7C51E-3FF4-427C-A1C2-499D2793BE41}"/>
              </a:ext>
            </a:extLst>
          </p:cNvPr>
          <p:cNvGraphicFramePr>
            <a:graphicFrameLocks noGrp="1"/>
          </p:cNvGraphicFramePr>
          <p:nvPr>
            <p:extLst>
              <p:ext uri="{D42A27DB-BD31-4B8C-83A1-F6EECF244321}">
                <p14:modId xmlns:p14="http://schemas.microsoft.com/office/powerpoint/2010/main" val="3360957636"/>
              </p:ext>
            </p:extLst>
          </p:nvPr>
        </p:nvGraphicFramePr>
        <p:xfrm>
          <a:off x="172528" y="301924"/>
          <a:ext cx="8677262" cy="6015979"/>
        </p:xfrm>
        <a:graphic>
          <a:graphicData uri="http://schemas.openxmlformats.org/drawingml/2006/table">
            <a:tbl>
              <a:tblPr firstRow="1" bandRow="1">
                <a:tableStyleId>{5C22544A-7EE6-4342-B048-85BDC9FD1C3A}</a:tableStyleId>
              </a:tblPr>
              <a:tblGrid>
                <a:gridCol w="1340389">
                  <a:extLst>
                    <a:ext uri="{9D8B030D-6E8A-4147-A177-3AD203B41FA5}">
                      <a16:colId xmlns:a16="http://schemas.microsoft.com/office/drawing/2014/main" val="3671278528"/>
                    </a:ext>
                  </a:extLst>
                </a:gridCol>
                <a:gridCol w="1481484">
                  <a:extLst>
                    <a:ext uri="{9D8B030D-6E8A-4147-A177-3AD203B41FA5}">
                      <a16:colId xmlns:a16="http://schemas.microsoft.com/office/drawing/2014/main" val="1477207298"/>
                    </a:ext>
                  </a:extLst>
                </a:gridCol>
                <a:gridCol w="677250">
                  <a:extLst>
                    <a:ext uri="{9D8B030D-6E8A-4147-A177-3AD203B41FA5}">
                      <a16:colId xmlns:a16="http://schemas.microsoft.com/office/drawing/2014/main" val="925994944"/>
                    </a:ext>
                  </a:extLst>
                </a:gridCol>
                <a:gridCol w="1086421">
                  <a:extLst>
                    <a:ext uri="{9D8B030D-6E8A-4147-A177-3AD203B41FA5}">
                      <a16:colId xmlns:a16="http://schemas.microsoft.com/office/drawing/2014/main" val="3182577196"/>
                    </a:ext>
                  </a:extLst>
                </a:gridCol>
                <a:gridCol w="1326280">
                  <a:extLst>
                    <a:ext uri="{9D8B030D-6E8A-4147-A177-3AD203B41FA5}">
                      <a16:colId xmlns:a16="http://schemas.microsoft.com/office/drawing/2014/main" val="3482216960"/>
                    </a:ext>
                  </a:extLst>
                </a:gridCol>
                <a:gridCol w="2765438">
                  <a:extLst>
                    <a:ext uri="{9D8B030D-6E8A-4147-A177-3AD203B41FA5}">
                      <a16:colId xmlns:a16="http://schemas.microsoft.com/office/drawing/2014/main" val="3907497195"/>
                    </a:ext>
                  </a:extLst>
                </a:gridCol>
              </a:tblGrid>
              <a:tr h="2356535">
                <a:tc>
                  <a:txBody>
                    <a:bodyPr/>
                    <a:lstStyle/>
                    <a:p>
                      <a:r>
                        <a:rPr lang="en-US" sz="1500" dirty="0">
                          <a:effectLst/>
                          <a:latin typeface="Times New Roman"/>
                        </a:rPr>
                        <a:t>Face Recognition based smart attendance system using IOT</a:t>
                      </a:r>
                      <a:endParaRPr lang="en-US" sz="1500" b="1">
                        <a:effectLst/>
                        <a:latin typeface="Times New Roman"/>
                      </a:endParaRPr>
                    </a:p>
                  </a:txBody>
                  <a:tcPr marL="66675" marR="66675" marT="66675" marB="66675"/>
                </a:tc>
                <a:tc>
                  <a:txBody>
                    <a:bodyPr/>
                    <a:lstStyle/>
                    <a:p>
                      <a:r>
                        <a:rPr lang="en-US" sz="1500" dirty="0">
                          <a:effectLst/>
                          <a:latin typeface="Times New Roman"/>
                        </a:rPr>
                        <a:t>Sakshi Patel, Prateek Kumar , Shelesh Garg , Ravi Kumar</a:t>
                      </a:r>
                    </a:p>
                  </a:txBody>
                  <a:tcPr marL="66675" marR="66675" marT="66675" marB="66675"/>
                </a:tc>
                <a:tc>
                  <a:txBody>
                    <a:bodyPr/>
                    <a:lstStyle/>
                    <a:p>
                      <a:pPr algn="l"/>
                      <a:r>
                        <a:rPr lang="en-US" sz="1500" dirty="0">
                          <a:effectLst/>
                          <a:latin typeface="Times New Roman"/>
                        </a:rPr>
                        <a:t>2018</a:t>
                      </a:r>
                    </a:p>
                  </a:txBody>
                  <a:tcPr marL="66675" marR="66675" marT="66675" marB="66675"/>
                </a:tc>
                <a:tc>
                  <a:txBody>
                    <a:bodyPr/>
                    <a:lstStyle/>
                    <a:p>
                      <a:pPr algn="l"/>
                      <a:r>
                        <a:rPr lang="en-US" sz="1500" dirty="0">
                          <a:effectLst/>
                          <a:latin typeface="Times New Roman"/>
                        </a:rPr>
                        <a:t>IJCSE</a:t>
                      </a:r>
                    </a:p>
                  </a:txBody>
                  <a:tcPr marL="66675" marR="66675" marT="66675" marB="66675"/>
                </a:tc>
                <a:tc>
                  <a:txBody>
                    <a:bodyPr/>
                    <a:lstStyle/>
                    <a:p>
                      <a:pPr algn="l"/>
                      <a:r>
                        <a:rPr lang="en-US" sz="1500" dirty="0">
                          <a:effectLst/>
                          <a:latin typeface="Times New Roman"/>
                        </a:rPr>
                        <a:t>IOT,OPENCV,</a:t>
                      </a:r>
                    </a:p>
                    <a:p>
                      <a:pPr lvl="0" algn="l">
                        <a:buNone/>
                      </a:pPr>
                      <a:r>
                        <a:rPr lang="en-US" sz="1500" dirty="0">
                          <a:effectLst/>
                          <a:latin typeface="Times New Roman"/>
                        </a:rPr>
                        <a:t>SMTP</a:t>
                      </a:r>
                    </a:p>
                  </a:txBody>
                  <a:tcPr marL="66675" marR="66675" marT="66675" marB="66675"/>
                </a:tc>
                <a:tc>
                  <a:txBody>
                    <a:bodyPr/>
                    <a:lstStyle/>
                    <a:p>
                      <a:pPr algn="l"/>
                      <a:r>
                        <a:rPr lang="en-US" sz="1500" dirty="0">
                          <a:effectLst/>
                          <a:latin typeface="Times New Roman"/>
                        </a:rPr>
                        <a:t>This project uses a face recognizer library for facial recognition and storing attendance. The absentee’s supervisor or parents are informed through email regarding the absence of their employees or wards respectively. The objective of this project is to innovate existing projects with some added feature like large data storage and fast computing through less hardware cost. </a:t>
                      </a:r>
                    </a:p>
                  </a:txBody>
                  <a:tcPr marL="66675" marR="66675" marT="66675" marB="66675"/>
                </a:tc>
                <a:extLst>
                  <a:ext uri="{0D108BD9-81ED-4DB2-BD59-A6C34878D82A}">
                    <a16:rowId xmlns:a16="http://schemas.microsoft.com/office/drawing/2014/main" val="605916659"/>
                  </a:ext>
                </a:extLst>
              </a:tr>
              <a:tr h="2682229">
                <a:tc>
                  <a:txBody>
                    <a:bodyPr/>
                    <a:lstStyle/>
                    <a:p>
                      <a:r>
                        <a:rPr lang="en-US" sz="1500" dirty="0">
                          <a:effectLst/>
                          <a:latin typeface="Times New Roman"/>
                        </a:rPr>
                        <a:t>An automated classroom attendance system using video </a:t>
                      </a:r>
                      <a:r>
                        <a:rPr lang="en-US" sz="1500" dirty="0" err="1">
                          <a:effectLst/>
                          <a:latin typeface="Times New Roman"/>
                        </a:rPr>
                        <a:t>basedface</a:t>
                      </a:r>
                      <a:r>
                        <a:rPr lang="en-US" sz="1500" dirty="0">
                          <a:effectLst/>
                          <a:latin typeface="Times New Roman"/>
                        </a:rPr>
                        <a:t> recognition</a:t>
                      </a:r>
                    </a:p>
                    <a:p>
                      <a:pPr lvl="0" algn="l">
                        <a:buNone/>
                      </a:pPr>
                      <a:br>
                        <a:rPr lang="en-US" dirty="0">
                          <a:effectLst/>
                        </a:rPr>
                      </a:br>
                      <a:endParaRPr lang="en-US" sz="1500" dirty="0">
                        <a:effectLst/>
                        <a:latin typeface="Times New Roman"/>
                      </a:endParaRPr>
                    </a:p>
                  </a:txBody>
                  <a:tcPr marL="66675" marR="66675" marT="66675" marB="66675"/>
                </a:tc>
                <a:tc>
                  <a:txBody>
                    <a:bodyPr/>
                    <a:lstStyle/>
                    <a:p>
                      <a:r>
                        <a:rPr lang="en-US" sz="1500" dirty="0">
                          <a:effectLst/>
                          <a:latin typeface="Times New Roman"/>
                          <a:hlinkClick r:id="rId2"/>
                        </a:rPr>
                        <a:t>Anshun Raghuwanshi</a:t>
                      </a:r>
                      <a:r>
                        <a:rPr lang="en-US" sz="1500" dirty="0">
                          <a:effectLst/>
                          <a:latin typeface="Times New Roman"/>
                        </a:rPr>
                        <a:t>; Preeti D Swami</a:t>
                      </a:r>
                    </a:p>
                    <a:p>
                      <a:pPr lvl="0">
                        <a:buNone/>
                      </a:pPr>
                      <a:br>
                        <a:rPr lang="en-US" dirty="0">
                          <a:effectLst/>
                        </a:rPr>
                      </a:br>
                      <a:endParaRPr lang="en-US" sz="1500" dirty="0">
                        <a:effectLst/>
                        <a:latin typeface="Times New Roman"/>
                      </a:endParaRPr>
                    </a:p>
                    <a:p>
                      <a:pPr lvl="0" algn="l">
                        <a:buNone/>
                      </a:pPr>
                      <a:br>
                        <a:rPr lang="en-US" dirty="0">
                          <a:effectLst/>
                        </a:rPr>
                      </a:br>
                      <a:endParaRPr lang="en-US" sz="1500" dirty="0">
                        <a:effectLst/>
                        <a:latin typeface="Times New Roman"/>
                      </a:endParaRPr>
                    </a:p>
                  </a:txBody>
                  <a:tcPr marL="66675" marR="66675" marT="66675" marB="66675"/>
                </a:tc>
                <a:tc>
                  <a:txBody>
                    <a:bodyPr/>
                    <a:lstStyle/>
                    <a:p>
                      <a:pPr algn="l"/>
                      <a:r>
                        <a:rPr lang="en-US" sz="1500" dirty="0">
                          <a:effectLst/>
                          <a:latin typeface="Times New Roman"/>
                        </a:rPr>
                        <a:t>2017</a:t>
                      </a:r>
                    </a:p>
                  </a:txBody>
                  <a:tcPr marL="66675" marR="66675" marT="66675" marB="66675"/>
                </a:tc>
                <a:tc>
                  <a:txBody>
                    <a:bodyPr/>
                    <a:lstStyle/>
                    <a:p>
                      <a:pPr algn="l"/>
                      <a:r>
                        <a:rPr lang="en-US" sz="1500" dirty="0">
                          <a:effectLst/>
                          <a:latin typeface="Times New Roman"/>
                        </a:rPr>
                        <a:t>IEEE</a:t>
                      </a:r>
                    </a:p>
                  </a:txBody>
                  <a:tcPr marL="66675" marR="66675" marT="66675" marB="66675"/>
                </a:tc>
                <a:tc>
                  <a:txBody>
                    <a:bodyPr/>
                    <a:lstStyle/>
                    <a:p>
                      <a:r>
                        <a:rPr lang="en-US" sz="1500" dirty="0">
                          <a:effectLst/>
                          <a:latin typeface="Times New Roman"/>
                        </a:rPr>
                        <a:t>MACHINE </a:t>
                      </a:r>
                    </a:p>
                    <a:p>
                      <a:pPr lvl="0">
                        <a:buNone/>
                      </a:pPr>
                      <a:r>
                        <a:rPr lang="en-US" sz="1500" dirty="0">
                          <a:effectLst/>
                          <a:latin typeface="Times New Roman"/>
                        </a:rPr>
                        <a:t>LEARNING</a:t>
                      </a:r>
                    </a:p>
                  </a:txBody>
                  <a:tcPr marL="66675" marR="66675" marT="66675" marB="66675"/>
                </a:tc>
                <a:tc>
                  <a:txBody>
                    <a:bodyPr/>
                    <a:lstStyle/>
                    <a:p>
                      <a:pPr algn="l"/>
                      <a:r>
                        <a:rPr lang="en-US" sz="1500" dirty="0">
                          <a:effectLst/>
                          <a:latin typeface="Times New Roman"/>
                        </a:rPr>
                        <a:t>This paper proposes and compares the methodologies for an automated attendance system using video-based face recognition. Face recognition is performed and compared on the basis of the accuracy of recognition using Principle Component Analysis (PCA) and Linear Discriminant Analysis (LDA) algorithms.</a:t>
                      </a:r>
                    </a:p>
                  </a:txBody>
                  <a:tcPr marL="66675" marR="66675" marT="66675" marB="66675"/>
                </a:tc>
                <a:extLst>
                  <a:ext uri="{0D108BD9-81ED-4DB2-BD59-A6C34878D82A}">
                    <a16:rowId xmlns:a16="http://schemas.microsoft.com/office/drawing/2014/main" val="1219464609"/>
                  </a:ext>
                </a:extLst>
              </a:tr>
            </a:tbl>
          </a:graphicData>
        </a:graphic>
      </p:graphicFrame>
    </p:spTree>
    <p:extLst>
      <p:ext uri="{BB962C8B-B14F-4D97-AF65-F5344CB8AC3E}">
        <p14:creationId xmlns:p14="http://schemas.microsoft.com/office/powerpoint/2010/main" val="210535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APPENDICES:</a:t>
            </a:r>
          </a:p>
        </p:txBody>
      </p:sp>
      <p:sp>
        <p:nvSpPr>
          <p:cNvPr id="4" name="Slide Number Placeholder 3"/>
          <p:cNvSpPr>
            <a:spLocks noGrp="1"/>
          </p:cNvSpPr>
          <p:nvPr>
            <p:ph type="sldNum" sz="quarter" idx="12"/>
          </p:nvPr>
        </p:nvSpPr>
        <p:spPr/>
        <p:txBody>
          <a:bodyPr/>
          <a:lstStyle/>
          <a:p>
            <a:fld id="{9D3FF152-60F5-4862-82F9-1190556AA56F}" type="slidenum">
              <a:rPr lang="en-IN" smtClean="0"/>
              <a:t>21</a:t>
            </a:fld>
            <a:endParaRPr lang="en-IN"/>
          </a:p>
        </p:txBody>
      </p:sp>
      <p:sp>
        <p:nvSpPr>
          <p:cNvPr id="5" name="Rectangle 4"/>
          <p:cNvSpPr/>
          <p:nvPr/>
        </p:nvSpPr>
        <p:spPr>
          <a:xfrm>
            <a:off x="715992" y="1656272"/>
            <a:ext cx="5079548" cy="461665"/>
          </a:xfrm>
          <a:prstGeom prst="rect">
            <a:avLst/>
          </a:prstGeom>
        </p:spPr>
        <p:txBody>
          <a:bodyPr wrap="square">
            <a:spAutoFit/>
          </a:bodyPr>
          <a:lstStyle/>
          <a:p>
            <a:r>
              <a:rPr lang="en-US" sz="2400" b="1" dirty="0"/>
              <a:t>SAMPLE SCREENSHOTS</a:t>
            </a:r>
            <a:r>
              <a:rPr lang="en-US" b="1" dirty="0"/>
              <a:t>:</a:t>
            </a:r>
            <a:endParaRPr lang="en-IN" dirty="0"/>
          </a:p>
        </p:txBody>
      </p:sp>
      <p:pic>
        <p:nvPicPr>
          <p:cNvPr id="6146"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37" y="2191110"/>
            <a:ext cx="7361907" cy="366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64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APPENDICES</a:t>
            </a:r>
            <a:endParaRPr lang="en-IN"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1305696F-B7C6-4AB3-A8CB-1A5A94C88A1E}"/>
              </a:ext>
            </a:extLst>
          </p:cNvPr>
          <p:cNvPicPr>
            <a:picLocks noChangeAspect="1"/>
          </p:cNvPicPr>
          <p:nvPr/>
        </p:nvPicPr>
        <p:blipFill rotWithShape="1">
          <a:blip r:embed="rId2"/>
          <a:srcRect l="2583" t="11285" r="3488" b="8777"/>
          <a:stretch/>
        </p:blipFill>
        <p:spPr>
          <a:xfrm>
            <a:off x="289191" y="1802516"/>
            <a:ext cx="8559243" cy="4301780"/>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BA90F9-0563-4D0D-9F18-1CE533E920FE}"/>
              </a:ext>
            </a:extLst>
          </p:cNvPr>
          <p:cNvSpPr txBox="1"/>
          <p:nvPr/>
        </p:nvSpPr>
        <p:spPr>
          <a:xfrm>
            <a:off x="1310044" y="1144132"/>
            <a:ext cx="64873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PROCESS 1 (CROP)</a:t>
            </a:r>
            <a:endParaRPr lang="en-US" dirty="0"/>
          </a:p>
        </p:txBody>
      </p:sp>
    </p:spTree>
    <p:extLst>
      <p:ext uri="{BB962C8B-B14F-4D97-AF65-F5344CB8AC3E}">
        <p14:creationId xmlns:p14="http://schemas.microsoft.com/office/powerpoint/2010/main" val="3241153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D3FF152-60F5-4862-82F9-1190556AA56F}" type="slidenum">
              <a:rPr lang="en-IN" smtClean="0"/>
              <a:t>23</a:t>
            </a:fld>
            <a:endParaRPr lang="en-IN"/>
          </a:p>
        </p:txBody>
      </p:sp>
      <p:pic>
        <p:nvPicPr>
          <p:cNvPr id="1026" name="Picture 2" descr="ss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0033" y="142611"/>
            <a:ext cx="5913119" cy="277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s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 y="3255264"/>
            <a:ext cx="8175640" cy="311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37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3FF152-60F5-4862-82F9-1190556AA56F}" type="slidenum">
              <a:rPr lang="en-IN" smtClean="0"/>
              <a:t>24</a:t>
            </a:fld>
            <a:endParaRPr lang="en-IN"/>
          </a:p>
        </p:txBody>
      </p:sp>
      <p:pic>
        <p:nvPicPr>
          <p:cNvPr id="2050" name="Picture 2" descr="ss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476" y="219456"/>
            <a:ext cx="5983915" cy="297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ss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9008" y="3490130"/>
            <a:ext cx="5507866" cy="278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190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3FF152-60F5-4862-82F9-1190556AA56F}" type="slidenum">
              <a:rPr lang="en-IN" smtClean="0"/>
              <a:t>25</a:t>
            </a:fld>
            <a:endParaRPr lang="en-IN"/>
          </a:p>
        </p:txBody>
      </p:sp>
      <p:pic>
        <p:nvPicPr>
          <p:cNvPr id="3074" name="Picture 2" descr="ss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5712" y="239908"/>
            <a:ext cx="6018597" cy="305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s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984" y="3364992"/>
            <a:ext cx="6414934" cy="299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063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8650" y="365126"/>
            <a:ext cx="7886700" cy="1325563"/>
          </a:xfrm>
        </p:spPr>
        <p:txBody>
          <a:bodyPr>
            <a:normAutofit/>
          </a:bodyPr>
          <a:lstStyle/>
          <a:p>
            <a:r>
              <a:rPr lang="en-IN" b="1" dirty="0">
                <a:solidFill>
                  <a:schemeClr val="accent1"/>
                </a:solidFill>
              </a:rPr>
              <a:t>CONCLUSION:</a:t>
            </a:r>
          </a:p>
        </p:txBody>
      </p:sp>
      <p:sp>
        <p:nvSpPr>
          <p:cNvPr id="7" name="Slide Number Placeholder 6"/>
          <p:cNvSpPr>
            <a:spLocks noGrp="1"/>
          </p:cNvSpPr>
          <p:nvPr>
            <p:ph type="sldNum" sz="quarter" idx="12"/>
          </p:nvPr>
        </p:nvSpPr>
        <p:spPr/>
        <p:txBody>
          <a:bodyPr/>
          <a:lstStyle/>
          <a:p>
            <a:fld id="{9D3FF152-60F5-4862-82F9-1190556AA56F}" type="slidenum">
              <a:rPr lang="en-IN" smtClean="0"/>
              <a:t>26</a:t>
            </a:fld>
            <a:endParaRPr lang="en-IN"/>
          </a:p>
        </p:txBody>
      </p:sp>
      <p:sp>
        <p:nvSpPr>
          <p:cNvPr id="9" name="Rectangle 8"/>
          <p:cNvSpPr/>
          <p:nvPr/>
        </p:nvSpPr>
        <p:spPr>
          <a:xfrm>
            <a:off x="547007" y="1690689"/>
            <a:ext cx="8596993" cy="3170099"/>
          </a:xfrm>
          <a:prstGeom prst="rect">
            <a:avLst/>
          </a:prstGeom>
        </p:spPr>
        <p:txBody>
          <a:bodyPr wrap="square">
            <a:spAutoFit/>
          </a:bodyPr>
          <a:lstStyle/>
          <a:p>
            <a:pPr marL="342900" indent="-342900">
              <a:buFont typeface="Arial" pitchFamily="34" charset="0"/>
              <a:buChar char="•"/>
            </a:pPr>
            <a:r>
              <a:rPr lang="en-US" sz="2000" dirty="0"/>
              <a:t>The Main Objective of this project is to reduce </a:t>
            </a:r>
            <a:r>
              <a:rPr lang="en-US" sz="2000"/>
              <a:t>the burden by using </a:t>
            </a:r>
            <a:r>
              <a:rPr lang="en-US" sz="2000" dirty="0"/>
              <a:t>a Cloud Based attendance system using Facial Recognition. </a:t>
            </a:r>
          </a:p>
          <a:p>
            <a:endParaRPr lang="en-US" sz="2000" dirty="0"/>
          </a:p>
          <a:p>
            <a:pPr marL="342900" indent="-342900">
              <a:buFont typeface="Arial" pitchFamily="34" charset="0"/>
              <a:buChar char="•"/>
            </a:pPr>
            <a:r>
              <a:rPr lang="en-US" sz="2000" dirty="0"/>
              <a:t>It takes barely 3 seconds to recognize your face and create an attendance journal in the payroll system, saving precious man-hours.</a:t>
            </a:r>
          </a:p>
          <a:p>
            <a:r>
              <a:rPr lang="en-US" sz="2000" dirty="0"/>
              <a:t> </a:t>
            </a:r>
          </a:p>
          <a:p>
            <a:pPr marL="342900" indent="-342900">
              <a:buFont typeface="Arial" pitchFamily="34" charset="0"/>
              <a:buChar char="•"/>
            </a:pPr>
            <a:r>
              <a:rPr lang="en-US" sz="2000" dirty="0"/>
              <a:t>Automatically scans multiple students, with 99.8% accuracy in face detection. </a:t>
            </a:r>
          </a:p>
          <a:p>
            <a:endParaRPr lang="en-US" sz="2000" dirty="0"/>
          </a:p>
          <a:p>
            <a:pPr marL="342900" indent="-342900">
              <a:buFont typeface="Arial" pitchFamily="34" charset="0"/>
              <a:buChar char="•"/>
            </a:pPr>
            <a:r>
              <a:rPr lang="en-US" sz="2000" dirty="0"/>
              <a:t>Saving time will lead to an increase in productivity, resulting in reduction of </a:t>
            </a:r>
            <a:r>
              <a:rPr lang="en-US" sz="2000"/>
              <a:t>cost and </a:t>
            </a:r>
            <a:r>
              <a:rPr lang="en-US" sz="2000" dirty="0"/>
              <a:t>an increase in revenue</a:t>
            </a:r>
            <a:endParaRPr lang="en-IN" sz="2000" dirty="0"/>
          </a:p>
        </p:txBody>
      </p:sp>
    </p:spTree>
    <p:extLst>
      <p:ext uri="{BB962C8B-B14F-4D97-AF65-F5344CB8AC3E}">
        <p14:creationId xmlns:p14="http://schemas.microsoft.com/office/powerpoint/2010/main" val="2800736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FUTURE SCOPE:</a:t>
            </a:r>
          </a:p>
        </p:txBody>
      </p:sp>
      <p:sp>
        <p:nvSpPr>
          <p:cNvPr id="3" name="Slide Number Placeholder 2"/>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542544" y="1505712"/>
            <a:ext cx="7876031" cy="1631216"/>
          </a:xfrm>
          <a:prstGeom prst="rect">
            <a:avLst/>
          </a:prstGeom>
        </p:spPr>
        <p:txBody>
          <a:bodyPr wrap="square">
            <a:spAutoFit/>
          </a:bodyPr>
          <a:lstStyle/>
          <a:p>
            <a:pPr marL="342900" indent="-342900">
              <a:buFont typeface="Arial" pitchFamily="34" charset="0"/>
              <a:buChar char="•"/>
            </a:pPr>
            <a:r>
              <a:rPr lang="en-US" sz="2000" dirty="0"/>
              <a:t>The future work involves building of a complete application or as a plugin for other applications inclusive of much more additional features. </a:t>
            </a:r>
          </a:p>
          <a:p>
            <a:endParaRPr lang="en-US" sz="2000" dirty="0"/>
          </a:p>
          <a:p>
            <a:pPr marL="342900" indent="-342900">
              <a:buFont typeface="Arial" pitchFamily="34" charset="0"/>
              <a:buChar char="•"/>
            </a:pPr>
            <a:r>
              <a:rPr lang="en-US" sz="2000" dirty="0"/>
              <a:t>Which makes monitoring and attendance work more simple.</a:t>
            </a:r>
            <a:endParaRPr lang="en-IN" sz="2000" dirty="0"/>
          </a:p>
        </p:txBody>
      </p:sp>
    </p:spTree>
    <p:extLst>
      <p:ext uri="{BB962C8B-B14F-4D97-AF65-F5344CB8AC3E}">
        <p14:creationId xmlns:p14="http://schemas.microsoft.com/office/powerpoint/2010/main" val="2837653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chemeClr val="accent1"/>
                </a:solidFill>
                <a:latin typeface="+mn-lt"/>
              </a:rPr>
              <a:t>Reference Paper/ URL</a:t>
            </a:r>
            <a:endParaRPr lang="en-IN" dirty="0">
              <a:solidFill>
                <a:schemeClr val="accent1"/>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85344" y="707136"/>
            <a:ext cx="9015984" cy="5602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[1] https://www.researchgate.net/publication/326261079_Face_detection_</a:t>
            </a:r>
            <a:endParaRPr lang="en-IN" sz="1600" b="1" dirty="0"/>
          </a:p>
          <a:p>
            <a:r>
              <a:rPr lang="en-US" sz="1600" b="1" dirty="0" err="1"/>
              <a:t>system_for_attendance_of_class’_students</a:t>
            </a:r>
            <a:endParaRPr lang="en-US" sz="1600" b="1" dirty="0"/>
          </a:p>
          <a:p>
            <a:endParaRPr lang="en-IN" sz="1600" b="1" dirty="0"/>
          </a:p>
          <a:p>
            <a:r>
              <a:rPr lang="en-US" sz="1600" b="1" dirty="0"/>
              <a:t>[2] </a:t>
            </a:r>
            <a:r>
              <a:rPr lang="en-US" sz="1600" b="1" dirty="0" err="1"/>
              <a:t>Hapani</a:t>
            </a:r>
            <a:r>
              <a:rPr lang="en-US" sz="1600" b="1" dirty="0"/>
              <a:t>, </a:t>
            </a:r>
            <a:r>
              <a:rPr lang="en-US" sz="1600" b="1" dirty="0" err="1"/>
              <a:t>Smit</a:t>
            </a:r>
            <a:r>
              <a:rPr lang="en-US" sz="1600" b="1" dirty="0"/>
              <a:t>, et al. "Automated Attendance System Using Image</a:t>
            </a:r>
            <a:endParaRPr lang="en-IN" sz="1600" b="1" dirty="0"/>
          </a:p>
          <a:p>
            <a:r>
              <a:rPr lang="en-US" sz="1600" b="1" dirty="0"/>
              <a:t>Processing." 2018 Fourth International Conference on Computing</a:t>
            </a:r>
            <a:endParaRPr lang="en-IN" sz="1600" b="1" dirty="0"/>
          </a:p>
          <a:p>
            <a:r>
              <a:rPr lang="en-US" sz="1600" b="1" dirty="0"/>
              <a:t>Communication Control and Automation (ICCUBEA). IEEE, 2018.</a:t>
            </a:r>
          </a:p>
          <a:p>
            <a:endParaRPr lang="en-IN" sz="1600" b="1" dirty="0"/>
          </a:p>
          <a:p>
            <a:r>
              <a:rPr lang="en-US" sz="1600" b="1" dirty="0"/>
              <a:t>[3] Akbar, </a:t>
            </a:r>
            <a:r>
              <a:rPr lang="en-US" sz="1600" b="1" dirty="0" err="1"/>
              <a:t>Md</a:t>
            </a:r>
            <a:r>
              <a:rPr lang="en-US" sz="1600" b="1" dirty="0"/>
              <a:t> </a:t>
            </a:r>
            <a:r>
              <a:rPr lang="en-US" sz="1600" b="1" dirty="0" err="1"/>
              <a:t>Sajid</a:t>
            </a:r>
            <a:r>
              <a:rPr lang="en-US" sz="1600" b="1" dirty="0"/>
              <a:t>, et al. "Face Recognition and RFID Verified</a:t>
            </a:r>
            <a:endParaRPr lang="en-IN" sz="1600" b="1" dirty="0"/>
          </a:p>
          <a:p>
            <a:r>
              <a:rPr lang="en-US" sz="1600" b="1" dirty="0"/>
              <a:t>Attendance System." 2018 International Conference on Computing,</a:t>
            </a:r>
            <a:endParaRPr lang="en-IN" sz="1600" b="1" dirty="0"/>
          </a:p>
          <a:p>
            <a:r>
              <a:rPr lang="en-US" sz="1600" b="1" dirty="0"/>
              <a:t>Electronics &amp; Communications Engineering (</a:t>
            </a:r>
            <a:r>
              <a:rPr lang="en-US" sz="1600" b="1" dirty="0" err="1"/>
              <a:t>iCCECE</a:t>
            </a:r>
            <a:r>
              <a:rPr lang="en-US" sz="1600" b="1" dirty="0"/>
              <a:t>). IEEE, 2018.</a:t>
            </a:r>
          </a:p>
          <a:p>
            <a:endParaRPr lang="en-IN" sz="1600" b="1" dirty="0"/>
          </a:p>
          <a:p>
            <a:r>
              <a:rPr lang="en-US" sz="1600" b="1" dirty="0"/>
              <a:t>[4] </a:t>
            </a:r>
            <a:r>
              <a:rPr lang="en-US" sz="1600" b="1" dirty="0" err="1"/>
              <a:t>Okokpujie</a:t>
            </a:r>
            <a:r>
              <a:rPr lang="en-US" sz="1600" b="1" dirty="0"/>
              <a:t>, Kennedy O., et al. "Design and implementation of a</a:t>
            </a:r>
            <a:endParaRPr lang="en-IN" sz="1600" b="1" dirty="0"/>
          </a:p>
          <a:p>
            <a:r>
              <a:rPr lang="en-US" sz="1600" b="1" dirty="0"/>
              <a:t>student attendance system using iris biometric recognition." 2017</a:t>
            </a:r>
            <a:endParaRPr lang="en-IN" sz="1600" b="1" dirty="0"/>
          </a:p>
          <a:p>
            <a:r>
              <a:rPr lang="en-US" sz="1600" b="1" dirty="0"/>
              <a:t>International Conference on Computational Science and</a:t>
            </a:r>
            <a:endParaRPr lang="en-IN" sz="1600" b="1" dirty="0"/>
          </a:p>
          <a:p>
            <a:r>
              <a:rPr lang="en-US" sz="1600" b="1" dirty="0"/>
              <a:t>Computational Intelligence (CSCI). IEEE, 2017.</a:t>
            </a:r>
          </a:p>
          <a:p>
            <a:endParaRPr lang="en-IN" sz="1600" b="1" dirty="0"/>
          </a:p>
          <a:p>
            <a:r>
              <a:rPr lang="en-US" sz="1600" b="1" dirty="0"/>
              <a:t>[5] </a:t>
            </a:r>
            <a:r>
              <a:rPr lang="en-US" sz="1600" b="1" dirty="0" err="1"/>
              <a:t>Rathod</a:t>
            </a:r>
            <a:r>
              <a:rPr lang="en-US" sz="1600" b="1" dirty="0"/>
              <a:t>, </a:t>
            </a:r>
            <a:r>
              <a:rPr lang="en-US" sz="1600" b="1" dirty="0" err="1"/>
              <a:t>Hemantkumar</a:t>
            </a:r>
            <a:r>
              <a:rPr lang="en-US" sz="1600" b="1" dirty="0"/>
              <a:t>, et al. "Automated attendance system using</a:t>
            </a:r>
            <a:endParaRPr lang="en-IN" sz="1600" b="1" dirty="0"/>
          </a:p>
          <a:p>
            <a:r>
              <a:rPr lang="en-US" sz="1600" b="1" dirty="0"/>
              <a:t>machine learning approach." 2017 International Conference on</a:t>
            </a:r>
            <a:endParaRPr lang="en-IN" sz="1600" b="1" dirty="0"/>
          </a:p>
          <a:p>
            <a:r>
              <a:rPr lang="en-US" sz="1600" b="1" dirty="0"/>
              <a:t>Nascent Technologies in Engineering (ICNTE). IEEE, 2017.</a:t>
            </a:r>
          </a:p>
          <a:p>
            <a:endParaRPr lang="en-IN" sz="1600" b="1" dirty="0"/>
          </a:p>
          <a:p>
            <a:r>
              <a:rPr lang="en-US" sz="1600" b="1" dirty="0"/>
              <a:t>[6] </a:t>
            </a:r>
            <a:r>
              <a:rPr lang="en-US" sz="1600" b="1" dirty="0" err="1"/>
              <a:t>Siswanto</a:t>
            </a:r>
            <a:r>
              <a:rPr lang="en-US" sz="1600" b="1" dirty="0"/>
              <a:t>, Adrian </a:t>
            </a:r>
            <a:r>
              <a:rPr lang="en-US" sz="1600" b="1" dirty="0" err="1"/>
              <a:t>Rhesa</a:t>
            </a:r>
            <a:r>
              <a:rPr lang="en-US" sz="1600" b="1" dirty="0"/>
              <a:t> </a:t>
            </a:r>
            <a:r>
              <a:rPr lang="en-US" sz="1600" b="1" dirty="0" err="1"/>
              <a:t>Septian</a:t>
            </a:r>
            <a:r>
              <a:rPr lang="en-US" sz="1600" b="1" dirty="0"/>
              <a:t>, </a:t>
            </a:r>
            <a:r>
              <a:rPr lang="en-US" sz="1600" b="1" dirty="0" err="1"/>
              <a:t>Anto</a:t>
            </a:r>
            <a:r>
              <a:rPr lang="en-US" sz="1600" b="1" dirty="0"/>
              <a:t> </a:t>
            </a:r>
            <a:r>
              <a:rPr lang="en-US" sz="1600" b="1" dirty="0" err="1"/>
              <a:t>Satriyo</a:t>
            </a:r>
            <a:r>
              <a:rPr lang="en-US" sz="1600" b="1" dirty="0"/>
              <a:t> </a:t>
            </a:r>
            <a:r>
              <a:rPr lang="en-US" sz="1600" b="1" dirty="0" err="1"/>
              <a:t>Nugroho</a:t>
            </a:r>
            <a:r>
              <a:rPr lang="en-US" sz="1600" b="1" dirty="0"/>
              <a:t>, and</a:t>
            </a:r>
            <a:endParaRPr lang="en-IN" sz="1600" b="1" dirty="0"/>
          </a:p>
          <a:p>
            <a:r>
              <a:rPr lang="en-US" sz="1600" b="1" dirty="0" err="1"/>
              <a:t>Maulahikmah</a:t>
            </a:r>
            <a:r>
              <a:rPr lang="en-US" sz="1600" b="1" dirty="0"/>
              <a:t> </a:t>
            </a:r>
            <a:r>
              <a:rPr lang="en-US" sz="1600" b="1" dirty="0" err="1"/>
              <a:t>Galinium</a:t>
            </a:r>
            <a:r>
              <a:rPr lang="en-US" sz="1600" b="1" dirty="0"/>
              <a:t>. "Implementation of face recognition</a:t>
            </a:r>
            <a:endParaRPr lang="en-IN" sz="1600" b="1" dirty="0"/>
          </a:p>
          <a:p>
            <a:r>
              <a:rPr lang="en-US" sz="1600" b="1" dirty="0"/>
              <a:t>algorithm for biometrics based time attendance system." 2014</a:t>
            </a:r>
            <a:endParaRPr lang="en-IN" sz="1600" b="1" dirty="0"/>
          </a:p>
          <a:p>
            <a:r>
              <a:rPr lang="en-US" sz="1600" b="1" dirty="0"/>
              <a:t>International Conference on ICT For Smart Society (ICISS). IEEE,</a:t>
            </a:r>
            <a:endParaRPr lang="en-IN" sz="1600" b="1" dirty="0"/>
          </a:p>
          <a:p>
            <a:r>
              <a:rPr lang="en-US" sz="1600" b="1" dirty="0"/>
              <a:t>2014.</a:t>
            </a:r>
            <a:endParaRPr lang="en-IN" sz="1600" b="1" dirty="0"/>
          </a:p>
          <a:p>
            <a:pPr algn="just"/>
            <a:r>
              <a:rPr lang="en-US" sz="1600" dirty="0">
                <a:ea typeface="+mj-lt"/>
                <a:cs typeface="+mj-lt"/>
              </a:rPr>
              <a:t> </a:t>
            </a:r>
          </a:p>
        </p:txBody>
      </p:sp>
      <p:sp>
        <p:nvSpPr>
          <p:cNvPr id="4" name="Slide Number Placeholder 3">
            <a:extLst>
              <a:ext uri="{FF2B5EF4-FFF2-40B4-BE49-F238E27FC236}">
                <a16:creationId xmlns:a16="http://schemas.microsoft.com/office/drawing/2014/main" id="{B3A24415-B8D4-4ACE-8696-EE998A8DA6C3}"/>
              </a:ext>
            </a:extLst>
          </p:cNvPr>
          <p:cNvSpPr>
            <a:spLocks noGrp="1"/>
          </p:cNvSpPr>
          <p:nvPr>
            <p:ph type="sldNum" sz="quarter" idx="12"/>
          </p:nvPr>
        </p:nvSpPr>
        <p:spPr/>
        <p:txBody>
          <a:bodyPr/>
          <a:lstStyle/>
          <a:p>
            <a:fld id="{9D3FF152-60F5-4862-82F9-1190556AA56F}" type="slidenum">
              <a:rPr lang="en-IN" smtClean="0"/>
              <a:t>28</a:t>
            </a:fld>
            <a:endParaRPr lang="en-IN"/>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CED41A-2518-49AD-B872-3006EA3FD3D8}"/>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3</a:t>
            </a:fld>
            <a:endParaRPr lang="en-IN" sz="1600" b="1">
              <a:solidFill>
                <a:schemeClr val="tx1"/>
              </a:solidFill>
              <a:cs typeface="Calibri"/>
            </a:endParaRPr>
          </a:p>
        </p:txBody>
      </p:sp>
      <p:sp>
        <p:nvSpPr>
          <p:cNvPr id="2" name="Title 1">
            <a:extLst>
              <a:ext uri="{FF2B5EF4-FFF2-40B4-BE49-F238E27FC236}">
                <a16:creationId xmlns:a16="http://schemas.microsoft.com/office/drawing/2014/main" id="{7513A726-45BD-4B17-BF54-42F7352C7AE4}"/>
              </a:ext>
            </a:extLst>
          </p:cNvPr>
          <p:cNvSpPr>
            <a:spLocks noGrp="1"/>
          </p:cNvSpPr>
          <p:nvPr>
            <p:ph type="title" idx="4294967295"/>
          </p:nvPr>
        </p:nvSpPr>
        <p:spPr>
          <a:xfrm>
            <a:off x="187926" y="729116"/>
            <a:ext cx="7886700" cy="530225"/>
          </a:xfrm>
        </p:spPr>
        <p:txBody>
          <a:bodyPr>
            <a:normAutofit fontScale="90000"/>
          </a:bodyPr>
          <a:lstStyle/>
          <a:p>
            <a:pPr algn="ctr"/>
            <a:r>
              <a:rPr lang="en-US" dirty="0">
                <a:solidFill>
                  <a:schemeClr val="accent5"/>
                </a:solidFill>
                <a:latin typeface="+mn-lt"/>
              </a:rPr>
              <a:t>OBJECTIVE OF THE PROJECT</a:t>
            </a:r>
            <a:endParaRPr lang="en-IN" dirty="0">
              <a:solidFill>
                <a:schemeClr val="accent5"/>
              </a:solidFill>
              <a:latin typeface="+mn-lt"/>
            </a:endParaRPr>
          </a:p>
        </p:txBody>
      </p:sp>
      <p:sp>
        <p:nvSpPr>
          <p:cNvPr id="3" name="Rectangle 2"/>
          <p:cNvSpPr/>
          <p:nvPr/>
        </p:nvSpPr>
        <p:spPr>
          <a:xfrm>
            <a:off x="142207" y="2381605"/>
            <a:ext cx="45719" cy="138125"/>
          </a:xfrm>
          <a:prstGeom prst="rect">
            <a:avLst/>
          </a:prstGeom>
          <a:ln>
            <a:solidFill>
              <a:schemeClr val="accent1"/>
            </a:solidFill>
          </a:ln>
        </p:spPr>
        <p:txBody>
          <a:bodyPr wrap="square" lIns="91440" tIns="45720" rIns="91440" bIns="45720" anchor="t">
            <a:spAutoFit/>
          </a:bodyPr>
          <a:lstStyle/>
          <a:p>
            <a:pPr marL="342900" indent="-342900" algn="just">
              <a:buFont typeface="Arial" pitchFamily="34" charset="0"/>
              <a:buChar char="•"/>
            </a:pPr>
            <a:endParaRPr lang="en-US" dirty="0">
              <a:latin typeface="Times New Roman"/>
              <a:cs typeface="Times New Roman"/>
            </a:endParaRPr>
          </a:p>
        </p:txBody>
      </p:sp>
      <p:sp>
        <p:nvSpPr>
          <p:cNvPr id="5" name="Rectangle 4"/>
          <p:cNvSpPr/>
          <p:nvPr/>
        </p:nvSpPr>
        <p:spPr>
          <a:xfrm>
            <a:off x="0" y="1627315"/>
            <a:ext cx="8435652" cy="3785652"/>
          </a:xfrm>
          <a:prstGeom prst="rect">
            <a:avLst/>
          </a:prstGeom>
        </p:spPr>
        <p:txBody>
          <a:bodyPr wrap="square">
            <a:spAutoFit/>
          </a:bodyPr>
          <a:lstStyle/>
          <a:p>
            <a:pPr marL="342900" indent="-342900" algn="just">
              <a:buFont typeface="Arial" pitchFamily="34" charset="0"/>
              <a:buChar char="•"/>
            </a:pPr>
            <a:r>
              <a:rPr lang="en-IN" sz="2000" dirty="0">
                <a:latin typeface="Times New Roman"/>
                <a:cs typeface="Calibri"/>
              </a:rPr>
              <a:t>In this Virtual Era Institute’s and Corporates are moving towards e-learning and e-training facilities where attendance plays an vital role. </a:t>
            </a:r>
          </a:p>
          <a:p>
            <a:pPr algn="just"/>
            <a:endParaRPr lang="en-IN" sz="2000" dirty="0">
              <a:latin typeface="Times New Roman"/>
              <a:cs typeface="Calibri"/>
            </a:endParaRPr>
          </a:p>
          <a:p>
            <a:pPr marL="342900" indent="-342900" algn="just">
              <a:buFont typeface="Arial" pitchFamily="34" charset="0"/>
              <a:buChar char="•"/>
            </a:pPr>
            <a:r>
              <a:rPr lang="en-IN" sz="2000">
                <a:latin typeface="Times New Roman"/>
                <a:cs typeface="Calibri"/>
              </a:rPr>
              <a:t>Having time constraints as a limit,</a:t>
            </a:r>
            <a:r>
              <a:rPr lang="en-US" sz="2000">
                <a:latin typeface="Times New Roman"/>
                <a:cs typeface="Calibri"/>
              </a:rPr>
              <a:t> </a:t>
            </a:r>
            <a:r>
              <a:rPr lang="en-IN" sz="2000">
                <a:latin typeface="Times New Roman"/>
                <a:cs typeface="Calibri"/>
              </a:rPr>
              <a:t>we </a:t>
            </a:r>
            <a:r>
              <a:rPr lang="en-IN" sz="2000" dirty="0">
                <a:latin typeface="Times New Roman"/>
                <a:cs typeface="Calibri"/>
              </a:rPr>
              <a:t>have come with an </a:t>
            </a:r>
            <a:r>
              <a:rPr lang="en-IN" sz="2000" b="1" dirty="0">
                <a:latin typeface="Times New Roman"/>
                <a:cs typeface="Calibri"/>
              </a:rPr>
              <a:t>idea of an automated attendance system</a:t>
            </a:r>
            <a:r>
              <a:rPr lang="en-IN" sz="2000" dirty="0">
                <a:latin typeface="Times New Roman"/>
                <a:cs typeface="Calibri"/>
              </a:rPr>
              <a:t> and head-count during any live </a:t>
            </a:r>
            <a:r>
              <a:rPr lang="en-IN" sz="2000">
                <a:latin typeface="Times New Roman"/>
                <a:cs typeface="Calibri"/>
              </a:rPr>
              <a:t>session </a:t>
            </a:r>
            <a:r>
              <a:rPr lang="en-US" sz="2000">
                <a:latin typeface="Times New Roman"/>
                <a:cs typeface="Calibri"/>
              </a:rPr>
              <a:t>.</a:t>
            </a:r>
            <a:endParaRPr lang="en-IN" sz="2000" dirty="0">
              <a:latin typeface="Times New Roman"/>
              <a:cs typeface="Calibri"/>
            </a:endParaRPr>
          </a:p>
          <a:p>
            <a:pPr algn="just"/>
            <a:endParaRPr lang="en-IN" sz="2000" dirty="0">
              <a:latin typeface="Times New Roman"/>
              <a:cs typeface="Calibri"/>
            </a:endParaRPr>
          </a:p>
          <a:p>
            <a:pPr marL="342900" indent="-342900" algn="just">
              <a:buFont typeface="Arial" pitchFamily="34" charset="0"/>
              <a:buChar char="•"/>
            </a:pPr>
            <a:r>
              <a:rPr lang="en-IN" sz="2000" dirty="0">
                <a:latin typeface="Times New Roman"/>
                <a:cs typeface="Calibri"/>
              </a:rPr>
              <a:t>The </a:t>
            </a:r>
            <a:r>
              <a:rPr lang="en-IN" sz="2000" b="1" dirty="0">
                <a:latin typeface="Times New Roman"/>
                <a:cs typeface="Calibri"/>
              </a:rPr>
              <a:t>head count will be taken in random duration</a:t>
            </a:r>
            <a:r>
              <a:rPr lang="en-IN" sz="2000" dirty="0">
                <a:latin typeface="Times New Roman"/>
                <a:cs typeface="Calibri"/>
              </a:rPr>
              <a:t> to prevent flaws and attendance will be verified on change of headcount.</a:t>
            </a:r>
          </a:p>
          <a:p>
            <a:pPr algn="just"/>
            <a:r>
              <a:rPr lang="en-IN" sz="2000" dirty="0">
                <a:latin typeface="Times New Roman"/>
                <a:cs typeface="Calibri"/>
              </a:rPr>
              <a:t> </a:t>
            </a:r>
          </a:p>
          <a:p>
            <a:pPr marL="342900" indent="-342900" algn="just">
              <a:buFont typeface="Arial" pitchFamily="34" charset="0"/>
              <a:buChar char="•"/>
            </a:pPr>
            <a:r>
              <a:rPr lang="en-IN" sz="2000" dirty="0">
                <a:latin typeface="Times New Roman"/>
                <a:cs typeface="Times New Roman"/>
              </a:rPr>
              <a:t>The Main Objective of this project is to </a:t>
            </a:r>
            <a:r>
              <a:rPr lang="en-IN" sz="2000" b="1" dirty="0">
                <a:latin typeface="Times New Roman"/>
                <a:cs typeface="Times New Roman"/>
              </a:rPr>
              <a:t>reduce </a:t>
            </a:r>
            <a:r>
              <a:rPr lang="en-IN" sz="2000" b="1">
                <a:latin typeface="Times New Roman"/>
                <a:cs typeface="Times New Roman"/>
              </a:rPr>
              <a:t>the burden </a:t>
            </a:r>
            <a:r>
              <a:rPr lang="en-IN" sz="2000" dirty="0">
                <a:latin typeface="Times New Roman"/>
                <a:cs typeface="Times New Roman"/>
              </a:rPr>
              <a:t>that is carried out </a:t>
            </a:r>
            <a:r>
              <a:rPr lang="en-IN" sz="2000" b="1" dirty="0">
                <a:latin typeface="Times New Roman"/>
                <a:cs typeface="Times New Roman"/>
              </a:rPr>
              <a:t>manually</a:t>
            </a:r>
            <a:r>
              <a:rPr lang="en-IN" sz="2000" dirty="0">
                <a:latin typeface="Times New Roman"/>
                <a:cs typeface="Times New Roman"/>
              </a:rPr>
              <a:t> for taking attendance by replacing it with </a:t>
            </a:r>
            <a:r>
              <a:rPr lang="en-IN" sz="2000" b="1" dirty="0">
                <a:latin typeface="Times New Roman"/>
                <a:cs typeface="Times New Roman"/>
              </a:rPr>
              <a:t>Cloud Based attendance system using Facial Recognition</a:t>
            </a:r>
            <a:r>
              <a:rPr lang="en-IN" sz="2000" dirty="0">
                <a:latin typeface="Times New Roman"/>
                <a:cs typeface="Times New Roman"/>
              </a:rPr>
              <a:t>.</a:t>
            </a:r>
            <a:endParaRPr lang="en-US" sz="2000" dirty="0">
              <a:latin typeface="Times New Roman"/>
              <a:cs typeface="Times New Roman"/>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79792"/>
            <a:ext cx="7886700" cy="530258"/>
          </a:xfrm>
        </p:spPr>
        <p:txBody>
          <a:bodyPr>
            <a:normAutofit fontScale="90000"/>
          </a:bodyPr>
          <a:lstStyle/>
          <a:p>
            <a:pPr algn="ctr"/>
            <a:r>
              <a:rPr lang="en-US" dirty="0">
                <a:solidFill>
                  <a:schemeClr val="accent1"/>
                </a:solidFill>
                <a:latin typeface="+mn-lt"/>
              </a:rPr>
              <a:t>Existing System</a:t>
            </a:r>
            <a:endParaRPr lang="en-IN" dirty="0">
              <a:solidFill>
                <a:schemeClr val="accent1"/>
              </a:solidFill>
              <a:latin typeface="+mn-lt"/>
            </a:endParaRPr>
          </a:p>
        </p:txBody>
      </p:sp>
      <p:sp>
        <p:nvSpPr>
          <p:cNvPr id="3" name="Rectangle 2"/>
          <p:cNvSpPr/>
          <p:nvPr/>
        </p:nvSpPr>
        <p:spPr>
          <a:xfrm>
            <a:off x="223328" y="1739133"/>
            <a:ext cx="8448384" cy="3801041"/>
          </a:xfrm>
          <a:prstGeom prst="rect">
            <a:avLst/>
          </a:prstGeom>
        </p:spPr>
        <p:txBody>
          <a:bodyPr wrap="square" lIns="91440" tIns="45720" rIns="91440" bIns="45720" anchor="t">
            <a:spAutoFit/>
          </a:bodyPr>
          <a:lstStyle/>
          <a:p>
            <a:pPr marL="342900" indent="-342900" algn="just">
              <a:buFont typeface="Arial" panose="020B0604020202020204" pitchFamily="34" charset="0"/>
              <a:buChar char="•"/>
            </a:pPr>
            <a:r>
              <a:rPr lang="en-US" sz="2000">
                <a:latin typeface="Times New Roman"/>
                <a:ea typeface="+mn-lt"/>
                <a:cs typeface="Times New Roman"/>
              </a:rPr>
              <a:t>T</a:t>
            </a:r>
            <a:r>
              <a:rPr lang="en-IN" sz="2000">
                <a:latin typeface="Times New Roman"/>
                <a:ea typeface="+mn-lt"/>
                <a:cs typeface="Times New Roman"/>
              </a:rPr>
              <a:t>he </a:t>
            </a:r>
            <a:r>
              <a:rPr lang="en-IN" sz="2000" dirty="0">
                <a:latin typeface="Times New Roman"/>
                <a:ea typeface="+mn-lt"/>
                <a:cs typeface="Times New Roman"/>
              </a:rPr>
              <a:t>concept of attendance system based on face recognition technology is proposed, and the research on face recognition attendance system based on real-time video processing is carried out.</a:t>
            </a:r>
          </a:p>
          <a:p>
            <a:pPr algn="just"/>
            <a:r>
              <a:rPr lang="en-IN" sz="2000" dirty="0">
                <a:latin typeface="Times New Roman"/>
                <a:ea typeface="+mn-lt"/>
                <a:cs typeface="Times New Roman"/>
              </a:rPr>
              <a:t> </a:t>
            </a:r>
            <a:endParaRPr lang="en-US" sz="2000" dirty="0">
              <a:latin typeface="Times New Roman"/>
              <a:ea typeface="+mn-lt"/>
              <a:cs typeface="Times New Roman"/>
            </a:endParaRPr>
          </a:p>
          <a:p>
            <a:pPr marL="342900" indent="-342900" algn="just">
              <a:buFont typeface="Arial" panose="020B0604020202020204" pitchFamily="34" charset="0"/>
              <a:buChar char="•"/>
            </a:pPr>
            <a:r>
              <a:rPr lang="en-IN" sz="2000" dirty="0">
                <a:latin typeface="Times New Roman"/>
                <a:ea typeface="+mn-lt"/>
                <a:cs typeface="Times New Roman"/>
              </a:rPr>
              <a:t>The algorithm used for face recognition technique i.e</a:t>
            </a:r>
            <a:r>
              <a:rPr lang="en-IN" sz="2000">
                <a:latin typeface="Times New Roman"/>
                <a:ea typeface="+mn-lt"/>
                <a:cs typeface="Times New Roman"/>
              </a:rPr>
              <a:t>. For </a:t>
            </a:r>
            <a:r>
              <a:rPr lang="en-IN" sz="2000" dirty="0">
                <a:latin typeface="Times New Roman"/>
                <a:ea typeface="+mn-lt"/>
                <a:cs typeface="Times New Roman"/>
              </a:rPr>
              <a:t>image classification </a:t>
            </a:r>
            <a:r>
              <a:rPr lang="en-IN" sz="2000">
                <a:latin typeface="Times New Roman"/>
                <a:ea typeface="+mn-lt"/>
                <a:cs typeface="Times New Roman"/>
              </a:rPr>
              <a:t>is CNN, </a:t>
            </a:r>
            <a:r>
              <a:rPr lang="en-IN" sz="2000" dirty="0">
                <a:latin typeface="Times New Roman"/>
                <a:ea typeface="+mn-lt"/>
                <a:cs typeface="Times New Roman"/>
              </a:rPr>
              <a:t>face feature extraction by </a:t>
            </a:r>
            <a:r>
              <a:rPr lang="en-IN" sz="2000">
                <a:latin typeface="Times New Roman"/>
                <a:ea typeface="+mn-lt"/>
                <a:cs typeface="Times New Roman"/>
              </a:rPr>
              <a:t>LDA method. </a:t>
            </a:r>
            <a:endParaRPr lang="en-IN" sz="2000" dirty="0">
              <a:latin typeface="Times New Roman"/>
              <a:ea typeface="+mn-lt"/>
              <a:cs typeface="Times New Roman"/>
            </a:endParaRPr>
          </a:p>
          <a:p>
            <a:pPr algn="just"/>
            <a:endParaRPr lang="en-US" sz="2000" dirty="0">
              <a:latin typeface="Times New Roman"/>
              <a:ea typeface="+mn-lt"/>
              <a:cs typeface="Times New Roman"/>
            </a:endParaRPr>
          </a:p>
          <a:p>
            <a:pPr marL="342900" indent="-342900" algn="just">
              <a:buFont typeface="Arial" panose="020B0604020202020204" pitchFamily="34" charset="0"/>
              <a:buChar char="•"/>
            </a:pPr>
            <a:r>
              <a:rPr lang="en-IN" sz="2000" dirty="0">
                <a:latin typeface="Times New Roman"/>
                <a:ea typeface="+mn-lt"/>
                <a:cs typeface="Times New Roman"/>
              </a:rPr>
              <a:t>Research data shows that the accuracy of the video face recognition system is about 82%.</a:t>
            </a:r>
            <a:r>
              <a:rPr lang="en-IN" sz="2000" dirty="0">
                <a:ea typeface="+mn-lt"/>
                <a:cs typeface="+mn-lt"/>
              </a:rPr>
              <a:t> </a:t>
            </a:r>
            <a:endParaRPr lang="en-US" sz="2000" dirty="0"/>
          </a:p>
          <a:p>
            <a:pPr algn="just"/>
            <a:endParaRPr lang="en-IN" sz="3600" dirty="0">
              <a:latin typeface="Times New Roman"/>
              <a:cs typeface="Calibri"/>
            </a:endParaRPr>
          </a:p>
          <a:p>
            <a:pPr algn="just"/>
            <a:endParaRPr lang="en-IN" sz="2500" dirty="0">
              <a:latin typeface="Times New Roman"/>
              <a:cs typeface="Calibri"/>
            </a:endParaRPr>
          </a:p>
        </p:txBody>
      </p:sp>
      <p:sp>
        <p:nvSpPr>
          <p:cNvPr id="4" name="Slide Number Placeholder 3">
            <a:extLst>
              <a:ext uri="{FF2B5EF4-FFF2-40B4-BE49-F238E27FC236}">
                <a16:creationId xmlns:a16="http://schemas.microsoft.com/office/drawing/2014/main" id="{BE67CFA2-B9ED-4DA2-8A2D-D6943212AACB}"/>
              </a:ext>
            </a:extLst>
          </p:cNvPr>
          <p:cNvSpPr>
            <a:spLocks noGrp="1"/>
          </p:cNvSpPr>
          <p:nvPr>
            <p:ph type="sldNum" sz="quarter" idx="12"/>
          </p:nvPr>
        </p:nvSpPr>
        <p:spPr/>
        <p:txBody>
          <a:bodyPr/>
          <a:lstStyle/>
          <a:p>
            <a:fld id="{9D3FF152-60F5-4862-82F9-1190556AA56F}" type="slidenum">
              <a:rPr lang="en-IN" sz="1600" dirty="0" smtClean="0">
                <a:solidFill>
                  <a:schemeClr val="tx1"/>
                </a:solidFill>
              </a:rPr>
              <a:t>4</a:t>
            </a:fld>
            <a:endParaRPr lang="en-IN" sz="1600">
              <a:solidFill>
                <a:schemeClr val="tx1"/>
              </a:solidFill>
              <a:cs typeface="Calibri"/>
            </a:endParaRPr>
          </a:p>
        </p:txBody>
      </p:sp>
    </p:spTree>
    <p:extLst>
      <p:ext uri="{BB962C8B-B14F-4D97-AF65-F5344CB8AC3E}">
        <p14:creationId xmlns:p14="http://schemas.microsoft.com/office/powerpoint/2010/main" val="12666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56079" y="419991"/>
            <a:ext cx="7886700" cy="530258"/>
          </a:xfrm>
        </p:spPr>
        <p:txBody>
          <a:bodyPr>
            <a:normAutofit fontScale="90000"/>
          </a:bodyPr>
          <a:lstStyle/>
          <a:p>
            <a:pPr algn="ctr"/>
            <a:r>
              <a:rPr lang="en-US" dirty="0">
                <a:solidFill>
                  <a:schemeClr val="accent1"/>
                </a:solidFill>
                <a:latin typeface="+mn-lt"/>
              </a:rPr>
              <a:t>Proposed System</a:t>
            </a:r>
            <a:endParaRPr lang="en-IN" dirty="0">
              <a:solidFill>
                <a:schemeClr val="accent1"/>
              </a:solidFill>
              <a:latin typeface="+mn-lt"/>
            </a:endParaRPr>
          </a:p>
        </p:txBody>
      </p:sp>
      <p:sp>
        <p:nvSpPr>
          <p:cNvPr id="3" name="Rectangle 2"/>
          <p:cNvSpPr/>
          <p:nvPr/>
        </p:nvSpPr>
        <p:spPr>
          <a:xfrm>
            <a:off x="169228" y="1690062"/>
            <a:ext cx="8805543" cy="3477875"/>
          </a:xfrm>
          <a:prstGeom prst="rect">
            <a:avLst/>
          </a:prstGeom>
        </p:spPr>
        <p:txBody>
          <a:bodyPr wrap="square" lIns="91440" tIns="45720" rIns="91440" bIns="45720" anchor="t">
            <a:spAutoFit/>
          </a:bodyPr>
          <a:lstStyle/>
          <a:p>
            <a:pPr marL="342900" indent="-342900" algn="just">
              <a:buFont typeface="Arial" panose="020B0604020202020204" pitchFamily="34" charset="0"/>
              <a:buChar char="•"/>
            </a:pPr>
            <a:r>
              <a:rPr lang="en-IN" sz="2000" dirty="0">
                <a:latin typeface="Times New Roman"/>
                <a:cs typeface="Times New Roman"/>
              </a:rPr>
              <a:t>In this project we build an</a:t>
            </a:r>
            <a:r>
              <a:rPr lang="en-IN" sz="2000" b="1" i="1" dirty="0">
                <a:latin typeface="Times New Roman"/>
                <a:cs typeface="Times New Roman"/>
              </a:rPr>
              <a:t> Web Application powered by Amazon EC2 </a:t>
            </a:r>
            <a:r>
              <a:rPr lang="en-US" sz="2000" dirty="0">
                <a:latin typeface="Times New Roman"/>
                <a:cs typeface="Calibri"/>
              </a:rPr>
              <a:t>Linux instance to </a:t>
            </a:r>
            <a:r>
              <a:rPr lang="en-US" sz="2000" b="1" i="1" dirty="0">
                <a:latin typeface="Times New Roman"/>
                <a:cs typeface="Calibri"/>
              </a:rPr>
              <a:t>display marked Attendance from the SQL Database</a:t>
            </a:r>
            <a:r>
              <a:rPr lang="en-US" sz="2000" i="1" dirty="0">
                <a:latin typeface="Times New Roman"/>
                <a:cs typeface="Calibri"/>
              </a:rPr>
              <a:t>.</a:t>
            </a:r>
          </a:p>
          <a:p>
            <a:pPr algn="just"/>
            <a:r>
              <a:rPr lang="en-US" sz="2000" i="1" dirty="0">
                <a:latin typeface="Times New Roman"/>
                <a:cs typeface="Calibri"/>
              </a:rPr>
              <a:t> </a:t>
            </a:r>
          </a:p>
          <a:p>
            <a:pPr marL="342900" indent="-342900" algn="just">
              <a:buFont typeface="Arial" panose="020B0604020202020204" pitchFamily="34" charset="0"/>
              <a:buChar char="•"/>
            </a:pPr>
            <a:r>
              <a:rPr lang="en-US" sz="2000" dirty="0">
                <a:latin typeface="Times New Roman"/>
                <a:cs typeface="Calibri"/>
              </a:rPr>
              <a:t>The output from the </a:t>
            </a:r>
            <a:r>
              <a:rPr lang="en-US" sz="2000" b="1" i="1" dirty="0">
                <a:latin typeface="Times New Roman"/>
                <a:cs typeface="Calibri"/>
              </a:rPr>
              <a:t>conference screen is taken as an input</a:t>
            </a:r>
            <a:r>
              <a:rPr lang="en-US" sz="2000" dirty="0">
                <a:latin typeface="Times New Roman"/>
                <a:cs typeface="Calibri"/>
              </a:rPr>
              <a:t> for the system. </a:t>
            </a:r>
          </a:p>
          <a:p>
            <a:pPr marL="342900" indent="-342900" algn="just">
              <a:buFont typeface="Arial" panose="020B0604020202020204" pitchFamily="34" charset="0"/>
              <a:buChar char="•"/>
            </a:pPr>
            <a:endParaRPr lang="en-US" sz="2000" dirty="0">
              <a:latin typeface="Times New Roman"/>
              <a:cs typeface="Calibri"/>
            </a:endParaRPr>
          </a:p>
          <a:p>
            <a:pPr marL="342900" indent="-342900" algn="just">
              <a:buFont typeface="Arial" panose="020B0604020202020204" pitchFamily="34" charset="0"/>
              <a:buChar char="•"/>
            </a:pPr>
            <a:r>
              <a:rPr lang="en-US" sz="2000" dirty="0">
                <a:latin typeface="Times New Roman"/>
                <a:cs typeface="Calibri"/>
              </a:rPr>
              <a:t>The input screen is converted to </a:t>
            </a:r>
            <a:r>
              <a:rPr lang="en-US" sz="2000" b="1" i="1" dirty="0">
                <a:latin typeface="Times New Roman"/>
                <a:cs typeface="Calibri"/>
              </a:rPr>
              <a:t>gray scale and feeded</a:t>
            </a:r>
            <a:r>
              <a:rPr lang="en-US" sz="2000" dirty="0">
                <a:latin typeface="Times New Roman"/>
                <a:cs typeface="Calibri"/>
              </a:rPr>
              <a:t>  to model trained using </a:t>
            </a:r>
            <a:r>
              <a:rPr lang="en-US" sz="2000" b="1" i="1" dirty="0">
                <a:latin typeface="Times New Roman"/>
                <a:cs typeface="Calibri"/>
              </a:rPr>
              <a:t>haarCascade</a:t>
            </a:r>
            <a:r>
              <a:rPr lang="en-US" sz="2000" dirty="0">
                <a:latin typeface="Times New Roman"/>
                <a:cs typeface="Calibri"/>
              </a:rPr>
              <a:t> to extract facial data sets and head count. </a:t>
            </a:r>
          </a:p>
          <a:p>
            <a:pPr algn="just"/>
            <a:endParaRPr lang="en-US" sz="2000" dirty="0">
              <a:latin typeface="Times New Roman"/>
              <a:cs typeface="Calibri"/>
            </a:endParaRPr>
          </a:p>
          <a:p>
            <a:pPr marL="342900" indent="-342900" algn="just">
              <a:buFont typeface="Arial" panose="020B0604020202020204" pitchFamily="34" charset="0"/>
              <a:buChar char="•"/>
            </a:pPr>
            <a:r>
              <a:rPr lang="en-US" sz="2000" dirty="0">
                <a:latin typeface="Times New Roman"/>
                <a:cs typeface="Calibri"/>
              </a:rPr>
              <a:t>The extracted facial dataset is passed to an model trained using </a:t>
            </a:r>
            <a:r>
              <a:rPr lang="en-US" sz="2000" b="1" i="1" dirty="0">
                <a:latin typeface="Times New Roman"/>
                <a:cs typeface="Times New Roman"/>
              </a:rPr>
              <a:t>Convolutional neural network</a:t>
            </a:r>
            <a:r>
              <a:rPr lang="en-US" sz="2000" b="1" i="1" dirty="0">
                <a:latin typeface="Times New Roman"/>
                <a:cs typeface="Calibri"/>
              </a:rPr>
              <a:t> (CNN) having </a:t>
            </a:r>
            <a:r>
              <a:rPr lang="en-US" sz="2000" b="1" i="1" dirty="0">
                <a:latin typeface="Times New Roman"/>
                <a:cs typeface="Times New Roman"/>
              </a:rPr>
              <a:t>Long short-term memory (LSTM).</a:t>
            </a:r>
            <a:r>
              <a:rPr lang="en-US" sz="2000" dirty="0">
                <a:latin typeface="Times New Roman"/>
                <a:cs typeface="Times New Roman"/>
              </a:rPr>
              <a:t> </a:t>
            </a:r>
          </a:p>
          <a:p>
            <a:pPr marL="342900" indent="-342900" algn="just">
              <a:buFont typeface="Arial" panose="020B0604020202020204" pitchFamily="34" charset="0"/>
              <a:buChar char="•"/>
            </a:pPr>
            <a:endParaRPr lang="en-US" sz="2000" dirty="0">
              <a:latin typeface="Times New Roman"/>
              <a:cs typeface="Times New Roman"/>
            </a:endParaRPr>
          </a:p>
        </p:txBody>
      </p:sp>
      <p:sp>
        <p:nvSpPr>
          <p:cNvPr id="4" name="Slide Number Placeholder 3">
            <a:extLst>
              <a:ext uri="{FF2B5EF4-FFF2-40B4-BE49-F238E27FC236}">
                <a16:creationId xmlns:a16="http://schemas.microsoft.com/office/drawing/2014/main" id="{0EF293BB-C274-42EE-A3E6-EE0C451CABC0}"/>
              </a:ext>
            </a:extLst>
          </p:cNvPr>
          <p:cNvSpPr>
            <a:spLocks noGrp="1"/>
          </p:cNvSpPr>
          <p:nvPr>
            <p:ph type="sldNum" sz="quarter" idx="12"/>
          </p:nvPr>
        </p:nvSpPr>
        <p:spPr/>
        <p:txBody>
          <a:bodyPr/>
          <a:lstStyle/>
          <a:p>
            <a:fld id="{9D3FF152-60F5-4862-82F9-1190556AA56F}" type="slidenum">
              <a:rPr lang="en-IN" sz="1600" b="1" dirty="0" smtClean="0">
                <a:solidFill>
                  <a:schemeClr val="tx1"/>
                </a:solidFill>
              </a:rPr>
              <a:t>5</a:t>
            </a:fld>
            <a:endParaRPr lang="en-IN" sz="1600" b="1">
              <a:solidFill>
                <a:schemeClr val="tx1"/>
              </a:solidFill>
              <a:cs typeface="Calibri"/>
            </a:endParaRPr>
          </a:p>
        </p:txBody>
      </p:sp>
    </p:spTree>
    <p:extLst>
      <p:ext uri="{BB962C8B-B14F-4D97-AF65-F5344CB8AC3E}">
        <p14:creationId xmlns:p14="http://schemas.microsoft.com/office/powerpoint/2010/main" val="8533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176151"/>
            <a:ext cx="7655814" cy="799210"/>
          </a:xfrm>
        </p:spPr>
        <p:txBody>
          <a:bodyPr/>
          <a:lstStyle/>
          <a:p>
            <a:r>
              <a:rPr lang="en-US" b="1" dirty="0">
                <a:solidFill>
                  <a:schemeClr val="accent1"/>
                </a:solidFill>
              </a:rPr>
              <a:t>              Proposed System</a:t>
            </a:r>
            <a:endParaRPr lang="en-IN" b="1" dirty="0"/>
          </a:p>
        </p:txBody>
      </p:sp>
      <p:sp>
        <p:nvSpPr>
          <p:cNvPr id="3" name="Content Placeholder 2"/>
          <p:cNvSpPr>
            <a:spLocks noGrp="1"/>
          </p:cNvSpPr>
          <p:nvPr>
            <p:ph idx="1"/>
          </p:nvPr>
        </p:nvSpPr>
        <p:spPr>
          <a:xfrm>
            <a:off x="490946" y="1320219"/>
            <a:ext cx="7997190" cy="5183315"/>
          </a:xfrm>
        </p:spPr>
        <p:txBody>
          <a:bodyPr/>
          <a:lstStyle/>
          <a:p>
            <a:pPr marL="342900" indent="-342900" algn="just"/>
            <a:r>
              <a:rPr lang="en-US" sz="2000" dirty="0">
                <a:latin typeface="Times New Roman"/>
                <a:cs typeface="Times New Roman"/>
              </a:rPr>
              <a:t>The attendance is </a:t>
            </a:r>
            <a:r>
              <a:rPr lang="en-US" sz="2000" b="1" i="1" dirty="0">
                <a:latin typeface="Times New Roman"/>
                <a:cs typeface="Times New Roman"/>
              </a:rPr>
              <a:t>updated in MySQL</a:t>
            </a:r>
            <a:r>
              <a:rPr lang="en-US" sz="2000" dirty="0">
                <a:latin typeface="Times New Roman"/>
                <a:cs typeface="Times New Roman"/>
              </a:rPr>
              <a:t> Database for backend services like </a:t>
            </a:r>
            <a:r>
              <a:rPr lang="en-US" sz="2000" b="1" i="1" dirty="0">
                <a:latin typeface="Times New Roman"/>
                <a:cs typeface="Times New Roman"/>
              </a:rPr>
              <a:t>Flask to fetch and </a:t>
            </a:r>
            <a:r>
              <a:rPr lang="en-US" sz="2000" b="1" i="1" dirty="0" err="1">
                <a:latin typeface="Times New Roman"/>
                <a:cs typeface="Times New Roman"/>
              </a:rPr>
              <a:t>propogate</a:t>
            </a:r>
            <a:r>
              <a:rPr lang="en-US" sz="2000" dirty="0">
                <a:latin typeface="Times New Roman"/>
                <a:cs typeface="Times New Roman"/>
              </a:rPr>
              <a:t> in Admin / staff login portal. </a:t>
            </a:r>
          </a:p>
          <a:p>
            <a:pPr marL="342900" indent="-342900" algn="just"/>
            <a:endParaRPr lang="en-US" sz="2000">
              <a:latin typeface="Times New Roman"/>
              <a:cs typeface="Times New Roman"/>
            </a:endParaRPr>
          </a:p>
          <a:p>
            <a:pPr marL="342900" indent="-342900" algn="just"/>
            <a:r>
              <a:rPr lang="en-US" sz="2000">
                <a:latin typeface="Times New Roman"/>
                <a:cs typeface="Times New Roman"/>
              </a:rPr>
              <a:t>This </a:t>
            </a:r>
            <a:r>
              <a:rPr lang="en-US" sz="2000" dirty="0">
                <a:latin typeface="Times New Roman"/>
                <a:cs typeface="Times New Roman"/>
              </a:rPr>
              <a:t>portal </a:t>
            </a:r>
            <a:r>
              <a:rPr lang="en-US" sz="2000" dirty="0" err="1">
                <a:latin typeface="Times New Roman"/>
                <a:cs typeface="Times New Roman"/>
              </a:rPr>
              <a:t>alows</a:t>
            </a:r>
            <a:r>
              <a:rPr lang="en-US" sz="2000" dirty="0">
                <a:latin typeface="Times New Roman"/>
                <a:cs typeface="Times New Roman"/>
              </a:rPr>
              <a:t> the instructor to edit and update the attendance entered by the system.</a:t>
            </a:r>
          </a:p>
          <a:p>
            <a:pPr marL="0" indent="0" algn="just">
              <a:buNone/>
            </a:pPr>
            <a:r>
              <a:rPr lang="en-US" sz="2000">
                <a:latin typeface="Times New Roman"/>
                <a:cs typeface="Times New Roman"/>
              </a:rPr>
              <a:t> </a:t>
            </a:r>
          </a:p>
          <a:p>
            <a:pPr algn="just"/>
            <a:r>
              <a:rPr lang="en-US" sz="2000" b="1" i="1">
                <a:latin typeface="Times New Roman"/>
                <a:cs typeface="Times New Roman"/>
              </a:rPr>
              <a:t>Performance </a:t>
            </a:r>
            <a:r>
              <a:rPr lang="en-US" sz="2000" b="1" i="1" dirty="0">
                <a:latin typeface="Times New Roman"/>
                <a:cs typeface="Times New Roman"/>
              </a:rPr>
              <a:t>of the system is </a:t>
            </a:r>
            <a:r>
              <a:rPr lang="en-US" sz="2000" b="1" i="1" dirty="0" err="1">
                <a:latin typeface="Times New Roman"/>
                <a:cs typeface="Times New Roman"/>
              </a:rPr>
              <a:t>increaded</a:t>
            </a:r>
            <a:r>
              <a:rPr lang="en-US" sz="2000" b="1" i="1" dirty="0">
                <a:latin typeface="Times New Roman"/>
                <a:cs typeface="Times New Roman"/>
              </a:rPr>
              <a:t> with encouraging results of initial experiments.</a:t>
            </a:r>
            <a:r>
              <a:rPr lang="en-US" sz="2000" dirty="0">
                <a:latin typeface="Times New Roman"/>
                <a:cs typeface="Times New Roman"/>
              </a:rPr>
              <a:t> </a:t>
            </a:r>
          </a:p>
          <a:p>
            <a:pPr marL="342900" indent="-342900" algn="just"/>
            <a:endParaRPr lang="en-US" sz="2000">
              <a:latin typeface="Times New Roman"/>
              <a:cs typeface="Times New Roman"/>
            </a:endParaRPr>
          </a:p>
          <a:p>
            <a:pPr algn="just"/>
            <a:r>
              <a:rPr lang="en-IN" sz="2000">
                <a:latin typeface="Times New Roman"/>
                <a:cs typeface="Times New Roman"/>
              </a:rPr>
              <a:t>The </a:t>
            </a:r>
            <a:r>
              <a:rPr lang="en-IN" sz="2000" b="1" dirty="0">
                <a:latin typeface="Times New Roman"/>
                <a:cs typeface="Times New Roman"/>
              </a:rPr>
              <a:t>head count will be taken in random duration</a:t>
            </a:r>
            <a:r>
              <a:rPr lang="en-IN" sz="2000" dirty="0">
                <a:latin typeface="Times New Roman"/>
                <a:cs typeface="Times New Roman"/>
              </a:rPr>
              <a:t> to prevent flaws and attendance will be verified on change of headcount.</a:t>
            </a:r>
            <a:r>
              <a:rPr lang="en-IN" dirty="0">
                <a:latin typeface="Times New Roman"/>
                <a:cs typeface="Times New Roman"/>
              </a:rPr>
              <a:t> </a:t>
            </a:r>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6</a:t>
            </a:fld>
            <a:endParaRPr lang="en-IN"/>
          </a:p>
        </p:txBody>
      </p:sp>
    </p:spTree>
    <p:extLst>
      <p:ext uri="{BB962C8B-B14F-4D97-AF65-F5344CB8AC3E}">
        <p14:creationId xmlns:p14="http://schemas.microsoft.com/office/powerpoint/2010/main" val="2220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1"/>
                </a:solidFill>
              </a:rPr>
              <a:t>SYSTEM HARDWARE AND SOFTWARE REQUIREMENTS:</a:t>
            </a:r>
          </a:p>
        </p:txBody>
      </p:sp>
      <p:sp>
        <p:nvSpPr>
          <p:cNvPr id="3" name="Slide Number Placeholder 2"/>
          <p:cNvSpPr>
            <a:spLocks noGrp="1"/>
          </p:cNvSpPr>
          <p:nvPr>
            <p:ph type="sldNum" sz="quarter" idx="12"/>
          </p:nvPr>
        </p:nvSpPr>
        <p:spPr/>
        <p:txBody>
          <a:bodyPr/>
          <a:lstStyle/>
          <a:p>
            <a:fld id="{9D3FF152-60F5-4862-82F9-1190556AA56F}" type="slidenum">
              <a:rPr lang="en-IN" smtClean="0"/>
              <a:t>7</a:t>
            </a:fld>
            <a:endParaRPr lang="en-IN"/>
          </a:p>
        </p:txBody>
      </p:sp>
      <p:sp>
        <p:nvSpPr>
          <p:cNvPr id="4" name="Rectangle 3"/>
          <p:cNvSpPr/>
          <p:nvPr/>
        </p:nvSpPr>
        <p:spPr>
          <a:xfrm>
            <a:off x="960203" y="1880514"/>
            <a:ext cx="6859369" cy="1077218"/>
          </a:xfrm>
          <a:prstGeom prst="rect">
            <a:avLst/>
          </a:prstGeom>
        </p:spPr>
        <p:txBody>
          <a:bodyPr wrap="square">
            <a:spAutoFit/>
          </a:bodyPr>
          <a:lstStyle/>
          <a:p>
            <a:r>
              <a:rPr lang="en-US" sz="3200" b="1"/>
              <a:t>MINIMUM HARDWARE </a:t>
            </a:r>
            <a:r>
              <a:rPr lang="en-US" sz="3200" b="1" dirty="0"/>
              <a:t>REQUIREMENTS:</a:t>
            </a:r>
            <a:endParaRPr lang="en-IN" sz="3200" dirty="0"/>
          </a:p>
        </p:txBody>
      </p:sp>
      <p:sp>
        <p:nvSpPr>
          <p:cNvPr id="5" name="Rectangle 4"/>
          <p:cNvSpPr/>
          <p:nvPr/>
        </p:nvSpPr>
        <p:spPr>
          <a:xfrm>
            <a:off x="1503221" y="3147558"/>
            <a:ext cx="5201728" cy="2554545"/>
          </a:xfrm>
          <a:prstGeom prst="rect">
            <a:avLst/>
          </a:prstGeom>
        </p:spPr>
        <p:txBody>
          <a:bodyPr wrap="square">
            <a:spAutoFit/>
          </a:bodyPr>
          <a:lstStyle/>
          <a:p>
            <a:pPr marL="285750" lvl="0" indent="-285750">
              <a:buFont typeface="Arial" pitchFamily="34" charset="0"/>
              <a:buChar char="•"/>
            </a:pPr>
            <a:r>
              <a:rPr lang="en-US" sz="3200" dirty="0"/>
              <a:t>Processor     : core i5/i7/i8</a:t>
            </a:r>
            <a:endParaRPr lang="en-IN" sz="3200" dirty="0"/>
          </a:p>
          <a:p>
            <a:pPr marL="285750" lvl="0" indent="-285750">
              <a:buFont typeface="Arial" pitchFamily="34" charset="0"/>
              <a:buChar char="•"/>
            </a:pPr>
            <a:r>
              <a:rPr lang="en-US" sz="3200" dirty="0"/>
              <a:t> RAM            : 4GB</a:t>
            </a:r>
            <a:endParaRPr lang="en-IN" sz="3200" dirty="0"/>
          </a:p>
          <a:p>
            <a:pPr marL="285750" lvl="0" indent="-285750">
              <a:buFont typeface="Arial" pitchFamily="34" charset="0"/>
              <a:buChar char="•"/>
            </a:pPr>
            <a:r>
              <a:rPr lang="en-US" sz="3200" dirty="0"/>
              <a:t> CPU             : 2 x 64-bit 2.8GHZ 8.00 GT/s</a:t>
            </a:r>
            <a:endParaRPr lang="en-IN" sz="3200" dirty="0"/>
          </a:p>
          <a:p>
            <a:pPr marL="285750" lvl="0" indent="-285750">
              <a:buFont typeface="Arial" pitchFamily="34" charset="0"/>
              <a:buChar char="•"/>
            </a:pPr>
            <a:r>
              <a:rPr lang="en-US" sz="3200" dirty="0"/>
              <a:t> Disk storage : 500 GB</a:t>
            </a:r>
            <a:endParaRPr lang="en-IN" sz="3200" dirty="0"/>
          </a:p>
        </p:txBody>
      </p:sp>
    </p:spTree>
    <p:extLst>
      <p:ext uri="{BB962C8B-B14F-4D97-AF65-F5344CB8AC3E}">
        <p14:creationId xmlns:p14="http://schemas.microsoft.com/office/powerpoint/2010/main" val="69271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accent1"/>
                </a:solidFill>
              </a:rPr>
              <a:t>SOFTWARE REQUIREMENTS:</a:t>
            </a:r>
          </a:p>
        </p:txBody>
      </p:sp>
      <p:sp>
        <p:nvSpPr>
          <p:cNvPr id="3" name="Slide Number Placeholder 2"/>
          <p:cNvSpPr>
            <a:spLocks noGrp="1"/>
          </p:cNvSpPr>
          <p:nvPr>
            <p:ph type="sldNum" sz="quarter" idx="12"/>
          </p:nvPr>
        </p:nvSpPr>
        <p:spPr/>
        <p:txBody>
          <a:bodyPr/>
          <a:lstStyle/>
          <a:p>
            <a:fld id="{9D3FF152-60F5-4862-82F9-1190556AA56F}" type="slidenum">
              <a:rPr lang="en-IN" smtClean="0"/>
              <a:t>8</a:t>
            </a:fld>
            <a:endParaRPr lang="en-IN"/>
          </a:p>
        </p:txBody>
      </p:sp>
      <p:sp>
        <p:nvSpPr>
          <p:cNvPr id="4" name="Rectangle 3"/>
          <p:cNvSpPr/>
          <p:nvPr/>
        </p:nvSpPr>
        <p:spPr>
          <a:xfrm>
            <a:off x="724619" y="2009956"/>
            <a:ext cx="6840747" cy="2062103"/>
          </a:xfrm>
          <a:prstGeom prst="rect">
            <a:avLst/>
          </a:prstGeom>
        </p:spPr>
        <p:txBody>
          <a:bodyPr wrap="square">
            <a:spAutoFit/>
          </a:bodyPr>
          <a:lstStyle/>
          <a:p>
            <a:pPr marL="285750" lvl="0" indent="-285750">
              <a:buFont typeface="Arial" pitchFamily="34" charset="0"/>
              <a:buChar char="•"/>
            </a:pPr>
            <a:r>
              <a:rPr lang="en-US" sz="3200" dirty="0"/>
              <a:t>Cloud Hosting (Azure)</a:t>
            </a:r>
            <a:endParaRPr lang="en-IN" sz="3200" dirty="0"/>
          </a:p>
          <a:p>
            <a:pPr marL="285750" lvl="0" indent="-285750">
              <a:buFont typeface="Arial" pitchFamily="34" charset="0"/>
              <a:buChar char="•"/>
            </a:pPr>
            <a:r>
              <a:rPr lang="en-US" sz="3200" dirty="0"/>
              <a:t>Flask</a:t>
            </a:r>
            <a:endParaRPr lang="en-IN" sz="3200" dirty="0"/>
          </a:p>
          <a:p>
            <a:pPr marL="285750" lvl="0" indent="-285750">
              <a:buFont typeface="Arial" pitchFamily="34" charset="0"/>
              <a:buChar char="•"/>
            </a:pPr>
            <a:r>
              <a:rPr lang="en-US" sz="3200" dirty="0"/>
              <a:t>Python</a:t>
            </a:r>
            <a:endParaRPr lang="en-IN" sz="3200" dirty="0"/>
          </a:p>
          <a:p>
            <a:pPr marL="285750" lvl="0" indent="-285750">
              <a:buFont typeface="Arial" pitchFamily="34" charset="0"/>
              <a:buChar char="•"/>
            </a:pPr>
            <a:r>
              <a:rPr lang="en-US" sz="3200" dirty="0"/>
              <a:t>Front end (Bootstrap, Html, CSS)</a:t>
            </a:r>
            <a:endParaRPr lang="en-IN" sz="3200" dirty="0"/>
          </a:p>
        </p:txBody>
      </p:sp>
    </p:spTree>
    <p:extLst>
      <p:ext uri="{BB962C8B-B14F-4D97-AF65-F5344CB8AC3E}">
        <p14:creationId xmlns:p14="http://schemas.microsoft.com/office/powerpoint/2010/main" val="207767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7312" y="2047278"/>
            <a:ext cx="7773479" cy="2162414"/>
          </a:xfrm>
        </p:spPr>
        <p:txBody>
          <a:bodyPr>
            <a:normAutofit/>
          </a:bodyPr>
          <a:lstStyle/>
          <a:p>
            <a:r>
              <a:rPr lang="en-IN" sz="6600" b="1" dirty="0">
                <a:solidFill>
                  <a:schemeClr val="accent6">
                    <a:lumMod val="75000"/>
                  </a:schemeClr>
                </a:solidFill>
              </a:rPr>
              <a:t>  SYSTEM DESIGN:</a:t>
            </a:r>
          </a:p>
        </p:txBody>
      </p:sp>
      <p:sp>
        <p:nvSpPr>
          <p:cNvPr id="4" name="Slide Number Placeholder 3"/>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3432908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1659</Words>
  <Application>Microsoft Office PowerPoint</Application>
  <PresentationFormat>On-screen Show (4:3)</PresentationFormat>
  <Paragraphs>235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INTRODUCTION</vt:lpstr>
      <vt:lpstr>OBJECTIVE OF THE PROJECT</vt:lpstr>
      <vt:lpstr>Existing System</vt:lpstr>
      <vt:lpstr>Proposed System</vt:lpstr>
      <vt:lpstr>              Proposed System</vt:lpstr>
      <vt:lpstr>SYSTEM HARDWARE AND SOFTWARE REQUIREMENTS:</vt:lpstr>
      <vt:lpstr>SOFTWARE REQUIREMENTS:</vt:lpstr>
      <vt:lpstr>  SYSTEM DESIGN:</vt:lpstr>
      <vt:lpstr>Architecture / Methodology used</vt:lpstr>
      <vt:lpstr>PowerPoint Presentation</vt:lpstr>
      <vt:lpstr>ENTITY -RELATION SHIPS DIAGRAM:</vt:lpstr>
      <vt:lpstr>USE CASE DIAGRAM:</vt:lpstr>
      <vt:lpstr> Python Libraries that would be need to achieve the task: </vt:lpstr>
      <vt:lpstr> ALGORITHM AND MODEL DESCRIPTION:</vt:lpstr>
      <vt:lpstr>PowerPoint Presentation</vt:lpstr>
      <vt:lpstr>PowerPoint Presentation</vt:lpstr>
      <vt:lpstr>TESTING/PERFORMANCE ANALYSIS:</vt:lpstr>
      <vt:lpstr>LITERATURE SURVEY</vt:lpstr>
      <vt:lpstr>PowerPoint Presentation</vt:lpstr>
      <vt:lpstr>APPENDICES:</vt:lpstr>
      <vt:lpstr>PowerPoint Presentation</vt:lpstr>
      <vt:lpstr>PowerPoint Presentation</vt:lpstr>
      <vt:lpstr>PowerPoint Presentation</vt:lpstr>
      <vt:lpstr>PowerPoint Presentation</vt:lpstr>
      <vt:lpstr>CONCLUSION:</vt:lpstr>
      <vt:lpstr>FUTURE SCOPE:</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Amit M</cp:lastModifiedBy>
  <cp:revision>640</cp:revision>
  <dcterms:created xsi:type="dcterms:W3CDTF">2020-12-27T14:21:20Z</dcterms:created>
  <dcterms:modified xsi:type="dcterms:W3CDTF">2021-06-12T09:09:56Z</dcterms:modified>
</cp:coreProperties>
</file>