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3" name=""/>
        <p:cNvGrpSpPr/>
        <p:nvPr/>
      </p:nvGrpSpPr>
      <p:grpSpPr>
        <a:xfrm>
          <a:off x="0" y="0"/>
          <a:ext cx="0" cy="0"/>
          <a:chOff x="0" y="0"/>
          <a:chExt cx="0" cy="0"/>
        </a:xfrm>
      </p:grpSpPr>
      <p:sp>
        <p:nvSpPr>
          <p:cNvPr id="104860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0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4" name="文本框"/>
          <p:cNvSpPr>
            <a:spLocks noGrp="1"/>
          </p:cNvSpPr>
          <p:nvPr>
            <p:ph type="ftr" sz="quarter" idx="11"/>
          </p:nvPr>
        </p:nvSpPr>
        <p:spPr/>
        <p:txBody>
          <a:bodyPr/>
          <a:p>
            <a:endParaRPr altLang="en-US" lang="zh-CN"/>
          </a:p>
        </p:txBody>
      </p:sp>
      <p:sp>
        <p:nvSpPr>
          <p:cNvPr id="10486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38" name=""/>
        <p:cNvGrpSpPr/>
        <p:nvPr/>
      </p:nvGrpSpPr>
      <p:grpSpPr>
        <a:xfrm>
          <a:off x="0" y="0"/>
          <a:ext cx="0" cy="0"/>
          <a:chOff x="0" y="0"/>
          <a:chExt cx="0" cy="0"/>
        </a:xfrm>
      </p:grpSpPr>
      <p:sp>
        <p:nvSpPr>
          <p:cNvPr id="1048626" name="文本框"/>
          <p:cNvSpPr>
            <a:spLocks noGrp="1"/>
          </p:cNvSpPr>
          <p:nvPr>
            <p:ph type="title"/>
          </p:nvPr>
        </p:nvSpPr>
        <p:spPr/>
        <p:txBody>
          <a:bodyPr/>
          <a:p>
            <a:r>
              <a:rPr altLang="en-US" lang="zh-CN" smtClean="0"/>
              <a:t>单击此处编辑母版标题样式</a:t>
            </a:r>
            <a:endParaRPr altLang="en-US" lang="zh-CN"/>
          </a:p>
        </p:txBody>
      </p:sp>
      <p:sp>
        <p:nvSpPr>
          <p:cNvPr id="104862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9" name="文本框"/>
          <p:cNvSpPr>
            <a:spLocks noGrp="1"/>
          </p:cNvSpPr>
          <p:nvPr>
            <p:ph type="ftr" sz="quarter" idx="11"/>
          </p:nvPr>
        </p:nvSpPr>
        <p:spPr/>
        <p:txBody>
          <a:bodyPr/>
          <a:p>
            <a:endParaRPr altLang="en-US" lang="zh-CN"/>
          </a:p>
        </p:txBody>
      </p:sp>
      <p:sp>
        <p:nvSpPr>
          <p:cNvPr id="10486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5" name=""/>
        <p:cNvGrpSpPr/>
        <p:nvPr/>
      </p:nvGrpSpPr>
      <p:grpSpPr>
        <a:xfrm>
          <a:off x="0" y="0"/>
          <a:ext cx="0" cy="0"/>
          <a:chOff x="0" y="0"/>
          <a:chExt cx="0" cy="0"/>
        </a:xfrm>
      </p:grpSpPr>
      <p:sp>
        <p:nvSpPr>
          <p:cNvPr id="104861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1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3" name="文本框"/>
          <p:cNvSpPr>
            <a:spLocks noGrp="1"/>
          </p:cNvSpPr>
          <p:nvPr>
            <p:ph type="ftr" sz="quarter" idx="11"/>
          </p:nvPr>
        </p:nvSpPr>
        <p:spPr/>
        <p:txBody>
          <a:bodyPr/>
          <a:p>
            <a:endParaRPr altLang="en-US" lang="zh-CN"/>
          </a:p>
        </p:txBody>
      </p:sp>
      <p:sp>
        <p:nvSpPr>
          <p:cNvPr id="10486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3" name=""/>
        <p:cNvGrpSpPr/>
        <p:nvPr/>
      </p:nvGrpSpPr>
      <p:grpSpPr>
        <a:xfrm>
          <a:off x="0" y="0"/>
          <a:ext cx="0" cy="0"/>
          <a:chOff x="0" y="0"/>
          <a:chExt cx="0" cy="0"/>
        </a:xfrm>
      </p:grpSpPr>
      <p:sp>
        <p:nvSpPr>
          <p:cNvPr id="1048581" name="文本框"/>
          <p:cNvSpPr>
            <a:spLocks noGrp="1"/>
          </p:cNvSpPr>
          <p:nvPr>
            <p:ph type="dt" idx="10"/>
          </p:nvPr>
        </p:nvSpPr>
        <p:spPr>
          <a:xfrm rot="0">
            <a:off x="838200" y="6356349"/>
            <a:ext cx="27432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898989"/>
              </a:solidFill>
              <a:latin typeface="Calibri" pitchFamily="0" charset="0"/>
              <a:ea typeface="等线" pitchFamily="0" charset="0"/>
              <a:cs typeface="Calibri" pitchFamily="0" charset="0"/>
            </a:endParaRPr>
          </a:p>
        </p:txBody>
      </p:sp>
      <p:sp>
        <p:nvSpPr>
          <p:cNvPr id="1048582" name="文本框"/>
          <p:cNvSpPr>
            <a:spLocks noGrp="1"/>
          </p:cNvSpPr>
          <p:nvPr>
            <p:ph type="ftr"/>
          </p:nvPr>
        </p:nvSpPr>
        <p:spPr>
          <a:xfrm rot="0">
            <a:off x="4038600" y="6356349"/>
            <a:ext cx="41148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3" name="文本框"/>
          <p:cNvSpPr>
            <a:spLocks noGrp="1"/>
          </p:cNvSpPr>
          <p:nvPr>
            <p:ph type="sldNum"/>
          </p:nvPr>
        </p:nvSpPr>
        <p:spPr>
          <a:xfrm rot="0">
            <a:off x="8610600" y="6356349"/>
            <a:ext cx="27432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6" name=""/>
        <p:cNvGrpSpPr/>
        <p:nvPr/>
      </p:nvGrpSpPr>
      <p:grpSpPr>
        <a:xfrm>
          <a:off x="0" y="0"/>
          <a:ext cx="0" cy="0"/>
          <a:chOff x="0" y="0"/>
          <a:chExt cx="0" cy="0"/>
        </a:xfrm>
      </p:grpSpPr>
      <p:sp>
        <p:nvSpPr>
          <p:cNvPr id="1048615" name="文本框"/>
          <p:cNvSpPr>
            <a:spLocks noGrp="1"/>
          </p:cNvSpPr>
          <p:nvPr>
            <p:ph type="title"/>
          </p:nvPr>
        </p:nvSpPr>
        <p:spPr/>
        <p:txBody>
          <a:bodyPr/>
          <a:p>
            <a:r>
              <a:rPr altLang="en-US" lang="zh-CN" smtClean="0"/>
              <a:t>单击此处编辑母版标题样式</a:t>
            </a:r>
            <a:endParaRPr altLang="en-US" lang="zh-CN"/>
          </a:p>
        </p:txBody>
      </p:sp>
      <p:sp>
        <p:nvSpPr>
          <p:cNvPr id="104861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8" name="文本框"/>
          <p:cNvSpPr>
            <a:spLocks noGrp="1"/>
          </p:cNvSpPr>
          <p:nvPr>
            <p:ph type="ftr" sz="quarter" idx="11"/>
          </p:nvPr>
        </p:nvSpPr>
        <p:spPr/>
        <p:txBody>
          <a:bodyPr/>
          <a:p>
            <a:endParaRPr altLang="en-US" lang="zh-CN"/>
          </a:p>
        </p:txBody>
      </p:sp>
      <p:sp>
        <p:nvSpPr>
          <p:cNvPr id="10486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9" name=""/>
        <p:cNvGrpSpPr/>
        <p:nvPr/>
      </p:nvGrpSpPr>
      <p:grpSpPr>
        <a:xfrm>
          <a:off x="0" y="0"/>
          <a:ext cx="0" cy="0"/>
          <a:chOff x="0" y="0"/>
          <a:chExt cx="0" cy="0"/>
        </a:xfrm>
      </p:grpSpPr>
      <p:sp>
        <p:nvSpPr>
          <p:cNvPr id="104863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3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0"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0" name="文本框"/>
          <p:cNvSpPr>
            <a:spLocks noGrp="1"/>
          </p:cNvSpPr>
          <p:nvPr>
            <p:ph type="ftr" sz="quarter" idx="11"/>
          </p:nvPr>
        </p:nvSpPr>
        <p:spPr/>
        <p:txBody>
          <a:bodyPr/>
          <a:p>
            <a:endParaRPr altLang="en-US" lang="zh-CN"/>
          </a:p>
        </p:txBody>
      </p:sp>
      <p:sp>
        <p:nvSpPr>
          <p:cNvPr id="10486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1" name=""/>
        <p:cNvGrpSpPr/>
        <p:nvPr/>
      </p:nvGrpSpPr>
      <p:grpSpPr>
        <a:xfrm>
          <a:off x="0" y="0"/>
          <a:ext cx="0" cy="0"/>
          <a:chOff x="0" y="0"/>
          <a:chExt cx="0" cy="0"/>
        </a:xfrm>
      </p:grpSpPr>
      <p:sp>
        <p:nvSpPr>
          <p:cNvPr id="1048642" name="文本框"/>
          <p:cNvSpPr>
            <a:spLocks noGrp="1"/>
          </p:cNvSpPr>
          <p:nvPr>
            <p:ph type="title"/>
          </p:nvPr>
        </p:nvSpPr>
        <p:spPr/>
        <p:txBody>
          <a:bodyPr/>
          <a:p>
            <a:r>
              <a:rPr altLang="en-US" lang="zh-CN" smtClean="0"/>
              <a:t>单击此处编辑母版标题样式</a:t>
            </a:r>
            <a:endParaRPr altLang="en-US" lang="zh-CN"/>
          </a:p>
        </p:txBody>
      </p:sp>
      <p:sp>
        <p:nvSpPr>
          <p:cNvPr id="104864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4" name=""/>
        <p:cNvGrpSpPr/>
        <p:nvPr/>
      </p:nvGrpSpPr>
      <p:grpSpPr>
        <a:xfrm>
          <a:off x="0" y="0"/>
          <a:ext cx="0" cy="0"/>
          <a:chOff x="0" y="0"/>
          <a:chExt cx="0" cy="0"/>
        </a:xfrm>
      </p:grpSpPr>
      <p:sp>
        <p:nvSpPr>
          <p:cNvPr id="1048606" name="文本框"/>
          <p:cNvSpPr>
            <a:spLocks noGrp="1"/>
          </p:cNvSpPr>
          <p:nvPr>
            <p:ph type="title"/>
          </p:nvPr>
        </p:nvSpPr>
        <p:spPr/>
        <p:txBody>
          <a:bodyPr/>
          <a:p>
            <a:r>
              <a:rPr altLang="en-US" lang="zh-CN" smtClean="0"/>
              <a:t>单击此处编辑母版标题样式</a:t>
            </a:r>
            <a:endParaRPr altLang="en-US" lang="zh-CN"/>
          </a:p>
        </p:txBody>
      </p:sp>
      <p:sp>
        <p:nvSpPr>
          <p:cNvPr id="10486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8" name="文本框"/>
          <p:cNvSpPr>
            <a:spLocks noGrp="1"/>
          </p:cNvSpPr>
          <p:nvPr>
            <p:ph type="ftr" sz="quarter" idx="11"/>
          </p:nvPr>
        </p:nvSpPr>
        <p:spPr/>
        <p:txBody>
          <a:bodyPr/>
          <a:p>
            <a:endParaRPr altLang="en-US" lang="zh-CN"/>
          </a:p>
        </p:txBody>
      </p:sp>
      <p:sp>
        <p:nvSpPr>
          <p:cNvPr id="10486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2" name=""/>
        <p:cNvGrpSpPr/>
        <p:nvPr/>
      </p:nvGrpSpPr>
      <p:grpSpPr>
        <a:xfrm>
          <a:off x="0" y="0"/>
          <a:ext cx="0" cy="0"/>
          <a:chOff x="0" y="0"/>
          <a:chExt cx="0" cy="0"/>
        </a:xfrm>
      </p:grpSpPr>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3" name=""/>
        <p:cNvGrpSpPr/>
        <p:nvPr/>
      </p:nvGrpSpPr>
      <p:grpSpPr>
        <a:xfrm>
          <a:off x="0" y="0"/>
          <a:ext cx="0" cy="0"/>
          <a:chOff x="0" y="0"/>
          <a:chExt cx="0" cy="0"/>
        </a:xfrm>
      </p:grpSpPr>
      <p:sp>
        <p:nvSpPr>
          <p:cNvPr id="104865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5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7" name="文本框"/>
          <p:cNvSpPr>
            <a:spLocks noGrp="1"/>
          </p:cNvSpPr>
          <p:nvPr>
            <p:ph type="ftr" sz="quarter" idx="11"/>
          </p:nvPr>
        </p:nvSpPr>
        <p:spPr/>
        <p:txBody>
          <a:bodyPr/>
          <a:p>
            <a:endParaRPr altLang="en-US" lang="zh-CN"/>
          </a:p>
        </p:txBody>
      </p:sp>
      <p:sp>
        <p:nvSpPr>
          <p:cNvPr id="10486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7" name=""/>
        <p:cNvGrpSpPr/>
        <p:nvPr/>
      </p:nvGrpSpPr>
      <p:grpSpPr>
        <a:xfrm>
          <a:off x="0" y="0"/>
          <a:ext cx="0" cy="0"/>
          <a:chOff x="0" y="0"/>
          <a:chExt cx="0" cy="0"/>
        </a:xfrm>
      </p:grpSpPr>
      <p:sp>
        <p:nvSpPr>
          <p:cNvPr id="104862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2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4" name="文本框"/>
          <p:cNvSpPr>
            <a:spLocks noGrp="1"/>
          </p:cNvSpPr>
          <p:nvPr>
            <p:ph type="ftr" sz="quarter" idx="11"/>
          </p:nvPr>
        </p:nvSpPr>
        <p:spPr/>
        <p:txBody>
          <a:bodyPr/>
          <a:p>
            <a:endParaRPr altLang="en-US" lang="zh-CN"/>
          </a:p>
        </p:txBody>
      </p:sp>
      <p:sp>
        <p:nvSpPr>
          <p:cNvPr id="10486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0" name=""/>
        <p:cNvGrpSpPr/>
        <p:nvPr/>
      </p:nvGrpSpPr>
      <p:grpSpPr>
        <a:xfrm>
          <a:off x="0" y="0"/>
          <a:ext cx="0" cy="0"/>
          <a:chOff x="0" y="0"/>
          <a:chExt cx="0" cy="0"/>
        </a:xfrm>
      </p:grpSpPr>
      <p:sp>
        <p:nvSpPr>
          <p:cNvPr id="1048576"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382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898989"/>
                </a:solidFill>
                <a:latin typeface="Calibri" pitchFamily="0" charset="0"/>
                <a:ea typeface="等线" pitchFamily="0" charset="0"/>
                <a:cs typeface="Calibri" pitchFamily="0" charset="0"/>
              </a:rPr>
              <a:t>10/16/2023</a:t>
            </a:fld>
            <a:endParaRPr altLang="en-US" sz="1200" lang="zh-CN">
              <a:solidFill>
                <a:srgbClr val="898989"/>
              </a:solidFill>
              <a:latin typeface="Calibri" pitchFamily="0" charset="0"/>
              <a:ea typeface="等线" pitchFamily="0" charset="0"/>
              <a:cs typeface="Calibri" pitchFamily="0" charset="0"/>
            </a:endParaRPr>
          </a:p>
        </p:txBody>
      </p:sp>
      <p:sp>
        <p:nvSpPr>
          <p:cNvPr id="1048579" name="文本框"/>
          <p:cNvSpPr>
            <a:spLocks noGrp="1"/>
          </p:cNvSpPr>
          <p:nvPr>
            <p:ph type="ftr" idx="3"/>
          </p:nvPr>
        </p:nvSpPr>
        <p:spPr>
          <a:xfrm rot="0">
            <a:off x="4038600" y="6356349"/>
            <a:ext cx="41148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0" name="文本框"/>
          <p:cNvSpPr>
            <a:spLocks noGrp="1"/>
          </p:cNvSpPr>
          <p:nvPr>
            <p:ph type="sldNum" idx="4"/>
          </p:nvPr>
        </p:nvSpPr>
        <p:spPr>
          <a:xfrm rot="0">
            <a:off x="86106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eaLnBrk="1" fontAlgn="auto" hangingPunct="1" latinLnBrk="0">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algn="l" defTabSz="914400" eaLnBrk="1" fontAlgn="auto" hangingPunct="1" indent="-228600" latinLnBrk="0" marL="685800">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algn="l" defTabSz="914400" eaLnBrk="1" fontAlgn="auto" hangingPunct="1" indent="-228600" latinLnBrk="0" marL="1143000">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algn="l" defTabSz="914400" eaLnBrk="1" fontAlgn="auto" hangingPunct="1" indent="-228600" latinLnBrk="0" marL="16002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algn="l" defTabSz="914400" eaLnBrk="1" fontAlgn="auto" hangingPunct="1" indent="-228600" latinLnBrk="0" marL="20574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algn="l" defTabSz="914400" eaLnBrk="1" fontAlgn="auto" hangingPunct="1" indent="-228600" latinLnBrk="0" marL="25146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algn="l" defTabSz="914400" eaLnBrk="1" fontAlgn="auto" hangingPunct="1" indent="-228600" latinLnBrk="0" marL="29718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isarsoft.com/knowledge-hub/traffic-congestion" TargetMode="External"/><Relationship Id="rId2" Type="http://schemas.openxmlformats.org/officeDocument/2006/relationships/hyperlink" Target="https://www.isarsoft.com/knowledge-hub/wrong-way-driver-detection" TargetMode="External"/><Relationship Id="rId3" Type="http://schemas.openxmlformats.org/officeDocument/2006/relationships/hyperlink" Target="https://www.isarsoft.com/knowledge-hub/coordinated-traffic-adaptive-signal" TargetMode="Externa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4" name=""/>
        <p:cNvGrpSpPr/>
        <p:nvPr/>
      </p:nvGrpSpPr>
      <p:grpSpPr>
        <a:xfrm>
          <a:off x="0" y="0"/>
          <a:ext cx="0" cy="0"/>
          <a:chOff x="0" y="0"/>
          <a:chExt cx="0" cy="0"/>
        </a:xfrm>
      </p:grpSpPr>
      <p:sp>
        <p:nvSpPr>
          <p:cNvPr id="1048584" name="矩形"/>
          <p:cNvSpPr/>
          <p:nvPr/>
        </p:nvSpPr>
        <p:spPr>
          <a:xfrm rot="0">
            <a:off x="585018" y="309717"/>
            <a:ext cx="11139950" cy="134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PROJECT TITTLE TRAFFIC MANAGEMENT</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PHASE 3:DEVELOPMENT PART 1</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
        <p:nvSpPr>
          <p:cNvPr id="1048585" name="矩形"/>
          <p:cNvSpPr/>
          <p:nvPr/>
        </p:nvSpPr>
        <p:spPr>
          <a:xfrm rot="0">
            <a:off x="452285" y="1228637"/>
            <a:ext cx="11897032"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333333"/>
                </a:solidFill>
                <a:latin typeface="Open Sans" pitchFamily="34" charset="0"/>
                <a:ea typeface="等线" pitchFamily="0" charset="0"/>
                <a:cs typeface="Calibri" pitchFamily="0" charset="0"/>
              </a:rPr>
              <a:t>Traffic management is the </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organisation</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86" name="矩形"/>
          <p:cNvSpPr/>
          <p:nvPr/>
        </p:nvSpPr>
        <p:spPr>
          <a:xfrm rot="0">
            <a:off x="294969" y="2949678"/>
            <a:ext cx="11429999"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Traffic flow prediction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eff</a:t>
            </a:r>
            <a:r>
              <a:rPr altLang="zh-CN" baseline="0" b="0" cap="none" sz="1800" i="0" kern="1200" lang="en-US" spc="0" strike="noStrike" u="none">
                <a:solidFill>
                  <a:schemeClr val="tx1"/>
                </a:solidFill>
                <a:latin typeface="Calibri" pitchFamily="0" charset="0"/>
                <a:ea typeface="等线" pitchFamily="0" charset="0"/>
                <a:cs typeface="Calibri" pitchFamily="0" charset="0"/>
              </a:rPr>
              <a:t>AI&amp;ADS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A111E"/>
                </a:solidFill>
                <a:latin typeface="Hkgrotesk" pitchFamily="0" charset="0"/>
                <a:ea typeface="等线" pitchFamily="0" charset="0"/>
                <a:cs typeface="Calibri" pitchFamily="0" charset="0"/>
              </a:rPr>
              <a:t>ectively</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in terms of resource allocation, route optimization to minimize t</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1"/>
              </a:rPr>
              <a:t>raffic congestion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and the adjustment of traffic signal times.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Incident detection and management - A</a:t>
            </a:r>
            <a:r>
              <a:rPr altLang="zh-CN" baseline="0" b="0" cap="none" sz="1800" i="0" kern="1200" lang="en-US" spc="0" strike="noStrike" u="none">
                <a:solidFill>
                  <a:srgbClr val="0A111E"/>
                </a:solidFill>
                <a:latin typeface="Hkgrotesk" pitchFamily="0" charset="0"/>
                <a:ea typeface="等线" pitchFamily="0" charset="0"/>
                <a:cs typeface="Calibri" pitchFamily="0" charset="0"/>
              </a:rPr>
              <a:t>I-powered systems can be used to identify and detect traffic incidents such as accidents,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2"/>
              </a:rPr>
              <a:t>wrong-way driver detection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overspeeding</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or road blockages. Once detected, this information can be used to immediately dispatch personnel to the site and ensure a speedy response. It can also be used to hasten supplementary actions such as rerouting traffic from the area.</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Adaptive traffic signal control</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 Traditional traffic signal systems are programmed to operate on fixed schedules, proving inefficient in unanticipated scenarios and causing inefficient traffic flow.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3"/>
              </a:rPr>
              <a:t>Adaptive traffic signals</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are deployed to align with shifts in demand. These signals can identify peak demand conditions and adjust their timings accordingly. This helps in optimizing traffic flow and reduces congestion by placing priority on high-traffic roads.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A111E"/>
                </a:solidFill>
                <a:latin typeface="Hkgrotesk" pitchFamily="0" charset="0"/>
                <a:ea typeface="等线" pitchFamily="0" charset="0"/>
                <a:cs typeface="Calibri" pitchFamily="0" charset="0"/>
              </a:rPr>
              <a:t>The video below shows how intelligent video analysis can be used together with regular security cameras to obtain real time information about traffic flow and</a:t>
            </a:r>
            <a:endParaRPr altLang="en-US" baseline="0" b="0" cap="none" sz="1800" i="0" kern="1200" lang="zh-CN" spc="0" strike="noStrike" u="none">
              <a:solidFill>
                <a:srgbClr val="0A111E"/>
              </a:solidFill>
              <a:latin typeface="Hkgrotesk" pitchFamily="0" charset="0"/>
              <a:ea typeface="等线" pitchFamily="0" charset="0"/>
              <a:cs typeface="Calibri" pitchFamily="0" charset="0"/>
            </a:endParaRPr>
          </a:p>
        </p:txBody>
      </p:sp>
      <p:sp>
        <p:nvSpPr>
          <p:cNvPr id="1048587" name="矩形"/>
          <p:cNvSpPr/>
          <p:nvPr/>
        </p:nvSpPr>
        <p:spPr>
          <a:xfrm rot="0">
            <a:off x="452285" y="2428966"/>
            <a:ext cx="5491314"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AI&amp;ADS </a:t>
            </a: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88" name="矩形"/>
          <p:cNvSpPr/>
          <p:nvPr/>
        </p:nvSpPr>
        <p:spPr>
          <a:xfrm rot="0">
            <a:off x="162232" y="280219"/>
            <a:ext cx="11459497"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rgbClr val="202124"/>
                </a:solidFill>
                <a:latin typeface="Google Sans" pitchFamily="0" charset="0"/>
                <a:ea typeface="等线" pitchFamily="0" charset="0"/>
                <a:cs typeface="Calibri" pitchFamily="0" charset="0"/>
              </a:rPr>
              <a:t>Advertising traffic managers </a:t>
            </a:r>
            <a:r>
              <a:rPr altLang="zh-CN" baseline="0" b="0" cap="none" sz="2000" i="0" kern="1200" lang="en-US" spc="0" strike="noStrike" u="none">
                <a:solidFill>
                  <a:srgbClr val="040C28"/>
                </a:solidFill>
                <a:latin typeface="Google Sans" pitchFamily="0" charset="0"/>
                <a:ea typeface="等线" pitchFamily="0" charset="0"/>
                <a:cs typeface="Calibri" pitchFamily="0" charset="0"/>
              </a:rPr>
              <a:t>supervise a company's marketing efforts from beginning to end</a:t>
            </a:r>
            <a:r>
              <a:rPr altLang="zh-CN" baseline="0" b="0" cap="none" sz="2000" i="0" kern="1200" lang="en-US" spc="0" strike="noStrike" u="none">
                <a:solidFill>
                  <a:srgbClr val="202124"/>
                </a:solidFill>
                <a:latin typeface="Google Sans" pitchFamily="0" charset="0"/>
                <a:ea typeface="等线" pitchFamily="0" charset="0"/>
                <a:cs typeface="Calibri" pitchFamily="0" charset="0"/>
              </a:rPr>
              <a:t>. First they work with departments to set marketing budgets. Once they have a budget they may come up with a advertising campaign; assessing marketing research, the effectiveness of websites and various adverting options.</a:t>
            </a:r>
            <a:endParaRPr altLang="en-US" baseline="0" b="0" cap="none" sz="2000" i="0" kern="1200" lang="zh-CN" spc="0" strike="noStrike" u="none">
              <a:solidFill>
                <a:schemeClr val="tx1"/>
              </a:solidFill>
              <a:latin typeface="Calibri" pitchFamily="0" charset="0"/>
              <a:ea typeface="等线" pitchFamily="0" charset="0"/>
              <a:cs typeface="Calibri" pitchFamily="0" charset="0"/>
            </a:endParaRPr>
          </a:p>
        </p:txBody>
      </p:sp>
      <p:sp>
        <p:nvSpPr>
          <p:cNvPr id="1048589" name="矩形"/>
          <p:cNvSpPr/>
          <p:nvPr/>
        </p:nvSpPr>
        <p:spPr>
          <a:xfrm rot="0">
            <a:off x="81116" y="2136338"/>
            <a:ext cx="1202976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0" name="矩形"/>
          <p:cNvSpPr/>
          <p:nvPr/>
        </p:nvSpPr>
        <p:spPr>
          <a:xfrm rot="0">
            <a:off x="122462" y="1534004"/>
            <a:ext cx="11274661"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libri" pitchFamily="0" charset="0"/>
                <a:ea typeface="等线" pitchFamily="0" charset="0"/>
                <a:cs typeface="Calibri" pitchFamily="0" charset="0"/>
              </a:rPr>
              <a:t>DAC:</a:t>
            </a:r>
            <a:endParaRPr altLang="en-US" baseline="0" b="0" cap="none" sz="32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pic>
        <p:nvPicPr>
          <p:cNvPr id="2097152" name="图片" descr="do data visualization using cognos analytics"/>
          <p:cNvPicPr>
            <a:picLocks noChangeAspect="1"/>
          </p:cNvPicPr>
          <p:nvPr/>
        </p:nvPicPr>
        <p:blipFill>
          <a:blip xmlns:r="http://schemas.openxmlformats.org/officeDocument/2006/relationships" r:embed="rId1" cstate="print"/>
          <a:stretch>
            <a:fillRect/>
          </a:stretch>
        </p:blipFill>
        <p:spPr>
          <a:xfrm rot="0">
            <a:off x="0" y="-246529"/>
            <a:ext cx="12496800" cy="7351058"/>
          </a:xfrm>
          <a:prstGeom prst="rect"/>
          <a:noFill/>
          <a:ln w="12700" cap="flat" cmpd="sng">
            <a:noFill/>
            <a:prstDash val="solid"/>
            <a:miter/>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1" name="矩形"/>
          <p:cNvSpPr/>
          <p:nvPr/>
        </p:nvSpPr>
        <p:spPr>
          <a:xfrm rot="0">
            <a:off x="182880" y="350520"/>
            <a:ext cx="11826240"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An Internet of Things (IoT)-enabled intelligent traffic management system can solve pertinent issues by </a:t>
            </a:r>
            <a:r>
              <a:rPr altLang="zh-CN" baseline="0" b="1" cap="none" sz="2400" i="0" kern="1200" lang="en-US" spc="0" strike="noStrike" u="none">
                <a:solidFill>
                  <a:schemeClr val="tx1"/>
                </a:solidFill>
                <a:latin typeface="Calibri" pitchFamily="0" charset="0"/>
                <a:ea typeface="等线" pitchFamily="0" charset="0"/>
                <a:cs typeface="Calibri" pitchFamily="0" charset="0"/>
              </a:rPr>
              <a:t>leveraging technologies like wireless connectivity &amp; intelligent sensors</a:t>
            </a:r>
            <a:r>
              <a:rPr altLang="zh-CN" baseline="0" b="0" cap="none" sz="2400" i="0" kern="1200" lang="en-US" spc="0" strike="noStrike" u="none">
                <a:solidFill>
                  <a:schemeClr val="tx1"/>
                </a:solidFill>
                <a:latin typeface="Calibri" pitchFamily="0" charset="0"/>
                <a:ea typeface="等线" pitchFamily="0" charset="0"/>
                <a:cs typeface="Calibri" pitchFamily="0" charset="0"/>
              </a:rPr>
              <a:t>. Considered a cornerstone of a smart city, they help improve the comfort and safety of drivers, passengers &amp; pedestrians.</a:t>
            </a:r>
            <a:endParaRPr altLang="en-US" baseline="0" b="0" cap="none" sz="2400" i="0" kern="1200" lang="zh-CN" spc="0" strike="noStrike" u="none">
              <a:solidFill>
                <a:schemeClr val="tx1"/>
              </a:solidFill>
              <a:latin typeface="Calibri" pitchFamily="0" charset="0"/>
              <a:ea typeface="等线" pitchFamily="0" charset="0"/>
              <a:cs typeface="Calibri" pitchFamily="0" charset="0"/>
            </a:endParaRPr>
          </a:p>
        </p:txBody>
      </p:sp>
      <p:sp>
        <p:nvSpPr>
          <p:cNvPr id="1048592" name="矩形"/>
          <p:cNvSpPr/>
          <p:nvPr/>
        </p:nvSpPr>
        <p:spPr>
          <a:xfrm rot="0">
            <a:off x="289560" y="1920180"/>
            <a:ext cx="11277600" cy="358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1. Smart traffic signals</a:t>
            </a:r>
            <a:endParaRPr altLang="en-US" baseline="0" b="1"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3" name="矩形"/>
          <p:cNvSpPr/>
          <p:nvPr/>
        </p:nvSpPr>
        <p:spPr>
          <a:xfrm rot="0">
            <a:off x="289560" y="2289512"/>
            <a:ext cx="11612881" cy="62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2. Emergency assistance via IoT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4" name="矩形"/>
          <p:cNvSpPr/>
          <p:nvPr/>
        </p:nvSpPr>
        <p:spPr>
          <a:xfrm rot="0">
            <a:off x="289560" y="2658844"/>
            <a:ext cx="6096000" cy="1691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3. Optimized commutes with apps such as Waze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4. Smart parking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5. Safer truck driving and fleet management</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6. Predictive vehicle maintenance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7. Enhanced tolls and ticketing</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sp>
        <p:nvSpPr>
          <p:cNvPr id="1048595" name="矩形"/>
          <p:cNvSpPr/>
          <p:nvPr/>
        </p:nvSpPr>
        <p:spPr>
          <a:xfrm rot="0">
            <a:off x="265471" y="331838"/>
            <a:ext cx="10854813" cy="515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Traffic Lights and IoT Control Systems</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Parking Enabled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Emergency Assistance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Commute Assistance: </a:t>
            </a:r>
            <a:r>
              <a:rPr altLang="zh-CN" baseline="0" b="0" cap="none" sz="1800" i="0" kern="1200" lang="en-US" spc="0" strike="noStrike" u="none">
                <a:solidFill>
                  <a:schemeClr val="tx1"/>
                </a:solidFill>
                <a:latin typeface="Calibri" pitchFamily="0" charset="0"/>
                <a:ea typeface="等线" pitchFamily="0" charset="0"/>
                <a:cs typeface="Calibri" pitchFamily="0"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596" name="矩形"/>
          <p:cNvSpPr/>
          <p:nvPr/>
        </p:nvSpPr>
        <p:spPr>
          <a:xfrm rot="0">
            <a:off x="0" y="870155"/>
            <a:ext cx="11931446"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As a Temporary Traffic Management Designer, you will use an array of the latest software available in the industry, to the highest level from 2D street works to 3D BIM designs on high speed dual carriageways.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You will be responsible for designing these projects in line with regulations and reporting to our Design supervisor.  Other duties will include:</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Traffic Management CAD designing</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Attending client meetings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Maintenance of internal design records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Conducting design risk assessments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7" name="矩形"/>
          <p:cNvSpPr/>
          <p:nvPr/>
        </p:nvSpPr>
        <p:spPr>
          <a:xfrm rot="0">
            <a:off x="221226" y="162233"/>
            <a:ext cx="7266038"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Calibri" pitchFamily="0" charset="0"/>
                <a:ea typeface="等线" pitchFamily="0" charset="0"/>
                <a:cs typeface="Calibri" pitchFamily="0" charset="0"/>
              </a:rPr>
              <a:t>CAD:</a:t>
            </a:r>
            <a:endParaRPr altLang="en-US" baseline="0" b="0" cap="none" sz="36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8" name="矩形"/>
          <p:cNvSpPr/>
          <p:nvPr/>
        </p:nvSpPr>
        <p:spPr>
          <a:xfrm rot="0">
            <a:off x="147484" y="339212"/>
            <a:ext cx="12044517"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IBM Cloud compute type, look at your applications in your IBM® Cloud Foundry hosting environment.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those users wanting to confirm their application hosting layout, or investigate what they currently have deployed to IBM® Cloud Foundry, there are several methods to analyze their current deployment.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4"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5"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599" name="矩形"/>
          <p:cNvSpPr/>
          <p:nvPr/>
        </p:nvSpPr>
        <p:spPr>
          <a:xfrm rot="0">
            <a:off x="280219" y="390830"/>
            <a:ext cx="11253020"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Access control</a:t>
            </a:r>
            <a:r>
              <a:rPr altLang="zh-CN" baseline="0" b="0" cap="none" sz="1800" i="0" kern="1200" lang="en-US" spc="0" strike="noStrike" u="none">
                <a:solidFill>
                  <a:schemeClr val="tx1"/>
                </a:solidFill>
                <a:latin typeface="Calibri" pitchFamily="0" charset="0"/>
                <a:ea typeface="等线" pitchFamily="0" charset="0"/>
                <a:cs typeface="Calibri" pitchFamily="0" charset="0"/>
              </a:rPr>
              <a:t> - Fine grain assignment/dispensing of compute capacity to development teams.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placement</a:t>
            </a:r>
            <a:r>
              <a:rPr altLang="zh-CN" baseline="0" b="0" cap="none" sz="1800" i="0" kern="1200" lang="en-US" spc="0" strike="noStrike" u="none">
                <a:solidFill>
                  <a:schemeClr val="tx1"/>
                </a:solidFill>
                <a:latin typeface="Calibri" pitchFamily="0" charset="0"/>
                <a:ea typeface="等线" pitchFamily="0" charset="0"/>
                <a:cs typeface="Calibri" pitchFamily="0" charset="0"/>
              </a:rPr>
              <a:t> - Apps are automatically placed across multiple data-center PODs for maximum reliability.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health management</a:t>
            </a:r>
            <a:r>
              <a:rPr altLang="zh-CN" baseline="0" b="0" cap="none" sz="1800" i="0" kern="1200" lang="en-US" spc="0" strike="noStrike" u="none">
                <a:solidFill>
                  <a:schemeClr val="tx1"/>
                </a:solidFill>
                <a:latin typeface="Calibri" pitchFamily="0" charset="0"/>
                <a:ea typeface="等线" pitchFamily="0" charset="0"/>
                <a:cs typeface="Calibri" pitchFamily="0" charset="0"/>
              </a:rPr>
              <a:t> - Crashing apps restart automatically.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routing</a:t>
            </a:r>
            <a:r>
              <a:rPr altLang="zh-CN" baseline="0" b="0" cap="none" sz="1800" i="0" kern="1200" lang="en-US" spc="0" strike="noStrike" u="none">
                <a:solidFill>
                  <a:schemeClr val="tx1"/>
                </a:solidFill>
                <a:latin typeface="Calibri" pitchFamily="0" charset="0"/>
                <a:ea typeface="等线" pitchFamily="0" charset="0"/>
                <a:cs typeface="Calibri" pitchFamily="0" charset="0"/>
              </a:rPr>
              <a:t> - Internet reachable routes are automatically created for your apps.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High availability</a:t>
            </a:r>
            <a:r>
              <a:rPr altLang="zh-CN" baseline="0" b="0" cap="none" sz="1800" i="0" kern="1200" lang="en-US" spc="0" strike="noStrike" u="none">
                <a:solidFill>
                  <a:schemeClr val="tx1"/>
                </a:solidFill>
                <a:latin typeface="Calibri" pitchFamily="0" charset="0"/>
                <a:ea typeface="等线" pitchFamily="0" charset="0"/>
                <a:cs typeface="Calibri" pitchFamily="0" charset="0"/>
              </a:rPr>
              <a:t> - Supports full high availability for high app availability.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deployment scaling</a:t>
            </a:r>
            <a:r>
              <a:rPr altLang="zh-CN" baseline="0" b="0" cap="none" sz="1800" i="0" kern="1200" lang="en-US" spc="0" strike="noStrike" u="none">
                <a:solidFill>
                  <a:schemeClr val="tx1"/>
                </a:solidFill>
                <a:latin typeface="Calibri" pitchFamily="0" charset="0"/>
                <a:ea typeface="等线" pitchFamily="0" charset="0"/>
                <a:cs typeface="Calibri" pitchFamily="0" charset="0"/>
              </a:rPr>
              <a:t> - The Auto-Scaling for IBM Cloud service automatically increases or decreases the compute capacity of your app, to rapidly adjust to dynamic loading needs.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600" name="矩形"/>
          <p:cNvSpPr/>
          <p:nvPr/>
        </p:nvSpPr>
        <p:spPr>
          <a:xfrm rot="10800000" flipH="1" flipV="1">
            <a:off x="280219" y="3249929"/>
            <a:ext cx="11707762"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RAVIVARMAN KP</dc:creator>
  <cp:lastModifiedBy>root</cp:lastModifiedBy>
  <dcterms:created xsi:type="dcterms:W3CDTF">2023-10-13T04:43:48Z</dcterms:created>
  <dcterms:modified xsi:type="dcterms:W3CDTF">2023-10-16T14:22:58Z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c4bbebfb8df64392abba831531980e11</vt:lpwstr>
  </property>
</Properties>
</file>