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varScale="1">
        <p:scale>
          <a:sx n="82" d="100"/>
          <a:sy n="82" d="100"/>
        </p:scale>
        <p:origin x="720" y="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01"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1048602" name="文本框"/>
          <p:cNvSpPr>
            <a:spLocks noGrp="1"/>
          </p:cNvSpPr>
          <p:nvPr>
            <p:ph type="subTitle" idx="1"/>
          </p:nvPr>
        </p:nvSpPr>
        <p:spPr>
          <a:xfrm>
            <a:off x="1828800" y="3886199"/>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p>
        </p:txBody>
      </p:sp>
      <p:sp>
        <p:nvSpPr>
          <p:cNvPr id="1048603"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04" name="文本框"/>
          <p:cNvSpPr>
            <a:spLocks noGrp="1"/>
          </p:cNvSpPr>
          <p:nvPr>
            <p:ph type="ftr" sz="quarter" idx="11"/>
          </p:nvPr>
        </p:nvSpPr>
        <p:spPr/>
        <p:txBody>
          <a:bodyPr/>
          <a:lstStyle/>
          <a:p>
            <a:endParaRPr lang="zh-CN" altLang="en-US"/>
          </a:p>
        </p:txBody>
      </p:sp>
      <p:sp>
        <p:nvSpPr>
          <p:cNvPr id="104860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048626" name="文本框"/>
          <p:cNvSpPr>
            <a:spLocks noGrp="1"/>
          </p:cNvSpPr>
          <p:nvPr>
            <p:ph type="title"/>
          </p:nvPr>
        </p:nvSpPr>
        <p:spPr/>
        <p:txBody>
          <a:bodyPr/>
          <a:lstStyle/>
          <a:p>
            <a:r>
              <a:rPr lang="zh-CN" altLang="en-US"/>
              <a:t>单击此处编辑母版标题样式</a:t>
            </a:r>
          </a:p>
        </p:txBody>
      </p:sp>
      <p:sp>
        <p:nvSpPr>
          <p:cNvPr id="1048627"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28"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29" name="文本框"/>
          <p:cNvSpPr>
            <a:spLocks noGrp="1"/>
          </p:cNvSpPr>
          <p:nvPr>
            <p:ph type="ftr" sz="quarter" idx="11"/>
          </p:nvPr>
        </p:nvSpPr>
        <p:spPr/>
        <p:txBody>
          <a:bodyPr/>
          <a:lstStyle/>
          <a:p>
            <a:endParaRPr lang="zh-CN" altLang="en-US"/>
          </a:p>
        </p:txBody>
      </p:sp>
      <p:sp>
        <p:nvSpPr>
          <p:cNvPr id="1048630"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610"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1048611"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12"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13" name="文本框"/>
          <p:cNvSpPr>
            <a:spLocks noGrp="1"/>
          </p:cNvSpPr>
          <p:nvPr>
            <p:ph type="ftr" sz="quarter" idx="11"/>
          </p:nvPr>
        </p:nvSpPr>
        <p:spPr/>
        <p:txBody>
          <a:bodyPr/>
          <a:lstStyle/>
          <a:p>
            <a:endParaRPr lang="zh-CN" altLang="en-US"/>
          </a:p>
        </p:txBody>
      </p:sp>
      <p:sp>
        <p:nvSpPr>
          <p:cNvPr id="104861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048581"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1048582"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048583"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15" name="文本框"/>
          <p:cNvSpPr>
            <a:spLocks noGrp="1"/>
          </p:cNvSpPr>
          <p:nvPr>
            <p:ph type="title"/>
          </p:nvPr>
        </p:nvSpPr>
        <p:spPr/>
        <p:txBody>
          <a:bodyPr/>
          <a:lstStyle/>
          <a:p>
            <a:r>
              <a:rPr lang="zh-CN" altLang="en-US"/>
              <a:t>单击此处编辑母版标题样式</a:t>
            </a:r>
          </a:p>
        </p:txBody>
      </p:sp>
      <p:sp>
        <p:nvSpPr>
          <p:cNvPr id="1048616"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17"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18" name="文本框"/>
          <p:cNvSpPr>
            <a:spLocks noGrp="1"/>
          </p:cNvSpPr>
          <p:nvPr>
            <p:ph type="ftr" sz="quarter" idx="11"/>
          </p:nvPr>
        </p:nvSpPr>
        <p:spPr/>
        <p:txBody>
          <a:bodyPr/>
          <a:lstStyle/>
          <a:p>
            <a:endParaRPr lang="zh-CN" altLang="en-US"/>
          </a:p>
        </p:txBody>
      </p:sp>
      <p:sp>
        <p:nvSpPr>
          <p:cNvPr id="104861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31"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1048632"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048633"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34" name="文本框"/>
          <p:cNvSpPr>
            <a:spLocks noGrp="1"/>
          </p:cNvSpPr>
          <p:nvPr>
            <p:ph type="ftr" sz="quarter" idx="11"/>
          </p:nvPr>
        </p:nvSpPr>
        <p:spPr/>
        <p:txBody>
          <a:bodyPr/>
          <a:lstStyle/>
          <a:p>
            <a:endParaRPr lang="zh-CN" altLang="en-US"/>
          </a:p>
        </p:txBody>
      </p:sp>
      <p:sp>
        <p:nvSpPr>
          <p:cNvPr id="104863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36" name="文本框"/>
          <p:cNvSpPr>
            <a:spLocks noGrp="1"/>
          </p:cNvSpPr>
          <p:nvPr>
            <p:ph type="title"/>
          </p:nvPr>
        </p:nvSpPr>
        <p:spPr/>
        <p:txBody>
          <a:bodyPr/>
          <a:lstStyle/>
          <a:p>
            <a:r>
              <a:rPr lang="zh-CN" altLang="en-US"/>
              <a:t>单击此处编辑母版标题样式</a:t>
            </a:r>
          </a:p>
        </p:txBody>
      </p:sp>
      <p:sp>
        <p:nvSpPr>
          <p:cNvPr id="10486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39"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40" name="文本框"/>
          <p:cNvSpPr>
            <a:spLocks noGrp="1"/>
          </p:cNvSpPr>
          <p:nvPr>
            <p:ph type="ftr" sz="quarter" idx="11"/>
          </p:nvPr>
        </p:nvSpPr>
        <p:spPr/>
        <p:txBody>
          <a:bodyPr/>
          <a:lstStyle/>
          <a:p>
            <a:endParaRPr lang="zh-CN" altLang="en-US"/>
          </a:p>
        </p:txBody>
      </p:sp>
      <p:sp>
        <p:nvSpPr>
          <p:cNvPr id="1048641"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42" name="文本框"/>
          <p:cNvSpPr>
            <a:spLocks noGrp="1"/>
          </p:cNvSpPr>
          <p:nvPr>
            <p:ph type="title"/>
          </p:nvPr>
        </p:nvSpPr>
        <p:spPr/>
        <p:txBody>
          <a:bodyPr/>
          <a:lstStyle/>
          <a:p>
            <a:r>
              <a:rPr lang="zh-CN" altLang="en-US"/>
              <a:t>单击此处编辑母版标题样式</a:t>
            </a:r>
          </a:p>
        </p:txBody>
      </p:sp>
      <p:sp>
        <p:nvSpPr>
          <p:cNvPr id="104864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4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4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7"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48" name="文本框"/>
          <p:cNvSpPr>
            <a:spLocks noGrp="1"/>
          </p:cNvSpPr>
          <p:nvPr>
            <p:ph type="ftr" sz="quarter" idx="11"/>
          </p:nvPr>
        </p:nvSpPr>
        <p:spPr/>
        <p:txBody>
          <a:bodyPr/>
          <a:lstStyle/>
          <a:p>
            <a:endParaRPr lang="zh-CN" altLang="en-US"/>
          </a:p>
        </p:txBody>
      </p:sp>
      <p:sp>
        <p:nvSpPr>
          <p:cNvPr id="104864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文本框"/>
          <p:cNvSpPr>
            <a:spLocks noGrp="1"/>
          </p:cNvSpPr>
          <p:nvPr>
            <p:ph type="title"/>
          </p:nvPr>
        </p:nvSpPr>
        <p:spPr/>
        <p:txBody>
          <a:bodyPr/>
          <a:lstStyle/>
          <a:p>
            <a:r>
              <a:rPr lang="zh-CN" altLang="en-US"/>
              <a:t>单击此处编辑母版标题样式</a:t>
            </a:r>
          </a:p>
        </p:txBody>
      </p:sp>
      <p:sp>
        <p:nvSpPr>
          <p:cNvPr id="1048607"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08" name="文本框"/>
          <p:cNvSpPr>
            <a:spLocks noGrp="1"/>
          </p:cNvSpPr>
          <p:nvPr>
            <p:ph type="ftr" sz="quarter" idx="11"/>
          </p:nvPr>
        </p:nvSpPr>
        <p:spPr/>
        <p:txBody>
          <a:bodyPr/>
          <a:lstStyle/>
          <a:p>
            <a:endParaRPr lang="zh-CN" altLang="en-US"/>
          </a:p>
        </p:txBody>
      </p:sp>
      <p:sp>
        <p:nvSpPr>
          <p:cNvPr id="104860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50"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51" name="文本框"/>
          <p:cNvSpPr>
            <a:spLocks noGrp="1"/>
          </p:cNvSpPr>
          <p:nvPr>
            <p:ph type="ftr" sz="quarter" idx="11"/>
          </p:nvPr>
        </p:nvSpPr>
        <p:spPr/>
        <p:txBody>
          <a:bodyPr/>
          <a:lstStyle/>
          <a:p>
            <a:endParaRPr lang="zh-CN" altLang="en-US"/>
          </a:p>
        </p:txBody>
      </p:sp>
      <p:sp>
        <p:nvSpPr>
          <p:cNvPr id="1048652"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53"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104865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5"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56"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57" name="文本框"/>
          <p:cNvSpPr>
            <a:spLocks noGrp="1"/>
          </p:cNvSpPr>
          <p:nvPr>
            <p:ph type="ftr" sz="quarter" idx="11"/>
          </p:nvPr>
        </p:nvSpPr>
        <p:spPr/>
        <p:txBody>
          <a:bodyPr/>
          <a:lstStyle/>
          <a:p>
            <a:endParaRPr lang="zh-CN" altLang="en-US"/>
          </a:p>
        </p:txBody>
      </p:sp>
      <p:sp>
        <p:nvSpPr>
          <p:cNvPr id="1048658"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20"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621"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22"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23"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1048624" name="文本框"/>
          <p:cNvSpPr>
            <a:spLocks noGrp="1"/>
          </p:cNvSpPr>
          <p:nvPr>
            <p:ph type="ftr" sz="quarter" idx="11"/>
          </p:nvPr>
        </p:nvSpPr>
        <p:spPr/>
        <p:txBody>
          <a:bodyPr/>
          <a:lstStyle/>
          <a:p>
            <a:endParaRPr lang="zh-CN" altLang="en-US"/>
          </a:p>
        </p:txBody>
      </p:sp>
      <p:sp>
        <p:nvSpPr>
          <p:cNvPr id="104862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1048577"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578"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10/31/2023</a:t>
            </a:fld>
            <a:endParaRPr lang="zh-CN" altLang="en-US" sz="1200">
              <a:solidFill>
                <a:srgbClr val="898989"/>
              </a:solidFill>
              <a:latin typeface="Calibri" charset="0"/>
              <a:ea typeface="等线" charset="0"/>
              <a:cs typeface="Calibri" charset="0"/>
            </a:endParaRPr>
          </a:p>
        </p:txBody>
      </p:sp>
      <p:sp>
        <p:nvSpPr>
          <p:cNvPr id="1048579"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048580"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sarsoft.com/knowledge-hub/wrong-way-driver-detection" TargetMode="External"/><Relationship Id="rId2" Type="http://schemas.openxmlformats.org/officeDocument/2006/relationships/hyperlink" Target="https://www.isarsoft.com/knowledge-hub/traffic-congestion" TargetMode="External"/><Relationship Id="rId1" Type="http://schemas.openxmlformats.org/officeDocument/2006/relationships/slideLayout" Target="../slideLayouts/slideLayout12.xml"/><Relationship Id="rId4" Type="http://schemas.openxmlformats.org/officeDocument/2006/relationships/hyperlink" Target="https://www.isarsoft.com/knowledge-hub/coordinated-traffic-adaptive-sig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4" name="矩形"/>
          <p:cNvSpPr/>
          <p:nvPr/>
        </p:nvSpPr>
        <p:spPr>
          <a:xfrm>
            <a:off x="585018" y="309717"/>
            <a:ext cx="11139950" cy="134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等线" charset="0"/>
                <a:cs typeface="Calibri" charset="0"/>
              </a:rPr>
              <a:t>                            PROJECT TITTLE TRAFFIC MANAGEMENT</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等线" charset="0"/>
                <a:cs typeface="Calibri" charset="0"/>
              </a:rPr>
              <a:t>                              PHASE 3:DEVELOPMENT PART 1</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charset="0"/>
              <a:ea typeface="等线" charset="0"/>
              <a:cs typeface="Calibri" charset="0"/>
            </a:endParaRPr>
          </a:p>
        </p:txBody>
      </p:sp>
      <p:sp>
        <p:nvSpPr>
          <p:cNvPr id="1048585" name="矩形"/>
          <p:cNvSpPr/>
          <p:nvPr/>
        </p:nvSpPr>
        <p:spPr>
          <a:xfrm>
            <a:off x="452285" y="1228637"/>
            <a:ext cx="11897032"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333333"/>
                </a:solidFill>
                <a:latin typeface="Open Sans" pitchFamily="34" charset="0"/>
                <a:ea typeface="等线" charset="0"/>
                <a:cs typeface="Calibri" charset="0"/>
              </a:rPr>
              <a:t>Traffic management is the organisation,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lang="zh-CN" altLang="en-US" sz="1800" b="0" i="0" u="none" strike="noStrike" kern="1200" cap="none" spc="0" baseline="0">
              <a:solidFill>
                <a:schemeClr val="tx1"/>
              </a:solidFill>
              <a:latin typeface="Calibri" charset="0"/>
              <a:ea typeface="等线" charset="0"/>
              <a:cs typeface="Calibri" charset="0"/>
            </a:endParaRPr>
          </a:p>
        </p:txBody>
      </p:sp>
      <p:sp>
        <p:nvSpPr>
          <p:cNvPr id="1048586" name="矩形"/>
          <p:cNvSpPr/>
          <p:nvPr/>
        </p:nvSpPr>
        <p:spPr>
          <a:xfrm>
            <a:off x="294969" y="2949678"/>
            <a:ext cx="11429999" cy="4625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charset="0"/>
                <a:ea typeface="等线" charset="0"/>
                <a:cs typeface="Calibri" charset="0"/>
              </a:rPr>
              <a:t>Traffic flow prediction </a:t>
            </a:r>
            <a:r>
              <a:rPr lang="en-US" altLang="zh-CN" sz="1800" b="0" i="0" u="none" strike="noStrike" kern="1200" cap="none" spc="0" baseline="0">
                <a:solidFill>
                  <a:srgbClr val="0A111E"/>
                </a:solidFill>
                <a:latin typeface="Hkgrotesk" charset="0"/>
                <a:ea typeface="等线" charset="0"/>
                <a:cs typeface="Calibri"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eff</a:t>
            </a:r>
            <a:r>
              <a:rPr lang="en-US" altLang="zh-CN" sz="1800" b="0" i="0" u="none" strike="noStrike" kern="1200" cap="none" spc="0" baseline="0">
                <a:solidFill>
                  <a:schemeClr val="tx1"/>
                </a:solidFill>
                <a:latin typeface="Calibri" charset="0"/>
                <a:ea typeface="等线" charset="0"/>
                <a:cs typeface="Calibri" charset="0"/>
              </a:rPr>
              <a:t>AI&amp;ADS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A111E"/>
                </a:solidFill>
                <a:latin typeface="Hkgrotesk" charset="0"/>
                <a:ea typeface="等线" charset="0"/>
                <a:cs typeface="Calibri" charset="0"/>
              </a:rPr>
              <a:t>ectively in terms of resource allocation, route optimization to minimize t</a:t>
            </a:r>
            <a:r>
              <a:rPr lang="en-US" altLang="zh-CN" sz="1800" b="0" i="0" u="none" strike="noStrike" kern="1200" cap="none" spc="0" baseline="0">
                <a:solidFill>
                  <a:srgbClr val="0A111E"/>
                </a:solidFill>
                <a:latin typeface="Hkgrotesk" charset="0"/>
                <a:ea typeface="等线" charset="0"/>
                <a:cs typeface="Calibri" charset="0"/>
                <a:hlinkClick r:id="rId2"/>
              </a:rPr>
              <a:t>raffic congestion</a:t>
            </a:r>
            <a:r>
              <a:rPr lang="en-US" altLang="zh-CN" sz="1800" b="0" i="0" u="none" strike="noStrike" kern="1200" cap="none" spc="0" baseline="0">
                <a:solidFill>
                  <a:srgbClr val="0A111E"/>
                </a:solidFill>
                <a:latin typeface="Hkgrotesk" charset="0"/>
                <a:ea typeface="等线" charset="0"/>
                <a:cs typeface="Calibri" charset="0"/>
              </a:rPr>
              <a:t>, and the adjustment of traffic signal times.</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charset="0"/>
                <a:ea typeface="等线" charset="0"/>
                <a:cs typeface="Calibri" charset="0"/>
              </a:rPr>
              <a:t>Incident detection and management - A</a:t>
            </a:r>
            <a:r>
              <a:rPr lang="en-US" altLang="zh-CN" sz="1800" b="0" i="0" u="none" strike="noStrike" kern="1200" cap="none" spc="0" baseline="0">
                <a:solidFill>
                  <a:srgbClr val="0A111E"/>
                </a:solidFill>
                <a:latin typeface="Hkgrotesk" charset="0"/>
                <a:ea typeface="等线" charset="0"/>
                <a:cs typeface="Calibri" charset="0"/>
              </a:rPr>
              <a:t>I-powered systems can be used to identify and detect traffic incidents such as accidents, </a:t>
            </a:r>
            <a:r>
              <a:rPr lang="en-US" altLang="zh-CN" sz="1800" b="0" i="0" u="none" strike="noStrike" kern="1200" cap="none" spc="0" baseline="0">
                <a:solidFill>
                  <a:srgbClr val="0A111E"/>
                </a:solidFill>
                <a:latin typeface="Hkgrotesk" charset="0"/>
                <a:ea typeface="等线" charset="0"/>
                <a:cs typeface="Calibri" charset="0"/>
                <a:hlinkClick r:id="rId3"/>
              </a:rPr>
              <a:t>wrong-way driver detection</a:t>
            </a:r>
            <a:r>
              <a:rPr lang="en-US" altLang="zh-CN" sz="1800" b="0" i="0" u="none" strike="noStrike" kern="1200" cap="none" spc="0" baseline="0">
                <a:solidFill>
                  <a:srgbClr val="0A111E"/>
                </a:solidFill>
                <a:latin typeface="Hkgrotesk" charset="0"/>
                <a:ea typeface="等线" charset="0"/>
                <a:cs typeface="Calibri" charset="0"/>
              </a:rPr>
              <a:t>, overspeeding, or road blockages. Once detected, this information can be used to immediately dispatch personnel to the site and ensure a speedy response. It can also be used to hasten supplementary actions such as rerouting traffic from the area.</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charset="0"/>
                <a:ea typeface="等线" charset="0"/>
                <a:cs typeface="Calibri" charset="0"/>
              </a:rPr>
              <a:t>Adaptive traffic signal control</a:t>
            </a:r>
            <a:r>
              <a:rPr lang="en-US" altLang="zh-CN" sz="1800" b="0" i="0" u="none" strike="noStrike" kern="1200" cap="none" spc="0" baseline="0">
                <a:solidFill>
                  <a:srgbClr val="0A111E"/>
                </a:solidFill>
                <a:latin typeface="Hkgrotesk" charset="0"/>
                <a:ea typeface="等线" charset="0"/>
                <a:cs typeface="Calibri" charset="0"/>
              </a:rPr>
              <a:t> - Traditional traffic signal systems are programmed to operate on fixed schedules, proving inefficient in unanticipated scenarios and causing inefficient traffic flow. </a:t>
            </a:r>
            <a:r>
              <a:rPr lang="en-US" altLang="zh-CN" sz="1800" b="0" i="0" u="none" strike="noStrike" kern="1200" cap="none" spc="0" baseline="0">
                <a:solidFill>
                  <a:srgbClr val="0A111E"/>
                </a:solidFill>
                <a:latin typeface="Hkgrotesk" charset="0"/>
                <a:ea typeface="等线" charset="0"/>
                <a:cs typeface="Calibri" charset="0"/>
                <a:hlinkClick r:id="rId4"/>
              </a:rPr>
              <a:t>Adaptive traffic signals</a:t>
            </a:r>
            <a:r>
              <a:rPr lang="en-US" altLang="zh-CN" sz="1800" b="0" i="0" u="none" strike="noStrike" kern="1200" cap="none" spc="0" baseline="0">
                <a:solidFill>
                  <a:srgbClr val="0A111E"/>
                </a:solidFill>
                <a:latin typeface="Hkgrotesk" charset="0"/>
                <a:ea typeface="等线" charset="0"/>
                <a:cs typeface="Calibri" charset="0"/>
              </a:rPr>
              <a:t> are deployed to align with shifts in demand. These signals can identify peak demand conditions and adjust their timings accordingly. This helps in optimizing traffic flow and reduces congestion by placing priority on high-traffic roads.</a:t>
            </a:r>
          </a:p>
          <a:p>
            <a:pPr marL="0" indent="0" algn="l">
              <a:lnSpc>
                <a:spcPct val="100000"/>
              </a:lnSpc>
              <a:spcBef>
                <a:spcPts val="0"/>
              </a:spcBef>
              <a:spcAft>
                <a:spcPts val="0"/>
              </a:spcAft>
              <a:buNone/>
            </a:pPr>
            <a:r>
              <a:rPr lang="en-US" altLang="zh-CN" sz="1800" b="0" i="0" u="none" strike="noStrike" kern="1200" cap="none" spc="0" baseline="0">
                <a:solidFill>
                  <a:srgbClr val="0A111E"/>
                </a:solidFill>
                <a:latin typeface="Hkgrotesk" charset="0"/>
                <a:ea typeface="等线" charset="0"/>
                <a:cs typeface="Calibri" charset="0"/>
              </a:rPr>
              <a:t>The video below shows how intelligent video analysis can be used together with regular security cameras to obtain real time information about traffic flow and</a:t>
            </a:r>
            <a:endParaRPr lang="zh-CN" altLang="en-US" sz="1800" b="0" i="0" u="none" strike="noStrike" kern="1200" cap="none" spc="0" baseline="0">
              <a:solidFill>
                <a:srgbClr val="0A111E"/>
              </a:solidFill>
              <a:latin typeface="Hkgrotesk" charset="0"/>
              <a:ea typeface="等线" charset="0"/>
              <a:cs typeface="Calibri" charset="0"/>
            </a:endParaRPr>
          </a:p>
        </p:txBody>
      </p:sp>
      <p:sp>
        <p:nvSpPr>
          <p:cNvPr id="1048587" name="矩形"/>
          <p:cNvSpPr/>
          <p:nvPr/>
        </p:nvSpPr>
        <p:spPr>
          <a:xfrm>
            <a:off x="452285" y="2428966"/>
            <a:ext cx="5491314"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等线" charset="0"/>
                <a:cs typeface="Calibri" charset="0"/>
              </a:rPr>
              <a:t>AI&amp;ADS </a:t>
            </a:r>
            <a:endParaRPr lang="zh-CN" altLang="en-US" sz="2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8" name="矩形"/>
          <p:cNvSpPr/>
          <p:nvPr/>
        </p:nvSpPr>
        <p:spPr>
          <a:xfrm>
            <a:off x="162232" y="280219"/>
            <a:ext cx="11459497" cy="1310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rgbClr val="202124"/>
                </a:solidFill>
                <a:latin typeface="Google Sans" charset="0"/>
                <a:ea typeface="等线" charset="0"/>
                <a:cs typeface="Calibri" charset="0"/>
              </a:rPr>
              <a:t>Advertising traffic managers </a:t>
            </a:r>
            <a:r>
              <a:rPr lang="en-US" altLang="zh-CN" sz="2000" b="0" i="0" u="none" strike="noStrike" kern="1200" cap="none" spc="0" baseline="0">
                <a:solidFill>
                  <a:srgbClr val="040C28"/>
                </a:solidFill>
                <a:latin typeface="Google Sans" charset="0"/>
                <a:ea typeface="等线" charset="0"/>
                <a:cs typeface="Calibri" charset="0"/>
              </a:rPr>
              <a:t>supervise a company's marketing efforts from beginning to end</a:t>
            </a:r>
            <a:r>
              <a:rPr lang="en-US" altLang="zh-CN" sz="2000" b="0" i="0" u="none" strike="noStrike" kern="1200" cap="none" spc="0" baseline="0">
                <a:solidFill>
                  <a:srgbClr val="202124"/>
                </a:solidFill>
                <a:latin typeface="Google Sans" charset="0"/>
                <a:ea typeface="等线" charset="0"/>
                <a:cs typeface="Calibri" charset="0"/>
              </a:rPr>
              <a:t>. First they work with departments to set marketing budgets. Once they have a budget they may come up with a advertising campaign; assessing marketing research, the effectiveness of websites and various adverting options.</a:t>
            </a:r>
            <a:endParaRPr lang="zh-CN" altLang="en-US" sz="2000" b="0" i="0" u="none" strike="noStrike" kern="1200" cap="none" spc="0" baseline="0">
              <a:solidFill>
                <a:schemeClr val="tx1"/>
              </a:solidFill>
              <a:latin typeface="Calibri" charset="0"/>
              <a:ea typeface="等线" charset="0"/>
              <a:cs typeface="Calibri" charset="0"/>
            </a:endParaRPr>
          </a:p>
        </p:txBody>
      </p:sp>
      <p:sp>
        <p:nvSpPr>
          <p:cNvPr id="1048589" name="矩形"/>
          <p:cNvSpPr/>
          <p:nvPr/>
        </p:nvSpPr>
        <p:spPr>
          <a:xfrm>
            <a:off x="81116" y="2136338"/>
            <a:ext cx="12029769"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charset="0"/>
                <a:cs typeface="Calibri"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p>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charset="0"/>
                <a:cs typeface="Calibri"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
        <p:nvSpPr>
          <p:cNvPr id="1048590" name="矩形"/>
          <p:cNvSpPr/>
          <p:nvPr/>
        </p:nvSpPr>
        <p:spPr>
          <a:xfrm>
            <a:off x="122462" y="1534004"/>
            <a:ext cx="11274661" cy="577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charset="0"/>
                <a:ea typeface="等线" charset="0"/>
                <a:cs typeface="Calibri" charset="0"/>
              </a:rPr>
              <a:t>DAC:</a:t>
            </a:r>
            <a:endParaRPr lang="zh-CN" altLang="en-US" sz="32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图片" descr="do data visualization using cognos analytics"/>
          <p:cNvPicPr>
            <a:picLocks noChangeAspect="1"/>
          </p:cNvPicPr>
          <p:nvPr/>
        </p:nvPicPr>
        <p:blipFill>
          <a:blip r:embed="rId2" cstate="print"/>
          <a:stretch>
            <a:fillRect/>
          </a:stretch>
        </p:blipFill>
        <p:spPr>
          <a:xfrm>
            <a:off x="0" y="-246529"/>
            <a:ext cx="12496800" cy="7351058"/>
          </a:xfrm>
          <a:prstGeom prst="rect">
            <a:avLst/>
          </a:prstGeom>
          <a:noFill/>
          <a:ln w="12700" cap="flat" cmpd="sng">
            <a:noFill/>
            <a:prstDash val="solid"/>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1" name="矩形"/>
          <p:cNvSpPr/>
          <p:nvPr/>
        </p:nvSpPr>
        <p:spPr>
          <a:xfrm>
            <a:off x="182880" y="350520"/>
            <a:ext cx="11826240" cy="1539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等线" charset="0"/>
                <a:cs typeface="Calibri" charset="0"/>
              </a:rPr>
              <a:t>An Internet of Things (IoT)-enabled intelligent traffic management system can solve pertinent issues by </a:t>
            </a:r>
            <a:r>
              <a:rPr lang="en-US" altLang="zh-CN" sz="2400" b="1" i="0" u="none" strike="noStrike" kern="1200" cap="none" spc="0" baseline="0">
                <a:solidFill>
                  <a:schemeClr val="tx1"/>
                </a:solidFill>
                <a:latin typeface="Calibri" charset="0"/>
                <a:ea typeface="等线" charset="0"/>
                <a:cs typeface="Calibri" charset="0"/>
              </a:rPr>
              <a:t>leveraging technologies like wireless connectivity &amp; intelligent sensors</a:t>
            </a:r>
            <a:r>
              <a:rPr lang="en-US" altLang="zh-CN" sz="2400" b="0" i="0" u="none" strike="noStrike" kern="1200" cap="none" spc="0" baseline="0">
                <a:solidFill>
                  <a:schemeClr val="tx1"/>
                </a:solidFill>
                <a:latin typeface="Calibri" charset="0"/>
                <a:ea typeface="等线" charset="0"/>
                <a:cs typeface="Calibri" charset="0"/>
              </a:rPr>
              <a:t>. Considered a cornerstone of a smart city, they help improve the comfort and safety of drivers, passengers &amp; pedestrians.</a:t>
            </a:r>
            <a:endParaRPr lang="zh-CN" altLang="en-US" sz="2400" b="0" i="0" u="none" strike="noStrike" kern="1200" cap="none" spc="0" baseline="0">
              <a:solidFill>
                <a:schemeClr val="tx1"/>
              </a:solidFill>
              <a:latin typeface="Calibri" charset="0"/>
              <a:ea typeface="等线" charset="0"/>
              <a:cs typeface="Calibri" charset="0"/>
            </a:endParaRPr>
          </a:p>
        </p:txBody>
      </p:sp>
      <p:sp>
        <p:nvSpPr>
          <p:cNvPr id="1048592" name="矩形"/>
          <p:cNvSpPr/>
          <p:nvPr/>
        </p:nvSpPr>
        <p:spPr>
          <a:xfrm>
            <a:off x="289560" y="1920180"/>
            <a:ext cx="11277600" cy="358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1. Smart traffic signals</a:t>
            </a:r>
            <a:endParaRPr lang="zh-CN" altLang="en-US" sz="1800" b="1" i="0" u="none" strike="noStrike" kern="1200" cap="none" spc="0" baseline="0">
              <a:solidFill>
                <a:schemeClr val="tx1"/>
              </a:solidFill>
              <a:latin typeface="Calibri" charset="0"/>
              <a:ea typeface="等线" charset="0"/>
              <a:cs typeface="Calibri" charset="0"/>
            </a:endParaRPr>
          </a:p>
        </p:txBody>
      </p:sp>
      <p:sp>
        <p:nvSpPr>
          <p:cNvPr id="1048593" name="矩形"/>
          <p:cNvSpPr/>
          <p:nvPr/>
        </p:nvSpPr>
        <p:spPr>
          <a:xfrm>
            <a:off x="289560" y="2289512"/>
            <a:ext cx="11612881"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2. Emergency assistance via IoT technology</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
        <p:nvSpPr>
          <p:cNvPr id="1048594" name="矩形"/>
          <p:cNvSpPr/>
          <p:nvPr/>
        </p:nvSpPr>
        <p:spPr>
          <a:xfrm>
            <a:off x="289560" y="2658844"/>
            <a:ext cx="6096000"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3. Optimized commutes with apps such as Waze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4. Smart parking technology</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5. Safer truck driving and fleet management</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6. Predictive vehicle maintenance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等线" charset="0"/>
                <a:cs typeface="Calibri" charset="0"/>
              </a:rPr>
              <a:t>7. Enhanced tolls and ticketing</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5" name="矩形"/>
          <p:cNvSpPr/>
          <p:nvPr/>
        </p:nvSpPr>
        <p:spPr>
          <a:xfrm>
            <a:off x="265471" y="331838"/>
            <a:ext cx="10854813"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charset="0"/>
                <a:ea typeface="等线" charset="0"/>
                <a:cs typeface="Calibri" charset="0"/>
              </a:rPr>
              <a:t>Traffic Lights and IoT Control Systems</a:t>
            </a:r>
            <a:r>
              <a:rPr lang="en-US" altLang="zh-CN" sz="1800" b="0" i="0" u="none" strike="noStrike" kern="1200" cap="none" spc="0" baseline="0">
                <a:solidFill>
                  <a:schemeClr val="tx1"/>
                </a:solidFill>
                <a:latin typeface="Calibri" charset="0"/>
                <a:ea typeface="等线" charset="0"/>
                <a:cs typeface="Calibri"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charset="0"/>
                <a:ea typeface="等线" charset="0"/>
                <a:cs typeface="Calibri" charset="0"/>
              </a:rPr>
              <a:t>Parking Enabled through IoT</a:t>
            </a:r>
            <a:r>
              <a:rPr lang="en-US" altLang="zh-CN" sz="1800" b="0" i="0" u="none" strike="noStrike" kern="1200" cap="none" spc="0" baseline="0">
                <a:solidFill>
                  <a:schemeClr val="tx1"/>
                </a:solidFill>
                <a:latin typeface="Calibri" charset="0"/>
                <a:ea typeface="等线" charset="0"/>
                <a:cs typeface="Calibri"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charset="0"/>
                <a:ea typeface="等线" charset="0"/>
                <a:cs typeface="Calibri" charset="0"/>
              </a:rPr>
              <a:t>Emergency Assistance through IoT</a:t>
            </a:r>
            <a:r>
              <a:rPr lang="en-US" altLang="zh-CN" sz="1800" b="0" i="0" u="none" strike="noStrike" kern="1200" cap="none" spc="0" baseline="0">
                <a:solidFill>
                  <a:schemeClr val="tx1"/>
                </a:solidFill>
                <a:latin typeface="Calibri" charset="0"/>
                <a:ea typeface="等线" charset="0"/>
                <a:cs typeface="Calibri"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charset="0"/>
                <a:ea typeface="等线" charset="0"/>
                <a:cs typeface="Calibri" charset="0"/>
              </a:rPr>
              <a:t>Commute Assistance: </a:t>
            </a:r>
            <a:r>
              <a:rPr lang="en-US" altLang="zh-CN" sz="1800" b="0" i="0" u="none" strike="noStrike" kern="1200" cap="none" spc="0" baseline="0">
                <a:solidFill>
                  <a:schemeClr val="tx1"/>
                </a:solidFill>
                <a:latin typeface="Calibri" charset="0"/>
                <a:ea typeface="等线" charset="0"/>
                <a:cs typeface="Calibri"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lang="zh-CN" altLang="en-US"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6" name="矩形"/>
          <p:cNvSpPr/>
          <p:nvPr/>
        </p:nvSpPr>
        <p:spPr>
          <a:xfrm>
            <a:off x="0" y="870155"/>
            <a:ext cx="11931446"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等线" charset="0"/>
                <a:cs typeface="Calibri" charset="0"/>
              </a:rPr>
              <a:t>As a Temporary Traffic Management Designer, you will use an array of the latest software available in the industry, to the highest level from 2D street works to 3D BIM designs on high speed dual carriageways.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等线" charset="0"/>
                <a:cs typeface="Calibri" charset="0"/>
              </a:rPr>
              <a:t>You will be responsible for designing these projects in line with regulations and reporting to our Design supervisor.  Other duties will include:</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等线" charset="0"/>
                <a:cs typeface="Calibri" charset="0"/>
              </a:rPr>
              <a:t>Traffic Management CAD designing</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等线" charset="0"/>
                <a:cs typeface="Calibri" charset="0"/>
              </a:rPr>
              <a:t>Attending client meetings</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等线" charset="0"/>
                <a:cs typeface="Calibri" charset="0"/>
              </a:rPr>
              <a:t>Maintenance of internal design records</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等线" charset="0"/>
                <a:cs typeface="Calibri" charset="0"/>
              </a:rPr>
              <a:t>Conducting design risk assessments</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
        <p:nvSpPr>
          <p:cNvPr id="1048597" name="矩形"/>
          <p:cNvSpPr/>
          <p:nvPr/>
        </p:nvSpPr>
        <p:spPr>
          <a:xfrm>
            <a:off x="221226" y="162233"/>
            <a:ext cx="7266038" cy="634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等线" charset="0"/>
                <a:cs typeface="Calibri" charset="0"/>
              </a:rPr>
              <a:t>CAD:</a:t>
            </a:r>
            <a:endParaRPr lang="zh-CN" altLang="en-US" sz="36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8" name="矩形"/>
          <p:cNvSpPr/>
          <p:nvPr/>
        </p:nvSpPr>
        <p:spPr>
          <a:xfrm>
            <a:off x="147484" y="339212"/>
            <a:ext cx="12044517"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IBM Cloud compute type, look at your applications in your IBM® Cloud Foundry hosting environment.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For those users wanting to confirm their application hosting layout, or investigate what they currently have deployed to IBM® Cloud Foundry, there are several methods to analyze their current deployment.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3" name="图片"/>
          <p:cNvPicPr>
            <a:picLocks noChangeAspect="1"/>
          </p:cNvPicPr>
          <p:nvPr/>
        </p:nvPicPr>
        <p:blipFill>
          <a:blip r:embed="rId2" cstate="print"/>
          <a:stretch>
            <a:fillRect/>
          </a:stretch>
        </p:blipFill>
        <p:spPr>
          <a:xfrm>
            <a:off x="1014842" y="539091"/>
            <a:ext cx="10162316" cy="5779816"/>
          </a:xfrm>
          <a:prstGeom prst="rect">
            <a:avLst/>
          </a:prstGeom>
          <a:noFill/>
          <a:ln w="12700" cap="flat" cmpd="sng">
            <a:noFill/>
            <a:prstDash val="solid"/>
            <a:miter/>
          </a:ln>
        </p:spPr>
      </p:pic>
      <p:pic>
        <p:nvPicPr>
          <p:cNvPr id="2097154" name="图片"/>
          <p:cNvPicPr>
            <a:picLocks noChangeAspect="1"/>
          </p:cNvPicPr>
          <p:nvPr/>
        </p:nvPicPr>
        <p:blipFill>
          <a:blip r:embed="rId2" cstate="print"/>
          <a:stretch>
            <a:fillRect/>
          </a:stretch>
        </p:blipFill>
        <p:spPr>
          <a:xfrm>
            <a:off x="1014842" y="539091"/>
            <a:ext cx="10162316" cy="5779816"/>
          </a:xfrm>
          <a:prstGeom prst="rect">
            <a:avLst/>
          </a:prstGeom>
          <a:noFill/>
          <a:ln w="12700" cap="flat" cmpd="sng">
            <a:noFill/>
            <a:prstDash val="solid"/>
            <a:miter/>
          </a:ln>
        </p:spPr>
      </p:pic>
      <p:pic>
        <p:nvPicPr>
          <p:cNvPr id="2097155" name="图片"/>
          <p:cNvPicPr>
            <a:picLocks noChangeAspect="1"/>
          </p:cNvPicPr>
          <p:nvPr/>
        </p:nvPicPr>
        <p:blipFill>
          <a:blip r:embed="rId2" cstate="print"/>
          <a:stretch>
            <a:fillRect/>
          </a:stretch>
        </p:blipFill>
        <p:spPr>
          <a:xfrm>
            <a:off x="1014842" y="539091"/>
            <a:ext cx="10162316" cy="5779816"/>
          </a:xfrm>
          <a:prstGeom prst="rect">
            <a:avLst/>
          </a:prstGeom>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9" name="矩形"/>
          <p:cNvSpPr/>
          <p:nvPr/>
        </p:nvSpPr>
        <p:spPr>
          <a:xfrm>
            <a:off x="280219" y="390830"/>
            <a:ext cx="11253020" cy="39703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Access control</a:t>
            </a:r>
            <a:r>
              <a:rPr lang="en-US" altLang="zh-CN" sz="1800" b="0" i="0" u="none" strike="noStrike" kern="1200" cap="none" spc="0" baseline="0" dirty="0">
                <a:solidFill>
                  <a:schemeClr val="tx1"/>
                </a:solidFill>
                <a:latin typeface="Calibri" charset="0"/>
                <a:ea typeface="等线" charset="0"/>
                <a:cs typeface="Calibri" charset="0"/>
              </a:rPr>
              <a:t> - Fine grain assignment/dispensing of compute capacity to development teams.</a:t>
            </a:r>
          </a:p>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Automatic placement</a:t>
            </a:r>
            <a:r>
              <a:rPr lang="en-US" altLang="zh-CN" sz="1800" b="0" i="0" u="none" strike="noStrike" kern="1200" cap="none" spc="0" baseline="0" dirty="0">
                <a:solidFill>
                  <a:schemeClr val="tx1"/>
                </a:solidFill>
                <a:latin typeface="Calibri" charset="0"/>
                <a:ea typeface="等线" charset="0"/>
                <a:cs typeface="Calibri" charset="0"/>
              </a:rPr>
              <a:t> - Apps are automatically placed across multiple data-center PODs for maximum reliability.</a:t>
            </a:r>
          </a:p>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Automatic health management</a:t>
            </a:r>
            <a:r>
              <a:rPr lang="en-US" altLang="zh-CN" sz="1800" b="0" i="0" u="none" strike="noStrike" kern="1200" cap="none" spc="0" baseline="0" dirty="0">
                <a:solidFill>
                  <a:schemeClr val="tx1"/>
                </a:solidFill>
                <a:latin typeface="Calibri" charset="0"/>
                <a:ea typeface="等线" charset="0"/>
                <a:cs typeface="Calibri" charset="0"/>
              </a:rPr>
              <a:t> - Crashing apps restart automatically.</a:t>
            </a:r>
          </a:p>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Automatic routing</a:t>
            </a:r>
            <a:r>
              <a:rPr lang="en-US" altLang="zh-CN" sz="1800" b="0" i="0" u="none" strike="noStrike" kern="1200" cap="none" spc="0" baseline="0" dirty="0">
                <a:solidFill>
                  <a:schemeClr val="tx1"/>
                </a:solidFill>
                <a:latin typeface="Calibri" charset="0"/>
                <a:ea typeface="等线" charset="0"/>
                <a:cs typeface="Calibri" charset="0"/>
              </a:rPr>
              <a:t> - Internet reachable routes are automatically created for your apps.</a:t>
            </a:r>
          </a:p>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High availability</a:t>
            </a:r>
            <a:r>
              <a:rPr lang="en-US" altLang="zh-CN" sz="1800" b="0" i="0" u="none" strike="noStrike" kern="1200" cap="none" spc="0" baseline="0" dirty="0">
                <a:solidFill>
                  <a:schemeClr val="tx1"/>
                </a:solidFill>
                <a:latin typeface="Calibri" charset="0"/>
                <a:ea typeface="等线" charset="0"/>
                <a:cs typeface="Calibri" charset="0"/>
              </a:rPr>
              <a:t> - Supports full high availability for high app availability.</a:t>
            </a:r>
          </a:p>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等线" charset="0"/>
                <a:cs typeface="Calibri" charset="0"/>
              </a:rPr>
              <a:t>Automatic deployment scaling</a:t>
            </a:r>
            <a:r>
              <a:rPr lang="en-US" altLang="zh-CN" sz="1800" b="0" i="0" u="none" strike="noStrike" kern="1200" cap="none" spc="0" baseline="0" dirty="0">
                <a:solidFill>
                  <a:schemeClr val="tx1"/>
                </a:solidFill>
                <a:latin typeface="Calibri" charset="0"/>
                <a:ea typeface="等线" charset="0"/>
                <a:cs typeface="Calibri" charset="0"/>
              </a:rPr>
              <a:t> - The Auto-Scaling for IBM Cloud service automatically increases or decreases the compute capacity of your app, to rapidly adjust to dynamic loading needs.</a:t>
            </a:r>
          </a:p>
          <a:p>
            <a:pPr marL="0" indent="0" algn="l">
              <a:lnSpc>
                <a:spcPct val="100000"/>
              </a:lnSpc>
              <a:spcBef>
                <a:spcPts val="0"/>
              </a:spcBef>
              <a:spcAft>
                <a:spcPts val="0"/>
              </a:spcAft>
              <a:buNone/>
            </a:pPr>
            <a:r>
              <a:rPr lang="en-US" altLang="zh-CN" dirty="0">
                <a:latin typeface="Calibri" charset="0"/>
                <a:ea typeface="等线" charset="0"/>
                <a:cs typeface="Calibri" charset="0"/>
              </a:rPr>
              <a:t> 											    </a:t>
            </a:r>
          </a:p>
          <a:p>
            <a:pPr marL="0" indent="0" algn="l">
              <a:lnSpc>
                <a:spcPct val="100000"/>
              </a:lnSpc>
              <a:spcBef>
                <a:spcPts val="0"/>
              </a:spcBef>
              <a:spcAft>
                <a:spcPts val="0"/>
              </a:spcAft>
              <a:buNone/>
            </a:pPr>
            <a:r>
              <a:rPr lang="en-US" altLang="zh-CN" b="1" dirty="0">
                <a:latin typeface="Calibri" charset="0"/>
                <a:ea typeface="等线" charset="0"/>
                <a:cs typeface="Calibri" charset="0"/>
              </a:rPr>
              <a:t>PROJECT SUBMITTED BY</a:t>
            </a:r>
          </a:p>
          <a:p>
            <a:pPr marL="0" indent="0" algn="l">
              <a:lnSpc>
                <a:spcPct val="100000"/>
              </a:lnSpc>
              <a:spcBef>
                <a:spcPts val="0"/>
              </a:spcBef>
              <a:spcAft>
                <a:spcPts val="0"/>
              </a:spcAft>
              <a:buNone/>
            </a:pPr>
            <a:r>
              <a:rPr lang="en-US" altLang="zh-CN" b="1" dirty="0">
                <a:latin typeface="Calibri" charset="0"/>
                <a:ea typeface="等线" charset="0"/>
                <a:cs typeface="Calibri" charset="0"/>
              </a:rPr>
              <a:t>Name : P.SURENDAR</a:t>
            </a:r>
          </a:p>
          <a:p>
            <a:pPr marL="0" indent="0" algn="l">
              <a:lnSpc>
                <a:spcPct val="100000"/>
              </a:lnSpc>
              <a:spcBef>
                <a:spcPts val="0"/>
              </a:spcBef>
              <a:spcAft>
                <a:spcPts val="0"/>
              </a:spcAft>
              <a:buNone/>
            </a:pPr>
            <a:r>
              <a:rPr lang="en-US" altLang="zh-CN" b="1" dirty="0">
                <a:latin typeface="Calibri" charset="0"/>
                <a:ea typeface="等线" charset="0"/>
                <a:cs typeface="Calibri" charset="0"/>
              </a:rPr>
              <a:t>Naan </a:t>
            </a:r>
            <a:r>
              <a:rPr lang="en-US" altLang="zh-CN" b="1" dirty="0" err="1">
                <a:latin typeface="Calibri" charset="0"/>
                <a:ea typeface="等线" charset="0"/>
                <a:cs typeface="Calibri" charset="0"/>
              </a:rPr>
              <a:t>MudhalvanID</a:t>
            </a:r>
            <a:r>
              <a:rPr lang="en-US" altLang="zh-CN" b="1" dirty="0">
                <a:latin typeface="Calibri" charset="0"/>
                <a:ea typeface="等线" charset="0"/>
                <a:cs typeface="Calibri" charset="0"/>
              </a:rPr>
              <a:t>: au713921106053</a:t>
            </a:r>
          </a:p>
          <a:p>
            <a:pPr marL="0" indent="0" algn="l">
              <a:lnSpc>
                <a:spcPct val="100000"/>
              </a:lnSpc>
              <a:spcBef>
                <a:spcPts val="0"/>
              </a:spcBef>
              <a:spcAft>
                <a:spcPts val="0"/>
              </a:spcAft>
              <a:buNone/>
            </a:pPr>
            <a:r>
              <a:rPr lang="en-US" altLang="zh-CN" b="1" dirty="0">
                <a:latin typeface="Calibri" charset="0"/>
                <a:ea typeface="等线" charset="0"/>
                <a:cs typeface="Calibri" charset="0"/>
              </a:rPr>
              <a:t>Email : surendarpainthamizhkumar@gmail.com</a:t>
            </a:r>
            <a:r>
              <a:rPr lang="en-US" altLang="zh-CN" dirty="0">
                <a:latin typeface="Calibri" charset="0"/>
                <a:ea typeface="等线" charset="0"/>
                <a:cs typeface="Calibri" charset="0"/>
              </a:rPr>
              <a:t>										   </a:t>
            </a:r>
            <a:endParaRPr lang="en-US" altLang="zh-CN" sz="2000" b="0" i="0" u="none" strike="noStrike" kern="1200" cap="none" spc="0" baseline="0" dirty="0">
              <a:solidFill>
                <a:schemeClr val="tx1"/>
              </a:solidFill>
              <a:latin typeface="Calibri" charset="0"/>
              <a:ea typeface="等线" charset="0"/>
              <a:cs typeface="Calibri" charset="0"/>
            </a:endParaRP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等线" charset="0"/>
              <a:cs typeface="Calibri" charset="0"/>
            </a:endParaRPr>
          </a:p>
        </p:txBody>
      </p:sp>
      <p:sp>
        <p:nvSpPr>
          <p:cNvPr id="1048600" name="矩形"/>
          <p:cNvSpPr/>
          <p:nvPr/>
        </p:nvSpPr>
        <p:spPr>
          <a:xfrm rot="10800000" flipH="1" flipV="1">
            <a:off x="280219" y="3249929"/>
            <a:ext cx="11707762"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等线"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Droid Sans</vt:lpstr>
      <vt:lpstr>Google Sans</vt:lpstr>
      <vt:lpstr>Hkgrotesk</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RAVIVARMAN KP</dc:creator>
  <cp:lastModifiedBy>Surendar Painthamizh Kumar</cp:lastModifiedBy>
  <cp:revision>2</cp:revision>
  <dcterms:created xsi:type="dcterms:W3CDTF">2023-10-13T04:43:48Z</dcterms:created>
  <dcterms:modified xsi:type="dcterms:W3CDTF">2023-10-31T12:23:01Z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c4bbebfb8df64392abba831531980e11</vt:lpwstr>
  </property>
</Properties>
</file>