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2" r:id="rId5"/>
    <p:sldId id="258" r:id="rId6"/>
    <p:sldId id="271" r:id="rId7"/>
    <p:sldId id="273" r:id="rId8"/>
    <p:sldId id="270" r:id="rId9"/>
    <p:sldId id="260" r:id="rId10"/>
    <p:sldId id="261" r:id="rId11"/>
    <p:sldId id="267" r:id="rId12"/>
    <p:sldId id="268" r:id="rId13"/>
    <p:sldId id="269" r:id="rId14"/>
    <p:sldId id="277" r:id="rId15"/>
    <p:sldId id="274" r:id="rId16"/>
    <p:sldId id="275" r:id="rId17"/>
    <p:sldId id="278" r:id="rId18"/>
    <p:sldId id="281" r:id="rId19"/>
    <p:sldId id="263" r:id="rId20"/>
    <p:sldId id="279" r:id="rId21"/>
    <p:sldId id="280" r:id="rId22"/>
    <p:sldId id="266"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56E54-DBE0-4A3C-8217-DA41BC3C811F}" type="datetimeFigureOut">
              <a:rPr lang="en-AS" smtClean="0"/>
              <a:t>05/09/2024</a:t>
            </a:fld>
            <a:endParaRPr lang="en-A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23026-7697-4A2F-A359-ECD3AC34137D}" type="slidenum">
              <a:rPr lang="en-AS" smtClean="0"/>
              <a:t>‹#›</a:t>
            </a:fld>
            <a:endParaRPr lang="en-AS"/>
          </a:p>
        </p:txBody>
      </p:sp>
    </p:spTree>
    <p:extLst>
      <p:ext uri="{BB962C8B-B14F-4D97-AF65-F5344CB8AC3E}">
        <p14:creationId xmlns:p14="http://schemas.microsoft.com/office/powerpoint/2010/main" val="1642604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A4B23026-7697-4A2F-A359-ECD3AC34137D}" type="slidenum">
              <a:rPr lang="en-AS" smtClean="0"/>
              <a:t>5</a:t>
            </a:fld>
            <a:endParaRPr lang="en-AS"/>
          </a:p>
        </p:txBody>
      </p:sp>
    </p:spTree>
    <p:extLst>
      <p:ext uri="{BB962C8B-B14F-4D97-AF65-F5344CB8AC3E}">
        <p14:creationId xmlns:p14="http://schemas.microsoft.com/office/powerpoint/2010/main" val="362505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A4B23026-7697-4A2F-A359-ECD3AC34137D}" type="slidenum">
              <a:rPr lang="en-AS" smtClean="0"/>
              <a:t>6</a:t>
            </a:fld>
            <a:endParaRPr lang="en-AS"/>
          </a:p>
        </p:txBody>
      </p:sp>
    </p:spTree>
    <p:extLst>
      <p:ext uri="{BB962C8B-B14F-4D97-AF65-F5344CB8AC3E}">
        <p14:creationId xmlns:p14="http://schemas.microsoft.com/office/powerpoint/2010/main" val="189041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A4B23026-7697-4A2F-A359-ECD3AC34137D}" type="slidenum">
              <a:rPr lang="en-AS" smtClean="0"/>
              <a:t>7</a:t>
            </a:fld>
            <a:endParaRPr lang="en-AS"/>
          </a:p>
        </p:txBody>
      </p:sp>
    </p:spTree>
    <p:extLst>
      <p:ext uri="{BB962C8B-B14F-4D97-AF65-F5344CB8AC3E}">
        <p14:creationId xmlns:p14="http://schemas.microsoft.com/office/powerpoint/2010/main" val="9571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C68E-A7C9-3C94-8F9F-FB70DCC05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917C6-D702-2E59-DE57-1866F7EDB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121554-B692-DA50-7880-FE31CDFE2BF1}"/>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6F59FFA4-0D11-6B07-9111-9A614400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7BAAA-4219-DF03-DBA0-005EB3D87EC6}"/>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24575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8A46-314E-B2C7-265C-89FF2CD124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78DBB7-E9DF-4884-37CD-C810B77CC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4A139-87DE-91BA-8DE2-7CDA20D24D77}"/>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E02CABB8-3C0A-CCC1-9DBD-6FE6FBC3F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ADFF9-F7E1-1360-290F-EACA7560E4BF}"/>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320346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845D-2DC9-5D49-EF43-A2CFE82F20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F23A8-034B-7788-BEE3-63B85DED5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97D5-CC23-9387-99B4-A71400FE0420}"/>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EE0486F2-D278-C6D9-5C43-246D7502B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4CFDD-1141-3B1D-B026-F6ABFBD188F0}"/>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118731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0551-2458-AEA3-3C98-A955FF7A7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E86BE-1C3A-D717-08AA-B21F1DCE3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710C8-A5BB-E64F-CE79-8865348BA6B9}"/>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A331E38E-AC9C-BD5D-242A-EE3D5EBE3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5962E-33FE-7342-02E7-5EF90DE91AA5}"/>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161718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69C2-280A-30C1-4E94-ED9EA412F6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0F5C5-55EA-AB96-4FFA-EF0E0BC99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1E08F-9DCA-1C4A-79EF-2FBC3D12D706}"/>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6D03F7D9-2F0E-8335-AAF2-CBD0C87B1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36C98-EE8D-864E-5589-C3088D6DAA70}"/>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403203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5719-3735-7C9F-A81F-FADD42749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A039C-66C1-D985-32B2-EC16FFC0F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3658B-C149-75EF-B09B-FE957315F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1B3C7-48EE-543D-FE21-3E4A072616EF}"/>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6" name="Footer Placeholder 5">
            <a:extLst>
              <a:ext uri="{FF2B5EF4-FFF2-40B4-BE49-F238E27FC236}">
                <a16:creationId xmlns:a16="http://schemas.microsoft.com/office/drawing/2014/main" id="{7B5E687F-35C0-D824-BA48-3B42DEFC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9E237-4106-B305-9F02-CAB61D9461F4}"/>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343862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755A-41C3-F817-AF8E-E895D5C00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E17E0-3A8E-E136-4F87-75A6501F2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7A11B-C9A3-DDBC-8D78-FAE9011C0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68EE6-11C4-8FA4-3B7D-A312A81B6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5DEEE-3FD7-98FF-24AD-7AFD2C901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25CFCA-994A-451A-96A6-CDB2E3120CC2}"/>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8" name="Footer Placeholder 7">
            <a:extLst>
              <a:ext uri="{FF2B5EF4-FFF2-40B4-BE49-F238E27FC236}">
                <a16:creationId xmlns:a16="http://schemas.microsoft.com/office/drawing/2014/main" id="{F19A2766-0CFB-0371-88FE-F8B79F26A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6A9186-409D-A08F-CA45-AB777870C667}"/>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295936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2123-D5A4-AC72-594C-A6219A1EB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C6841-74E9-F66C-4AAB-5D7D5CAFB04D}"/>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4" name="Footer Placeholder 3">
            <a:extLst>
              <a:ext uri="{FF2B5EF4-FFF2-40B4-BE49-F238E27FC236}">
                <a16:creationId xmlns:a16="http://schemas.microsoft.com/office/drawing/2014/main" id="{4CB7DDF9-C93C-8427-FE2C-01E3BC01F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4A4E2-9C2C-7380-943F-AD234CA3A6B7}"/>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66428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0062B-DC11-43BC-F5B4-BC9EA932E6E8}"/>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3" name="Footer Placeholder 2">
            <a:extLst>
              <a:ext uri="{FF2B5EF4-FFF2-40B4-BE49-F238E27FC236}">
                <a16:creationId xmlns:a16="http://schemas.microsoft.com/office/drawing/2014/main" id="{32251F00-4D93-FA1C-6C7F-311205B64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24B8F3-38BD-D299-384E-C3311F6791CD}"/>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302913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8543-0046-AEA0-C93B-8065643B7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3B0E95-3669-3414-C149-81D4A804D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B347AE-3B00-5142-235F-9D741ECE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BFD87-A1C6-5291-D2F0-E7B52D917D18}"/>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6" name="Footer Placeholder 5">
            <a:extLst>
              <a:ext uri="{FF2B5EF4-FFF2-40B4-BE49-F238E27FC236}">
                <a16:creationId xmlns:a16="http://schemas.microsoft.com/office/drawing/2014/main" id="{665B16DF-5813-09C1-D68F-424249A9A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82513-19E2-5BBB-4934-113E36F353B8}"/>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393476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2FBE-ABA1-0E14-AEBD-B2E2FE4C6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0FB43-A614-6ECA-1350-7B86EC22C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493DC-1F3C-DB55-B584-5A99871F8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A042C-267F-AB14-C590-65C394A83C44}"/>
              </a:ext>
            </a:extLst>
          </p:cNvPr>
          <p:cNvSpPr>
            <a:spLocks noGrp="1"/>
          </p:cNvSpPr>
          <p:nvPr>
            <p:ph type="dt" sz="half" idx="10"/>
          </p:nvPr>
        </p:nvSpPr>
        <p:spPr/>
        <p:txBody>
          <a:bodyPr/>
          <a:lstStyle/>
          <a:p>
            <a:fld id="{4643C8DE-4B49-4580-9867-CE45CCDF3C20}" type="datetimeFigureOut">
              <a:rPr lang="en-US" smtClean="0"/>
              <a:t>5/9/2024</a:t>
            </a:fld>
            <a:endParaRPr lang="en-US"/>
          </a:p>
        </p:txBody>
      </p:sp>
      <p:sp>
        <p:nvSpPr>
          <p:cNvPr id="6" name="Footer Placeholder 5">
            <a:extLst>
              <a:ext uri="{FF2B5EF4-FFF2-40B4-BE49-F238E27FC236}">
                <a16:creationId xmlns:a16="http://schemas.microsoft.com/office/drawing/2014/main" id="{D7D4A7BC-A57C-FB04-94C2-E55BD911E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DF9A1-66D6-107A-F89E-CACB4640EE0E}"/>
              </a:ext>
            </a:extLst>
          </p:cNvPr>
          <p:cNvSpPr>
            <a:spLocks noGrp="1"/>
          </p:cNvSpPr>
          <p:nvPr>
            <p:ph type="sldNum" sz="quarter" idx="12"/>
          </p:nvPr>
        </p:nvSpPr>
        <p:spPr/>
        <p:txBody>
          <a:bodyPr/>
          <a:lstStyle/>
          <a:p>
            <a:fld id="{45429115-1B36-45B9-A5B9-38299378214F}" type="slidenum">
              <a:rPr lang="en-US" smtClean="0"/>
              <a:t>‹#›</a:t>
            </a:fld>
            <a:endParaRPr lang="en-US"/>
          </a:p>
        </p:txBody>
      </p:sp>
    </p:spTree>
    <p:extLst>
      <p:ext uri="{BB962C8B-B14F-4D97-AF65-F5344CB8AC3E}">
        <p14:creationId xmlns:p14="http://schemas.microsoft.com/office/powerpoint/2010/main" val="292095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30E48-6915-E9E6-9506-CE5BB7C5D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AB14EF-6D5E-1EEB-E826-71849DFD9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C4655-C583-4EE4-9DB7-895F17EDF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3C8DE-4B49-4580-9867-CE45CCDF3C20}" type="datetimeFigureOut">
              <a:rPr lang="en-US" smtClean="0"/>
              <a:t>5/9/2024</a:t>
            </a:fld>
            <a:endParaRPr lang="en-US"/>
          </a:p>
        </p:txBody>
      </p:sp>
      <p:sp>
        <p:nvSpPr>
          <p:cNvPr id="5" name="Footer Placeholder 4">
            <a:extLst>
              <a:ext uri="{FF2B5EF4-FFF2-40B4-BE49-F238E27FC236}">
                <a16:creationId xmlns:a16="http://schemas.microsoft.com/office/drawing/2014/main" id="{AD1149E4-0F2C-81D4-B4EE-F845C70C7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058E6-7C0F-017F-E6EB-EDE6DC729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29115-1B36-45B9-A5B9-38299378214F}" type="slidenum">
              <a:rPr lang="en-US" smtClean="0"/>
              <a:t>‹#›</a:t>
            </a:fld>
            <a:endParaRPr lang="en-US"/>
          </a:p>
        </p:txBody>
      </p:sp>
    </p:spTree>
    <p:extLst>
      <p:ext uri="{BB962C8B-B14F-4D97-AF65-F5344CB8AC3E}">
        <p14:creationId xmlns:p14="http://schemas.microsoft.com/office/powerpoint/2010/main" val="3103685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790B-6D5A-1644-BFA9-D6D41B5F12D1}"/>
              </a:ext>
            </a:extLst>
          </p:cNvPr>
          <p:cNvSpPr>
            <a:spLocks noGrp="1"/>
          </p:cNvSpPr>
          <p:nvPr>
            <p:ph type="ctrTitle"/>
          </p:nvPr>
        </p:nvSpPr>
        <p:spPr>
          <a:xfrm>
            <a:off x="1524000" y="1527430"/>
            <a:ext cx="9144000" cy="735934"/>
          </a:xfrm>
        </p:spPr>
        <p:txBody>
          <a:bodyPr>
            <a:noAutofit/>
          </a:bodyPr>
          <a:lstStyle/>
          <a:p>
            <a:r>
              <a:rPr lang="en-US" sz="2400" b="1" dirty="0">
                <a:effectLst/>
                <a:latin typeface="Times New Roman" panose="02020603050405020304" pitchFamily="18" charset="0"/>
                <a:ea typeface="Calibri" panose="020F0502020204030204" pitchFamily="34" charset="0"/>
              </a:rPr>
              <a:t>AUTOMATED DETECTION OF WHITE BLOOD CELL CANCER</a:t>
            </a:r>
            <a:endParaRPr lang="en-US" sz="2400" dirty="0"/>
          </a:p>
        </p:txBody>
      </p:sp>
      <p:sp>
        <p:nvSpPr>
          <p:cNvPr id="3" name="Subtitle 2">
            <a:extLst>
              <a:ext uri="{FF2B5EF4-FFF2-40B4-BE49-F238E27FC236}">
                <a16:creationId xmlns:a16="http://schemas.microsoft.com/office/drawing/2014/main" id="{E4319AC8-0615-AA10-0D83-1A98C1E069B7}"/>
              </a:ext>
            </a:extLst>
          </p:cNvPr>
          <p:cNvSpPr>
            <a:spLocks noGrp="1"/>
          </p:cNvSpPr>
          <p:nvPr>
            <p:ph type="subTitle" idx="1"/>
          </p:nvPr>
        </p:nvSpPr>
        <p:spPr>
          <a:xfrm>
            <a:off x="9232490" y="3674808"/>
            <a:ext cx="2959510" cy="1655762"/>
          </a:xfrm>
        </p:spPr>
        <p:txBody>
          <a:bodyPr>
            <a:noAutofit/>
          </a:bodyPr>
          <a:lstStyle/>
          <a:p>
            <a:pPr algn="l">
              <a:spcBef>
                <a:spcPts val="0"/>
              </a:spcBef>
            </a:pPr>
            <a:r>
              <a:rPr lang="en-US" sz="1800" dirty="0" err="1">
                <a:latin typeface="Times New Roman" panose="02020603050405020304" pitchFamily="18" charset="0"/>
                <a:cs typeface="Times New Roman" panose="02020603050405020304" pitchFamily="18" charset="0"/>
              </a:rPr>
              <a:t>Surendar.D</a:t>
            </a:r>
            <a:endParaRPr lang="en-US" sz="1800" dirty="0">
              <a:latin typeface="Times New Roman" panose="02020603050405020304" pitchFamily="18" charset="0"/>
              <a:cs typeface="Times New Roman" panose="02020603050405020304" pitchFamily="18" charset="0"/>
            </a:endParaRPr>
          </a:p>
          <a:p>
            <a:pPr algn="l">
              <a:spcBef>
                <a:spcPts val="0"/>
              </a:spcBef>
            </a:pPr>
            <a:r>
              <a:rPr lang="en-US" sz="1800" dirty="0">
                <a:latin typeface="Times New Roman" panose="02020603050405020304" pitchFamily="18" charset="0"/>
                <a:cs typeface="Times New Roman" panose="02020603050405020304" pitchFamily="18" charset="0"/>
              </a:rPr>
              <a:t>22MTS0002</a:t>
            </a:r>
          </a:p>
          <a:p>
            <a:pPr algn="l">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DA49E02-8B19-721A-7730-89FC9DB438F7}"/>
              </a:ext>
            </a:extLst>
          </p:cNvPr>
          <p:cNvSpPr txBox="1">
            <a:spLocks/>
          </p:cNvSpPr>
          <p:nvPr/>
        </p:nvSpPr>
        <p:spPr>
          <a:xfrm>
            <a:off x="1524000" y="3429000"/>
            <a:ext cx="3814916" cy="19015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Guide:</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spcAft>
                <a:spcPts val="0"/>
              </a:spcAft>
            </a:pPr>
            <a:r>
              <a:rPr lang="en-US" sz="2000" b="0" i="0" dirty="0">
                <a:solidFill>
                  <a:srgbClr val="222222"/>
                </a:solidFill>
                <a:effectLst/>
                <a:latin typeface="Times New Roman" panose="02020603050405020304" pitchFamily="18" charset="0"/>
                <a:cs typeface="Times New Roman" panose="02020603050405020304" pitchFamily="18" charset="0"/>
              </a:rPr>
              <a:t>Prakash R</a:t>
            </a:r>
            <a:br>
              <a:rPr lang="en-US" sz="2000" b="0" i="0" dirty="0">
                <a:solidFill>
                  <a:srgbClr val="000000"/>
                </a:solidFill>
                <a:effectLst/>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Associate </a:t>
            </a:r>
            <a:r>
              <a:rPr lang="en-US" sz="2000" b="0" i="0" dirty="0">
                <a:solidFill>
                  <a:srgbClr val="000000"/>
                </a:solidFill>
                <a:effectLst/>
                <a:latin typeface="Times New Roman" panose="02020603050405020304" pitchFamily="18" charset="0"/>
                <a:cs typeface="Times New Roman" panose="02020603050405020304" pitchFamily="18" charset="0"/>
              </a:rPr>
              <a:t>Professor,</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School of Electronics Engineering,</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Vellore Institute of Technology.</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p>
        </p:txBody>
      </p:sp>
      <p:sp>
        <p:nvSpPr>
          <p:cNvPr id="7" name="TextBox 6">
            <a:extLst>
              <a:ext uri="{FF2B5EF4-FFF2-40B4-BE49-F238E27FC236}">
                <a16:creationId xmlns:a16="http://schemas.microsoft.com/office/drawing/2014/main" id="{5A2F7011-2E13-1AF3-A5CA-8E0EA228E1AC}"/>
              </a:ext>
            </a:extLst>
          </p:cNvPr>
          <p:cNvSpPr txBox="1"/>
          <p:nvPr/>
        </p:nvSpPr>
        <p:spPr>
          <a:xfrm>
            <a:off x="1322615" y="2784420"/>
            <a:ext cx="6097554" cy="369332"/>
          </a:xfrm>
          <a:prstGeom prst="rect">
            <a:avLst/>
          </a:prstGeom>
          <a:noFill/>
        </p:spPr>
        <p:txBody>
          <a:bodyPr wrap="square">
            <a:spAutoFit/>
          </a:bodyPr>
          <a:lstStyle/>
          <a:p>
            <a:pPr marL="444500" eaLnBrk="1" fontAlgn="auto" hangingPunct="1">
              <a:spcBef>
                <a:spcPts val="0"/>
              </a:spcBef>
              <a:spcAft>
                <a:spcPts val="5040"/>
              </a:spcAft>
              <a:defRPr/>
            </a:pPr>
            <a:r>
              <a:rPr lang="en-US" sz="1800" dirty="0">
                <a:latin typeface="Calibri"/>
              </a:rPr>
              <a:t>Category : In-house/Off Campus</a:t>
            </a:r>
          </a:p>
        </p:txBody>
      </p:sp>
    </p:spTree>
    <p:extLst>
      <p:ext uri="{BB962C8B-B14F-4D97-AF65-F5344CB8AC3E}">
        <p14:creationId xmlns:p14="http://schemas.microsoft.com/office/powerpoint/2010/main" val="323629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lstStyle/>
          <a:p>
            <a:pPr algn="l"/>
            <a:endParaRPr lang="en-US" dirty="0"/>
          </a:p>
        </p:txBody>
      </p:sp>
      <p:pic>
        <p:nvPicPr>
          <p:cNvPr id="7" name="Picture 6">
            <a:extLst>
              <a:ext uri="{FF2B5EF4-FFF2-40B4-BE49-F238E27FC236}">
                <a16:creationId xmlns:a16="http://schemas.microsoft.com/office/drawing/2014/main" id="{7F23B623-1617-8087-517F-1DAA49D57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92755"/>
            <a:ext cx="9650312" cy="5017877"/>
          </a:xfrm>
          <a:prstGeom prst="rect">
            <a:avLst/>
          </a:prstGeom>
        </p:spPr>
      </p:pic>
    </p:spTree>
    <p:extLst>
      <p:ext uri="{BB962C8B-B14F-4D97-AF65-F5344CB8AC3E}">
        <p14:creationId xmlns:p14="http://schemas.microsoft.com/office/powerpoint/2010/main" val="76765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lstStyle/>
          <a:p>
            <a:pPr algn="l"/>
            <a:endParaRPr lang="en-US" dirty="0"/>
          </a:p>
        </p:txBody>
      </p:sp>
      <p:pic>
        <p:nvPicPr>
          <p:cNvPr id="5" name="Picture 4">
            <a:extLst>
              <a:ext uri="{FF2B5EF4-FFF2-40B4-BE49-F238E27FC236}">
                <a16:creationId xmlns:a16="http://schemas.microsoft.com/office/drawing/2014/main" id="{4DEEE7F0-641C-EE32-A1E5-940152770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80" y="1284853"/>
            <a:ext cx="9399639" cy="4864967"/>
          </a:xfrm>
          <a:prstGeom prst="rect">
            <a:avLst/>
          </a:prstGeom>
        </p:spPr>
      </p:pic>
    </p:spTree>
    <p:extLst>
      <p:ext uri="{BB962C8B-B14F-4D97-AF65-F5344CB8AC3E}">
        <p14:creationId xmlns:p14="http://schemas.microsoft.com/office/powerpoint/2010/main" val="61797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F1E520-8D0F-7B9A-243C-7571FDCE0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296630"/>
            <a:ext cx="8836025"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13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CE5E30-5789-C210-2113-B362DA207335}"/>
              </a:ext>
            </a:extLst>
          </p:cNvPr>
          <p:cNvPicPr>
            <a:picLocks noChangeAspect="1"/>
          </p:cNvPicPr>
          <p:nvPr/>
        </p:nvPicPr>
        <p:blipFill>
          <a:blip r:embed="rId2"/>
          <a:stretch>
            <a:fillRect/>
          </a:stretch>
        </p:blipFill>
        <p:spPr>
          <a:xfrm>
            <a:off x="1625600" y="1296630"/>
            <a:ext cx="9974290" cy="4794810"/>
          </a:xfrm>
          <a:prstGeom prst="rect">
            <a:avLst/>
          </a:prstGeom>
        </p:spPr>
      </p:pic>
    </p:spTree>
    <p:extLst>
      <p:ext uri="{BB962C8B-B14F-4D97-AF65-F5344CB8AC3E}">
        <p14:creationId xmlns:p14="http://schemas.microsoft.com/office/powerpoint/2010/main" val="254514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D08951-C658-363E-BAB8-68CD7F2DE6E2}"/>
              </a:ext>
            </a:extLst>
          </p:cNvPr>
          <p:cNvPicPr>
            <a:picLocks noChangeAspect="1"/>
          </p:cNvPicPr>
          <p:nvPr/>
        </p:nvPicPr>
        <p:blipFill>
          <a:blip r:embed="rId2"/>
          <a:stretch>
            <a:fillRect/>
          </a:stretch>
        </p:blipFill>
        <p:spPr>
          <a:xfrm>
            <a:off x="1310640" y="1296630"/>
            <a:ext cx="9977120" cy="5077586"/>
          </a:xfrm>
          <a:prstGeom prst="rect">
            <a:avLst/>
          </a:prstGeom>
        </p:spPr>
      </p:pic>
    </p:spTree>
    <p:extLst>
      <p:ext uri="{BB962C8B-B14F-4D97-AF65-F5344CB8AC3E}">
        <p14:creationId xmlns:p14="http://schemas.microsoft.com/office/powerpoint/2010/main" val="201882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65C2CA-E5E0-E982-BC1F-6EA7089236BE}"/>
              </a:ext>
            </a:extLst>
          </p:cNvPr>
          <p:cNvPicPr>
            <a:picLocks noChangeAspect="1"/>
          </p:cNvPicPr>
          <p:nvPr/>
        </p:nvPicPr>
        <p:blipFill>
          <a:blip r:embed="rId2"/>
          <a:stretch>
            <a:fillRect/>
          </a:stretch>
        </p:blipFill>
        <p:spPr>
          <a:xfrm>
            <a:off x="1096926" y="1478171"/>
            <a:ext cx="10277566" cy="3144629"/>
          </a:xfrm>
          <a:prstGeom prst="rect">
            <a:avLst/>
          </a:prstGeom>
        </p:spPr>
      </p:pic>
    </p:spTree>
    <p:extLst>
      <p:ext uri="{BB962C8B-B14F-4D97-AF65-F5344CB8AC3E}">
        <p14:creationId xmlns:p14="http://schemas.microsoft.com/office/powerpoint/2010/main" val="42146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SIMULATION:</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24BC2F-AD97-D385-6DA0-2E2ABE3CCE07}"/>
              </a:ext>
            </a:extLst>
          </p:cNvPr>
          <p:cNvPicPr>
            <a:picLocks noChangeAspect="1"/>
          </p:cNvPicPr>
          <p:nvPr/>
        </p:nvPicPr>
        <p:blipFill>
          <a:blip r:embed="rId2"/>
          <a:stretch>
            <a:fillRect/>
          </a:stretch>
        </p:blipFill>
        <p:spPr>
          <a:xfrm>
            <a:off x="1000245" y="1509990"/>
            <a:ext cx="10191509" cy="3645071"/>
          </a:xfrm>
          <a:prstGeom prst="rect">
            <a:avLst/>
          </a:prstGeom>
        </p:spPr>
      </p:pic>
    </p:spTree>
    <p:extLst>
      <p:ext uri="{BB962C8B-B14F-4D97-AF65-F5344CB8AC3E}">
        <p14:creationId xmlns:p14="http://schemas.microsoft.com/office/powerpoint/2010/main" val="235043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dirty="0">
                <a:latin typeface="Times New Roman" panose="02020603050405020304" pitchFamily="18" charset="0"/>
                <a:cs typeface="Times New Roman" panose="02020603050405020304" pitchFamily="18" charset="0"/>
              </a:rPr>
              <a:t>RESULT</a:t>
            </a: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a:bodyPr>
          <a:lstStyle/>
          <a:p>
            <a:pPr algn="just"/>
            <a:r>
              <a:rPr lang="en-US" sz="2200" dirty="0">
                <a:solidFill>
                  <a:srgbClr val="000000"/>
                </a:solidFill>
                <a:effectLst/>
                <a:latin typeface="Times New Roman" panose="02020603050405020304" pitchFamily="18" charset="0"/>
                <a:ea typeface="Calibri" panose="020F0502020204030204" pitchFamily="34" charset="0"/>
              </a:rPr>
              <a:t>Through testing and evaluation, our proposed method has demonstrated superior accuracy compared to existing systems. A detailed analysis reveals that the KNN model outperforms other classification models in terms of accuracy during the testing stage and its effectiveness in white blood cell cancer disease detection.</a:t>
            </a:r>
            <a:endParaRPr lang="en-IN" sz="2200" dirty="0">
              <a:solidFill>
                <a:srgbClr val="000000"/>
              </a:solidFill>
              <a:effectLst/>
              <a:latin typeface="Times New Roman" panose="02020603050405020304" pitchFamily="18"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413716EA-8759-1E07-364C-73B22F43D590}"/>
              </a:ext>
            </a:extLst>
          </p:cNvPr>
          <p:cNvGraphicFramePr>
            <a:graphicFrameLocks noGrp="1"/>
          </p:cNvGraphicFramePr>
          <p:nvPr>
            <p:extLst>
              <p:ext uri="{D42A27DB-BD31-4B8C-83A1-F6EECF244321}">
                <p14:modId xmlns:p14="http://schemas.microsoft.com/office/powerpoint/2010/main" val="1566429828"/>
              </p:ext>
            </p:extLst>
          </p:nvPr>
        </p:nvGraphicFramePr>
        <p:xfrm>
          <a:off x="2463282" y="3144416"/>
          <a:ext cx="6669833" cy="2345265"/>
        </p:xfrm>
        <a:graphic>
          <a:graphicData uri="http://schemas.openxmlformats.org/drawingml/2006/table">
            <a:tbl>
              <a:tblPr firstRow="1" firstCol="1" bandRow="1">
                <a:tableStyleId>{5C22544A-7EE6-4342-B048-85BDC9FD1C3A}</a:tableStyleId>
              </a:tblPr>
              <a:tblGrid>
                <a:gridCol w="1290309">
                  <a:extLst>
                    <a:ext uri="{9D8B030D-6E8A-4147-A177-3AD203B41FA5}">
                      <a16:colId xmlns:a16="http://schemas.microsoft.com/office/drawing/2014/main" val="3216078182"/>
                    </a:ext>
                  </a:extLst>
                </a:gridCol>
                <a:gridCol w="1344881">
                  <a:extLst>
                    <a:ext uri="{9D8B030D-6E8A-4147-A177-3AD203B41FA5}">
                      <a16:colId xmlns:a16="http://schemas.microsoft.com/office/drawing/2014/main" val="449356135"/>
                    </a:ext>
                  </a:extLst>
                </a:gridCol>
                <a:gridCol w="1344881">
                  <a:extLst>
                    <a:ext uri="{9D8B030D-6E8A-4147-A177-3AD203B41FA5}">
                      <a16:colId xmlns:a16="http://schemas.microsoft.com/office/drawing/2014/main" val="3480261048"/>
                    </a:ext>
                  </a:extLst>
                </a:gridCol>
                <a:gridCol w="1344881">
                  <a:extLst>
                    <a:ext uri="{9D8B030D-6E8A-4147-A177-3AD203B41FA5}">
                      <a16:colId xmlns:a16="http://schemas.microsoft.com/office/drawing/2014/main" val="458489570"/>
                    </a:ext>
                  </a:extLst>
                </a:gridCol>
                <a:gridCol w="1344881">
                  <a:extLst>
                    <a:ext uri="{9D8B030D-6E8A-4147-A177-3AD203B41FA5}">
                      <a16:colId xmlns:a16="http://schemas.microsoft.com/office/drawing/2014/main" val="2234115982"/>
                    </a:ext>
                  </a:extLst>
                </a:gridCol>
              </a:tblGrid>
              <a:tr h="469053">
                <a:tc>
                  <a:txBody>
                    <a:bodyPr/>
                    <a:lstStyle/>
                    <a:p>
                      <a:pPr algn="ctr">
                        <a:lnSpc>
                          <a:spcPct val="150000"/>
                        </a:lnSpc>
                      </a:pPr>
                      <a:r>
                        <a:rPr lang="en-IN" sz="1800" kern="100" dirty="0">
                          <a:solidFill>
                            <a:schemeClr val="tx1"/>
                          </a:solidFill>
                          <a:effectLst/>
                        </a:rPr>
                        <a:t>METHODS</a:t>
                      </a:r>
                      <a:endPar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a:t>
                      </a: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CORRECT</a:t>
                      </a: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WRONG</a:t>
                      </a:r>
                    </a:p>
                  </a:txBody>
                  <a:tcPr marL="68580" marR="68580" marT="0" marB="0"/>
                </a:tc>
                <a:extLst>
                  <a:ext uri="{0D108BD9-81ED-4DB2-BD59-A6C34878D82A}">
                    <a16:rowId xmlns:a16="http://schemas.microsoft.com/office/drawing/2014/main" val="3103600677"/>
                  </a:ext>
                </a:extLst>
              </a:tr>
              <a:tr h="469053">
                <a:tc>
                  <a:txBody>
                    <a:bodyPr/>
                    <a:lstStyle/>
                    <a:p>
                      <a:pPr algn="ctr">
                        <a:lnSpc>
                          <a:spcPct val="150000"/>
                        </a:lnSpc>
                      </a:pPr>
                      <a:r>
                        <a:rPr lang="en-IN" sz="1800" kern="100" dirty="0">
                          <a:solidFill>
                            <a:schemeClr val="tx1"/>
                          </a:solidFill>
                          <a:effectLst/>
                        </a:rPr>
                        <a:t>KNN</a:t>
                      </a:r>
                      <a:endPar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450</a:t>
                      </a: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48</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tc>
                <a:extLst>
                  <a:ext uri="{0D108BD9-81ED-4DB2-BD59-A6C34878D82A}">
                    <a16:rowId xmlns:a16="http://schemas.microsoft.com/office/drawing/2014/main" val="3504091003"/>
                  </a:ext>
                </a:extLst>
              </a:tr>
              <a:tr h="469053">
                <a:tc>
                  <a:txBody>
                    <a:bodyPr/>
                    <a:lstStyle/>
                    <a:p>
                      <a:pPr algn="ctr">
                        <a:lnSpc>
                          <a:spcPct val="150000"/>
                        </a:lnSpc>
                      </a:pPr>
                      <a:r>
                        <a:rPr lang="en-IN" sz="1800" kern="100" dirty="0">
                          <a:solidFill>
                            <a:schemeClr val="tx1"/>
                          </a:solidFill>
                          <a:effectLst/>
                        </a:rPr>
                        <a:t>SVM</a:t>
                      </a:r>
                      <a:endPar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43</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tc>
                <a:extLst>
                  <a:ext uri="{0D108BD9-81ED-4DB2-BD59-A6C34878D82A}">
                    <a16:rowId xmlns:a16="http://schemas.microsoft.com/office/drawing/2014/main" val="1928251892"/>
                  </a:ext>
                </a:extLst>
              </a:tr>
              <a:tr h="469053">
                <a:tc>
                  <a:txBody>
                    <a:bodyPr/>
                    <a:lstStyle/>
                    <a:p>
                      <a:pPr algn="ctr">
                        <a:lnSpc>
                          <a:spcPct val="150000"/>
                        </a:lnSpc>
                      </a:pPr>
                      <a:r>
                        <a:rPr lang="en-IN" sz="1800" kern="100" dirty="0">
                          <a:solidFill>
                            <a:schemeClr val="tx1"/>
                          </a:solidFill>
                          <a:effectLst/>
                        </a:rPr>
                        <a:t>RF</a:t>
                      </a:r>
                      <a:endPar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41</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tc>
                <a:extLst>
                  <a:ext uri="{0D108BD9-81ED-4DB2-BD59-A6C34878D82A}">
                    <a16:rowId xmlns:a16="http://schemas.microsoft.com/office/drawing/2014/main" val="2030875590"/>
                  </a:ext>
                </a:extLst>
              </a:tr>
              <a:tr h="469053">
                <a:tc>
                  <a:txBody>
                    <a:bodyPr/>
                    <a:lstStyle/>
                    <a:p>
                      <a:pPr algn="ctr">
                        <a:lnSpc>
                          <a:spcPct val="150000"/>
                        </a:lnSpc>
                      </a:pPr>
                      <a:r>
                        <a:rPr lang="en-IN" sz="1800" kern="100" dirty="0">
                          <a:solidFill>
                            <a:schemeClr val="tx1"/>
                          </a:solidFill>
                          <a:effectLst/>
                        </a:rPr>
                        <a:t>CNN</a:t>
                      </a:r>
                      <a:endPar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marL="68580" marR="68580" marT="0" marB="0"/>
                </a:tc>
                <a:tc>
                  <a:txBody>
                    <a:bodyPr/>
                    <a:lstStyle/>
                    <a:p>
                      <a:pPr algn="ctr">
                        <a:lnSpc>
                          <a:spcPct val="150000"/>
                        </a:lnSpc>
                      </a:pPr>
                      <a:r>
                        <a:rPr lang="en-IN" sz="18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a:t>
                      </a:r>
                    </a:p>
                  </a:txBody>
                  <a:tcPr marL="68580" marR="68580" marT="0" marB="0"/>
                </a:tc>
                <a:tc>
                  <a:txBody>
                    <a:bodyPr/>
                    <a:lstStyle/>
                    <a:p>
                      <a:pPr algn="ctr">
                        <a:lnSpc>
                          <a:spcPct val="150000"/>
                        </a:lnSpc>
                      </a:pPr>
                      <a:r>
                        <a:rPr lang="en-IN"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extLst>
                  <a:ext uri="{0D108BD9-81ED-4DB2-BD59-A6C34878D82A}">
                    <a16:rowId xmlns:a16="http://schemas.microsoft.com/office/drawing/2014/main" val="18025680"/>
                  </a:ext>
                </a:extLst>
              </a:tr>
            </a:tbl>
          </a:graphicData>
        </a:graphic>
      </p:graphicFrame>
    </p:spTree>
    <p:extLst>
      <p:ext uri="{BB962C8B-B14F-4D97-AF65-F5344CB8AC3E}">
        <p14:creationId xmlns:p14="http://schemas.microsoft.com/office/powerpoint/2010/main" val="98724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dirty="0">
                <a:solidFill>
                  <a:srgbClr val="000000"/>
                </a:solidFill>
                <a:latin typeface="Times New Roman" panose="02020603050405020304" pitchFamily="18" charset="0"/>
                <a:cs typeface="Times New Roman" panose="02020603050405020304" pitchFamily="18" charset="0"/>
              </a:rPr>
              <a:t>SOCIAL IMPACT</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a:bodyPr>
          <a:lstStyle/>
          <a:p>
            <a:pPr algn="just"/>
            <a:endParaRPr lang="en-US" sz="2200" dirty="0"/>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Healthcare System: </a:t>
            </a:r>
            <a:r>
              <a:rPr lang="en-US" sz="2200" dirty="0">
                <a:latin typeface="Times New Roman" panose="02020603050405020304" pitchFamily="18" charset="0"/>
                <a:cs typeface="Times New Roman" panose="02020603050405020304" pitchFamily="18" charset="0"/>
              </a:rPr>
              <a:t>Early detection of leukemia allows for reducing the burden on healthcare systems by preventing advanced-stage cases.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Quality of Life: </a:t>
            </a:r>
            <a:r>
              <a:rPr lang="en-US" sz="2200" dirty="0">
                <a:latin typeface="Times New Roman" panose="02020603050405020304" pitchFamily="18" charset="0"/>
                <a:cs typeface="Times New Roman" panose="02020603050405020304" pitchFamily="18" charset="0"/>
              </a:rPr>
              <a:t>Timely detection can improve the quality of life for individuals diagnosed with leukemia by enabling early access to appropriate medical care and support services.</a:t>
            </a:r>
          </a:p>
        </p:txBody>
      </p:sp>
    </p:spTree>
    <p:extLst>
      <p:ext uri="{BB962C8B-B14F-4D97-AF65-F5344CB8AC3E}">
        <p14:creationId xmlns:p14="http://schemas.microsoft.com/office/powerpoint/2010/main" val="112598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CONCLUSION</a:t>
            </a:r>
            <a:r>
              <a:rPr lang="en-US" sz="2400" b="1" dirty="0">
                <a:solidFill>
                  <a:srgbClr val="000000"/>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a:bodyPr>
          <a:lstStyle/>
          <a:p>
            <a:pPr algn="just"/>
            <a:r>
              <a:rPr lang="en-IN" sz="2200" dirty="0">
                <a:solidFill>
                  <a:srgbClr val="000000"/>
                </a:solidFill>
                <a:effectLst/>
                <a:latin typeface="Times New Roman" panose="02020603050405020304" pitchFamily="18" charset="0"/>
                <a:ea typeface="Calibri" panose="020F0502020204030204" pitchFamily="34" charset="0"/>
              </a:rPr>
              <a:t>The paper presented a method for detection of white blood cells cancer disease. In that, four steps such as preprocessing, segmentation, feature extraction and classification are followed to detect the disease.</a:t>
            </a:r>
            <a:r>
              <a:rPr lang="en-US" sz="2000" dirty="0">
                <a:latin typeface="Times New Roman" panose="02020603050405020304" pitchFamily="18" charset="0"/>
                <a:cs typeface="Times New Roman" panose="02020603050405020304" pitchFamily="18" charset="0"/>
              </a:rPr>
              <a:t> KNN, SVM, and CNN algorithm</a:t>
            </a:r>
            <a:r>
              <a:rPr lang="en-IN" sz="2200" dirty="0">
                <a:solidFill>
                  <a:srgbClr val="000000"/>
                </a:solidFill>
                <a:effectLst/>
                <a:latin typeface="Times New Roman" panose="02020603050405020304" pitchFamily="18" charset="0"/>
                <a:ea typeface="Calibri" panose="020F0502020204030204" pitchFamily="34" charset="0"/>
              </a:rPr>
              <a:t>. By using this model, we can identify white blood cell cancer at an early stage. Also, we can avoid problems with the wrong identification process in cancer detection. the learning efficiency of system to learn from the input tests in which classify the disease with the new label.</a:t>
            </a:r>
            <a:endParaRPr lang="en-US" sz="2200" dirty="0"/>
          </a:p>
        </p:txBody>
      </p:sp>
    </p:spTree>
    <p:extLst>
      <p:ext uri="{BB962C8B-B14F-4D97-AF65-F5344CB8AC3E}">
        <p14:creationId xmlns:p14="http://schemas.microsoft.com/office/powerpoint/2010/main" val="65246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ABSTRACT:</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In this proposed system, we aim to develop an application that helps in the diagnosis of white blood cell diseases, which is an improvement on the existing approach. We tend to show results that are higher than the prevailing system in the performance analysis parameters of detection accuracy and classification. </a:t>
            </a:r>
          </a:p>
          <a:p>
            <a:pPr algn="just"/>
            <a:r>
              <a:rPr lang="en-US" dirty="0">
                <a:latin typeface="Times New Roman" panose="02020603050405020304" pitchFamily="18" charset="0"/>
                <a:cs typeface="Times New Roman" panose="02020603050405020304" pitchFamily="18" charset="0"/>
              </a:rPr>
              <a:t>The proposed system represents a KNN, SVM, RF and CNN </a:t>
            </a:r>
            <a:r>
              <a:rPr lang="en-US" sz="2400" dirty="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that helps in the diagnosis of white blood cell diseases. We divide these diseases into two categories </a:t>
            </a:r>
            <a:r>
              <a:rPr lang="en-US" dirty="0" err="1">
                <a:latin typeface="Times New Roman" panose="02020603050405020304" pitchFamily="18" charset="0"/>
                <a:cs typeface="Times New Roman" panose="02020603050405020304" pitchFamily="18" charset="0"/>
              </a:rPr>
              <a:t>leukaemia</a:t>
            </a:r>
            <a:r>
              <a:rPr lang="en-US" dirty="0">
                <a:latin typeface="Times New Roman" panose="02020603050405020304" pitchFamily="18" charset="0"/>
                <a:cs typeface="Times New Roman" panose="02020603050405020304" pitchFamily="18" charset="0"/>
              </a:rPr>
              <a:t> and myeloma. Each category includes similar symptoms and diseases that can be hard to diagnose. </a:t>
            </a:r>
          </a:p>
          <a:p>
            <a:pPr algn="just"/>
            <a:r>
              <a:rPr lang="en-US" dirty="0">
                <a:latin typeface="Times New Roman" panose="02020603050405020304" pitchFamily="18" charset="0"/>
                <a:cs typeface="Times New Roman" panose="02020603050405020304" pitchFamily="18" charset="0"/>
              </a:rPr>
              <a:t>This system is applied to classify two disease categories by calculating different features with the help of GLCM(Gray-Level Co-occurrence Matrix). KNN, SVM, RF and CNN is used to make the final decision. Our project is to detect white blood cell cancer at an early stage, reducing misdiagnosis cases in addition to improving the system's learning methodology.</a:t>
            </a:r>
          </a:p>
        </p:txBody>
      </p:sp>
    </p:spTree>
    <p:extLst>
      <p:ext uri="{BB962C8B-B14F-4D97-AF65-F5344CB8AC3E}">
        <p14:creationId xmlns:p14="http://schemas.microsoft.com/office/powerpoint/2010/main" val="230105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dirty="0">
                <a:latin typeface="Times New Roman" panose="02020603050405020304" pitchFamily="18" charset="0"/>
                <a:cs typeface="Times New Roman" panose="02020603050405020304" pitchFamily="18" charset="0"/>
              </a:rPr>
              <a:t>SCOPE FOR IMPROVEMENT</a:t>
            </a: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a:bodyPr>
          <a:lstStyle/>
          <a:p>
            <a:pPr algn="just"/>
            <a:r>
              <a:rPr lang="en-US" sz="2200" dirty="0"/>
              <a:t>In the future, we can improve a lot by adding more features. We could make it able to detect more types of white blood cell cancers, not just two types, and then create a complete system that can handle different kinds of white blood cell diseases.</a:t>
            </a:r>
          </a:p>
        </p:txBody>
      </p:sp>
    </p:spTree>
    <p:extLst>
      <p:ext uri="{BB962C8B-B14F-4D97-AF65-F5344CB8AC3E}">
        <p14:creationId xmlns:p14="http://schemas.microsoft.com/office/powerpoint/2010/main" val="341625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spc="-50" dirty="0">
                <a:latin typeface="Times New Roman" panose="02020603050405020304" pitchFamily="18" charset="0"/>
                <a:cs typeface="Times New Roman" panose="02020603050405020304" pitchFamily="18" charset="0"/>
              </a:rPr>
              <a:t>TIME LINE (Jan to May 2024)</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rmAutofit/>
          </a:bodyPr>
          <a:lstStyle/>
          <a:p>
            <a:pPr algn="just"/>
            <a:r>
              <a:rPr lang="en-IN" sz="2200" dirty="0">
                <a:solidFill>
                  <a:srgbClr val="000000"/>
                </a:solidFill>
                <a:effectLst/>
                <a:latin typeface="Times New Roman" panose="02020603050405020304" pitchFamily="18" charset="0"/>
                <a:ea typeface="Calibri" panose="020F0502020204030204" pitchFamily="34" charset="0"/>
              </a:rPr>
              <a:t>The</a:t>
            </a:r>
            <a:endParaRPr lang="en-US" sz="2200" dirty="0"/>
          </a:p>
        </p:txBody>
      </p:sp>
    </p:spTree>
    <p:extLst>
      <p:ext uri="{BB962C8B-B14F-4D97-AF65-F5344CB8AC3E}">
        <p14:creationId xmlns:p14="http://schemas.microsoft.com/office/powerpoint/2010/main" val="8637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REFERENCE</a:t>
            </a:r>
            <a:r>
              <a:rPr lang="en-US" sz="2400" b="1" dirty="0">
                <a:solidFill>
                  <a:srgbClr val="000000"/>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1493273"/>
            <a:ext cx="9144000" cy="4068097"/>
          </a:xfrm>
        </p:spPr>
        <p:txBody>
          <a:bodyPr>
            <a:noAutofit/>
          </a:bodyPr>
          <a:lstStyle/>
          <a:p>
            <a:pPr marL="342900" indent="-342900" algn="just">
              <a:spcBef>
                <a:spcPts val="0"/>
              </a:spcBef>
              <a:buFont typeface="+mj-lt"/>
              <a:buAutoNum type="arabicPeriod"/>
            </a:pPr>
            <a:r>
              <a:rPr lang="en-US" sz="1800" dirty="0" err="1">
                <a:latin typeface="Times New Roman" panose="02020603050405020304" pitchFamily="18" charset="0"/>
                <a:cs typeface="Times New Roman" panose="02020603050405020304" pitchFamily="18" charset="0"/>
              </a:rPr>
              <a:t>Agaian</a:t>
            </a:r>
            <a:r>
              <a:rPr lang="en-US" sz="1800" dirty="0">
                <a:latin typeface="Times New Roman" panose="02020603050405020304" pitchFamily="18" charset="0"/>
                <a:cs typeface="Times New Roman" panose="02020603050405020304" pitchFamily="18" charset="0"/>
              </a:rPr>
              <a:t> S, Madhukar M, </a:t>
            </a:r>
            <a:r>
              <a:rPr lang="en-US" sz="1800" dirty="0" err="1">
                <a:latin typeface="Times New Roman" panose="02020603050405020304" pitchFamily="18" charset="0"/>
                <a:cs typeface="Times New Roman" panose="02020603050405020304" pitchFamily="18" charset="0"/>
              </a:rPr>
              <a:t>Chronopoulos</a:t>
            </a:r>
            <a:r>
              <a:rPr lang="en-US" sz="1800" dirty="0">
                <a:latin typeface="Times New Roman" panose="02020603050405020304" pitchFamily="18" charset="0"/>
                <a:cs typeface="Times New Roman" panose="02020603050405020304" pitchFamily="18" charset="0"/>
              </a:rPr>
              <a:t> AT (2014) Automated screening system for acute myelogenous leukemia detection in blood microscopic images. IEEE Syst J 8:995–1004.</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X. Zheng, Y. Wang, G. Wang, and J. Liu, ‘‘Fast and robust segmentation of white blood cell images by self-supervised learning,’’ Micron, vol. 107, pp. 55–71, Apr. 2018.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M. LaFleur-Brooks, Exploring Medical Language: A Student-Directed Approach, 10th ed., D. L. Brooks, Ed. St. Louis, MO, USA: Elsevier, 2018, pp. 757–758.</a:t>
            </a:r>
          </a:p>
          <a:p>
            <a:pPr marL="342900" indent="-342900" algn="just">
              <a:buFont typeface="+mj-lt"/>
              <a:buAutoNum type="arabicPeriod"/>
            </a:pPr>
            <a:r>
              <a:rPr lang="en-US" sz="1800" dirty="0" err="1">
                <a:latin typeface="Times New Roman" panose="02020603050405020304" pitchFamily="18" charset="0"/>
                <a:cs typeface="Times New Roman" panose="02020603050405020304" pitchFamily="18" charset="0"/>
              </a:rPr>
              <a:t>Loey</a:t>
            </a:r>
            <a:r>
              <a:rPr lang="en-US" sz="1800" dirty="0">
                <a:latin typeface="Times New Roman" panose="02020603050405020304" pitchFamily="18" charset="0"/>
                <a:cs typeface="Times New Roman" panose="02020603050405020304" pitchFamily="18" charset="0"/>
              </a:rPr>
              <a:t> M, Naman MR, Zayed HH (2020) A survey on blood image diseases detection using deep learning, vol. 11.</a:t>
            </a:r>
          </a:p>
          <a:p>
            <a:pPr marL="342900" indent="-342900" algn="just">
              <a:buFont typeface="+mj-lt"/>
              <a:buAutoNum type="arabicPeriod"/>
            </a:pPr>
            <a:r>
              <a:rPr lang="en-US" sz="1800" dirty="0" err="1">
                <a:latin typeface="Times New Roman" panose="02020603050405020304" pitchFamily="18" charset="0"/>
                <a:cs typeface="Times New Roman" panose="02020603050405020304" pitchFamily="18" charset="0"/>
              </a:rPr>
              <a:t>Chatap</a:t>
            </a:r>
            <a:r>
              <a:rPr lang="en-US" sz="1800" dirty="0">
                <a:latin typeface="Times New Roman" panose="02020603050405020304" pitchFamily="18" charset="0"/>
                <a:cs typeface="Times New Roman" panose="02020603050405020304" pitchFamily="18" charset="0"/>
              </a:rPr>
              <a:t> N, Shibu S (2014) Analysis of blood samples for counting </a:t>
            </a:r>
            <a:r>
              <a:rPr lang="en-US" sz="1800" dirty="0" err="1">
                <a:latin typeface="Times New Roman" panose="02020603050405020304" pitchFamily="18" charset="0"/>
                <a:cs typeface="Times New Roman" panose="02020603050405020304" pitchFamily="18" charset="0"/>
              </a:rPr>
              <a:t>leukaemia</a:t>
            </a:r>
            <a:r>
              <a:rPr lang="en-US" sz="1800" dirty="0">
                <a:latin typeface="Times New Roman" panose="02020603050405020304" pitchFamily="18" charset="0"/>
                <a:cs typeface="Times New Roman" panose="02020603050405020304" pitchFamily="18" charset="0"/>
              </a:rPr>
              <a:t> cells using support vector machine and nearest </a:t>
            </a:r>
            <a:r>
              <a:rPr lang="en-US" sz="1800" dirty="0" err="1">
                <a:latin typeface="Times New Roman" panose="02020603050405020304" pitchFamily="18" charset="0"/>
                <a:cs typeface="Times New Roman" panose="02020603050405020304" pitchFamily="18" charset="0"/>
              </a:rPr>
              <a:t>neighbour</a:t>
            </a:r>
            <a:r>
              <a:rPr lang="en-US" sz="1800" dirty="0">
                <a:latin typeface="Times New Roman" panose="02020603050405020304" pitchFamily="18" charset="0"/>
                <a:cs typeface="Times New Roman" panose="02020603050405020304" pitchFamily="18" charset="0"/>
              </a:rPr>
              <a:t>. IOSR J </a:t>
            </a:r>
            <a:r>
              <a:rPr lang="en-US" sz="1800" dirty="0" err="1">
                <a:latin typeface="Times New Roman" panose="02020603050405020304" pitchFamily="18" charset="0"/>
                <a:cs typeface="Times New Roman" panose="02020603050405020304" pitchFamily="18" charset="0"/>
              </a:rPr>
              <a:t>Comput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Eng</a:t>
            </a:r>
            <a:r>
              <a:rPr lang="en-US" sz="1800" dirty="0">
                <a:latin typeface="Times New Roman" panose="02020603050405020304" pitchFamily="18" charset="0"/>
                <a:cs typeface="Times New Roman" panose="02020603050405020304" pitchFamily="18" charset="0"/>
              </a:rPr>
              <a:t> (IOSR-JCE) 16(5):79–87.</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Naik S, Doyle S, </a:t>
            </a:r>
            <a:r>
              <a:rPr lang="en-US" sz="1800" dirty="0" err="1">
                <a:latin typeface="Times New Roman" panose="02020603050405020304" pitchFamily="18" charset="0"/>
                <a:cs typeface="Times New Roman" panose="02020603050405020304" pitchFamily="18" charset="0"/>
              </a:rPr>
              <a:t>Agner</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Madabhushi</a:t>
            </a:r>
            <a:r>
              <a:rPr lang="en-US" sz="1800" dirty="0">
                <a:latin typeface="Times New Roman" panose="02020603050405020304" pitchFamily="18" charset="0"/>
                <a:cs typeface="Times New Roman" panose="02020603050405020304" pitchFamily="18" charset="0"/>
              </a:rPr>
              <a:t> A, Feldman M, Tomaszewski J. Automated gland and nuclei segmentation for grading of prostate and breast cancer histopathology. In: 5th IEEE international symposium on biomedical imaging: from nano to macro, 2008. ISBI 2008. IEEE; 2008. p. 284–87.</a:t>
            </a:r>
          </a:p>
        </p:txBody>
      </p:sp>
    </p:spTree>
    <p:extLst>
      <p:ext uri="{BB962C8B-B14F-4D97-AF65-F5344CB8AC3E}">
        <p14:creationId xmlns:p14="http://schemas.microsoft.com/office/powerpoint/2010/main" val="5146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524000" y="3429000"/>
            <a:ext cx="9144000" cy="394521"/>
          </a:xfrm>
        </p:spPr>
        <p:txBody>
          <a:bodyPr>
            <a:normAutofit lnSpcReduction="10000"/>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9298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LITERATURE SURVEY:</a:t>
            </a:r>
            <a:endParaRPr lang="en-US" sz="24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F544BBD-4B10-D40D-EDC3-AB8313A04D5A}"/>
              </a:ext>
            </a:extLst>
          </p:cNvPr>
          <p:cNvGraphicFramePr>
            <a:graphicFrameLocks noGrp="1"/>
          </p:cNvGraphicFramePr>
          <p:nvPr>
            <p:extLst>
              <p:ext uri="{D42A27DB-BD31-4B8C-83A1-F6EECF244321}">
                <p14:modId xmlns:p14="http://schemas.microsoft.com/office/powerpoint/2010/main" val="2683113809"/>
              </p:ext>
            </p:extLst>
          </p:nvPr>
        </p:nvGraphicFramePr>
        <p:xfrm>
          <a:off x="1619045" y="1525910"/>
          <a:ext cx="9953524" cy="4572028"/>
        </p:xfrm>
        <a:graphic>
          <a:graphicData uri="http://schemas.openxmlformats.org/drawingml/2006/table">
            <a:tbl>
              <a:tblPr firstRow="1" bandRow="1">
                <a:tableStyleId>{073A0DAA-6AF3-43AB-8588-CEC1D06C72B9}</a:tableStyleId>
              </a:tblPr>
              <a:tblGrid>
                <a:gridCol w="3788697">
                  <a:extLst>
                    <a:ext uri="{9D8B030D-6E8A-4147-A177-3AD203B41FA5}">
                      <a16:colId xmlns:a16="http://schemas.microsoft.com/office/drawing/2014/main" val="1926005665"/>
                    </a:ext>
                  </a:extLst>
                </a:gridCol>
                <a:gridCol w="1188065">
                  <a:extLst>
                    <a:ext uri="{9D8B030D-6E8A-4147-A177-3AD203B41FA5}">
                      <a16:colId xmlns:a16="http://schemas.microsoft.com/office/drawing/2014/main" val="2653294771"/>
                    </a:ext>
                  </a:extLst>
                </a:gridCol>
                <a:gridCol w="2488381">
                  <a:extLst>
                    <a:ext uri="{9D8B030D-6E8A-4147-A177-3AD203B41FA5}">
                      <a16:colId xmlns:a16="http://schemas.microsoft.com/office/drawing/2014/main" val="1363510133"/>
                    </a:ext>
                  </a:extLst>
                </a:gridCol>
                <a:gridCol w="2488381">
                  <a:extLst>
                    <a:ext uri="{9D8B030D-6E8A-4147-A177-3AD203B41FA5}">
                      <a16:colId xmlns:a16="http://schemas.microsoft.com/office/drawing/2014/main" val="2311481333"/>
                    </a:ext>
                  </a:extLst>
                </a:gridCol>
              </a:tblGrid>
              <a:tr h="563502">
                <a:tc>
                  <a:txBody>
                    <a:bodyPr/>
                    <a:lstStyle/>
                    <a:p>
                      <a:r>
                        <a:rPr lang="en-US" sz="2000" dirty="0">
                          <a:latin typeface="Times New Roman" panose="02020603050405020304" pitchFamily="18" charset="0"/>
                          <a:cs typeface="Times New Roman" panose="02020603050405020304" pitchFamily="18" charset="0"/>
                        </a:rPr>
                        <a:t>TOPIC:</a:t>
                      </a:r>
                    </a:p>
                  </a:txBody>
                  <a:tcPr/>
                </a:tc>
                <a:tc>
                  <a:txBody>
                    <a:bodyPr/>
                    <a:lstStyle/>
                    <a:p>
                      <a:r>
                        <a:rPr lang="en-US" sz="2000"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effectLst/>
                          <a:latin typeface="Times New Roman" panose="02020603050405020304" pitchFamily="18" charset="0"/>
                          <a:ea typeface="+mn-ea"/>
                          <a:cs typeface="Times New Roman" panose="02020603050405020304" pitchFamily="18" charset="0"/>
                        </a:rPr>
                        <a:t>METHODOLOGY:</a:t>
                      </a:r>
                      <a:endParaRPr lang="en-US" sz="2000" b="1" kern="1200" dirty="0">
                        <a:solidFill>
                          <a:schemeClr val="lt1"/>
                        </a:solidFill>
                        <a:effectLst/>
                        <a:latin typeface="Times New Roman" panose="02020603050405020304" pitchFamily="18" charset="0"/>
                        <a:ea typeface="+mn-ea"/>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PROBLEM:</a:t>
                      </a:r>
                    </a:p>
                  </a:txBody>
                  <a:tcPr/>
                </a:tc>
                <a:extLst>
                  <a:ext uri="{0D108BD9-81ED-4DB2-BD59-A6C34878D82A}">
                    <a16:rowId xmlns:a16="http://schemas.microsoft.com/office/drawing/2014/main" val="3054976646"/>
                  </a:ext>
                </a:extLst>
              </a:tr>
              <a:tr h="1203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 novel Deep Learning Framework (DLF) for classification of Acute Lymphoblastic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Leukemia</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(springer)</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Deep Learning Framework (DLF) </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Trained On A Smaller Balanced Dataset.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6168607"/>
                  </a:ext>
                </a:extLst>
              </a:tr>
              <a:tr h="1203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Exploiting the Multiscale Information Fusion Capabilities for Aiding the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Leukemia</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Diagnosis Through White Blood Cells Segmentation.</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2022</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(IEEE)</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Multi-scale Information Fusion Network (MIF-NET) </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Computational Efficiency Very Low.</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1757258"/>
                  </a:ext>
                </a:extLst>
              </a:tr>
              <a:tr h="1203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Automated Diagnosis of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Leukemia</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2021</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(IEEE)</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Computer-aided Diagnosis (CAD) </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Acquiring Large Datasets.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3606496"/>
                  </a:ext>
                </a:extLst>
              </a:tr>
            </a:tbl>
          </a:graphicData>
        </a:graphic>
      </p:graphicFrame>
    </p:spTree>
    <p:extLst>
      <p:ext uri="{BB962C8B-B14F-4D97-AF65-F5344CB8AC3E}">
        <p14:creationId xmlns:p14="http://schemas.microsoft.com/office/powerpoint/2010/main" val="187662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LITERATURE SURVEY:</a:t>
            </a:r>
            <a:endParaRPr lang="en-US" sz="24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F544BBD-4B10-D40D-EDC3-AB8313A04D5A}"/>
              </a:ext>
            </a:extLst>
          </p:cNvPr>
          <p:cNvGraphicFramePr>
            <a:graphicFrameLocks noGrp="1"/>
          </p:cNvGraphicFramePr>
          <p:nvPr>
            <p:extLst>
              <p:ext uri="{D42A27DB-BD31-4B8C-83A1-F6EECF244321}">
                <p14:modId xmlns:p14="http://schemas.microsoft.com/office/powerpoint/2010/main" val="968623099"/>
              </p:ext>
            </p:extLst>
          </p:nvPr>
        </p:nvGraphicFramePr>
        <p:xfrm>
          <a:off x="1609213" y="1525910"/>
          <a:ext cx="9953524" cy="5120219"/>
        </p:xfrm>
        <a:graphic>
          <a:graphicData uri="http://schemas.openxmlformats.org/drawingml/2006/table">
            <a:tbl>
              <a:tblPr firstRow="1" bandRow="1">
                <a:tableStyleId>{073A0DAA-6AF3-43AB-8588-CEC1D06C72B9}</a:tableStyleId>
              </a:tblPr>
              <a:tblGrid>
                <a:gridCol w="3798529">
                  <a:extLst>
                    <a:ext uri="{9D8B030D-6E8A-4147-A177-3AD203B41FA5}">
                      <a16:colId xmlns:a16="http://schemas.microsoft.com/office/drawing/2014/main" val="1926005665"/>
                    </a:ext>
                  </a:extLst>
                </a:gridCol>
                <a:gridCol w="1178233">
                  <a:extLst>
                    <a:ext uri="{9D8B030D-6E8A-4147-A177-3AD203B41FA5}">
                      <a16:colId xmlns:a16="http://schemas.microsoft.com/office/drawing/2014/main" val="2653294771"/>
                    </a:ext>
                  </a:extLst>
                </a:gridCol>
                <a:gridCol w="2488381">
                  <a:extLst>
                    <a:ext uri="{9D8B030D-6E8A-4147-A177-3AD203B41FA5}">
                      <a16:colId xmlns:a16="http://schemas.microsoft.com/office/drawing/2014/main" val="1363510133"/>
                    </a:ext>
                  </a:extLst>
                </a:gridCol>
                <a:gridCol w="2488381">
                  <a:extLst>
                    <a:ext uri="{9D8B030D-6E8A-4147-A177-3AD203B41FA5}">
                      <a16:colId xmlns:a16="http://schemas.microsoft.com/office/drawing/2014/main" val="2311481333"/>
                    </a:ext>
                  </a:extLst>
                </a:gridCol>
              </a:tblGrid>
              <a:tr h="715845">
                <a:tc>
                  <a:txBody>
                    <a:bodyPr/>
                    <a:lstStyle/>
                    <a:p>
                      <a:r>
                        <a:rPr lang="en-US" sz="2000" dirty="0">
                          <a:latin typeface="Times New Roman" panose="02020603050405020304" pitchFamily="18" charset="0"/>
                          <a:cs typeface="Times New Roman" panose="02020603050405020304" pitchFamily="18" charset="0"/>
                        </a:rPr>
                        <a:t>TOPIC:</a:t>
                      </a:r>
                    </a:p>
                  </a:txBody>
                  <a:tcPr/>
                </a:tc>
                <a:tc>
                  <a:txBody>
                    <a:bodyPr/>
                    <a:lstStyle/>
                    <a:p>
                      <a:r>
                        <a:rPr lang="en-US" sz="2000" dirty="0">
                          <a:latin typeface="Times New Roman" panose="02020603050405020304" pitchFamily="18" charset="0"/>
                          <a:cs typeface="Times New Roman" panose="02020603050405020304" pitchFamily="18" charset="0"/>
                        </a:rPr>
                        <a:t>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effectLst/>
                          <a:latin typeface="Times New Roman" panose="02020603050405020304" pitchFamily="18" charset="0"/>
                          <a:ea typeface="+mn-ea"/>
                          <a:cs typeface="Times New Roman" panose="02020603050405020304" pitchFamily="18" charset="0"/>
                        </a:rPr>
                        <a:t>METHODOLOGY:</a:t>
                      </a:r>
                      <a:endParaRPr lang="en-US" sz="2000" b="1" kern="1200" dirty="0">
                        <a:solidFill>
                          <a:schemeClr val="lt1"/>
                        </a:solidFill>
                        <a:effectLst/>
                        <a:latin typeface="Times New Roman" panose="02020603050405020304" pitchFamily="18" charset="0"/>
                        <a:ea typeface="+mn-ea"/>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PROBLEM:</a:t>
                      </a:r>
                    </a:p>
                  </a:txBody>
                  <a:tcPr/>
                </a:tc>
                <a:extLst>
                  <a:ext uri="{0D108BD9-81ED-4DB2-BD59-A6C34878D82A}">
                    <a16:rowId xmlns:a16="http://schemas.microsoft.com/office/drawing/2014/main" val="3054976646"/>
                  </a:ext>
                </a:extLst>
              </a:tr>
              <a:tr h="377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Categorizing white blood cells by utilizing deep features of proposed 4B-AdditionNet-based CNN network with ant colony optimization.</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2021 (springer)</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 Model </a:t>
                      </a:r>
                    </a:p>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Ant Colony Optimization.</a:t>
                      </a: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Cannot Deal With Large Amount Data.</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6168607"/>
                  </a:ext>
                </a:extLst>
              </a:tr>
              <a:tr h="1203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 convolutional neural network–based learning approach to acute lymphoblastic leukaemia detection with automated feature extraction.</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2021 (springer)</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 Model </a:t>
                      </a:r>
                    </a:p>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Acute Lymphoblastic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Leukemia</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Image Database </a:t>
                      </a:r>
                      <a:endParaRPr lang="en-US" b="0"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Not Use Any Pre-processing Or Segmentation Technique.</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1757258"/>
                  </a:ext>
                </a:extLst>
              </a:tr>
              <a:tr h="1203974">
                <a:tc>
                  <a:txBody>
                    <a:bodyPr/>
                    <a:lstStyle/>
                    <a:p>
                      <a:r>
                        <a:rPr lang="en-IN" sz="1800" b="0" kern="1200" dirty="0">
                          <a:solidFill>
                            <a:schemeClr val="dk1"/>
                          </a:solidFill>
                          <a:effectLst/>
                          <a:latin typeface="Times New Roman" panose="02020603050405020304" pitchFamily="18" charset="0"/>
                          <a:ea typeface="+mn-ea"/>
                          <a:cs typeface="Times New Roman" panose="02020603050405020304" pitchFamily="18" charset="0"/>
                        </a:rPr>
                        <a:t>Automated recognition of white blood cells using deep learning.</a:t>
                      </a:r>
                      <a:endParaRPr lang="en-US" b="0"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2021</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(springer)</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Region With Convolutional Neural Network Model </a:t>
                      </a:r>
                    </a:p>
                  </a:txBody>
                  <a:tcPr/>
                </a:tc>
                <a:tc>
                  <a:txBody>
                    <a:bodyPr/>
                    <a:lstStyle/>
                    <a:p>
                      <a:r>
                        <a:rPr lang="en-US" b="0" dirty="0">
                          <a:latin typeface="Times New Roman" panose="02020603050405020304" pitchFamily="18" charset="0"/>
                          <a:cs typeface="Times New Roman" panose="02020603050405020304" pitchFamily="18" charset="0"/>
                        </a:rPr>
                        <a:t>Huge Amount Of Trained Dataset Needed.</a:t>
                      </a:r>
                    </a:p>
                  </a:txBody>
                  <a:tcPr/>
                </a:tc>
                <a:extLst>
                  <a:ext uri="{0D108BD9-81ED-4DB2-BD59-A6C34878D82A}">
                    <a16:rowId xmlns:a16="http://schemas.microsoft.com/office/drawing/2014/main" val="4013606496"/>
                  </a:ext>
                </a:extLst>
              </a:tr>
            </a:tbl>
          </a:graphicData>
        </a:graphic>
      </p:graphicFrame>
    </p:spTree>
    <p:extLst>
      <p:ext uri="{BB962C8B-B14F-4D97-AF65-F5344CB8AC3E}">
        <p14:creationId xmlns:p14="http://schemas.microsoft.com/office/powerpoint/2010/main" val="421388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232453" y="532002"/>
            <a:ext cx="9144000" cy="588450"/>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PROJECT OVERVIEW:</a:t>
            </a: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330960" y="1911792"/>
            <a:ext cx="4240696" cy="4725708"/>
          </a:xfrm>
        </p:spPr>
        <p:txBody>
          <a:bodyPr>
            <a:normAutofit/>
          </a:bodyPr>
          <a:lstStyle/>
          <a:p>
            <a:pPr algn="just"/>
            <a:r>
              <a:rPr lang="en-IN" sz="2200" dirty="0">
                <a:effectLst/>
                <a:latin typeface="Times New Roman" panose="02020603050405020304" pitchFamily="18" charset="0"/>
                <a:ea typeface="Times New Roman" panose="02020603050405020304" pitchFamily="18" charset="0"/>
              </a:rPr>
              <a:t>It is a recognition system applied to the obtained blood microscopic images, then it performs normalization in </a:t>
            </a:r>
            <a:r>
              <a:rPr lang="en-IN" sz="2200" dirty="0" err="1">
                <a:effectLst/>
                <a:latin typeface="Times New Roman" panose="02020603050405020304" pitchFamily="18" charset="0"/>
                <a:ea typeface="Times New Roman" panose="02020603050405020304" pitchFamily="18" charset="0"/>
              </a:rPr>
              <a:t>preprocessing</a:t>
            </a:r>
            <a:r>
              <a:rPr lang="en-IN" sz="2200" dirty="0">
                <a:effectLst/>
                <a:latin typeface="Times New Roman" panose="02020603050405020304" pitchFamily="18" charset="0"/>
                <a:ea typeface="Times New Roman" panose="02020603050405020304" pitchFamily="18" charset="0"/>
              </a:rPr>
              <a:t>, cell segmentation in </a:t>
            </a:r>
            <a:r>
              <a:rPr lang="en-IN" sz="2200" dirty="0" err="1">
                <a:effectLst/>
                <a:latin typeface="Times New Roman" panose="02020603050405020304" pitchFamily="18" charset="0"/>
                <a:ea typeface="Times New Roman" panose="02020603050405020304" pitchFamily="18" charset="0"/>
              </a:rPr>
              <a:t>segmentation,and</a:t>
            </a:r>
            <a:r>
              <a:rPr lang="en-IN" sz="2200" dirty="0">
                <a:effectLst/>
                <a:latin typeface="Times New Roman" panose="02020603050405020304" pitchFamily="18" charset="0"/>
                <a:ea typeface="Times New Roman" panose="02020603050405020304" pitchFamily="18" charset="0"/>
              </a:rPr>
              <a:t> size ratio features in feature extraction, and KNN based classification in classification process.</a:t>
            </a:r>
          </a:p>
          <a:p>
            <a:pPr algn="l"/>
            <a:endParaRPr lang="en-US" sz="2000" dirty="0"/>
          </a:p>
        </p:txBody>
      </p:sp>
      <p:pic>
        <p:nvPicPr>
          <p:cNvPr id="5" name="Picture 4">
            <a:extLst>
              <a:ext uri="{FF2B5EF4-FFF2-40B4-BE49-F238E27FC236}">
                <a16:creationId xmlns:a16="http://schemas.microsoft.com/office/drawing/2014/main" id="{A7FF4393-06F6-13C7-9C3F-6DFB2CF0DD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5389" y="1568937"/>
            <a:ext cx="6359048" cy="4853190"/>
          </a:xfrm>
          <a:prstGeom prst="rect">
            <a:avLst/>
          </a:prstGeom>
          <a:noFill/>
          <a:ln>
            <a:noFill/>
          </a:ln>
        </p:spPr>
      </p:pic>
      <p:sp>
        <p:nvSpPr>
          <p:cNvPr id="6" name="TextBox 5">
            <a:extLst>
              <a:ext uri="{FF2B5EF4-FFF2-40B4-BE49-F238E27FC236}">
                <a16:creationId xmlns:a16="http://schemas.microsoft.com/office/drawing/2014/main" id="{005C14BB-913C-8DC8-A920-86F30F2EBB69}"/>
              </a:ext>
            </a:extLst>
          </p:cNvPr>
          <p:cNvSpPr txBox="1"/>
          <p:nvPr/>
        </p:nvSpPr>
        <p:spPr>
          <a:xfrm>
            <a:off x="1330960" y="1384271"/>
            <a:ext cx="609600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KNN BASED</a:t>
            </a:r>
            <a:r>
              <a:rPr lang="en-US" sz="1800" b="1" i="0" dirty="0">
                <a:solidFill>
                  <a:srgbClr val="000000"/>
                </a:solidFill>
                <a:effectLst/>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201994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232453" y="1424112"/>
            <a:ext cx="4240696" cy="4725708"/>
          </a:xfrm>
        </p:spPr>
        <p:txBody>
          <a:bodyPr>
            <a:normAutofit/>
          </a:bodyPr>
          <a:lstStyle/>
          <a:p>
            <a:pPr algn="just"/>
            <a:r>
              <a:rPr lang="en-US" sz="2200" dirty="0">
                <a:latin typeface="Times New Roman" panose="02020603050405020304" pitchFamily="18" charset="0"/>
                <a:cs typeface="Times New Roman" panose="02020603050405020304" pitchFamily="18" charset="0"/>
              </a:rPr>
              <a:t>In SVM algorithm will use the same feature that extract in the preprocessing stage , with the help of the training image the model will be trained then the test image feature will be given input in the model which will classify the new image.</a:t>
            </a:r>
          </a:p>
        </p:txBody>
      </p:sp>
      <p:pic>
        <p:nvPicPr>
          <p:cNvPr id="1026" name="Picture 2">
            <a:extLst>
              <a:ext uri="{FF2B5EF4-FFF2-40B4-BE49-F238E27FC236}">
                <a16:creationId xmlns:a16="http://schemas.microsoft.com/office/drawing/2014/main" id="{7F2D76EE-D575-9EE8-A19C-E2723FBDA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973" y="1424112"/>
            <a:ext cx="5438775" cy="3152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CC733C-6573-5176-A438-14B3CB05C344}"/>
              </a:ext>
            </a:extLst>
          </p:cNvPr>
          <p:cNvSpPr txBox="1"/>
          <p:nvPr/>
        </p:nvSpPr>
        <p:spPr>
          <a:xfrm>
            <a:off x="1232453" y="766120"/>
            <a:ext cx="609600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SVM BASED</a:t>
            </a:r>
            <a:r>
              <a:rPr lang="en-US" sz="1800" b="1" i="0" dirty="0">
                <a:solidFill>
                  <a:srgbClr val="000000"/>
                </a:solidFill>
                <a:effectLst/>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25194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CAE0A8-ED43-C197-CB1B-2D039057DA84}"/>
              </a:ext>
            </a:extLst>
          </p:cNvPr>
          <p:cNvSpPr>
            <a:spLocks noGrp="1"/>
          </p:cNvSpPr>
          <p:nvPr>
            <p:ph type="subTitle" idx="1"/>
          </p:nvPr>
        </p:nvSpPr>
        <p:spPr>
          <a:xfrm>
            <a:off x="1232453" y="1424112"/>
            <a:ext cx="4240696" cy="4725708"/>
          </a:xfrm>
        </p:spPr>
        <p:txBody>
          <a:bodyPr>
            <a:normAutofit/>
          </a:bodyPr>
          <a:lstStyle/>
          <a:p>
            <a:pPr algn="just"/>
            <a:r>
              <a:rPr lang="en-US" sz="2200" dirty="0">
                <a:latin typeface="Times New Roman" panose="02020603050405020304" pitchFamily="18" charset="0"/>
                <a:cs typeface="Times New Roman" panose="02020603050405020304" pitchFamily="18" charset="0"/>
              </a:rPr>
              <a:t>In CNN algorithm will use the same feature that is extracted in the preprocessing stage, with the help of the features the model will build the connection mapping layer then the test image feature will be given input in the model the test input feature will be processed in connection mapping layer which will classify the new image.</a:t>
            </a:r>
          </a:p>
        </p:txBody>
      </p:sp>
      <p:sp>
        <p:nvSpPr>
          <p:cNvPr id="6" name="TextBox 5">
            <a:extLst>
              <a:ext uri="{FF2B5EF4-FFF2-40B4-BE49-F238E27FC236}">
                <a16:creationId xmlns:a16="http://schemas.microsoft.com/office/drawing/2014/main" id="{F7CC733C-6573-5176-A438-14B3CB05C344}"/>
              </a:ext>
            </a:extLst>
          </p:cNvPr>
          <p:cNvSpPr txBox="1"/>
          <p:nvPr/>
        </p:nvSpPr>
        <p:spPr>
          <a:xfrm>
            <a:off x="1232453" y="766120"/>
            <a:ext cx="609600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CNN BASED</a:t>
            </a:r>
            <a:r>
              <a:rPr lang="en-US" sz="1800" b="1" i="0" dirty="0">
                <a:solidFill>
                  <a:srgbClr val="000000"/>
                </a:solidFill>
                <a:effectLst/>
                <a:latin typeface="Times New Roman" panose="02020603050405020304" pitchFamily="18" charset="0"/>
                <a:cs typeface="Times New Roman" panose="02020603050405020304" pitchFamily="18" charset="0"/>
              </a:rPr>
              <a:t>:</a:t>
            </a:r>
            <a:endParaRPr lang="en-IN" dirty="0"/>
          </a:p>
        </p:txBody>
      </p:sp>
      <p:pic>
        <p:nvPicPr>
          <p:cNvPr id="2052" name="Picture 4">
            <a:extLst>
              <a:ext uri="{FF2B5EF4-FFF2-40B4-BE49-F238E27FC236}">
                <a16:creationId xmlns:a16="http://schemas.microsoft.com/office/drawing/2014/main" id="{2D2ABBCB-A969-D695-64A3-838D64D50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048" y="1424112"/>
            <a:ext cx="51530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2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67C1-40E8-96AA-88B8-EBB04BD8ED2C}"/>
              </a:ext>
            </a:extLst>
          </p:cNvPr>
          <p:cNvSpPr>
            <a:spLocks noGrp="1"/>
          </p:cNvSpPr>
          <p:nvPr>
            <p:ph type="title"/>
          </p:nvPr>
        </p:nvSpPr>
        <p:spPr/>
        <p:txBody>
          <a:bodyPr>
            <a:normAutofit/>
          </a:bodyPr>
          <a:lstStyle/>
          <a:p>
            <a:r>
              <a:rPr lang="en-IN" sz="2400" b="1" dirty="0">
                <a:solidFill>
                  <a:srgbClr val="000000"/>
                </a:solidFill>
                <a:effectLst/>
                <a:latin typeface="Times New Roman" panose="02020603050405020304" pitchFamily="18" charset="0"/>
                <a:ea typeface="Calibri" panose="020F0502020204030204" pitchFamily="34" charset="0"/>
              </a:rPr>
              <a:t>DATASET USED:</a:t>
            </a:r>
            <a:endParaRPr lang="en-AS" sz="2400" dirty="0"/>
          </a:p>
        </p:txBody>
      </p:sp>
      <p:sp>
        <p:nvSpPr>
          <p:cNvPr id="3" name="Content Placeholder 2">
            <a:extLst>
              <a:ext uri="{FF2B5EF4-FFF2-40B4-BE49-F238E27FC236}">
                <a16:creationId xmlns:a16="http://schemas.microsoft.com/office/drawing/2014/main" id="{A075619F-2A0E-8886-7F01-F67227206B7E}"/>
              </a:ext>
            </a:extLst>
          </p:cNvPr>
          <p:cNvSpPr>
            <a:spLocks noGrp="1"/>
          </p:cNvSpPr>
          <p:nvPr>
            <p:ph idx="1"/>
          </p:nvPr>
        </p:nvSpPr>
        <p:spPr/>
        <p:txBody>
          <a:bodyPr>
            <a:normAutofit/>
          </a:bodyPr>
          <a:lstStyle/>
          <a:p>
            <a:pPr algn="just"/>
            <a:r>
              <a:rPr lang="en-IN" sz="2200" dirty="0">
                <a:effectLst/>
                <a:latin typeface="Times New Roman" panose="02020603050405020304" pitchFamily="18" charset="0"/>
                <a:ea typeface="Calibri" panose="020F0502020204030204" pitchFamily="34" charset="0"/>
              </a:rPr>
              <a:t>The BCCD (Blood Cell Count and Identification) dataset is a widely used dataset in computer vision and machine learning. It is used to develop and evaluate algorithms for the detection and counting of blood cells in microscopic images. The BCCD dataset contains a total of 2000 images</a:t>
            </a:r>
            <a:endParaRPr lang="en-AS" sz="2200" dirty="0"/>
          </a:p>
        </p:txBody>
      </p:sp>
      <p:graphicFrame>
        <p:nvGraphicFramePr>
          <p:cNvPr id="5" name="Table 4">
            <a:extLst>
              <a:ext uri="{FF2B5EF4-FFF2-40B4-BE49-F238E27FC236}">
                <a16:creationId xmlns:a16="http://schemas.microsoft.com/office/drawing/2014/main" id="{A5BB3E1C-9BC2-56B3-653C-1D916CC388B1}"/>
              </a:ext>
            </a:extLst>
          </p:cNvPr>
          <p:cNvGraphicFramePr>
            <a:graphicFrameLocks noGrp="1"/>
          </p:cNvGraphicFramePr>
          <p:nvPr>
            <p:extLst>
              <p:ext uri="{D42A27DB-BD31-4B8C-83A1-F6EECF244321}">
                <p14:modId xmlns:p14="http://schemas.microsoft.com/office/powerpoint/2010/main" val="3112175485"/>
              </p:ext>
            </p:extLst>
          </p:nvPr>
        </p:nvGraphicFramePr>
        <p:xfrm>
          <a:off x="2213113" y="3429000"/>
          <a:ext cx="7891939" cy="1857372"/>
        </p:xfrm>
        <a:graphic>
          <a:graphicData uri="http://schemas.openxmlformats.org/drawingml/2006/table">
            <a:tbl>
              <a:tblPr firstRow="1" firstCol="1" bandRow="1">
                <a:tableStyleId>{5C22544A-7EE6-4342-B048-85BDC9FD1C3A}</a:tableStyleId>
              </a:tblPr>
              <a:tblGrid>
                <a:gridCol w="2358812">
                  <a:extLst>
                    <a:ext uri="{9D8B030D-6E8A-4147-A177-3AD203B41FA5}">
                      <a16:colId xmlns:a16="http://schemas.microsoft.com/office/drawing/2014/main" val="1781485259"/>
                    </a:ext>
                  </a:extLst>
                </a:gridCol>
                <a:gridCol w="1744995">
                  <a:extLst>
                    <a:ext uri="{9D8B030D-6E8A-4147-A177-3AD203B41FA5}">
                      <a16:colId xmlns:a16="http://schemas.microsoft.com/office/drawing/2014/main" val="270672799"/>
                    </a:ext>
                  </a:extLst>
                </a:gridCol>
                <a:gridCol w="1569620">
                  <a:extLst>
                    <a:ext uri="{9D8B030D-6E8A-4147-A177-3AD203B41FA5}">
                      <a16:colId xmlns:a16="http://schemas.microsoft.com/office/drawing/2014/main" val="4090617139"/>
                    </a:ext>
                  </a:extLst>
                </a:gridCol>
                <a:gridCol w="2218512">
                  <a:extLst>
                    <a:ext uri="{9D8B030D-6E8A-4147-A177-3AD203B41FA5}">
                      <a16:colId xmlns:a16="http://schemas.microsoft.com/office/drawing/2014/main" val="2450038566"/>
                    </a:ext>
                  </a:extLst>
                </a:gridCol>
              </a:tblGrid>
              <a:tr h="507396">
                <a:tc>
                  <a:txBody>
                    <a:bodyPr/>
                    <a:lstStyle/>
                    <a:p>
                      <a:pPr>
                        <a:lnSpc>
                          <a:spcPct val="107000"/>
                        </a:lnSpc>
                        <a:spcAft>
                          <a:spcPts val="800"/>
                        </a:spcAft>
                      </a:pPr>
                      <a:r>
                        <a:rPr lang="en-IN" sz="2200" dirty="0">
                          <a:effectLst/>
                          <a:latin typeface="Times New Roman" panose="02020603050405020304" pitchFamily="18" charset="0"/>
                          <a:cs typeface="Times New Roman" panose="02020603050405020304" pitchFamily="18" charset="0"/>
                        </a:rPr>
                        <a:t>DATASET</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dirty="0">
                          <a:effectLst/>
                          <a:latin typeface="Times New Roman" panose="02020603050405020304" pitchFamily="18" charset="0"/>
                          <a:cs typeface="Times New Roman" panose="02020603050405020304" pitchFamily="18" charset="0"/>
                        </a:rPr>
                        <a:t>TOTAL IMAGE</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RAINING</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a:effectLst/>
                          <a:latin typeface="Times New Roman" panose="02020603050405020304" pitchFamily="18" charset="0"/>
                          <a:cs typeface="Times New Roman" panose="02020603050405020304" pitchFamily="18" charset="0"/>
                        </a:rPr>
                        <a:t>TESTING</a:t>
                      </a:r>
                      <a:endParaRPr lang="en-A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481571"/>
                  </a:ext>
                </a:extLst>
              </a:tr>
              <a:tr h="1163952">
                <a:tc>
                  <a:txBody>
                    <a:bodyPr/>
                    <a:lstStyle/>
                    <a:p>
                      <a:pPr>
                        <a:lnSpc>
                          <a:spcPct val="107000"/>
                        </a:lnSpc>
                        <a:spcAft>
                          <a:spcPts val="800"/>
                        </a:spcAft>
                      </a:pPr>
                      <a:r>
                        <a:rPr lang="en-IN" sz="2200">
                          <a:effectLst/>
                          <a:latin typeface="Times New Roman" panose="02020603050405020304" pitchFamily="18" charset="0"/>
                          <a:cs typeface="Times New Roman" panose="02020603050405020304" pitchFamily="18" charset="0"/>
                        </a:rPr>
                        <a:t>Blood Cell Cancer Detection Image DataBase (BCCD)</a:t>
                      </a:r>
                      <a:endParaRPr lang="en-A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2000</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1800</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200</a:t>
                      </a:r>
                      <a:endParaRPr lang="en-A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2269972"/>
                  </a:ext>
                </a:extLst>
              </a:tr>
            </a:tbl>
          </a:graphicData>
        </a:graphic>
      </p:graphicFrame>
    </p:spTree>
    <p:extLst>
      <p:ext uri="{BB962C8B-B14F-4D97-AF65-F5344CB8AC3E}">
        <p14:creationId xmlns:p14="http://schemas.microsoft.com/office/powerpoint/2010/main" val="22011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BBB5-51EE-3F6D-A083-DAD2D9B57F34}"/>
              </a:ext>
            </a:extLst>
          </p:cNvPr>
          <p:cNvSpPr>
            <a:spLocks noGrp="1"/>
          </p:cNvSpPr>
          <p:nvPr>
            <p:ph type="ctrTitle"/>
          </p:nvPr>
        </p:nvSpPr>
        <p:spPr>
          <a:xfrm>
            <a:off x="1524000" y="708180"/>
            <a:ext cx="9144000" cy="588450"/>
          </a:xfrm>
        </p:spPr>
        <p:txBody>
          <a:bodyPr>
            <a:normAutofit/>
          </a:bodyPr>
          <a:lstStyle/>
          <a:p>
            <a:pPr algn="l"/>
            <a:r>
              <a:rPr lang="en-US" sz="2400" b="1" dirty="0">
                <a:solidFill>
                  <a:srgbClr val="000000"/>
                </a:solidFill>
                <a:latin typeface="Times New Roman" panose="02020603050405020304" pitchFamily="18" charset="0"/>
                <a:cs typeface="Times New Roman" panose="02020603050405020304" pitchFamily="18" charset="0"/>
              </a:rPr>
              <a:t>TEST IMAGES: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891B36E-D13C-9E24-6BAF-ECF61942B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0824" y="1451382"/>
            <a:ext cx="2319961" cy="2547260"/>
          </a:xfrm>
          <a:prstGeom prst="rect">
            <a:avLst/>
          </a:prstGeom>
        </p:spPr>
      </p:pic>
      <p:pic>
        <p:nvPicPr>
          <p:cNvPr id="10" name="Picture 9">
            <a:extLst>
              <a:ext uri="{FF2B5EF4-FFF2-40B4-BE49-F238E27FC236}">
                <a16:creationId xmlns:a16="http://schemas.microsoft.com/office/drawing/2014/main" id="{0E48BE80-DA41-652A-ED12-6CB185A5A5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7543" y="1569472"/>
            <a:ext cx="2336264" cy="2270268"/>
          </a:xfrm>
          <a:prstGeom prst="rect">
            <a:avLst/>
          </a:prstGeom>
          <a:noFill/>
          <a:ln>
            <a:noFill/>
          </a:ln>
        </p:spPr>
      </p:pic>
      <p:pic>
        <p:nvPicPr>
          <p:cNvPr id="12" name="Picture 11">
            <a:extLst>
              <a:ext uri="{FF2B5EF4-FFF2-40B4-BE49-F238E27FC236}">
                <a16:creationId xmlns:a16="http://schemas.microsoft.com/office/drawing/2014/main" id="{98C1B8B9-1C8E-35B1-5B64-3855CFED53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1123" y="1569472"/>
            <a:ext cx="2161941" cy="2374030"/>
          </a:xfrm>
          <a:prstGeom prst="rect">
            <a:avLst/>
          </a:prstGeom>
          <a:noFill/>
          <a:ln>
            <a:noFill/>
          </a:ln>
        </p:spPr>
      </p:pic>
      <p:sp>
        <p:nvSpPr>
          <p:cNvPr id="13" name="TextBox 12">
            <a:extLst>
              <a:ext uri="{FF2B5EF4-FFF2-40B4-BE49-F238E27FC236}">
                <a16:creationId xmlns:a16="http://schemas.microsoft.com/office/drawing/2014/main" id="{340EE107-909A-051B-F890-56A693A30361}"/>
              </a:ext>
            </a:extLst>
          </p:cNvPr>
          <p:cNvSpPr txBox="1"/>
          <p:nvPr/>
        </p:nvSpPr>
        <p:spPr>
          <a:xfrm>
            <a:off x="2221866" y="4165260"/>
            <a:ext cx="2241755" cy="369332"/>
          </a:xfrm>
          <a:prstGeom prst="rect">
            <a:avLst/>
          </a:prstGeom>
          <a:noFill/>
        </p:spPr>
        <p:txBody>
          <a:bodyPr wrap="square" rtlCol="0">
            <a:spAutoFit/>
          </a:bodyPr>
          <a:lstStyle/>
          <a:p>
            <a:r>
              <a:rPr lang="en-US" dirty="0"/>
              <a:t>Normal cell</a:t>
            </a:r>
          </a:p>
        </p:txBody>
      </p:sp>
      <p:sp>
        <p:nvSpPr>
          <p:cNvPr id="14" name="TextBox 13">
            <a:extLst>
              <a:ext uri="{FF2B5EF4-FFF2-40B4-BE49-F238E27FC236}">
                <a16:creationId xmlns:a16="http://schemas.microsoft.com/office/drawing/2014/main" id="{6C54684B-3A7B-94BC-E3BB-F61131CEC404}"/>
              </a:ext>
            </a:extLst>
          </p:cNvPr>
          <p:cNvSpPr txBox="1"/>
          <p:nvPr/>
        </p:nvSpPr>
        <p:spPr>
          <a:xfrm>
            <a:off x="5535561" y="4153394"/>
            <a:ext cx="2241755"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Leukaemia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affect cell</a:t>
            </a:r>
            <a:endParaRPr lang="en-US" dirty="0"/>
          </a:p>
        </p:txBody>
      </p:sp>
      <p:sp>
        <p:nvSpPr>
          <p:cNvPr id="16" name="TextBox 15">
            <a:extLst>
              <a:ext uri="{FF2B5EF4-FFF2-40B4-BE49-F238E27FC236}">
                <a16:creationId xmlns:a16="http://schemas.microsoft.com/office/drawing/2014/main" id="{338E5D47-E80D-DD7F-289C-8B355CFBB523}"/>
              </a:ext>
            </a:extLst>
          </p:cNvPr>
          <p:cNvSpPr txBox="1"/>
          <p:nvPr/>
        </p:nvSpPr>
        <p:spPr>
          <a:xfrm>
            <a:off x="9034861" y="4165260"/>
            <a:ext cx="6096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Myeloma affect cell</a:t>
            </a:r>
            <a:endParaRPr lang="en-US" dirty="0"/>
          </a:p>
        </p:txBody>
      </p:sp>
    </p:spTree>
    <p:extLst>
      <p:ext uri="{BB962C8B-B14F-4D97-AF65-F5344CB8AC3E}">
        <p14:creationId xmlns:p14="http://schemas.microsoft.com/office/powerpoint/2010/main" val="1896204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1197</Words>
  <Application>Microsoft Office PowerPoint</Application>
  <PresentationFormat>Widescreen</PresentationFormat>
  <Paragraphs>128</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AUTOMATED DETECTION OF WHITE BLOOD CELL CANCER</vt:lpstr>
      <vt:lpstr>ABSTRACT:</vt:lpstr>
      <vt:lpstr>LITERATURE SURVEY:</vt:lpstr>
      <vt:lpstr>LITERATURE SURVEY:</vt:lpstr>
      <vt:lpstr>PROJECT OVERVIEW:</vt:lpstr>
      <vt:lpstr>PowerPoint Presentation</vt:lpstr>
      <vt:lpstr>PowerPoint Presentation</vt:lpstr>
      <vt:lpstr>DATASET USED:</vt:lpstr>
      <vt:lpstr>TEST IMAGES:</vt:lpstr>
      <vt:lpstr>SIMULATION:</vt:lpstr>
      <vt:lpstr>SIMULATION:</vt:lpstr>
      <vt:lpstr>SIMULATION:</vt:lpstr>
      <vt:lpstr>SIMULATION:</vt:lpstr>
      <vt:lpstr>SIMULATION:</vt:lpstr>
      <vt:lpstr>SIMULATION:</vt:lpstr>
      <vt:lpstr>SIMULATION:</vt:lpstr>
      <vt:lpstr>RESULT</vt:lpstr>
      <vt:lpstr>SOCIAL IMPACT</vt:lpstr>
      <vt:lpstr>CONCLUSION:</vt:lpstr>
      <vt:lpstr>SCOPE FOR IMPROVEMENT</vt:lpstr>
      <vt:lpstr>TIME LINE (Jan to May 2024)</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DETECTION OF WHITE BLOOD CELL CANCER</dc:title>
  <dc:creator>SURENDAR D</dc:creator>
  <cp:lastModifiedBy>SURENDAR .D</cp:lastModifiedBy>
  <cp:revision>14</cp:revision>
  <dcterms:created xsi:type="dcterms:W3CDTF">2023-01-11T06:10:33Z</dcterms:created>
  <dcterms:modified xsi:type="dcterms:W3CDTF">2024-05-09T15:36:29Z</dcterms:modified>
</cp:coreProperties>
</file>