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7" r:id="rId5"/>
    <p:sldId id="268" r:id="rId6"/>
    <p:sldId id="269" r:id="rId7"/>
    <p:sldId id="263" r:id="rId8"/>
    <p:sldId id="265"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CF5B-FAA0-5213-F953-00E87F17F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0D40B0-1513-F14C-C052-D43AE18B8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FF873-8471-B2A0-2574-3BDCE001A542}"/>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EAC66F4F-B68A-7BC8-BCB8-FB452E90F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0A75A-5D84-7DCA-D30F-3B825F19BC9B}"/>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156414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7ADB-4B15-05DD-8755-8A514920D8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7189F-2C1D-D4EE-33D4-E91A3D2371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DCB00-FDE4-AEF6-4C0D-F62F1F799FD4}"/>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07497E5E-8DF0-2AEF-DCED-43699DA6D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EC71E-3D0C-8980-49BC-C687CA668D99}"/>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138974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8A98D-8AA7-F385-4493-7E1A6F83C9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1A39A-E828-17FE-9266-16FD45AF34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D2F99-AAB8-0F89-EDA6-28F2ED5BA63F}"/>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77154B87-7230-C2B3-A4BA-8C5B73C2BD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484D6-E971-1691-6E95-1F11FD2965ED}"/>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359799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CC9B-6CF0-2030-874A-E7D1FACEBE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DB6A6-01B5-97FD-733E-8B42AF4BE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08610-92CD-B770-0D5F-A568AC677EF1}"/>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B32A01B0-3546-1CB6-F26F-FAF97DC8D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3491E-20B1-393F-05C0-8310CFBFF7BE}"/>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271348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5F70-AAA4-616C-5E75-FF4603CA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528B02-22B5-6C06-D3DF-561F7AC1F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EA2A2-BFE1-DFF7-E89C-5A94FBF10BAC}"/>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D35429F4-FC75-FEFF-B60F-5F169D4E5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3B5FC-297E-E336-4543-ECB851A30CB5}"/>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308823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C46E-49B7-A9F4-15D6-E6041FAE4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7949-553D-D13A-75FC-CA7631953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78D114-12CA-92BA-1615-66B7AA56B4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08AA6-321B-4AF8-B1C1-9852C64729FD}"/>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6" name="Footer Placeholder 5">
            <a:extLst>
              <a:ext uri="{FF2B5EF4-FFF2-40B4-BE49-F238E27FC236}">
                <a16:creationId xmlns:a16="http://schemas.microsoft.com/office/drawing/2014/main" id="{A97F2DA0-490D-5F6E-A1F9-F6774FE4C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2F016-1940-C143-9E8E-5C05C03B0CCF}"/>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45084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8DF4-A7F6-22C0-15E9-C467FAD79F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AB1F99-C4EE-59A6-1AC5-914011189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418C2-0BA1-B4D8-83E7-3D7C014CEC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AF2878-4A36-2472-6534-785FA4DE80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EEEF7-73C5-99AF-B1FF-92E65544FA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A5FD54-327C-5063-4748-0B30BBF1E583}"/>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8" name="Footer Placeholder 7">
            <a:extLst>
              <a:ext uri="{FF2B5EF4-FFF2-40B4-BE49-F238E27FC236}">
                <a16:creationId xmlns:a16="http://schemas.microsoft.com/office/drawing/2014/main" id="{C9EE8E2D-28F3-15FF-9DFA-1F275DC2FE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8DF6D6-5871-1599-F4E0-B86CFBB8893A}"/>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50589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033A-03DA-4B8B-6384-C16DEAFB3E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96A4EA-7BC0-FAEE-E3C3-0EEDF60B42EA}"/>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4" name="Footer Placeholder 3">
            <a:extLst>
              <a:ext uri="{FF2B5EF4-FFF2-40B4-BE49-F238E27FC236}">
                <a16:creationId xmlns:a16="http://schemas.microsoft.com/office/drawing/2014/main" id="{468E15C2-8B6E-E230-D688-D2EBE9B87A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117A0D-4767-165A-FF39-F04C1AA9B8FC}"/>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301606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BF67A-A16E-7436-11B6-495E23BBB0F3}"/>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3" name="Footer Placeholder 2">
            <a:extLst>
              <a:ext uri="{FF2B5EF4-FFF2-40B4-BE49-F238E27FC236}">
                <a16:creationId xmlns:a16="http://schemas.microsoft.com/office/drawing/2014/main" id="{B02BBD83-2183-7A00-06CE-CA6B0A8318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A88A46-9256-028B-7F5B-A6724A545949}"/>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161966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CF9E-D77D-3553-F0B8-366E2AF08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C99000-C03D-DE33-C34A-FAD84BD53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C7DAE1-F31C-B93D-9B82-6D503D8CB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26F76-2708-5A7B-A75F-B302EB9AD900}"/>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6" name="Footer Placeholder 5">
            <a:extLst>
              <a:ext uri="{FF2B5EF4-FFF2-40B4-BE49-F238E27FC236}">
                <a16:creationId xmlns:a16="http://schemas.microsoft.com/office/drawing/2014/main" id="{16F9936D-8B3C-0FFE-31AB-36B889575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46794-23B8-EE33-A49F-C55F064FF293}"/>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295772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6538-6125-2692-9AC4-F9F09D8BA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9805FA-2516-A01C-7FF5-EC4E556A9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ED9CD6-F499-E882-D2EB-559A3C9EC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D152C-7F66-62FA-8AEB-EB98631D63D9}"/>
              </a:ext>
            </a:extLst>
          </p:cNvPr>
          <p:cNvSpPr>
            <a:spLocks noGrp="1"/>
          </p:cNvSpPr>
          <p:nvPr>
            <p:ph type="dt" sz="half" idx="10"/>
          </p:nvPr>
        </p:nvSpPr>
        <p:spPr/>
        <p:txBody>
          <a:bodyPr/>
          <a:lstStyle/>
          <a:p>
            <a:fld id="{C24113A2-8830-45BB-A953-F55BDB9C4BC3}" type="datetimeFigureOut">
              <a:rPr lang="en-IN" smtClean="0"/>
              <a:t>16-02-2024</a:t>
            </a:fld>
            <a:endParaRPr lang="en-IN"/>
          </a:p>
        </p:txBody>
      </p:sp>
      <p:sp>
        <p:nvSpPr>
          <p:cNvPr id="6" name="Footer Placeholder 5">
            <a:extLst>
              <a:ext uri="{FF2B5EF4-FFF2-40B4-BE49-F238E27FC236}">
                <a16:creationId xmlns:a16="http://schemas.microsoft.com/office/drawing/2014/main" id="{D183D87A-11AA-BFA5-396A-F09881F00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EDF04-E07D-BDA6-420A-235691443B18}"/>
              </a:ext>
            </a:extLst>
          </p:cNvPr>
          <p:cNvSpPr>
            <a:spLocks noGrp="1"/>
          </p:cNvSpPr>
          <p:nvPr>
            <p:ph type="sldNum" sz="quarter" idx="12"/>
          </p:nvPr>
        </p:nvSpPr>
        <p:spPr/>
        <p:txBody>
          <a:bodyPr/>
          <a:lstStyle/>
          <a:p>
            <a:fld id="{2F6FCBD5-EAF9-45DA-AC65-7755A37B22D4}" type="slidenum">
              <a:rPr lang="en-IN" smtClean="0"/>
              <a:t>‹#›</a:t>
            </a:fld>
            <a:endParaRPr lang="en-IN"/>
          </a:p>
        </p:txBody>
      </p:sp>
    </p:spTree>
    <p:extLst>
      <p:ext uri="{BB962C8B-B14F-4D97-AF65-F5344CB8AC3E}">
        <p14:creationId xmlns:p14="http://schemas.microsoft.com/office/powerpoint/2010/main" val="291963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F9A7F-7371-79C2-7D49-44916C2E9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AB7FD-8051-6544-FFF0-FA9D2F427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41C63-BF96-7A96-E4F6-E051A378D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113A2-8830-45BB-A953-F55BDB9C4BC3}" type="datetimeFigureOut">
              <a:rPr lang="en-IN" smtClean="0"/>
              <a:t>16-02-2024</a:t>
            </a:fld>
            <a:endParaRPr lang="en-IN"/>
          </a:p>
        </p:txBody>
      </p:sp>
      <p:sp>
        <p:nvSpPr>
          <p:cNvPr id="5" name="Footer Placeholder 4">
            <a:extLst>
              <a:ext uri="{FF2B5EF4-FFF2-40B4-BE49-F238E27FC236}">
                <a16:creationId xmlns:a16="http://schemas.microsoft.com/office/drawing/2014/main" id="{3A86CCEA-2E7F-A88B-C87B-E8077D6EE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637F96-DBC4-CD86-53E3-67438A2DC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CBD5-EAF9-45DA-AC65-7755A37B22D4}" type="slidenum">
              <a:rPr lang="en-IN" smtClean="0"/>
              <a:t>‹#›</a:t>
            </a:fld>
            <a:endParaRPr lang="en-IN"/>
          </a:p>
        </p:txBody>
      </p:sp>
    </p:spTree>
    <p:extLst>
      <p:ext uri="{BB962C8B-B14F-4D97-AF65-F5344CB8AC3E}">
        <p14:creationId xmlns:p14="http://schemas.microsoft.com/office/powerpoint/2010/main" val="256554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503A1-6519-8DC9-F498-D6F6258F07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ADA73-6A54-C7C6-945E-5998FFF0896B}"/>
              </a:ext>
            </a:extLst>
          </p:cNvPr>
          <p:cNvSpPr>
            <a:spLocks noGrp="1"/>
          </p:cNvSpPr>
          <p:nvPr>
            <p:ph type="ctrTitle"/>
          </p:nvPr>
        </p:nvSpPr>
        <p:spPr>
          <a:xfrm>
            <a:off x="1524000" y="785608"/>
            <a:ext cx="9144000" cy="814592"/>
          </a:xfrm>
        </p:spPr>
        <p:txBody>
          <a:bodyPr>
            <a:normAutofit fontScale="90000"/>
          </a:bodyPr>
          <a:lstStyle/>
          <a:p>
            <a:r>
              <a:rPr lang="en-US" b="1" i="0" dirty="0">
                <a:solidFill>
                  <a:srgbClr val="05192D"/>
                </a:solidFill>
                <a:effectLst/>
                <a:latin typeface="Studio-Feixen-Sans"/>
              </a:rPr>
              <a:t>Regularization</a:t>
            </a:r>
            <a:endParaRPr lang="en-IN" dirty="0"/>
          </a:p>
        </p:txBody>
      </p:sp>
      <p:sp>
        <p:nvSpPr>
          <p:cNvPr id="3" name="Subtitle 2">
            <a:extLst>
              <a:ext uri="{FF2B5EF4-FFF2-40B4-BE49-F238E27FC236}">
                <a16:creationId xmlns:a16="http://schemas.microsoft.com/office/drawing/2014/main" id="{7BF15C91-FAB8-087E-C1AD-5542CF65C1F9}"/>
              </a:ext>
            </a:extLst>
          </p:cNvPr>
          <p:cNvSpPr>
            <a:spLocks noGrp="1"/>
          </p:cNvSpPr>
          <p:nvPr>
            <p:ph type="subTitle" idx="1"/>
          </p:nvPr>
        </p:nvSpPr>
        <p:spPr>
          <a:xfrm>
            <a:off x="1524000" y="1720645"/>
            <a:ext cx="9144000" cy="3537155"/>
          </a:xfrm>
        </p:spPr>
        <p:txBody>
          <a:bodyPr/>
          <a:lstStyle/>
          <a:p>
            <a:pPr algn="l"/>
            <a:r>
              <a:rPr lang="en-US" i="0" dirty="0">
                <a:effectLst/>
              </a:rPr>
              <a:t>Regularization:</a:t>
            </a:r>
          </a:p>
          <a:p>
            <a:pPr algn="l"/>
            <a:r>
              <a:rPr lang="en-US" i="0" dirty="0">
                <a:effectLst/>
              </a:rPr>
              <a:t>When it comes to training models, there are two major problems one can encounter: </a:t>
            </a:r>
            <a:r>
              <a:rPr lang="en-US" i="0" u="none" strike="noStrike" dirty="0">
                <a:effectLst/>
              </a:rPr>
              <a:t>overfitting</a:t>
            </a:r>
            <a:r>
              <a:rPr lang="en-US" i="0" dirty="0">
                <a:effectLst/>
              </a:rPr>
              <a:t> and underfitting.</a:t>
            </a:r>
          </a:p>
          <a:p>
            <a:pPr algn="l">
              <a:buFont typeface="Arial" panose="020B0604020202020204" pitchFamily="34" charset="0"/>
              <a:buChar char="•"/>
            </a:pPr>
            <a:r>
              <a:rPr lang="en-US" i="0" dirty="0">
                <a:effectLst/>
              </a:rPr>
              <a:t>Overfitting happens when the model performs well on the training set but not so well on unseen (test) data.</a:t>
            </a:r>
          </a:p>
          <a:p>
            <a:pPr algn="l">
              <a:buFont typeface="Arial" panose="020B0604020202020204" pitchFamily="34" charset="0"/>
              <a:buChar char="•"/>
            </a:pPr>
            <a:r>
              <a:rPr lang="en-US" i="0" dirty="0">
                <a:effectLst/>
              </a:rPr>
              <a:t>Underfitting happens when it neither performs well on the train set nor on the test set.</a:t>
            </a:r>
          </a:p>
          <a:p>
            <a:pPr algn="l"/>
            <a:endParaRPr lang="en-IN" dirty="0"/>
          </a:p>
        </p:txBody>
      </p:sp>
    </p:spTree>
    <p:extLst>
      <p:ext uri="{BB962C8B-B14F-4D97-AF65-F5344CB8AC3E}">
        <p14:creationId xmlns:p14="http://schemas.microsoft.com/office/powerpoint/2010/main" val="354141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38B0-3914-2EE2-748C-BF0737DF0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7BA67-EB79-32D9-078C-4F3210962216}"/>
              </a:ext>
            </a:extLst>
          </p:cNvPr>
          <p:cNvSpPr>
            <a:spLocks noGrp="1"/>
          </p:cNvSpPr>
          <p:nvPr>
            <p:ph type="ctrTitle"/>
          </p:nvPr>
        </p:nvSpPr>
        <p:spPr>
          <a:xfrm>
            <a:off x="1524000" y="785608"/>
            <a:ext cx="9144000" cy="814592"/>
          </a:xfrm>
        </p:spPr>
        <p:txBody>
          <a:bodyPr>
            <a:normAutofit fontScale="90000"/>
          </a:bodyPr>
          <a:lstStyle/>
          <a:p>
            <a:r>
              <a:rPr lang="en-US" sz="6000" b="0" i="0" dirty="0">
                <a:effectLst/>
                <a:latin typeface="Söhne"/>
              </a:rPr>
              <a:t>Multicollinearity</a:t>
            </a:r>
            <a:endParaRPr lang="en-IN" dirty="0"/>
          </a:p>
        </p:txBody>
      </p:sp>
      <p:sp>
        <p:nvSpPr>
          <p:cNvPr id="5" name="TextBox 4">
            <a:extLst>
              <a:ext uri="{FF2B5EF4-FFF2-40B4-BE49-F238E27FC236}">
                <a16:creationId xmlns:a16="http://schemas.microsoft.com/office/drawing/2014/main" id="{B96AE098-C07F-CAA7-EB1B-A3A955C4DB69}"/>
              </a:ext>
            </a:extLst>
          </p:cNvPr>
          <p:cNvSpPr txBox="1"/>
          <p:nvPr/>
        </p:nvSpPr>
        <p:spPr>
          <a:xfrm>
            <a:off x="1774722" y="1838236"/>
            <a:ext cx="8642555" cy="3477875"/>
          </a:xfrm>
          <a:prstGeom prst="rect">
            <a:avLst/>
          </a:prstGeom>
          <a:noFill/>
        </p:spPr>
        <p:txBody>
          <a:bodyPr wrap="square">
            <a:spAutoFit/>
          </a:bodyPr>
          <a:lstStyle/>
          <a:p>
            <a:r>
              <a:rPr lang="en-US" sz="2000" b="0" i="0" dirty="0">
                <a:effectLst/>
                <a:latin typeface="Söhne"/>
              </a:rPr>
              <a:t>Multicollinearity is an regression analysis where two or more independent variables in a model are highly correlated. This correlation among the independent variables can lead instable.</a:t>
            </a:r>
          </a:p>
          <a:p>
            <a:endParaRPr lang="en-US" sz="2000" dirty="0">
              <a:latin typeface="Söhne"/>
            </a:endParaRPr>
          </a:p>
          <a:p>
            <a:r>
              <a:rPr lang="en-US" sz="2000" b="1" i="0" dirty="0">
                <a:effectLst/>
                <a:latin typeface="Söhne"/>
              </a:rPr>
              <a:t>Scenario:</a:t>
            </a:r>
            <a:r>
              <a:rPr lang="en-US" sz="2000" b="0" i="0" dirty="0">
                <a:effectLst/>
                <a:latin typeface="Söhne"/>
              </a:rPr>
              <a:t> Suppose you are a data scientist working for a car manufacturer, and your goal is to predict the fuel efficiency of cars based on two features: engine size (in liters) and horsepower.</a:t>
            </a:r>
          </a:p>
          <a:p>
            <a:endParaRPr lang="en-US" sz="2000" b="0" i="0" dirty="0">
              <a:effectLst/>
              <a:latin typeface="Söhne"/>
            </a:endParaRPr>
          </a:p>
          <a:p>
            <a:r>
              <a:rPr lang="en-US" sz="2000" b="0" i="0" dirty="0">
                <a:effectLst/>
                <a:latin typeface="Söhne"/>
              </a:rPr>
              <a:t>You collect data from various car models and notice that engine size and horsepower are highly correlated. Cars with larger engines tend to have higher horsepower.</a:t>
            </a:r>
            <a:endParaRPr lang="en-IN" sz="2000" dirty="0"/>
          </a:p>
        </p:txBody>
      </p:sp>
    </p:spTree>
    <p:extLst>
      <p:ext uri="{BB962C8B-B14F-4D97-AF65-F5344CB8AC3E}">
        <p14:creationId xmlns:p14="http://schemas.microsoft.com/office/powerpoint/2010/main" val="205723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AF3F6-C298-3B2A-9C44-8A55A0301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7D050-7409-5EA2-9FAD-F002EED3CF75}"/>
              </a:ext>
            </a:extLst>
          </p:cNvPr>
          <p:cNvSpPr>
            <a:spLocks noGrp="1"/>
          </p:cNvSpPr>
          <p:nvPr>
            <p:ph type="ctrTitle"/>
          </p:nvPr>
        </p:nvSpPr>
        <p:spPr>
          <a:xfrm>
            <a:off x="1524000" y="785608"/>
            <a:ext cx="9144000" cy="814592"/>
          </a:xfrm>
        </p:spPr>
        <p:txBody>
          <a:bodyPr>
            <a:normAutofit fontScale="90000"/>
          </a:bodyPr>
          <a:lstStyle/>
          <a:p>
            <a:r>
              <a:rPr lang="en-IN" b="0" i="0" dirty="0">
                <a:solidFill>
                  <a:srgbClr val="383838"/>
                </a:solidFill>
                <a:effectLst/>
                <a:latin typeface="Inter"/>
              </a:rPr>
              <a:t>Lasso Regression</a:t>
            </a:r>
            <a:endParaRPr lang="en-IN" dirty="0"/>
          </a:p>
        </p:txBody>
      </p:sp>
      <p:sp>
        <p:nvSpPr>
          <p:cNvPr id="3" name="Subtitle 2">
            <a:extLst>
              <a:ext uri="{FF2B5EF4-FFF2-40B4-BE49-F238E27FC236}">
                <a16:creationId xmlns:a16="http://schemas.microsoft.com/office/drawing/2014/main" id="{70F33980-F19F-12ED-9B5A-7098D0E9A418}"/>
              </a:ext>
            </a:extLst>
          </p:cNvPr>
          <p:cNvSpPr>
            <a:spLocks noGrp="1"/>
          </p:cNvSpPr>
          <p:nvPr>
            <p:ph type="subTitle" idx="1"/>
          </p:nvPr>
        </p:nvSpPr>
        <p:spPr>
          <a:xfrm>
            <a:off x="1524000" y="1720645"/>
            <a:ext cx="9144000" cy="3537155"/>
          </a:xfrm>
        </p:spPr>
        <p:txBody>
          <a:bodyPr>
            <a:normAutofit/>
          </a:bodyPr>
          <a:lstStyle/>
          <a:p>
            <a:pPr algn="l"/>
            <a:r>
              <a:rPr lang="en-US" i="0" dirty="0">
                <a:effectLst/>
              </a:rPr>
              <a:t>Lasso regression, short for Least Absolute Shrinkage and Selection Operator.</a:t>
            </a:r>
          </a:p>
          <a:p>
            <a:pPr algn="l"/>
            <a:r>
              <a:rPr lang="en-US" b="0" i="0" dirty="0">
                <a:effectLst/>
              </a:rPr>
              <a:t> If a regression model uses the L1 Regularization technique, then it is called Lasso Regression.</a:t>
            </a:r>
            <a:endParaRPr lang="en-US" i="0" dirty="0">
              <a:effectLst/>
            </a:endParaRPr>
          </a:p>
          <a:p>
            <a:pPr algn="l"/>
            <a:r>
              <a:rPr lang="en-US" i="0" dirty="0">
                <a:effectLst/>
              </a:rPr>
              <a:t>Lasso regression is a type of </a:t>
            </a:r>
            <a:r>
              <a:rPr lang="en-US" i="0" u="none" strike="noStrike" dirty="0">
                <a:effectLst/>
              </a:rPr>
              <a:t>regression</a:t>
            </a:r>
            <a:r>
              <a:rPr lang="en-US" i="0" dirty="0">
                <a:effectLst/>
              </a:rPr>
              <a:t> that uses </a:t>
            </a:r>
            <a:r>
              <a:rPr lang="en-US" i="0" u="none" strike="noStrike" dirty="0">
                <a:effectLst/>
              </a:rPr>
              <a:t>shrinkage</a:t>
            </a:r>
            <a:r>
              <a:rPr lang="en-US" i="0" dirty="0">
                <a:effectLst/>
              </a:rPr>
              <a:t>. Shrinkage is where data values are shrunk towards a central point.</a:t>
            </a:r>
            <a:r>
              <a:rPr lang="en-US" b="0" i="0" dirty="0">
                <a:solidFill>
                  <a:srgbClr val="05192D"/>
                </a:solidFill>
                <a:effectLst/>
                <a:latin typeface="Studio-Feixen-Sans"/>
              </a:rPr>
              <a:t> </a:t>
            </a:r>
          </a:p>
          <a:p>
            <a:pPr algn="l"/>
            <a:r>
              <a:rPr lang="en-US" b="0" i="0" dirty="0">
                <a:solidFill>
                  <a:srgbClr val="05192D"/>
                </a:solidFill>
                <a:effectLst/>
                <a:latin typeface="Studio-Feixen-Sans"/>
              </a:rPr>
              <a:t>which is used both for regularization and feature selection.</a:t>
            </a:r>
            <a:endParaRPr lang="en-US" i="0" dirty="0">
              <a:effectLst/>
            </a:endParaRPr>
          </a:p>
          <a:p>
            <a:pPr algn="l"/>
            <a:endParaRPr lang="en-US" dirty="0"/>
          </a:p>
        </p:txBody>
      </p:sp>
    </p:spTree>
    <p:extLst>
      <p:ext uri="{BB962C8B-B14F-4D97-AF65-F5344CB8AC3E}">
        <p14:creationId xmlns:p14="http://schemas.microsoft.com/office/powerpoint/2010/main" val="132162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EC73D-1240-881E-A086-5FA9EB0AC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7DEC5-BF7C-6E98-C252-7F93D2584DB6}"/>
              </a:ext>
            </a:extLst>
          </p:cNvPr>
          <p:cNvSpPr>
            <a:spLocks noGrp="1"/>
          </p:cNvSpPr>
          <p:nvPr>
            <p:ph type="ctrTitle"/>
          </p:nvPr>
        </p:nvSpPr>
        <p:spPr>
          <a:xfrm>
            <a:off x="1524000" y="785608"/>
            <a:ext cx="9144000" cy="814592"/>
          </a:xfrm>
        </p:spPr>
        <p:txBody>
          <a:bodyPr>
            <a:normAutofit fontScale="90000"/>
          </a:bodyPr>
          <a:lstStyle/>
          <a:p>
            <a:r>
              <a:rPr lang="en-IN" b="0" i="0" dirty="0">
                <a:solidFill>
                  <a:srgbClr val="383838"/>
                </a:solidFill>
                <a:effectLst/>
                <a:latin typeface="Inter"/>
              </a:rPr>
              <a:t>Lasso Regression</a:t>
            </a:r>
            <a:endParaRPr lang="en-IN" dirty="0"/>
          </a:p>
        </p:txBody>
      </p:sp>
      <p:sp>
        <p:nvSpPr>
          <p:cNvPr id="3" name="Subtitle 2">
            <a:extLst>
              <a:ext uri="{FF2B5EF4-FFF2-40B4-BE49-F238E27FC236}">
                <a16:creationId xmlns:a16="http://schemas.microsoft.com/office/drawing/2014/main" id="{A1B27752-E385-6C03-68A6-24C184217988}"/>
              </a:ext>
            </a:extLst>
          </p:cNvPr>
          <p:cNvSpPr>
            <a:spLocks noGrp="1"/>
          </p:cNvSpPr>
          <p:nvPr>
            <p:ph type="subTitle" idx="1"/>
          </p:nvPr>
        </p:nvSpPr>
        <p:spPr>
          <a:xfrm>
            <a:off x="1524000" y="1720645"/>
            <a:ext cx="9144000" cy="3537155"/>
          </a:xfrm>
        </p:spPr>
        <p:txBody>
          <a:bodyPr/>
          <a:lstStyle/>
          <a:p>
            <a:pPr algn="l"/>
            <a:r>
              <a:rPr lang="en-US" b="0" i="0" dirty="0">
                <a:effectLst/>
                <a:latin typeface="Söhne"/>
              </a:rPr>
              <a:t>Lasso regression </a:t>
            </a:r>
            <a:r>
              <a:rPr lang="en-US" dirty="0">
                <a:latin typeface="Söhne"/>
              </a:rPr>
              <a:t>is</a:t>
            </a:r>
            <a:r>
              <a:rPr lang="en-US" b="0" i="0" dirty="0">
                <a:effectLst/>
                <a:latin typeface="Söhne"/>
              </a:rPr>
              <a:t> adding a penalty term to the cost function. </a:t>
            </a:r>
          </a:p>
          <a:p>
            <a:pPr algn="l"/>
            <a:r>
              <a:rPr lang="en-US" b="0" i="0" dirty="0">
                <a:effectLst/>
                <a:latin typeface="Söhne"/>
              </a:rPr>
              <a:t>The penalty term is </a:t>
            </a:r>
            <a:r>
              <a:rPr lang="en-US" b="0" i="0" dirty="0" err="1">
                <a:effectLst/>
                <a:latin typeface="Söhne"/>
              </a:rPr>
              <a:t>lamda</a:t>
            </a:r>
            <a:r>
              <a:rPr lang="en-US" b="0" i="0" dirty="0">
                <a:effectLst/>
                <a:latin typeface="Söhne"/>
              </a:rPr>
              <a:t> and the absolute values of the coefficients of the features or slope</a:t>
            </a:r>
            <a:endParaRPr lang="en-IN" dirty="0"/>
          </a:p>
        </p:txBody>
      </p:sp>
      <p:pic>
        <p:nvPicPr>
          <p:cNvPr id="5" name="Picture 4">
            <a:extLst>
              <a:ext uri="{FF2B5EF4-FFF2-40B4-BE49-F238E27FC236}">
                <a16:creationId xmlns:a16="http://schemas.microsoft.com/office/drawing/2014/main" id="{071EEEE9-055E-952A-6769-3C3F51F42B19}"/>
              </a:ext>
            </a:extLst>
          </p:cNvPr>
          <p:cNvPicPr>
            <a:picLocks noChangeAspect="1"/>
          </p:cNvPicPr>
          <p:nvPr/>
        </p:nvPicPr>
        <p:blipFill>
          <a:blip r:embed="rId2"/>
          <a:stretch>
            <a:fillRect/>
          </a:stretch>
        </p:blipFill>
        <p:spPr>
          <a:xfrm>
            <a:off x="3321156" y="3521177"/>
            <a:ext cx="5549687" cy="1169612"/>
          </a:xfrm>
          <a:prstGeom prst="rect">
            <a:avLst/>
          </a:prstGeom>
        </p:spPr>
      </p:pic>
    </p:spTree>
    <p:extLst>
      <p:ext uri="{BB962C8B-B14F-4D97-AF65-F5344CB8AC3E}">
        <p14:creationId xmlns:p14="http://schemas.microsoft.com/office/powerpoint/2010/main" val="45953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6C1AE-AF7E-FDB0-7595-9317D04CD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6DF90-DD6F-39F8-9037-9C0CB303260C}"/>
              </a:ext>
            </a:extLst>
          </p:cNvPr>
          <p:cNvSpPr>
            <a:spLocks noGrp="1"/>
          </p:cNvSpPr>
          <p:nvPr>
            <p:ph type="ctrTitle"/>
          </p:nvPr>
        </p:nvSpPr>
        <p:spPr>
          <a:xfrm>
            <a:off x="1524000" y="785608"/>
            <a:ext cx="9144000" cy="814592"/>
          </a:xfrm>
        </p:spPr>
        <p:txBody>
          <a:bodyPr>
            <a:normAutofit fontScale="90000"/>
          </a:bodyPr>
          <a:lstStyle/>
          <a:p>
            <a:r>
              <a:rPr lang="en-IN" b="0" i="0" dirty="0">
                <a:solidFill>
                  <a:srgbClr val="383838"/>
                </a:solidFill>
                <a:effectLst/>
                <a:latin typeface="Inter"/>
              </a:rPr>
              <a:t>Lasso Regression</a:t>
            </a:r>
            <a:endParaRPr lang="en-IN" dirty="0"/>
          </a:p>
        </p:txBody>
      </p:sp>
      <p:sp>
        <p:nvSpPr>
          <p:cNvPr id="3" name="Subtitle 2">
            <a:extLst>
              <a:ext uri="{FF2B5EF4-FFF2-40B4-BE49-F238E27FC236}">
                <a16:creationId xmlns:a16="http://schemas.microsoft.com/office/drawing/2014/main" id="{0CF0036F-15A7-9921-B42A-911EC01FB0C5}"/>
              </a:ext>
            </a:extLst>
          </p:cNvPr>
          <p:cNvSpPr>
            <a:spLocks noGrp="1"/>
          </p:cNvSpPr>
          <p:nvPr>
            <p:ph type="subTitle" idx="1"/>
          </p:nvPr>
        </p:nvSpPr>
        <p:spPr>
          <a:xfrm>
            <a:off x="1401838" y="1862718"/>
            <a:ext cx="9144000" cy="3537155"/>
          </a:xfrm>
        </p:spPr>
        <p:txBody>
          <a:bodyPr/>
          <a:lstStyle/>
          <a:p>
            <a:pPr algn="l"/>
            <a:r>
              <a:rPr lang="en-US" dirty="0"/>
              <a:t>Example:</a:t>
            </a:r>
          </a:p>
          <a:p>
            <a:pPr algn="l"/>
            <a:endParaRPr lang="en-IN" dirty="0"/>
          </a:p>
        </p:txBody>
      </p:sp>
      <p:pic>
        <p:nvPicPr>
          <p:cNvPr id="6" name="Picture 5">
            <a:extLst>
              <a:ext uri="{FF2B5EF4-FFF2-40B4-BE49-F238E27FC236}">
                <a16:creationId xmlns:a16="http://schemas.microsoft.com/office/drawing/2014/main" id="{31838450-2824-C125-02B5-CBBEA5704D7A}"/>
              </a:ext>
            </a:extLst>
          </p:cNvPr>
          <p:cNvPicPr>
            <a:picLocks noChangeAspect="1"/>
          </p:cNvPicPr>
          <p:nvPr/>
        </p:nvPicPr>
        <p:blipFill>
          <a:blip r:embed="rId2"/>
          <a:stretch>
            <a:fillRect/>
          </a:stretch>
        </p:blipFill>
        <p:spPr>
          <a:xfrm>
            <a:off x="1602658" y="2495428"/>
            <a:ext cx="3192285" cy="2128190"/>
          </a:xfrm>
          <a:prstGeom prst="rect">
            <a:avLst/>
          </a:prstGeom>
        </p:spPr>
      </p:pic>
      <p:pic>
        <p:nvPicPr>
          <p:cNvPr id="7" name="Picture 6">
            <a:extLst>
              <a:ext uri="{FF2B5EF4-FFF2-40B4-BE49-F238E27FC236}">
                <a16:creationId xmlns:a16="http://schemas.microsoft.com/office/drawing/2014/main" id="{8D68C7D3-024F-1228-AA24-FCD9F2D83723}"/>
              </a:ext>
            </a:extLst>
          </p:cNvPr>
          <p:cNvPicPr>
            <a:picLocks noChangeAspect="1"/>
          </p:cNvPicPr>
          <p:nvPr/>
        </p:nvPicPr>
        <p:blipFill>
          <a:blip r:embed="rId2"/>
          <a:stretch>
            <a:fillRect/>
          </a:stretch>
        </p:blipFill>
        <p:spPr>
          <a:xfrm>
            <a:off x="5973838" y="2495428"/>
            <a:ext cx="3192285" cy="2128190"/>
          </a:xfrm>
          <a:prstGeom prst="rect">
            <a:avLst/>
          </a:prstGeom>
        </p:spPr>
      </p:pic>
      <p:cxnSp>
        <p:nvCxnSpPr>
          <p:cNvPr id="9" name="Straight Connector 8">
            <a:extLst>
              <a:ext uri="{FF2B5EF4-FFF2-40B4-BE49-F238E27FC236}">
                <a16:creationId xmlns:a16="http://schemas.microsoft.com/office/drawing/2014/main" id="{2EE8D035-7F7B-3D26-A2A6-F16F4DC46E09}"/>
              </a:ext>
            </a:extLst>
          </p:cNvPr>
          <p:cNvCxnSpPr>
            <a:cxnSpLocks/>
          </p:cNvCxnSpPr>
          <p:nvPr/>
        </p:nvCxnSpPr>
        <p:spPr>
          <a:xfrm flipV="1">
            <a:off x="6312310" y="3097161"/>
            <a:ext cx="1897625" cy="856636"/>
          </a:xfrm>
          <a:prstGeom prst="line">
            <a:avLst/>
          </a:prstGeom>
          <a:ln w="762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8606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E0AC0-4B49-52CC-5A48-B704C27CC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8E9AA-E0A7-1AD9-37BD-0B19178EC8B0}"/>
              </a:ext>
            </a:extLst>
          </p:cNvPr>
          <p:cNvSpPr>
            <a:spLocks noGrp="1"/>
          </p:cNvSpPr>
          <p:nvPr>
            <p:ph type="ctrTitle"/>
          </p:nvPr>
        </p:nvSpPr>
        <p:spPr>
          <a:xfrm>
            <a:off x="1524000" y="785608"/>
            <a:ext cx="9144000" cy="814592"/>
          </a:xfrm>
        </p:spPr>
        <p:txBody>
          <a:bodyPr>
            <a:normAutofit fontScale="90000"/>
          </a:bodyPr>
          <a:lstStyle/>
          <a:p>
            <a:r>
              <a:rPr lang="en-IN" b="0" i="0" dirty="0">
                <a:solidFill>
                  <a:srgbClr val="383838"/>
                </a:solidFill>
                <a:effectLst/>
                <a:latin typeface="Inter"/>
              </a:rPr>
              <a:t>Lasso Regression</a:t>
            </a:r>
            <a:endParaRPr lang="en-IN" dirty="0"/>
          </a:p>
        </p:txBody>
      </p:sp>
      <p:sp>
        <p:nvSpPr>
          <p:cNvPr id="3" name="Subtitle 2">
            <a:extLst>
              <a:ext uri="{FF2B5EF4-FFF2-40B4-BE49-F238E27FC236}">
                <a16:creationId xmlns:a16="http://schemas.microsoft.com/office/drawing/2014/main" id="{AF98B7A0-2D4A-9975-CEC4-257E0C518A4B}"/>
              </a:ext>
            </a:extLst>
          </p:cNvPr>
          <p:cNvSpPr>
            <a:spLocks noGrp="1"/>
          </p:cNvSpPr>
          <p:nvPr>
            <p:ph type="subTitle" idx="1"/>
          </p:nvPr>
        </p:nvSpPr>
        <p:spPr>
          <a:xfrm>
            <a:off x="1524000" y="1720645"/>
            <a:ext cx="9144000" cy="3537155"/>
          </a:xfrm>
        </p:spPr>
        <p:txBody>
          <a:bodyPr/>
          <a:lstStyle/>
          <a:p>
            <a:pPr algn="l"/>
            <a:r>
              <a:rPr lang="en-US" b="1" i="0" dirty="0">
                <a:effectLst/>
                <a:latin typeface="Söhne"/>
              </a:rPr>
              <a:t>Feature Selection:</a:t>
            </a:r>
          </a:p>
          <a:p>
            <a:pPr algn="l"/>
            <a:r>
              <a:rPr lang="en-US" b="0" i="0" dirty="0">
                <a:effectLst/>
                <a:latin typeface="Söhne"/>
              </a:rPr>
              <a:t>One significant advantage of Lasso Regression is its ability to perform feature selection. As the optimization process minimizes the cost function, it tends to force the coefficients of less important features to become exactly zero. This means that Lasso can effectively remove irrelevant or redundant features, simplifying the model.</a:t>
            </a:r>
          </a:p>
          <a:p>
            <a:endParaRPr lang="en-IN" dirty="0"/>
          </a:p>
        </p:txBody>
      </p:sp>
    </p:spTree>
    <p:extLst>
      <p:ext uri="{BB962C8B-B14F-4D97-AF65-F5344CB8AC3E}">
        <p14:creationId xmlns:p14="http://schemas.microsoft.com/office/powerpoint/2010/main" val="173987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9516D-1095-902F-CA6C-7F577F130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C4DB8-CA7A-519C-D94F-D85F2824A751}"/>
              </a:ext>
            </a:extLst>
          </p:cNvPr>
          <p:cNvSpPr>
            <a:spLocks noGrp="1"/>
          </p:cNvSpPr>
          <p:nvPr>
            <p:ph type="ctrTitle"/>
          </p:nvPr>
        </p:nvSpPr>
        <p:spPr>
          <a:xfrm>
            <a:off x="1524000" y="785608"/>
            <a:ext cx="9144000" cy="814592"/>
          </a:xfrm>
        </p:spPr>
        <p:txBody>
          <a:bodyPr>
            <a:normAutofit fontScale="90000"/>
          </a:bodyPr>
          <a:lstStyle/>
          <a:p>
            <a:r>
              <a:rPr lang="en-IN" b="0" i="0" dirty="0">
                <a:solidFill>
                  <a:srgbClr val="383838"/>
                </a:solidFill>
                <a:effectLst/>
                <a:latin typeface="Inter"/>
              </a:rPr>
              <a:t>Lasso Regression</a:t>
            </a:r>
            <a:endParaRPr lang="en-IN" dirty="0"/>
          </a:p>
        </p:txBody>
      </p:sp>
      <p:sp>
        <p:nvSpPr>
          <p:cNvPr id="3" name="Subtitle 2">
            <a:extLst>
              <a:ext uri="{FF2B5EF4-FFF2-40B4-BE49-F238E27FC236}">
                <a16:creationId xmlns:a16="http://schemas.microsoft.com/office/drawing/2014/main" id="{B2473E1D-219E-6344-128A-86905107FDD1}"/>
              </a:ext>
            </a:extLst>
          </p:cNvPr>
          <p:cNvSpPr>
            <a:spLocks noGrp="1"/>
          </p:cNvSpPr>
          <p:nvPr>
            <p:ph type="subTitle" idx="1"/>
          </p:nvPr>
        </p:nvSpPr>
        <p:spPr>
          <a:xfrm>
            <a:off x="1524000" y="1720645"/>
            <a:ext cx="9144000" cy="3537155"/>
          </a:xfrm>
        </p:spPr>
        <p:txBody>
          <a:bodyPr>
            <a:normAutofit fontScale="92500"/>
          </a:bodyPr>
          <a:lstStyle/>
          <a:p>
            <a:pPr algn="l"/>
            <a:r>
              <a:rPr lang="en-US" b="1" i="0" dirty="0">
                <a:effectLst/>
                <a:latin typeface="Söhne"/>
              </a:rPr>
              <a:t>Scenario:</a:t>
            </a:r>
            <a:r>
              <a:rPr lang="en-US" b="0" i="0" dirty="0">
                <a:effectLst/>
                <a:latin typeface="Söhne"/>
              </a:rPr>
              <a:t> Imagine you are working on model for a real estate agency. You want to predict house prices based on various features like the size of the house, the number of bedrooms, and the age of the house. You have a dataset with these features and corresponding house prices.</a:t>
            </a:r>
          </a:p>
          <a:p>
            <a:pPr algn="l"/>
            <a:endParaRPr lang="en-US" dirty="0">
              <a:latin typeface="Söhne"/>
            </a:endParaRPr>
          </a:p>
          <a:p>
            <a:pPr algn="l"/>
            <a:r>
              <a:rPr lang="en-US" b="0" i="0" dirty="0">
                <a:effectLst/>
                <a:latin typeface="Söhne"/>
              </a:rPr>
              <a:t>After applying Lasso regression, you might find that the coefficient for the feature representing the age of the house is shrunk to zero. This suggests that, according to the model, the age of the house does not significantly contribute to predicting house prices. As a result, your Lasso regression model provides a simpler and potentially more interpretable solution.</a:t>
            </a:r>
            <a:endParaRPr lang="en-IN" dirty="0"/>
          </a:p>
        </p:txBody>
      </p:sp>
    </p:spTree>
    <p:extLst>
      <p:ext uri="{BB962C8B-B14F-4D97-AF65-F5344CB8AC3E}">
        <p14:creationId xmlns:p14="http://schemas.microsoft.com/office/powerpoint/2010/main" val="90806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1525-D328-9A18-58BB-57676C277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C9922-9D1C-CC59-3EF7-017063D5E282}"/>
              </a:ext>
            </a:extLst>
          </p:cNvPr>
          <p:cNvSpPr>
            <a:spLocks noGrp="1"/>
          </p:cNvSpPr>
          <p:nvPr>
            <p:ph type="ctrTitle"/>
          </p:nvPr>
        </p:nvSpPr>
        <p:spPr>
          <a:xfrm>
            <a:off x="1524000" y="785608"/>
            <a:ext cx="9144000" cy="814592"/>
          </a:xfrm>
        </p:spPr>
        <p:txBody>
          <a:bodyPr>
            <a:normAutofit fontScale="90000"/>
          </a:bodyPr>
          <a:lstStyle/>
          <a:p>
            <a:r>
              <a:rPr lang="en-IN" dirty="0"/>
              <a:t>Ridge regression</a:t>
            </a:r>
          </a:p>
        </p:txBody>
      </p:sp>
      <p:sp>
        <p:nvSpPr>
          <p:cNvPr id="3" name="Subtitle 2">
            <a:extLst>
              <a:ext uri="{FF2B5EF4-FFF2-40B4-BE49-F238E27FC236}">
                <a16:creationId xmlns:a16="http://schemas.microsoft.com/office/drawing/2014/main" id="{15A32155-6251-4474-F21D-E629B39D87F9}"/>
              </a:ext>
            </a:extLst>
          </p:cNvPr>
          <p:cNvSpPr>
            <a:spLocks noGrp="1"/>
          </p:cNvSpPr>
          <p:nvPr>
            <p:ph type="subTitle" idx="1"/>
          </p:nvPr>
        </p:nvSpPr>
        <p:spPr>
          <a:xfrm>
            <a:off x="1524000" y="1720645"/>
            <a:ext cx="9144000" cy="3537155"/>
          </a:xfrm>
        </p:spPr>
        <p:txBody>
          <a:bodyPr>
            <a:normAutofit/>
          </a:bodyPr>
          <a:lstStyle/>
          <a:p>
            <a:pPr algn="l"/>
            <a:endParaRPr lang="en-US" b="0" i="0" dirty="0">
              <a:effectLst/>
            </a:endParaRPr>
          </a:p>
          <a:p>
            <a:pPr algn="l"/>
            <a:r>
              <a:rPr lang="en-US" b="0" i="0" dirty="0">
                <a:effectLst/>
              </a:rPr>
              <a:t>Ridge regression—also known as L2 regularization.</a:t>
            </a:r>
          </a:p>
          <a:p>
            <a:pPr algn="l"/>
            <a:r>
              <a:rPr lang="en-US" b="0" i="0" dirty="0">
                <a:effectLst/>
              </a:rPr>
              <a:t>Similar to lasso regression, ridge regression adds a penalty the square coefficient of independent variable.</a:t>
            </a:r>
          </a:p>
          <a:p>
            <a:pPr algn="l"/>
            <a:r>
              <a:rPr lang="en-US" b="0" i="0" dirty="0">
                <a:effectLst/>
              </a:rPr>
              <a:t>Ridge tends to shrink coefficients </a:t>
            </a:r>
            <a:r>
              <a:rPr lang="en-US" b="0" i="0" dirty="0" err="1">
                <a:effectLst/>
              </a:rPr>
              <a:t>smoothly,</a:t>
            </a:r>
            <a:r>
              <a:rPr lang="en-US" b="0" i="0" dirty="0" err="1">
                <a:effectLst/>
                <a:latin typeface="Söhne"/>
              </a:rPr>
              <a:t>This</a:t>
            </a:r>
            <a:r>
              <a:rPr lang="en-US" b="0" i="0" dirty="0">
                <a:effectLst/>
                <a:latin typeface="Söhne"/>
              </a:rPr>
              <a:t> penalization tends to shrink the coefficients toward zero, but unlike lasso regression, it does not lead to exactly zero coefficients. Ridge regression tends to keep all features in the model but with smaller coefficients, effectively reducing their impact on the model.</a:t>
            </a:r>
            <a:endParaRPr lang="en-US" b="0" i="0" dirty="0">
              <a:effectLst/>
            </a:endParaRPr>
          </a:p>
          <a:p>
            <a:pPr algn="l"/>
            <a:endParaRPr lang="en-US" dirty="0"/>
          </a:p>
        </p:txBody>
      </p:sp>
    </p:spTree>
    <p:extLst>
      <p:ext uri="{BB962C8B-B14F-4D97-AF65-F5344CB8AC3E}">
        <p14:creationId xmlns:p14="http://schemas.microsoft.com/office/powerpoint/2010/main" val="222443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A149C-8A59-9301-3E80-7E76048FB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3A84E-9581-5FA5-85F5-25BF56D5946A}"/>
              </a:ext>
            </a:extLst>
          </p:cNvPr>
          <p:cNvSpPr>
            <a:spLocks noGrp="1"/>
          </p:cNvSpPr>
          <p:nvPr>
            <p:ph type="ctrTitle"/>
          </p:nvPr>
        </p:nvSpPr>
        <p:spPr>
          <a:xfrm>
            <a:off x="1524000" y="785608"/>
            <a:ext cx="9144000" cy="814592"/>
          </a:xfrm>
        </p:spPr>
        <p:txBody>
          <a:bodyPr>
            <a:normAutofit fontScale="90000"/>
          </a:bodyPr>
          <a:lstStyle/>
          <a:p>
            <a:r>
              <a:rPr lang="en-IN" dirty="0"/>
              <a:t>Ridge regression</a:t>
            </a:r>
          </a:p>
        </p:txBody>
      </p:sp>
      <p:sp>
        <p:nvSpPr>
          <p:cNvPr id="4" name="Rectangle 1">
            <a:extLst>
              <a:ext uri="{FF2B5EF4-FFF2-40B4-BE49-F238E27FC236}">
                <a16:creationId xmlns:a16="http://schemas.microsoft.com/office/drawing/2014/main" id="{407A0DA1-8A76-01DC-CF0B-EA8191715CE5}"/>
              </a:ext>
            </a:extLst>
          </p:cNvPr>
          <p:cNvSpPr>
            <a:spLocks noGrp="1" noChangeArrowheads="1"/>
          </p:cNvSpPr>
          <p:nvPr>
            <p:ph type="subTitle" idx="1"/>
          </p:nvPr>
        </p:nvSpPr>
        <p:spPr bwMode="auto">
          <a:xfrm>
            <a:off x="3618272" y="2045893"/>
            <a:ext cx="3578942" cy="2308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050" b="0" i="0" dirty="0">
                <a:solidFill>
                  <a:srgbClr val="212529"/>
                </a:solidFill>
                <a:effectLst/>
                <a:latin typeface="Open Sans" panose="020B0606030504020204" pitchFamily="34" charset="0"/>
              </a:rPr>
              <a:t>ridge regression</a:t>
            </a:r>
            <a:r>
              <a:rPr lang="en-US" sz="1200" b="1" dirty="0">
                <a:solidFill>
                  <a:srgbClr val="212529"/>
                </a:solidFill>
                <a:latin typeface="Arial Unicode MS"/>
              </a:rPr>
              <a:t> </a:t>
            </a:r>
            <a:r>
              <a:rPr kumimoji="0" lang="en-US" altLang="en-US" sz="1200" b="1" i="0" u="none" strike="noStrike" cap="none" normalizeH="0" baseline="0" dirty="0">
                <a:ln>
                  <a:noFill/>
                </a:ln>
                <a:solidFill>
                  <a:srgbClr val="212529"/>
                </a:solidFill>
                <a:effectLst/>
                <a:latin typeface="Arial Unicode MS"/>
              </a:rPr>
              <a:t> = MSE(θ) + λ * Σ(θ²)</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74A7C6E-3C62-9EDE-B4DE-B43C2B24299E}"/>
              </a:ext>
            </a:extLst>
          </p:cNvPr>
          <p:cNvSpPr txBox="1"/>
          <p:nvPr/>
        </p:nvSpPr>
        <p:spPr>
          <a:xfrm>
            <a:off x="1524000" y="2517057"/>
            <a:ext cx="9144000" cy="2677656"/>
          </a:xfrm>
          <a:prstGeom prst="rect">
            <a:avLst/>
          </a:prstGeom>
          <a:noFill/>
        </p:spPr>
        <p:txBody>
          <a:bodyPr wrap="square">
            <a:spAutoFit/>
          </a:bodyPr>
          <a:lstStyle/>
          <a:p>
            <a:pPr algn="l">
              <a:buFont typeface="Arial" panose="020B0604020202020204" pitchFamily="34" charset="0"/>
              <a:buChar char="•"/>
            </a:pPr>
            <a:r>
              <a:rPr lang="en-US" sz="2400" b="0" i="0" dirty="0">
                <a:effectLst/>
              </a:rPr>
              <a:t>MSE(θ) is the mean squared error, which measures the average squared difference between the predicted and actual values.</a:t>
            </a:r>
          </a:p>
          <a:p>
            <a:pPr algn="l">
              <a:buFont typeface="Arial" panose="020B0604020202020204" pitchFamily="34" charset="0"/>
              <a:buChar char="•"/>
            </a:pPr>
            <a:r>
              <a:rPr lang="en-US" sz="2400" b="0" i="0" dirty="0">
                <a:effectLst/>
              </a:rPr>
              <a:t>λ (lambda) is the regularization parameter, a non-negative hyperparameter that controls the amount of regularization applied. A higher λ value increases the regularization strength.</a:t>
            </a:r>
          </a:p>
          <a:p>
            <a:pPr algn="l">
              <a:buFont typeface="Arial" panose="020B0604020202020204" pitchFamily="34" charset="0"/>
              <a:buChar char="•"/>
            </a:pPr>
            <a:r>
              <a:rPr lang="en-US" sz="2400" b="0" i="0" dirty="0">
                <a:effectLst/>
              </a:rPr>
              <a:t>Σ(θ²) represents the sum of squared coefficients (θ) in the model</a:t>
            </a:r>
            <a:r>
              <a:rPr lang="en-US" sz="2400" dirty="0"/>
              <a:t> or square of slope.</a:t>
            </a:r>
            <a:endParaRPr lang="en-US" sz="2400" b="0" i="0" dirty="0">
              <a:effectLst/>
            </a:endParaRPr>
          </a:p>
        </p:txBody>
      </p:sp>
    </p:spTree>
    <p:extLst>
      <p:ext uri="{BB962C8B-B14F-4D97-AF65-F5344CB8AC3E}">
        <p14:creationId xmlns:p14="http://schemas.microsoft.com/office/powerpoint/2010/main" val="120635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C7172-DC9F-E62E-4269-D64D84CD6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8627F-79EE-405C-7B28-EF1B4851E2C3}"/>
              </a:ext>
            </a:extLst>
          </p:cNvPr>
          <p:cNvSpPr>
            <a:spLocks noGrp="1"/>
          </p:cNvSpPr>
          <p:nvPr>
            <p:ph type="ctrTitle"/>
          </p:nvPr>
        </p:nvSpPr>
        <p:spPr>
          <a:xfrm>
            <a:off x="1524000" y="785608"/>
            <a:ext cx="9144000" cy="814592"/>
          </a:xfrm>
        </p:spPr>
        <p:txBody>
          <a:bodyPr>
            <a:normAutofit fontScale="90000"/>
          </a:bodyPr>
          <a:lstStyle/>
          <a:p>
            <a:r>
              <a:rPr lang="en-IN" dirty="0"/>
              <a:t>Ridge regression</a:t>
            </a:r>
          </a:p>
        </p:txBody>
      </p:sp>
      <p:sp>
        <p:nvSpPr>
          <p:cNvPr id="5" name="TextBox 4">
            <a:extLst>
              <a:ext uri="{FF2B5EF4-FFF2-40B4-BE49-F238E27FC236}">
                <a16:creationId xmlns:a16="http://schemas.microsoft.com/office/drawing/2014/main" id="{9523EA0D-FB42-29F0-F1FB-AD854FD4A850}"/>
              </a:ext>
            </a:extLst>
          </p:cNvPr>
          <p:cNvSpPr txBox="1"/>
          <p:nvPr/>
        </p:nvSpPr>
        <p:spPr>
          <a:xfrm>
            <a:off x="1774722" y="1838236"/>
            <a:ext cx="8642555" cy="3477875"/>
          </a:xfrm>
          <a:prstGeom prst="rect">
            <a:avLst/>
          </a:prstGeom>
          <a:noFill/>
        </p:spPr>
        <p:txBody>
          <a:bodyPr wrap="square">
            <a:spAutoFit/>
          </a:bodyPr>
          <a:lstStyle/>
          <a:p>
            <a:r>
              <a:rPr lang="en-US" sz="2000" b="0" i="0" dirty="0">
                <a:effectLst/>
                <a:latin typeface="Söhne"/>
              </a:rPr>
              <a:t>You work for a company that predicts the sales of electronic gadgets based on various features like advertising budget, Promotion ,online presence, and product features. You have a dataset with these features and corresponding sales figures.</a:t>
            </a:r>
          </a:p>
          <a:p>
            <a:endParaRPr lang="en-US" sz="2000" b="0" i="0" dirty="0">
              <a:effectLst/>
              <a:latin typeface="Söhne"/>
            </a:endParaRPr>
          </a:p>
          <a:p>
            <a:r>
              <a:rPr lang="en-US" sz="2000" b="0" i="0" dirty="0">
                <a:effectLst/>
                <a:latin typeface="Söhne"/>
              </a:rPr>
              <a:t>Ridge's regularization term has the effect of "shrinking" the coefficients towards zero, especially the ones that are highly correlated. This helps stabilize the model and avoids giving too much weight to any one feature. </a:t>
            </a:r>
          </a:p>
          <a:p>
            <a:endParaRPr lang="en-US" sz="2000" dirty="0">
              <a:latin typeface="Söhne"/>
            </a:endParaRPr>
          </a:p>
          <a:p>
            <a:r>
              <a:rPr lang="en-US" sz="2000" b="0" i="0" dirty="0">
                <a:effectLst/>
                <a:latin typeface="Söhne"/>
              </a:rPr>
              <a:t>After applying Ridge regression, you might find that the coefficients for features like </a:t>
            </a:r>
            <a:r>
              <a:rPr lang="en-US" sz="2000" b="0" i="0" dirty="0" err="1">
                <a:effectLst/>
                <a:latin typeface="KaTeX_Main"/>
              </a:rPr>
              <a:t>AdBudget</a:t>
            </a:r>
            <a:r>
              <a:rPr lang="en-US" sz="2000" b="0" i="0" dirty="0">
                <a:effectLst/>
                <a:latin typeface="KaTeX_Main"/>
              </a:rPr>
              <a:t>, Promotion</a:t>
            </a:r>
            <a:r>
              <a:rPr lang="en-US" sz="2000" dirty="0">
                <a:latin typeface="Söhne"/>
              </a:rPr>
              <a:t> </a:t>
            </a:r>
            <a:r>
              <a:rPr lang="en-US" sz="2000" b="0" i="0" dirty="0">
                <a:effectLst/>
                <a:latin typeface="KaTeX_Main"/>
              </a:rPr>
              <a:t> </a:t>
            </a:r>
            <a:r>
              <a:rPr lang="en-US" sz="2000" b="0" i="0" dirty="0">
                <a:effectLst/>
                <a:latin typeface="Söhne"/>
              </a:rPr>
              <a:t>are all reduced, but none are exactly zero. This is different from Lasso regression, which might set some coefficients exactly to zero.</a:t>
            </a:r>
            <a:endParaRPr lang="en-IN" sz="2000" dirty="0"/>
          </a:p>
        </p:txBody>
      </p:sp>
    </p:spTree>
    <p:extLst>
      <p:ext uri="{BB962C8B-B14F-4D97-AF65-F5344CB8AC3E}">
        <p14:creationId xmlns:p14="http://schemas.microsoft.com/office/powerpoint/2010/main" val="128377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735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Unicode MS</vt:lpstr>
      <vt:lpstr>Calibri</vt:lpstr>
      <vt:lpstr>Calibri Light</vt:lpstr>
      <vt:lpstr>Inter</vt:lpstr>
      <vt:lpstr>KaTeX_Main</vt:lpstr>
      <vt:lpstr>Open Sans</vt:lpstr>
      <vt:lpstr>Söhne</vt:lpstr>
      <vt:lpstr>Studio-Feixen-Sans</vt:lpstr>
      <vt:lpstr>Office Theme</vt:lpstr>
      <vt:lpstr>Regularization</vt:lpstr>
      <vt:lpstr>Lasso Regression</vt:lpstr>
      <vt:lpstr>Lasso Regression</vt:lpstr>
      <vt:lpstr>Lasso Regression</vt:lpstr>
      <vt:lpstr>Lasso Regression</vt:lpstr>
      <vt:lpstr>Lasso Regression</vt:lpstr>
      <vt:lpstr>Ridge regression</vt:lpstr>
      <vt:lpstr>Ridge regression</vt:lpstr>
      <vt:lpstr>Ridge regression</vt:lpstr>
      <vt:lpstr>Multicollinearity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SURENDAR .D</dc:creator>
  <cp:lastModifiedBy>SURENDAR .D</cp:lastModifiedBy>
  <cp:revision>9</cp:revision>
  <dcterms:created xsi:type="dcterms:W3CDTF">2024-02-08T17:10:13Z</dcterms:created>
  <dcterms:modified xsi:type="dcterms:W3CDTF">2024-02-16T06:40:16Z</dcterms:modified>
</cp:coreProperties>
</file>