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4" r:id="rId8"/>
    <p:sldId id="261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4CF5B-FAA0-5213-F953-00E87F17F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0D40B0-1513-F14C-C052-D43AE18B8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FF873-8471-B2A0-2574-3BDCE001A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113A2-8830-45BB-A953-F55BDB9C4BC3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66F4F-B68A-7BC8-BCB8-FB452E90F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0A75A-5D84-7DCA-D30F-3B825F19B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CBD5-EAF9-45DA-AC65-7755A37B22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142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17ADB-4B15-05DD-8755-8A514920D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7189F-2C1D-D4EE-33D4-E91A3D237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DCB00-FDE4-AEF6-4C0D-F62F1F799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113A2-8830-45BB-A953-F55BDB9C4BC3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97E5E-8DF0-2AEF-DCED-43699DA6D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EC71E-3D0C-8980-49BC-C687CA668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CBD5-EAF9-45DA-AC65-7755A37B22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746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98A98D-8AA7-F385-4493-7E1A6F83C9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41A39A-E828-17FE-9266-16FD45AF3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D2F99-AAB8-0F89-EDA6-28F2ED5B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113A2-8830-45BB-A953-F55BDB9C4BC3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54B87-7230-C2B3-A4BA-8C5B73C2B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484D6-E971-1691-6E95-1F11FD296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CBD5-EAF9-45DA-AC65-7755A37B22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99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1CC9B-6CF0-2030-874A-E7D1FACE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DB6A6-01B5-97FD-733E-8B42AF4BE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08610-92CD-B770-0D5F-A568AC677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113A2-8830-45BB-A953-F55BDB9C4BC3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A01B0-3546-1CB6-F26F-FAF97DC8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3491E-20B1-393F-05C0-8310CFBF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CBD5-EAF9-45DA-AC65-7755A37B22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48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55F70-AAA4-616C-5E75-FF4603CA5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28B02-22B5-6C06-D3DF-561F7AC1F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EA2A2-BFE1-DFF7-E89C-5A94FBF10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113A2-8830-45BB-A953-F55BDB9C4BC3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429F4-FC75-FEFF-B60F-5F169D4E5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3B5FC-297E-E336-4543-ECB851A30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CBD5-EAF9-45DA-AC65-7755A37B22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232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1C46E-49B7-A9F4-15D6-E6041FAE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D7949-553D-D13A-75FC-CA7631953B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8D114-12CA-92BA-1615-66B7AA56B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08AA6-321B-4AF8-B1C1-9852C6472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113A2-8830-45BB-A953-F55BDB9C4BC3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F2DA0-490D-5F6E-A1F9-F6774FE4C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2F016-1940-C143-9E8E-5C05C03B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CBD5-EAF9-45DA-AC65-7755A37B22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84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78DF4-A7F6-22C0-15E9-C467FAD79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B1F99-C4EE-59A6-1AC5-914011189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418C2-0BA1-B4D8-83E7-3D7C014CE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AF2878-4A36-2472-6534-785FA4DE8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EEEF7-73C5-99AF-B1FF-92E65544FA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A5FD54-327C-5063-4748-0B30BBF1E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113A2-8830-45BB-A953-F55BDB9C4BC3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E8E2D-28F3-15FF-9DFA-1F275DC2F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8DF6D6-5871-1599-F4E0-B86CFBB88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CBD5-EAF9-45DA-AC65-7755A37B22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897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A033A-03DA-4B8B-6384-C16DEAFB3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96A4EA-7BC0-FAEE-E3C3-0EEDF60B4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113A2-8830-45BB-A953-F55BDB9C4BC3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8E15C2-8B6E-E230-D688-D2EBE9B87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117A0D-4767-165A-FF39-F04C1AA9B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CBD5-EAF9-45DA-AC65-7755A37B22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06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4BF67A-A16E-7436-11B6-495E23BBB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113A2-8830-45BB-A953-F55BDB9C4BC3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2BBD83-2183-7A00-06CE-CA6B0A831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A88A46-9256-028B-7F5B-A6724A545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CBD5-EAF9-45DA-AC65-7755A37B22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660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8CF9E-D77D-3553-F0B8-366E2AF0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99000-C03D-DE33-C34A-FAD84BD53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7DAE1-F31C-B93D-9B82-6D503D8CB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26F76-2708-5A7B-A75F-B302EB9AD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113A2-8830-45BB-A953-F55BDB9C4BC3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9936D-8B3C-0FFE-31AB-36B889575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46794-23B8-EE33-A49F-C55F064FF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CBD5-EAF9-45DA-AC65-7755A37B22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726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46538-6125-2692-9AC4-F9F09D8BA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9805FA-2516-A01C-7FF5-EC4E556A98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D9CD6-F499-E882-D2EB-559A3C9EC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D152C-7F66-62FA-8AEB-EB98631D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113A2-8830-45BB-A953-F55BDB9C4BC3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3D87A-11AA-BFA5-396A-F09881F00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EDF04-E07D-BDA6-420A-235691443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CBD5-EAF9-45DA-AC65-7755A37B22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637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3F9A7F-7371-79C2-7D49-44916C2E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AB7FD-8051-6544-FFF0-FA9D2F427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41C63-BF96-7A96-E4F6-E051A378D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113A2-8830-45BB-A953-F55BDB9C4BC3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6CCEA-2E7F-A88B-C87B-E8077D6EE0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37F96-DBC4-CD86-53E3-67438A2DCE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FCBD5-EAF9-45DA-AC65-7755A37B22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54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6B8A3-0692-B7B0-9038-2DEC4A7C5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85608"/>
            <a:ext cx="9144000" cy="814592"/>
          </a:xfrm>
        </p:spPr>
        <p:txBody>
          <a:bodyPr>
            <a:normAutofit fontScale="90000"/>
          </a:bodyPr>
          <a:lstStyle/>
          <a:p>
            <a:r>
              <a:rPr lang="en-IN" dirty="0"/>
              <a:t>Polynomial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749EA9-700E-B394-701C-0083576F2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35228"/>
            <a:ext cx="9144000" cy="3537155"/>
          </a:xfrm>
        </p:spPr>
        <p:txBody>
          <a:bodyPr/>
          <a:lstStyle/>
          <a:p>
            <a:pPr algn="l"/>
            <a:br>
              <a:rPr lang="en-US" dirty="0"/>
            </a:br>
            <a:r>
              <a:rPr lang="en-US" b="0" i="0" dirty="0">
                <a:effectLst/>
              </a:rPr>
              <a:t>Polynomial regression is a type of regression analysis in which the relationship between the independent variable (input) and the dependent variable (output) is modeled as an nth-degree polynomial. </a:t>
            </a:r>
            <a:r>
              <a:rPr lang="en-US" dirty="0"/>
              <a:t>polynomial regression can capture the non-linear patterns in the data.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1C6A01-D612-4753-4E95-78A029AD9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4000500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896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DA149C-8A59-9301-3E80-7E76048FB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A84E-9581-5FA5-85F5-25BF56D59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85608"/>
            <a:ext cx="9144000" cy="814592"/>
          </a:xfrm>
        </p:spPr>
        <p:txBody>
          <a:bodyPr>
            <a:normAutofit fontScale="90000"/>
          </a:bodyPr>
          <a:lstStyle/>
          <a:p>
            <a:r>
              <a:rPr lang="en-IN" dirty="0"/>
              <a:t>Ridge regression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07A0DA1-8A76-01DC-CF0B-EA8191715CE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001729" y="1746567"/>
            <a:ext cx="3706761" cy="230832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05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ridge regression</a:t>
            </a:r>
            <a:r>
              <a:rPr lang="en-US" sz="1200" b="1" dirty="0">
                <a:solidFill>
                  <a:srgbClr val="212529"/>
                </a:solidFill>
                <a:latin typeface="Arial Unicode MS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</a:rPr>
              <a:t> = MSE(θ) + λ * Σ(θ²)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4A7C6E-3C62-9EDE-B4DE-B43C2B24299E}"/>
              </a:ext>
            </a:extLst>
          </p:cNvPr>
          <p:cNvSpPr txBox="1"/>
          <p:nvPr/>
        </p:nvSpPr>
        <p:spPr>
          <a:xfrm>
            <a:off x="2389239" y="2123767"/>
            <a:ext cx="741352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MSE(θ) is the mean squared error, which measures the average squared difference between the predicted and actual values.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λ (lambda) is the regularization parameter, a non-negative hyperparameter that controls the amount of regularization applied. A higher λ value increases the regularization strength.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Σ(θ²) represents the sum of squared coefficients (θ) in the model.</a:t>
            </a:r>
          </a:p>
        </p:txBody>
      </p:sp>
    </p:spTree>
    <p:extLst>
      <p:ext uri="{BB962C8B-B14F-4D97-AF65-F5344CB8AC3E}">
        <p14:creationId xmlns:p14="http://schemas.microsoft.com/office/powerpoint/2010/main" val="1206357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B2982-1EEF-0941-A6C5-E853943EA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1EA6C-54EE-77C6-B8D8-5269CFBC2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5342" y="461144"/>
            <a:ext cx="9144000" cy="814592"/>
          </a:xfrm>
        </p:spPr>
        <p:txBody>
          <a:bodyPr>
            <a:normAutofit fontScale="90000"/>
          </a:bodyPr>
          <a:lstStyle/>
          <a:p>
            <a:r>
              <a:rPr lang="en-IN" dirty="0"/>
              <a:t>Polynomial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67DCD6-5331-4064-EF85-5EB175B89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20645"/>
            <a:ext cx="9144000" cy="3537155"/>
          </a:xfrm>
        </p:spPr>
        <p:txBody>
          <a:bodyPr/>
          <a:lstStyle/>
          <a:p>
            <a:pPr algn="l"/>
            <a:r>
              <a:rPr lang="en-IN" b="0" i="0" dirty="0">
                <a:effectLst/>
              </a:rPr>
              <a:t>Why Polynomial Regression?</a:t>
            </a:r>
            <a:endParaRPr lang="en-US" dirty="0"/>
          </a:p>
          <a:p>
            <a:pPr algn="l"/>
            <a:r>
              <a:rPr lang="en-US" b="0" i="0" dirty="0">
                <a:effectLst/>
              </a:rPr>
              <a:t>we have non-linear data, then linear regression will not be able to draw a best-fit line. Simple regression analysis fails in such conditions. </a:t>
            </a:r>
          </a:p>
          <a:p>
            <a:pPr algn="l"/>
            <a:r>
              <a:rPr lang="en-US" b="0" i="0" dirty="0">
                <a:effectLst/>
              </a:rPr>
              <a:t>we introduce polynomial regression to overcome this problem, which helps identify the curvilinear relationship between independent and dependent variables.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AA3BF7A-F94B-60CF-43DD-773629EC9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009" y="3656371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96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530997-37B8-6417-8D5D-2B15B1AAE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94FB1-E758-F7FD-D2E5-82DA5F832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85608"/>
            <a:ext cx="9144000" cy="814592"/>
          </a:xfrm>
        </p:spPr>
        <p:txBody>
          <a:bodyPr>
            <a:normAutofit fontScale="90000"/>
          </a:bodyPr>
          <a:lstStyle/>
          <a:p>
            <a:r>
              <a:rPr lang="en-IN" dirty="0"/>
              <a:t>Polynomial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74A2A-EC09-D2B7-218F-062D2C24C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20645"/>
            <a:ext cx="9144000" cy="435174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0" i="0" dirty="0">
                <a:effectLst/>
              </a:rPr>
              <a:t>Polynomial regression is a form of Linear regression where only due to the Non-linear relationship between dependent and independent variables, we add some polynomial terms to linear regression to convert it into Polynomial regression.</a:t>
            </a:r>
          </a:p>
          <a:p>
            <a:endParaRPr lang="en-US" dirty="0"/>
          </a:p>
          <a:p>
            <a:pPr algn="l"/>
            <a:r>
              <a:rPr lang="en-IN" b="0" i="0" dirty="0">
                <a:effectLst/>
              </a:rPr>
              <a:t>The general form of a polynomial regression equation is:</a:t>
            </a:r>
          </a:p>
          <a:p>
            <a:pPr algn="l"/>
            <a:r>
              <a:rPr lang="en-IN" b="0" i="1" dirty="0">
                <a:effectLst/>
              </a:rPr>
              <a:t>Y</a:t>
            </a:r>
            <a:r>
              <a:rPr lang="en-IN" b="0" i="0" dirty="0">
                <a:effectLst/>
              </a:rPr>
              <a:t>=</a:t>
            </a:r>
            <a:r>
              <a:rPr lang="el-GR" b="0" i="1" dirty="0">
                <a:effectLst/>
              </a:rPr>
              <a:t>β</a:t>
            </a:r>
            <a:r>
              <a:rPr lang="el-GR" b="0" i="0" dirty="0">
                <a:effectLst/>
              </a:rPr>
              <a:t>0​+</a:t>
            </a:r>
            <a:r>
              <a:rPr lang="el-GR" b="0" i="1" dirty="0">
                <a:effectLst/>
              </a:rPr>
              <a:t>β</a:t>
            </a:r>
            <a:r>
              <a:rPr lang="el-GR" b="0" i="0" dirty="0">
                <a:effectLst/>
              </a:rPr>
              <a:t>1​</a:t>
            </a:r>
            <a:r>
              <a:rPr lang="en-IN" b="0" i="1" dirty="0">
                <a:effectLst/>
              </a:rPr>
              <a:t>X</a:t>
            </a:r>
            <a:r>
              <a:rPr lang="en-IN" b="0" i="0" dirty="0">
                <a:effectLst/>
              </a:rPr>
              <a:t>+</a:t>
            </a:r>
            <a:r>
              <a:rPr lang="el-GR" b="0" i="1" dirty="0">
                <a:effectLst/>
              </a:rPr>
              <a:t>β</a:t>
            </a:r>
            <a:r>
              <a:rPr lang="el-GR" b="0" i="0" dirty="0">
                <a:effectLst/>
              </a:rPr>
              <a:t>2​</a:t>
            </a:r>
            <a:r>
              <a:rPr lang="en-IN" b="0" i="1" dirty="0">
                <a:effectLst/>
              </a:rPr>
              <a:t>X</a:t>
            </a:r>
            <a:r>
              <a:rPr lang="en-IN" b="0" i="0" dirty="0">
                <a:effectLst/>
              </a:rPr>
              <a:t>2+</a:t>
            </a:r>
            <a:r>
              <a:rPr lang="el-GR" b="0" i="1" dirty="0">
                <a:effectLst/>
              </a:rPr>
              <a:t>β</a:t>
            </a:r>
            <a:r>
              <a:rPr lang="el-GR" b="0" i="0" dirty="0">
                <a:effectLst/>
              </a:rPr>
              <a:t>3​</a:t>
            </a:r>
            <a:r>
              <a:rPr lang="en-IN" b="0" i="1" dirty="0">
                <a:effectLst/>
              </a:rPr>
              <a:t>X</a:t>
            </a:r>
            <a:r>
              <a:rPr lang="en-IN" b="0" i="0" dirty="0">
                <a:effectLst/>
              </a:rPr>
              <a:t>3+…+</a:t>
            </a:r>
            <a:r>
              <a:rPr lang="el-GR" b="0" i="1" dirty="0">
                <a:effectLst/>
              </a:rPr>
              <a:t>β</a:t>
            </a:r>
            <a:r>
              <a:rPr lang="en-IN" b="0" i="1" dirty="0">
                <a:effectLst/>
              </a:rPr>
              <a:t>n</a:t>
            </a:r>
            <a:r>
              <a:rPr lang="en-IN" b="0" i="0" dirty="0">
                <a:effectLst/>
              </a:rPr>
              <a:t>​</a:t>
            </a:r>
            <a:r>
              <a:rPr lang="en-IN" b="0" i="1" dirty="0" err="1">
                <a:effectLst/>
              </a:rPr>
              <a:t>Xn</a:t>
            </a:r>
            <a:r>
              <a:rPr lang="en-IN" b="0" i="0" dirty="0">
                <a:effectLst/>
              </a:rPr>
              <a:t>+</a:t>
            </a:r>
            <a:r>
              <a:rPr lang="el-GR" b="0" i="1" dirty="0">
                <a:effectLst/>
              </a:rPr>
              <a:t>ε</a:t>
            </a:r>
            <a:endParaRPr lang="el-GR" b="0" i="0" dirty="0">
              <a:effectLst/>
            </a:endParaRPr>
          </a:p>
          <a:p>
            <a:pPr algn="l"/>
            <a:r>
              <a:rPr lang="en-IN" b="0" i="0" dirty="0">
                <a:effectLst/>
              </a:rPr>
              <a:t>Here,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1" dirty="0">
                <a:effectLst/>
              </a:rPr>
              <a:t>Y</a:t>
            </a:r>
            <a:r>
              <a:rPr lang="en-IN" b="0" i="0" dirty="0">
                <a:effectLst/>
              </a:rPr>
              <a:t> is the dependent variable,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1" dirty="0">
                <a:effectLst/>
              </a:rPr>
              <a:t>X</a:t>
            </a:r>
            <a:r>
              <a:rPr lang="en-IN" b="0" i="0" dirty="0">
                <a:effectLst/>
              </a:rPr>
              <a:t> is the independent variable,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l-GR" b="0" i="1" dirty="0">
                <a:effectLst/>
              </a:rPr>
              <a:t>β</a:t>
            </a:r>
            <a:r>
              <a:rPr lang="el-GR" b="0" i="0" dirty="0">
                <a:effectLst/>
              </a:rPr>
              <a:t>0​,</a:t>
            </a:r>
            <a:r>
              <a:rPr lang="el-GR" b="0" i="1" dirty="0">
                <a:effectLst/>
              </a:rPr>
              <a:t>β</a:t>
            </a:r>
            <a:r>
              <a:rPr lang="el-GR" b="0" i="0" dirty="0">
                <a:effectLst/>
              </a:rPr>
              <a:t>1​,</a:t>
            </a:r>
            <a:r>
              <a:rPr lang="el-GR" b="0" i="1" dirty="0">
                <a:effectLst/>
              </a:rPr>
              <a:t>β</a:t>
            </a:r>
            <a:r>
              <a:rPr lang="el-GR" b="0" i="0" dirty="0">
                <a:effectLst/>
              </a:rPr>
              <a:t>2​,…,</a:t>
            </a:r>
            <a:r>
              <a:rPr lang="el-GR" b="0" i="1" dirty="0">
                <a:effectLst/>
              </a:rPr>
              <a:t>β</a:t>
            </a:r>
            <a:r>
              <a:rPr lang="en-IN" b="0" i="1" dirty="0">
                <a:effectLst/>
              </a:rPr>
              <a:t>n</a:t>
            </a:r>
            <a:r>
              <a:rPr lang="en-IN" b="0" i="0" dirty="0">
                <a:effectLst/>
              </a:rPr>
              <a:t>​ are the coefficients of the polynomial terms,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1" dirty="0">
                <a:effectLst/>
              </a:rPr>
              <a:t>n</a:t>
            </a:r>
            <a:r>
              <a:rPr lang="en-IN" b="0" i="0" dirty="0">
                <a:effectLst/>
              </a:rPr>
              <a:t> is the degree of the polynomial, and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l-GR" b="0" i="1" dirty="0">
                <a:effectLst/>
              </a:rPr>
              <a:t>ε</a:t>
            </a:r>
            <a:r>
              <a:rPr lang="el-GR" b="0" i="0" dirty="0">
                <a:effectLst/>
              </a:rPr>
              <a:t> </a:t>
            </a:r>
            <a:r>
              <a:rPr lang="en-IN" b="0" i="0" dirty="0">
                <a:effectLst/>
              </a:rPr>
              <a:t>represents the error term.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6179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CD3C4C-C0C4-1CB0-3E1C-1E633D95F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A1058-7234-0482-1212-F38E2D5B7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85608"/>
            <a:ext cx="9144000" cy="814592"/>
          </a:xfrm>
        </p:spPr>
        <p:txBody>
          <a:bodyPr>
            <a:normAutofit fontScale="90000"/>
          </a:bodyPr>
          <a:lstStyle/>
          <a:p>
            <a:r>
              <a:rPr lang="en-IN" dirty="0"/>
              <a:t>Polynomial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954F32-76AC-F2CE-E2BE-611237EFD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20645"/>
            <a:ext cx="9144000" cy="3537155"/>
          </a:xfrm>
        </p:spPr>
        <p:txBody>
          <a:bodyPr/>
          <a:lstStyle/>
          <a:p>
            <a:pPr algn="l"/>
            <a:r>
              <a:rPr lang="en-US" b="0" i="0" dirty="0">
                <a:effectLst/>
              </a:rPr>
              <a:t>Suppose we have a dataset where variable X represents the Independent data and Y is the dependent data. Before feeding data to a mode in the preprocessing stage, we convert the input variables into polynomial terms using some degree.</a:t>
            </a:r>
          </a:p>
          <a:p>
            <a:pPr algn="l"/>
            <a:r>
              <a:rPr lang="en-US" b="0" i="0" dirty="0">
                <a:effectLst/>
              </a:rPr>
              <a:t>Consider an example my input value is 35, and the degree of a polynomial is 2, so I will find 35 power 0, 35 power 1, and 35 power 2 this helps to interpret the non-linear relationship in data.</a:t>
            </a:r>
            <a:br>
              <a:rPr lang="en-US" b="0" i="0" dirty="0">
                <a:effectLst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0010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862B16-BE33-FE51-506E-F3BD849A0E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2C820-3141-A8CA-A8F5-82D4B6197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85608"/>
            <a:ext cx="9144000" cy="814592"/>
          </a:xfrm>
        </p:spPr>
        <p:txBody>
          <a:bodyPr>
            <a:normAutofit fontScale="90000"/>
          </a:bodyPr>
          <a:lstStyle/>
          <a:p>
            <a:r>
              <a:rPr lang="en-IN" dirty="0"/>
              <a:t>Polynomial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CC2100-A2C1-ED34-8031-3E61DE58C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20645"/>
            <a:ext cx="9144000" cy="3537155"/>
          </a:xfrm>
        </p:spPr>
        <p:txBody>
          <a:bodyPr/>
          <a:lstStyle/>
          <a:p>
            <a:pPr algn="l"/>
            <a:r>
              <a:rPr lang="en-US" i="0" dirty="0">
                <a:solidFill>
                  <a:srgbClr val="242424"/>
                </a:solidFill>
                <a:effectLst/>
              </a:rPr>
              <a:t>How to find the right degree of the equation?</a:t>
            </a:r>
          </a:p>
          <a:p>
            <a:pPr algn="l"/>
            <a:r>
              <a:rPr lang="en-US" i="0" dirty="0">
                <a:solidFill>
                  <a:srgbClr val="242424"/>
                </a:solidFill>
                <a:effectLst/>
              </a:rPr>
              <a:t>In order to find the right degree for the model to prevent over-fitting or under-fitting, we can use:</a:t>
            </a:r>
          </a:p>
          <a:p>
            <a:pPr algn="l">
              <a:buFont typeface="+mj-lt"/>
              <a:buAutoNum type="arabicPeriod"/>
            </a:pPr>
            <a:r>
              <a:rPr lang="en-US" i="0" dirty="0">
                <a:solidFill>
                  <a:srgbClr val="242424"/>
                </a:solidFill>
                <a:effectLst/>
              </a:rPr>
              <a:t>Forward Selection:</a:t>
            </a:r>
            <a:br>
              <a:rPr lang="en-US" i="0" dirty="0">
                <a:solidFill>
                  <a:srgbClr val="242424"/>
                </a:solidFill>
                <a:effectLst/>
              </a:rPr>
            </a:br>
            <a:r>
              <a:rPr lang="en-US" i="0" dirty="0">
                <a:solidFill>
                  <a:srgbClr val="242424"/>
                </a:solidFill>
                <a:effectLst/>
              </a:rPr>
              <a:t>This method increases the degree until it is significant enough to define the best possible model.</a:t>
            </a:r>
          </a:p>
          <a:p>
            <a:pPr algn="l">
              <a:buFont typeface="+mj-lt"/>
              <a:buAutoNum type="arabicPeriod"/>
            </a:pPr>
            <a:r>
              <a:rPr lang="en-US" i="0" dirty="0">
                <a:solidFill>
                  <a:srgbClr val="242424"/>
                </a:solidFill>
                <a:effectLst/>
              </a:rPr>
              <a:t>Backward Selection:</a:t>
            </a:r>
            <a:br>
              <a:rPr lang="en-US" i="0" dirty="0">
                <a:solidFill>
                  <a:srgbClr val="242424"/>
                </a:solidFill>
                <a:effectLst/>
              </a:rPr>
            </a:br>
            <a:r>
              <a:rPr lang="en-US" i="0" dirty="0">
                <a:solidFill>
                  <a:srgbClr val="242424"/>
                </a:solidFill>
                <a:effectLst/>
              </a:rPr>
              <a:t>This method decreases the degree until it is significant enough to define the best possible model.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1550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D566E-289C-9EDE-223B-37E896A0D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97D81-7EC5-56A1-7E4E-F49B1B1BB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85608"/>
            <a:ext cx="9144000" cy="814592"/>
          </a:xfrm>
        </p:spPr>
        <p:txBody>
          <a:bodyPr>
            <a:normAutofit fontScale="90000"/>
          </a:bodyPr>
          <a:lstStyle/>
          <a:p>
            <a:r>
              <a:rPr lang="en-IN" dirty="0"/>
              <a:t>Polynomial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76744E-CE9F-D735-CF56-398F89AC8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20645"/>
            <a:ext cx="9144000" cy="3537155"/>
          </a:xfrm>
        </p:spPr>
        <p:txBody>
          <a:bodyPr/>
          <a:lstStyle/>
          <a:p>
            <a:pPr algn="l"/>
            <a:r>
              <a:rPr lang="en-US" i="0" dirty="0">
                <a:effectLst/>
              </a:rPr>
              <a:t>Bias-Variance Tradeoff:</a:t>
            </a:r>
          </a:p>
          <a:p>
            <a:pPr algn="l"/>
            <a:r>
              <a:rPr lang="en-US" i="0" dirty="0">
                <a:effectLst/>
              </a:rPr>
              <a:t>Consider the bias-variance tradeoff. Lower-degree polynomials may result in underfitting (high bias), while higher-degree polynomials may lead to overfitting (high variance).</a:t>
            </a:r>
          </a:p>
          <a:p>
            <a:pPr algn="l"/>
            <a:r>
              <a:rPr lang="en-US" i="0" dirty="0">
                <a:effectLst/>
              </a:rPr>
              <a:t>Choose a degree that achieves a good balance between bias and variance.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2000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D503A1-6519-8DC9-F498-D6F6258F0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ADA73-6A54-C7C6-945E-5998FFF08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85608"/>
            <a:ext cx="9144000" cy="814592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383838"/>
                </a:solidFill>
                <a:effectLst/>
                <a:latin typeface="Inter"/>
              </a:rPr>
              <a:t>Lasso Regression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F15C91-FAB8-087E-C1AD-5542CF65C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20645"/>
            <a:ext cx="9144000" cy="3537155"/>
          </a:xfrm>
        </p:spPr>
        <p:txBody>
          <a:bodyPr/>
          <a:lstStyle/>
          <a:p>
            <a:pPr algn="l"/>
            <a:r>
              <a:rPr lang="en-US" i="0" dirty="0">
                <a:effectLst/>
              </a:rPr>
              <a:t>Lasso regression, short for Least Absolute Shrinkage and Selection Operator.</a:t>
            </a:r>
          </a:p>
          <a:p>
            <a:pPr algn="l"/>
            <a:r>
              <a:rPr lang="en-US" i="0" dirty="0">
                <a:effectLst/>
              </a:rPr>
              <a:t>Lasso regression is a type of </a:t>
            </a:r>
            <a:r>
              <a:rPr lang="en-US" i="0" u="none" strike="noStrike" dirty="0">
                <a:effectLst/>
              </a:rPr>
              <a:t>regression</a:t>
            </a:r>
            <a:r>
              <a:rPr lang="en-US" i="0" dirty="0">
                <a:effectLst/>
              </a:rPr>
              <a:t> that uses </a:t>
            </a:r>
            <a:r>
              <a:rPr lang="en-US" i="0" u="none" strike="noStrike" dirty="0">
                <a:effectLst/>
              </a:rPr>
              <a:t>shrinkage</a:t>
            </a:r>
            <a:r>
              <a:rPr lang="en-US" i="0" dirty="0">
                <a:effectLst/>
              </a:rPr>
              <a:t>. Shrinkage is where data values are shrunk towards a central point.</a:t>
            </a:r>
          </a:p>
          <a:p>
            <a:pPr algn="l"/>
            <a:endParaRPr lang="en-US" dirty="0"/>
          </a:p>
          <a:p>
            <a:pPr algn="l"/>
            <a:r>
              <a:rPr lang="en-US" b="0" i="0" dirty="0">
                <a:effectLst/>
              </a:rPr>
              <a:t>If a regression model uses the L1 Regularization technique, then it is called Lasso Regression.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1411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EC73D-1240-881E-A086-5FA9EB0AC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7DEC5-BF7C-6E98-C252-7F93D2584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85608"/>
            <a:ext cx="9144000" cy="814592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383838"/>
                </a:solidFill>
                <a:effectLst/>
                <a:latin typeface="Inter"/>
              </a:rPr>
              <a:t>Lasso Regression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B27752-E385-6C03-68A6-24C1842179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20645"/>
            <a:ext cx="9144000" cy="3537155"/>
          </a:xfrm>
        </p:spPr>
        <p:txBody>
          <a:bodyPr/>
          <a:lstStyle/>
          <a:p>
            <a:pPr algn="l"/>
            <a:r>
              <a:rPr lang="en-US" b="0" i="1" dirty="0">
                <a:effectLst/>
              </a:rPr>
              <a:t>n</a:t>
            </a:r>
            <a:r>
              <a:rPr lang="en-US" b="0" i="0" dirty="0">
                <a:effectLst/>
              </a:rPr>
              <a:t>: Number of observations</a:t>
            </a:r>
          </a:p>
          <a:p>
            <a:pPr algn="l"/>
            <a:r>
              <a:rPr lang="en-US" b="0" i="1" dirty="0">
                <a:effectLst/>
              </a:rPr>
              <a:t>p</a:t>
            </a:r>
            <a:r>
              <a:rPr lang="en-US" b="0" i="0" dirty="0">
                <a:effectLst/>
              </a:rPr>
              <a:t>: Number of features (independent variables)</a:t>
            </a:r>
          </a:p>
          <a:p>
            <a:pPr algn="l"/>
            <a:r>
              <a:rPr lang="en-US" b="0" i="1" dirty="0" err="1">
                <a:effectLst/>
              </a:rPr>
              <a:t>yi</a:t>
            </a:r>
            <a:r>
              <a:rPr lang="en-US" b="0" i="0" dirty="0">
                <a:effectLst/>
              </a:rPr>
              <a:t>​: Observed values of the dependent variable</a:t>
            </a:r>
          </a:p>
          <a:p>
            <a:pPr algn="l"/>
            <a:r>
              <a:rPr lang="en-US" b="0" i="1" dirty="0">
                <a:effectLst/>
              </a:rPr>
              <a:t>y</a:t>
            </a:r>
            <a:r>
              <a:rPr lang="en-US" b="0" i="0" dirty="0">
                <a:effectLst/>
              </a:rPr>
              <a:t>^​</a:t>
            </a:r>
            <a:r>
              <a:rPr lang="en-US" b="0" i="1" dirty="0" err="1">
                <a:effectLst/>
              </a:rPr>
              <a:t>i</a:t>
            </a:r>
            <a:r>
              <a:rPr lang="en-US" b="0" i="0" dirty="0">
                <a:effectLst/>
              </a:rPr>
              <a:t>​: Predicted values of the dependent variable</a:t>
            </a:r>
          </a:p>
          <a:p>
            <a:pPr algn="l"/>
            <a:r>
              <a:rPr lang="en-US" b="0" i="1" dirty="0">
                <a:effectLst/>
              </a:rPr>
              <a:t>βj</a:t>
            </a:r>
            <a:r>
              <a:rPr lang="en-US" b="0" i="0" dirty="0">
                <a:effectLst/>
              </a:rPr>
              <a:t>​: Coefficients of the independent variables</a:t>
            </a:r>
          </a:p>
          <a:p>
            <a:pPr algn="l"/>
            <a:r>
              <a:rPr lang="en-US" b="0" i="1" dirty="0">
                <a:effectLst/>
              </a:rPr>
              <a:t>λ</a:t>
            </a:r>
            <a:r>
              <a:rPr lang="en-US" b="0" i="0" dirty="0">
                <a:effectLst/>
              </a:rPr>
              <a:t>: Regularization parameter (also known as the shrinkage parameter or penalty parameter)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1EEEE9-055E-952A-6769-3C3F51F42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164" y="4902780"/>
            <a:ext cx="5549687" cy="116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530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B11525-D328-9A18-58BB-57676C277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C9922-9D1C-CC59-3EF7-017063D5E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85608"/>
            <a:ext cx="9144000" cy="814592"/>
          </a:xfrm>
        </p:spPr>
        <p:txBody>
          <a:bodyPr>
            <a:normAutofit fontScale="90000"/>
          </a:bodyPr>
          <a:lstStyle/>
          <a:p>
            <a:r>
              <a:rPr lang="en-IN" dirty="0"/>
              <a:t>Ridge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32155-6251-4474-F21D-E629B39D8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20645"/>
            <a:ext cx="9144000" cy="3537155"/>
          </a:xfrm>
        </p:spPr>
        <p:txBody>
          <a:bodyPr>
            <a:normAutofit fontScale="92500"/>
          </a:bodyPr>
          <a:lstStyle/>
          <a:p>
            <a:pPr algn="l"/>
            <a:endParaRPr lang="en-US" b="0" i="0" dirty="0">
              <a:effectLst/>
            </a:endParaRPr>
          </a:p>
          <a:p>
            <a:pPr algn="l"/>
            <a:r>
              <a:rPr lang="en-US" b="0" i="0" dirty="0">
                <a:effectLst/>
              </a:rPr>
              <a:t>Ridge regression—also known as L2 regularization.</a:t>
            </a:r>
          </a:p>
          <a:p>
            <a:pPr algn="l"/>
            <a:r>
              <a:rPr lang="en-US" b="0" i="0" dirty="0">
                <a:effectLst/>
              </a:rPr>
              <a:t>Similar to lasso regression, ridge regression adds a penalty the square coefficient of independent variable.</a:t>
            </a:r>
          </a:p>
          <a:p>
            <a:pPr algn="l"/>
            <a:r>
              <a:rPr lang="en-US" b="0" i="0" dirty="0">
                <a:effectLst/>
              </a:rPr>
              <a:t>Ridge tends to shrink coefficients smoothly, while Lasso can make some coefficients exactly zero, effectively excluding some features from the model.</a:t>
            </a:r>
          </a:p>
          <a:p>
            <a:pPr algn="l"/>
            <a:endParaRPr lang="en-US" dirty="0"/>
          </a:p>
          <a:p>
            <a:pPr algn="l"/>
            <a:r>
              <a:rPr lang="en-US" b="0" i="0" dirty="0">
                <a:effectLst/>
              </a:rPr>
              <a:t>When the number of predictor variables in a given set is more than the number of observations or when the dataset exhibits multicollinearity.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4437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702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Unicode MS</vt:lpstr>
      <vt:lpstr>Calibri</vt:lpstr>
      <vt:lpstr>Calibri Light</vt:lpstr>
      <vt:lpstr>Inter</vt:lpstr>
      <vt:lpstr>Open Sans</vt:lpstr>
      <vt:lpstr>Office Theme</vt:lpstr>
      <vt:lpstr>Polynomial Regression</vt:lpstr>
      <vt:lpstr>Polynomial Regression</vt:lpstr>
      <vt:lpstr>Polynomial Regression</vt:lpstr>
      <vt:lpstr>Polynomial Regression</vt:lpstr>
      <vt:lpstr>Polynomial Regression</vt:lpstr>
      <vt:lpstr>Polynomial Regression</vt:lpstr>
      <vt:lpstr>Lasso Regression</vt:lpstr>
      <vt:lpstr>Lasso Regression</vt:lpstr>
      <vt:lpstr>Ridge regression</vt:lpstr>
      <vt:lpstr>Ridge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Polynomial Regression</dc:title>
  <dc:creator>SURENDAR .D</dc:creator>
  <cp:lastModifiedBy>SURENDAR .D</cp:lastModifiedBy>
  <cp:revision>4</cp:revision>
  <dcterms:created xsi:type="dcterms:W3CDTF">2024-02-08T17:10:13Z</dcterms:created>
  <dcterms:modified xsi:type="dcterms:W3CDTF">2024-02-12T17:20:44Z</dcterms:modified>
</cp:coreProperties>
</file>