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21"/>
  </p:notesMasterIdLst>
  <p:sldIdLst>
    <p:sldId id="257" r:id="rId2"/>
    <p:sldId id="258" r:id="rId3"/>
    <p:sldId id="268" r:id="rId4"/>
    <p:sldId id="277" r:id="rId5"/>
    <p:sldId id="278" r:id="rId6"/>
    <p:sldId id="279" r:id="rId7"/>
    <p:sldId id="280" r:id="rId8"/>
    <p:sldId id="281" r:id="rId9"/>
    <p:sldId id="282" r:id="rId10"/>
    <p:sldId id="283" r:id="rId11"/>
    <p:sldId id="291" r:id="rId12"/>
    <p:sldId id="284" r:id="rId13"/>
    <p:sldId id="285" r:id="rId14"/>
    <p:sldId id="286" r:id="rId15"/>
    <p:sldId id="287" r:id="rId16"/>
    <p:sldId id="288" r:id="rId17"/>
    <p:sldId id="289" r:id="rId18"/>
    <p:sldId id="290"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B8C8E8-3B22-4073-A7CA-8ADAEDB75A92}" type="datetimeFigureOut">
              <a:rPr lang="en-US" smtClean="0"/>
              <a:t>12/22/2024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D9830A-81F2-4582-943E-B42D592992FE}" type="slidenum">
              <a:rPr lang="en-US" smtClean="0"/>
              <a:t>‹#›</a:t>
            </a:fld>
            <a:endParaRPr lang="en-US"/>
          </a:p>
        </p:txBody>
      </p:sp>
    </p:spTree>
    <p:extLst>
      <p:ext uri="{BB962C8B-B14F-4D97-AF65-F5344CB8AC3E}">
        <p14:creationId xmlns:p14="http://schemas.microsoft.com/office/powerpoint/2010/main" val="2356855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83A164-1100-418B-A124-C92F290E5C90}" type="datetime1">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2D1D-E356-4CF8-AD8C-AA5CE27C80DC}" type="slidenum">
              <a:rPr lang="en-US" smtClean="0"/>
              <a:t>‹#›</a:t>
            </a:fld>
            <a:endParaRPr lang="en-US"/>
          </a:p>
        </p:txBody>
      </p:sp>
    </p:spTree>
    <p:extLst>
      <p:ext uri="{BB962C8B-B14F-4D97-AF65-F5344CB8AC3E}">
        <p14:creationId xmlns:p14="http://schemas.microsoft.com/office/powerpoint/2010/main" val="2754491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DB313A-B346-4906-BC58-44E95A8E5DA8}" type="datetime1">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2D1D-E356-4CF8-AD8C-AA5CE27C80DC}" type="slidenum">
              <a:rPr lang="en-US" smtClean="0"/>
              <a:t>‹#›</a:t>
            </a:fld>
            <a:endParaRPr lang="en-US"/>
          </a:p>
        </p:txBody>
      </p:sp>
    </p:spTree>
    <p:extLst>
      <p:ext uri="{BB962C8B-B14F-4D97-AF65-F5344CB8AC3E}">
        <p14:creationId xmlns:p14="http://schemas.microsoft.com/office/powerpoint/2010/main" val="1592443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2BF514-6AB0-4A68-98AB-428F98ECB9C7}" type="datetime1">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2D1D-E356-4CF8-AD8C-AA5CE27C80D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64446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19CA4B-2F3E-45A9-AE82-C0BA6398B736}" type="datetime1">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2D1D-E356-4CF8-AD8C-AA5CE27C80DC}" type="slidenum">
              <a:rPr lang="en-US" smtClean="0"/>
              <a:t>‹#›</a:t>
            </a:fld>
            <a:endParaRPr lang="en-US"/>
          </a:p>
        </p:txBody>
      </p:sp>
    </p:spTree>
    <p:extLst>
      <p:ext uri="{BB962C8B-B14F-4D97-AF65-F5344CB8AC3E}">
        <p14:creationId xmlns:p14="http://schemas.microsoft.com/office/powerpoint/2010/main" val="3736635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83CBF-2995-4BDE-A656-3D40D6C87C2B}" type="datetime1">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2D1D-E356-4CF8-AD8C-AA5CE27C80D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51341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FF7351-6EC5-4D42-8B23-6086BB9251F0}" type="datetime1">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2D1D-E356-4CF8-AD8C-AA5CE27C80DC}" type="slidenum">
              <a:rPr lang="en-US" smtClean="0"/>
              <a:t>‹#›</a:t>
            </a:fld>
            <a:endParaRPr lang="en-US"/>
          </a:p>
        </p:txBody>
      </p:sp>
    </p:spTree>
    <p:extLst>
      <p:ext uri="{BB962C8B-B14F-4D97-AF65-F5344CB8AC3E}">
        <p14:creationId xmlns:p14="http://schemas.microsoft.com/office/powerpoint/2010/main" val="6673174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8EF6E8-EBC0-443D-958E-0DD412F12CAA}" type="datetime1">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2D1D-E356-4CF8-AD8C-AA5CE27C80DC}" type="slidenum">
              <a:rPr lang="en-US" smtClean="0"/>
              <a:t>‹#›</a:t>
            </a:fld>
            <a:endParaRPr lang="en-US"/>
          </a:p>
        </p:txBody>
      </p:sp>
    </p:spTree>
    <p:extLst>
      <p:ext uri="{BB962C8B-B14F-4D97-AF65-F5344CB8AC3E}">
        <p14:creationId xmlns:p14="http://schemas.microsoft.com/office/powerpoint/2010/main" val="426743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EB143E-EFC1-4BF6-9606-B5946233B855}" type="datetime1">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2D1D-E356-4CF8-AD8C-AA5CE27C80DC}" type="slidenum">
              <a:rPr lang="en-US" smtClean="0"/>
              <a:t>‹#›</a:t>
            </a:fld>
            <a:endParaRPr lang="en-US"/>
          </a:p>
        </p:txBody>
      </p:sp>
    </p:spTree>
    <p:extLst>
      <p:ext uri="{BB962C8B-B14F-4D97-AF65-F5344CB8AC3E}">
        <p14:creationId xmlns:p14="http://schemas.microsoft.com/office/powerpoint/2010/main" val="2025413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71E62C-30FA-4840-87DB-F196C2D9C1F2}" type="datetime1">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2D1D-E356-4CF8-AD8C-AA5CE27C80DC}" type="slidenum">
              <a:rPr lang="en-US" smtClean="0"/>
              <a:t>‹#›</a:t>
            </a:fld>
            <a:endParaRPr lang="en-US"/>
          </a:p>
        </p:txBody>
      </p:sp>
    </p:spTree>
    <p:extLst>
      <p:ext uri="{BB962C8B-B14F-4D97-AF65-F5344CB8AC3E}">
        <p14:creationId xmlns:p14="http://schemas.microsoft.com/office/powerpoint/2010/main" val="357707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7429BC-550E-4224-B09E-5E27C477F0C7}" type="datetime1">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2D1D-E356-4CF8-AD8C-AA5CE27C80DC}" type="slidenum">
              <a:rPr lang="en-US" smtClean="0"/>
              <a:t>‹#›</a:t>
            </a:fld>
            <a:endParaRPr lang="en-US"/>
          </a:p>
        </p:txBody>
      </p:sp>
    </p:spTree>
    <p:extLst>
      <p:ext uri="{BB962C8B-B14F-4D97-AF65-F5344CB8AC3E}">
        <p14:creationId xmlns:p14="http://schemas.microsoft.com/office/powerpoint/2010/main" val="2746664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E9E884-D108-4BAE-841F-B9B820AFF854}" type="datetime1">
              <a:rPr lang="en-US" smtClean="0"/>
              <a:t>12/22/2024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52D1D-E356-4CF8-AD8C-AA5CE27C80DC}" type="slidenum">
              <a:rPr lang="en-US" smtClean="0"/>
              <a:t>‹#›</a:t>
            </a:fld>
            <a:endParaRPr lang="en-US"/>
          </a:p>
        </p:txBody>
      </p:sp>
    </p:spTree>
    <p:extLst>
      <p:ext uri="{BB962C8B-B14F-4D97-AF65-F5344CB8AC3E}">
        <p14:creationId xmlns:p14="http://schemas.microsoft.com/office/powerpoint/2010/main" val="2724333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799F25-E949-40BE-AF4E-078F3853158C}" type="datetime1">
              <a:rPr lang="en-US" smtClean="0"/>
              <a:t>12/22/2024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452D1D-E356-4CF8-AD8C-AA5CE27C80DC}" type="slidenum">
              <a:rPr lang="en-US" smtClean="0"/>
              <a:t>‹#›</a:t>
            </a:fld>
            <a:endParaRPr lang="en-US"/>
          </a:p>
        </p:txBody>
      </p:sp>
    </p:spTree>
    <p:extLst>
      <p:ext uri="{BB962C8B-B14F-4D97-AF65-F5344CB8AC3E}">
        <p14:creationId xmlns:p14="http://schemas.microsoft.com/office/powerpoint/2010/main" val="3379068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5E85F8-4771-45AB-9384-FFA9E84647A5}" type="datetime1">
              <a:rPr lang="en-US" smtClean="0"/>
              <a:t>12/22/2024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52D1D-E356-4CF8-AD8C-AA5CE27C80DC}" type="slidenum">
              <a:rPr lang="en-US" smtClean="0"/>
              <a:t>‹#›</a:t>
            </a:fld>
            <a:endParaRPr lang="en-US"/>
          </a:p>
        </p:txBody>
      </p:sp>
    </p:spTree>
    <p:extLst>
      <p:ext uri="{BB962C8B-B14F-4D97-AF65-F5344CB8AC3E}">
        <p14:creationId xmlns:p14="http://schemas.microsoft.com/office/powerpoint/2010/main" val="216716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A0832A-8B87-4339-98F6-8B2B388934C1}" type="datetime1">
              <a:rPr lang="en-US" smtClean="0"/>
              <a:t>12/22/2024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452D1D-E356-4CF8-AD8C-AA5CE27C80DC}" type="slidenum">
              <a:rPr lang="en-US" smtClean="0"/>
              <a:t>‹#›</a:t>
            </a:fld>
            <a:endParaRPr lang="en-US"/>
          </a:p>
        </p:txBody>
      </p:sp>
    </p:spTree>
    <p:extLst>
      <p:ext uri="{BB962C8B-B14F-4D97-AF65-F5344CB8AC3E}">
        <p14:creationId xmlns:p14="http://schemas.microsoft.com/office/powerpoint/2010/main" val="3069098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686ABC-A348-4475-A307-05DD7B5926E4}" type="datetime1">
              <a:rPr lang="en-US" smtClean="0"/>
              <a:t>12/22/2024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52D1D-E356-4CF8-AD8C-AA5CE27C80DC}" type="slidenum">
              <a:rPr lang="en-US" smtClean="0"/>
              <a:t>‹#›</a:t>
            </a:fld>
            <a:endParaRPr lang="en-US"/>
          </a:p>
        </p:txBody>
      </p:sp>
    </p:spTree>
    <p:extLst>
      <p:ext uri="{BB962C8B-B14F-4D97-AF65-F5344CB8AC3E}">
        <p14:creationId xmlns:p14="http://schemas.microsoft.com/office/powerpoint/2010/main" val="287907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837811-B67E-401E-A44F-DFE97EF953E2}" type="datetime1">
              <a:rPr lang="en-US" smtClean="0"/>
              <a:t>12/22/2024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52D1D-E356-4CF8-AD8C-AA5CE27C80DC}" type="slidenum">
              <a:rPr lang="en-US" smtClean="0"/>
              <a:t>‹#›</a:t>
            </a:fld>
            <a:endParaRPr lang="en-US"/>
          </a:p>
        </p:txBody>
      </p:sp>
    </p:spTree>
    <p:extLst>
      <p:ext uri="{BB962C8B-B14F-4D97-AF65-F5344CB8AC3E}">
        <p14:creationId xmlns:p14="http://schemas.microsoft.com/office/powerpoint/2010/main" val="916828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E824C0-EC97-4DB5-8E83-4EC903D23FDA}" type="datetime1">
              <a:rPr lang="en-US" smtClean="0"/>
              <a:t>12/22/2024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452D1D-E356-4CF8-AD8C-AA5CE27C80DC}" type="slidenum">
              <a:rPr lang="en-US" smtClean="0"/>
              <a:t>‹#›</a:t>
            </a:fld>
            <a:endParaRPr lang="en-US"/>
          </a:p>
        </p:txBody>
      </p:sp>
    </p:spTree>
    <p:extLst>
      <p:ext uri="{BB962C8B-B14F-4D97-AF65-F5344CB8AC3E}">
        <p14:creationId xmlns:p14="http://schemas.microsoft.com/office/powerpoint/2010/main" val="46210383"/>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21E8B-074F-BCF4-A607-A9E7AC392CFD}"/>
              </a:ext>
            </a:extLst>
          </p:cNvPr>
          <p:cNvSpPr>
            <a:spLocks noGrp="1"/>
          </p:cNvSpPr>
          <p:nvPr>
            <p:ph type="ctrTitle"/>
          </p:nvPr>
        </p:nvSpPr>
        <p:spPr>
          <a:xfrm>
            <a:off x="1819368" y="1782505"/>
            <a:ext cx="7766936" cy="636574"/>
          </a:xfrm>
        </p:spPr>
        <p:txBody>
          <a:bodyPr>
            <a:normAutofit/>
          </a:bodyPr>
          <a:lstStyle/>
          <a:p>
            <a:pPr algn="ctr"/>
            <a:r>
              <a:rPr lang="en-US" sz="3200" b="1" dirty="0">
                <a:latin typeface="Times New Roman" panose="02020603050405020304" pitchFamily="18" charset="0"/>
                <a:cs typeface="Times New Roman" panose="02020603050405020304" pitchFamily="18" charset="0"/>
              </a:rPr>
              <a:t>20CS821 – PROJECT WORK</a:t>
            </a:r>
            <a:endParaRPr lang="en-IN" sz="3200" b="1"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CAB5B362-C95B-C2A2-10A7-87DA3E022F22}"/>
              </a:ext>
            </a:extLst>
          </p:cNvPr>
          <p:cNvSpPr txBox="1">
            <a:spLocks/>
          </p:cNvSpPr>
          <p:nvPr/>
        </p:nvSpPr>
        <p:spPr>
          <a:xfrm>
            <a:off x="260541" y="216827"/>
            <a:ext cx="10353761" cy="1326321"/>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dirty="0">
                <a:latin typeface="Times New Roman" panose="02020603050405020304" pitchFamily="18" charset="0"/>
                <a:cs typeface="Times New Roman" panose="02020603050405020304" pitchFamily="18" charset="0"/>
              </a:rPr>
              <a:t>        K.S.R.COLLEGE OF ENGINEERING </a:t>
            </a:r>
            <a:br>
              <a:rPr lang="en-US" sz="2400" dirty="0">
                <a:latin typeface="Times New Roman" panose="02020603050405020304" pitchFamily="18" charset="0"/>
                <a:cs typeface="Times New Roman" panose="02020603050405020304" pitchFamily="18" charset="0"/>
              </a:rPr>
            </a:br>
            <a:r>
              <a:rPr lang="en-US" sz="2000" b="1" dirty="0">
                <a:solidFill>
                  <a:schemeClr val="tx1"/>
                </a:solidFill>
                <a:latin typeface="Times New Roman" panose="02020603050405020304" pitchFamily="18" charset="0"/>
                <a:cs typeface="Times New Roman" panose="02020603050405020304" pitchFamily="18" charset="0"/>
              </a:rPr>
              <a:t>(Autonomous)</a:t>
            </a:r>
            <a:br>
              <a:rPr lang="en-US" sz="2000" b="1"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Tiruchengode -637215</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C37424A-46BA-E8E0-7A07-6E94BF422C64}"/>
              </a:ext>
            </a:extLst>
          </p:cNvPr>
          <p:cNvSpPr txBox="1"/>
          <p:nvPr/>
        </p:nvSpPr>
        <p:spPr>
          <a:xfrm>
            <a:off x="186432" y="4730573"/>
            <a:ext cx="5836444" cy="135421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SUPERVISOR:</a:t>
            </a:r>
          </a:p>
          <a:p>
            <a:pPr lvl="1"/>
            <a:r>
              <a:rPr lang="en-US" sz="1600" dirty="0">
                <a:latin typeface="Times New Roman" panose="02020603050405020304" pitchFamily="18" charset="0"/>
                <a:cs typeface="Times New Roman" panose="02020603050405020304" pitchFamily="18" charset="0"/>
              </a:rPr>
              <a:t>Name	   : Dr. S. VADIVEL</a:t>
            </a:r>
          </a:p>
          <a:p>
            <a:pPr lvl="1"/>
            <a:r>
              <a:rPr lang="en-US" sz="1600" dirty="0">
                <a:latin typeface="Times New Roman" panose="02020603050405020304" pitchFamily="18" charset="0"/>
                <a:cs typeface="Times New Roman" panose="02020603050405020304" pitchFamily="18" charset="0"/>
              </a:rPr>
              <a:t>Designation  : ASSISTANT PROFESSOR </a:t>
            </a:r>
          </a:p>
          <a:p>
            <a:pPr lvl="1"/>
            <a:r>
              <a:rPr lang="en-US" sz="1600" dirty="0">
                <a:latin typeface="Times New Roman" panose="02020603050405020304" pitchFamily="18" charset="0"/>
                <a:cs typeface="Times New Roman" panose="02020603050405020304" pitchFamily="18" charset="0"/>
              </a:rPr>
              <a:t>Department  : COMPUTER SCIENCE AND ENGINEERING</a:t>
            </a:r>
          </a:p>
          <a:p>
            <a:endParaRPr lang="en-US"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566059C-26ED-6E26-A6D0-6F80D2861DCA}"/>
              </a:ext>
            </a:extLst>
          </p:cNvPr>
          <p:cNvSpPr txBox="1"/>
          <p:nvPr/>
        </p:nvSpPr>
        <p:spPr>
          <a:xfrm>
            <a:off x="6379425" y="4730573"/>
            <a:ext cx="4234877" cy="1477328"/>
          </a:xfrm>
          <a:prstGeom prst="rect">
            <a:avLst/>
          </a:prstGeom>
          <a:noFill/>
        </p:spPr>
        <p:txBody>
          <a:bodyPr wrap="none" rtlCol="0">
            <a:spAutoFit/>
          </a:bodyPr>
          <a:lstStyle/>
          <a:p>
            <a:pPr algn="just"/>
            <a:r>
              <a:rPr lang="en-US" b="1" dirty="0">
                <a:latin typeface="Times New Roman" panose="02020603050405020304" pitchFamily="18" charset="0"/>
                <a:cs typeface="Times New Roman" panose="02020603050405020304" pitchFamily="18" charset="0"/>
              </a:rPr>
              <a:t>DONE BY:</a:t>
            </a:r>
          </a:p>
          <a:p>
            <a:pPr algn="just"/>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SUBASHREE N (73152113105)</a:t>
            </a:r>
          </a:p>
          <a:p>
            <a:pPr algn="just"/>
            <a:r>
              <a:rPr lang="en-US" dirty="0">
                <a:latin typeface="Times New Roman" panose="02020603050405020304" pitchFamily="18" charset="0"/>
                <a:cs typeface="Times New Roman" panose="02020603050405020304" pitchFamily="18" charset="0"/>
              </a:rPr>
              <a:t>	SURENDHAR N D (73152113109)</a:t>
            </a:r>
          </a:p>
          <a:p>
            <a:pPr algn="just"/>
            <a:r>
              <a:rPr lang="en-US" dirty="0">
                <a:latin typeface="Times New Roman" panose="02020603050405020304" pitchFamily="18" charset="0"/>
                <a:cs typeface="Times New Roman" panose="02020603050405020304" pitchFamily="18" charset="0"/>
              </a:rPr>
              <a:t>	SABESH MURALI M (73152113089)</a:t>
            </a:r>
          </a:p>
          <a:p>
            <a:pPr algn="just"/>
            <a:r>
              <a:rPr lang="en-US" dirty="0">
                <a:latin typeface="Times New Roman" panose="02020603050405020304" pitchFamily="18" charset="0"/>
                <a:cs typeface="Times New Roman" panose="02020603050405020304" pitchFamily="18" charset="0"/>
              </a:rPr>
              <a:t>	</a:t>
            </a:r>
          </a:p>
        </p:txBody>
      </p:sp>
      <p:sp>
        <p:nvSpPr>
          <p:cNvPr id="3" name="Title 1">
            <a:extLst>
              <a:ext uri="{FF2B5EF4-FFF2-40B4-BE49-F238E27FC236}">
                <a16:creationId xmlns:a16="http://schemas.microsoft.com/office/drawing/2014/main" id="{BAFDD09B-BDAD-9A77-7B00-CDBB6C973B6D}"/>
              </a:ext>
            </a:extLst>
          </p:cNvPr>
          <p:cNvSpPr txBox="1">
            <a:spLocks/>
          </p:cNvSpPr>
          <p:nvPr/>
        </p:nvSpPr>
        <p:spPr>
          <a:xfrm>
            <a:off x="1892281" y="2646824"/>
            <a:ext cx="7766936" cy="1054028"/>
          </a:xfrm>
          <a:prstGeom prst="rect">
            <a:avLst/>
          </a:prstGeom>
        </p:spPr>
        <p:txBody>
          <a:bodyPr vert="horz" lIns="91440" tIns="45720" rIns="91440" bIns="45720" rtlCol="0" anchor="b">
            <a:normAutofit lnSpcReduction="100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a:effectLst>
                  <a:outerShdw blurRad="50800" dist="38100" dir="2700000" algn="tl" rotWithShape="0">
                    <a:prstClr val="black">
                      <a:alpha val="40000"/>
                    </a:prstClr>
                  </a:outerShdw>
                </a:effectLst>
              </a:rPr>
              <a:t>AI-Enhanced Personalized Learning </a:t>
            </a:r>
          </a:p>
          <a:p>
            <a:pPr algn="ctr"/>
            <a:r>
              <a:rPr lang="en-US" sz="3200" b="1" dirty="0">
                <a:effectLst>
                  <a:outerShdw blurRad="50800" dist="38100" dir="2700000" algn="tl" rotWithShape="0">
                    <a:prstClr val="black">
                      <a:alpha val="40000"/>
                    </a:prstClr>
                  </a:outerShdw>
                </a:effectLst>
              </a:rPr>
              <a:t>Support System</a:t>
            </a:r>
            <a:endParaRPr lang="en-IN" sz="4800" b="1"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45EE5368-D479-4104-7333-4D627A32B7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75" y="174697"/>
            <a:ext cx="1645393" cy="1048176"/>
          </a:xfrm>
          <a:prstGeom prst="rect">
            <a:avLst/>
          </a:prstGeom>
        </p:spPr>
      </p:pic>
      <p:sp>
        <p:nvSpPr>
          <p:cNvPr id="4" name="Slide Number Placeholder 3">
            <a:extLst>
              <a:ext uri="{FF2B5EF4-FFF2-40B4-BE49-F238E27FC236}">
                <a16:creationId xmlns:a16="http://schemas.microsoft.com/office/drawing/2014/main" id="{2D0474A0-F050-1E64-5E1C-C0B9F798F11E}"/>
              </a:ext>
            </a:extLst>
          </p:cNvPr>
          <p:cNvSpPr>
            <a:spLocks noGrp="1"/>
          </p:cNvSpPr>
          <p:nvPr>
            <p:ph type="sldNum" sz="quarter" idx="12"/>
          </p:nvPr>
        </p:nvSpPr>
        <p:spPr/>
        <p:txBody>
          <a:bodyPr/>
          <a:lstStyle/>
          <a:p>
            <a:fld id="{24452D1D-E356-4CF8-AD8C-AA5CE27C80DC}" type="slidenum">
              <a:rPr lang="en-US" smtClean="0"/>
              <a:t>1</a:t>
            </a:fld>
            <a:endParaRPr lang="en-US"/>
          </a:p>
        </p:txBody>
      </p:sp>
    </p:spTree>
    <p:extLst>
      <p:ext uri="{BB962C8B-B14F-4D97-AF65-F5344CB8AC3E}">
        <p14:creationId xmlns:p14="http://schemas.microsoft.com/office/powerpoint/2010/main" val="3837253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80C00-A7C1-554A-EFE8-A986B6F0C25D}"/>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B6333ADB-151E-474C-9B69-334672B3884B}"/>
              </a:ext>
            </a:extLst>
          </p:cNvPr>
          <p:cNvSpPr>
            <a:spLocks noGrp="1"/>
          </p:cNvSpPr>
          <p:nvPr>
            <p:ph idx="1"/>
          </p:nvPr>
        </p:nvSpPr>
        <p:spPr/>
        <p:txBody>
          <a:bodyPr>
            <a:normAutofit fontScale="92500" lnSpcReduction="20000"/>
          </a:bodyPr>
          <a:lstStyle/>
          <a:p>
            <a:pPr algn="just"/>
            <a:r>
              <a:rPr lang="en-US" b="1" dirty="0">
                <a:latin typeface="Times New Roman" panose="02020603050405020304" pitchFamily="18" charset="0"/>
                <a:cs typeface="Times New Roman" panose="02020603050405020304" pitchFamily="18" charset="0"/>
              </a:rPr>
              <a:t>Student Profile Module: </a:t>
            </a:r>
            <a:r>
              <a:rPr lang="en-US" dirty="0">
                <a:latin typeface="Times New Roman" panose="02020603050405020304" pitchFamily="18" charset="0"/>
                <a:cs typeface="Times New Roman" panose="02020603050405020304" pitchFamily="18" charset="0"/>
              </a:rPr>
              <a:t>Stores student data such as strengths, interests, goals, and progress.</a:t>
            </a:r>
          </a:p>
          <a:p>
            <a:pPr algn="just"/>
            <a:r>
              <a:rPr lang="en-US" b="1" dirty="0">
                <a:latin typeface="Times New Roman" panose="02020603050405020304" pitchFamily="18" charset="0"/>
                <a:cs typeface="Times New Roman" panose="02020603050405020304" pitchFamily="18" charset="0"/>
              </a:rPr>
              <a:t>Quiz Generation Module: </a:t>
            </a:r>
            <a:r>
              <a:rPr lang="en-US" dirty="0">
                <a:latin typeface="Times New Roman" panose="02020603050405020304" pitchFamily="18" charset="0"/>
                <a:cs typeface="Times New Roman" panose="02020603050405020304" pitchFamily="18" charset="0"/>
              </a:rPr>
              <a:t>AI-driven quizzes tailored to individual student profiles, adjusting based on performance.</a:t>
            </a:r>
          </a:p>
          <a:p>
            <a:pPr algn="just"/>
            <a:r>
              <a:rPr lang="en-US" b="1" dirty="0">
                <a:latin typeface="Times New Roman" panose="02020603050405020304" pitchFamily="18" charset="0"/>
                <a:cs typeface="Times New Roman" panose="02020603050405020304" pitchFamily="18" charset="0"/>
              </a:rPr>
              <a:t>Skill Assessment &amp; Feedback Module: </a:t>
            </a:r>
            <a:r>
              <a:rPr lang="en-US" dirty="0">
                <a:latin typeface="Times New Roman" panose="02020603050405020304" pitchFamily="18" charset="0"/>
                <a:cs typeface="Times New Roman" panose="02020603050405020304" pitchFamily="18" charset="0"/>
              </a:rPr>
              <a:t>Provides personalized feedback on quizzes, essays, grammar, and pronunciation.</a:t>
            </a:r>
          </a:p>
          <a:p>
            <a:pPr algn="just"/>
            <a:r>
              <a:rPr lang="en-US" b="1" dirty="0">
                <a:latin typeface="Times New Roman" panose="02020603050405020304" pitchFamily="18" charset="0"/>
                <a:cs typeface="Times New Roman" panose="02020603050405020304" pitchFamily="18" charset="0"/>
              </a:rPr>
              <a:t>Progress Tracking Module: </a:t>
            </a:r>
            <a:r>
              <a:rPr lang="en-US" dirty="0">
                <a:latin typeface="Times New Roman" panose="02020603050405020304" pitchFamily="18" charset="0"/>
                <a:cs typeface="Times New Roman" panose="02020603050405020304" pitchFamily="18" charset="0"/>
              </a:rPr>
              <a:t>Monitors student performance and adjusts learning paths accordingly.</a:t>
            </a:r>
          </a:p>
          <a:p>
            <a:pPr algn="just"/>
            <a:r>
              <a:rPr lang="en-US" b="1" dirty="0">
                <a:latin typeface="Times New Roman" panose="02020603050405020304" pitchFamily="18" charset="0"/>
                <a:cs typeface="Times New Roman" panose="02020603050405020304" pitchFamily="18" charset="0"/>
              </a:rPr>
              <a:t>Teacher Dashboard: </a:t>
            </a:r>
            <a:r>
              <a:rPr lang="en-US" dirty="0">
                <a:latin typeface="Times New Roman" panose="02020603050405020304" pitchFamily="18" charset="0"/>
                <a:cs typeface="Times New Roman" panose="02020603050405020304" pitchFamily="18" charset="0"/>
              </a:rPr>
              <a:t>Allows teachers to track student progress, assign quizzes, and provide feedback.</a:t>
            </a:r>
          </a:p>
          <a:p>
            <a:pPr algn="just"/>
            <a:r>
              <a:rPr lang="en-US" b="1" dirty="0">
                <a:latin typeface="Times New Roman" panose="02020603050405020304" pitchFamily="18" charset="0"/>
                <a:cs typeface="Times New Roman" panose="02020603050405020304" pitchFamily="18" charset="0"/>
              </a:rPr>
              <a:t>Admin Panel: </a:t>
            </a:r>
            <a:r>
              <a:rPr lang="en-US" dirty="0">
                <a:latin typeface="Times New Roman" panose="02020603050405020304" pitchFamily="18" charset="0"/>
                <a:cs typeface="Times New Roman" panose="02020603050405020304" pitchFamily="18" charset="0"/>
              </a:rPr>
              <a:t>Manages users, community interactions, and system settings.</a:t>
            </a:r>
          </a:p>
          <a:p>
            <a:pPr algn="just"/>
            <a:r>
              <a:rPr lang="en-US" b="1" dirty="0">
                <a:latin typeface="Times New Roman" panose="02020603050405020304" pitchFamily="18" charset="0"/>
                <a:cs typeface="Times New Roman" panose="02020603050405020304" pitchFamily="18" charset="0"/>
              </a:rPr>
              <a:t>Community Forum: </a:t>
            </a:r>
            <a:r>
              <a:rPr lang="en-US" dirty="0">
                <a:latin typeface="Times New Roman" panose="02020603050405020304" pitchFamily="18" charset="0"/>
                <a:cs typeface="Times New Roman" panose="02020603050405020304" pitchFamily="18" charset="0"/>
              </a:rPr>
              <a:t>A collaborative platform for students, teachers, and administrators to interact and share knowledge.</a:t>
            </a:r>
          </a:p>
        </p:txBody>
      </p:sp>
      <p:sp>
        <p:nvSpPr>
          <p:cNvPr id="4" name="Slide Number Placeholder 3">
            <a:extLst>
              <a:ext uri="{FF2B5EF4-FFF2-40B4-BE49-F238E27FC236}">
                <a16:creationId xmlns:a16="http://schemas.microsoft.com/office/drawing/2014/main" id="{9F00F06C-4732-0E5F-8D0E-A1B959260A28}"/>
              </a:ext>
            </a:extLst>
          </p:cNvPr>
          <p:cNvSpPr>
            <a:spLocks noGrp="1"/>
          </p:cNvSpPr>
          <p:nvPr>
            <p:ph type="sldNum" sz="quarter" idx="12"/>
          </p:nvPr>
        </p:nvSpPr>
        <p:spPr/>
        <p:txBody>
          <a:bodyPr/>
          <a:lstStyle/>
          <a:p>
            <a:fld id="{24452D1D-E356-4CF8-AD8C-AA5CE27C80DC}" type="slidenum">
              <a:rPr lang="en-US" smtClean="0"/>
              <a:t>10</a:t>
            </a:fld>
            <a:endParaRPr lang="en-US"/>
          </a:p>
        </p:txBody>
      </p:sp>
    </p:spTree>
    <p:extLst>
      <p:ext uri="{BB962C8B-B14F-4D97-AF65-F5344CB8AC3E}">
        <p14:creationId xmlns:p14="http://schemas.microsoft.com/office/powerpoint/2010/main" val="1523934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1206D-0D79-63A9-2428-84F498FF550D}"/>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Architecture Diagram</a:t>
            </a:r>
          </a:p>
        </p:txBody>
      </p:sp>
      <p:sp>
        <p:nvSpPr>
          <p:cNvPr id="4" name="Slide Number Placeholder 3">
            <a:extLst>
              <a:ext uri="{FF2B5EF4-FFF2-40B4-BE49-F238E27FC236}">
                <a16:creationId xmlns:a16="http://schemas.microsoft.com/office/drawing/2014/main" id="{52694C34-EBE8-7EF9-A8E8-CB32951F94CE}"/>
              </a:ext>
            </a:extLst>
          </p:cNvPr>
          <p:cNvSpPr>
            <a:spLocks noGrp="1"/>
          </p:cNvSpPr>
          <p:nvPr>
            <p:ph type="sldNum" sz="quarter" idx="12"/>
          </p:nvPr>
        </p:nvSpPr>
        <p:spPr/>
        <p:txBody>
          <a:bodyPr/>
          <a:lstStyle/>
          <a:p>
            <a:fld id="{24452D1D-E356-4CF8-AD8C-AA5CE27C80DC}" type="slidenum">
              <a:rPr lang="en-US" smtClean="0"/>
              <a:t>11</a:t>
            </a:fld>
            <a:endParaRPr lang="en-US"/>
          </a:p>
        </p:txBody>
      </p:sp>
      <p:pic>
        <p:nvPicPr>
          <p:cNvPr id="5" name="Content Placeholder 4">
            <a:extLst>
              <a:ext uri="{FF2B5EF4-FFF2-40B4-BE49-F238E27FC236}">
                <a16:creationId xmlns:a16="http://schemas.microsoft.com/office/drawing/2014/main" id="{0ECEA217-6AA4-331B-185A-5825E7110421}"/>
              </a:ext>
            </a:extLst>
          </p:cNvPr>
          <p:cNvPicPr>
            <a:picLocks noGrp="1" noChangeAspect="1"/>
          </p:cNvPicPr>
          <p:nvPr>
            <p:ph idx="1"/>
          </p:nvPr>
        </p:nvPicPr>
        <p:blipFill>
          <a:blip r:embed="rId2"/>
          <a:stretch>
            <a:fillRect/>
          </a:stretch>
        </p:blipFill>
        <p:spPr>
          <a:xfrm>
            <a:off x="815023" y="2239879"/>
            <a:ext cx="8596312" cy="3649702"/>
          </a:xfrm>
          <a:prstGeom prst="rect">
            <a:avLst/>
          </a:prstGeom>
        </p:spPr>
      </p:pic>
    </p:spTree>
    <p:extLst>
      <p:ext uri="{BB962C8B-B14F-4D97-AF65-F5344CB8AC3E}">
        <p14:creationId xmlns:p14="http://schemas.microsoft.com/office/powerpoint/2010/main" val="2179885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BEA67-972F-3D0E-E04F-C1E7E12F872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1. User Interface (UI) Module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F271F2-5725-C53F-892B-EBA22F283413}"/>
              </a:ext>
            </a:extLst>
          </p:cNvPr>
          <p:cNvSpPr>
            <a:spLocks noGrp="1"/>
          </p:cNvSpPr>
          <p:nvPr>
            <p:ph idx="1"/>
          </p:nvPr>
        </p:nvSpPr>
        <p:spPr>
          <a:xfrm>
            <a:off x="677334" y="1636777"/>
            <a:ext cx="8596668" cy="4404586"/>
          </a:xfrm>
        </p:spPr>
        <p:txBody>
          <a:bodyPr>
            <a:normAutofit/>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Inputs: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 profile data (learner, mentor, or administrator)</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Learning resources (e.g., articles, videos, quizzes)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Real-time data from other modules (e.g., progress tracking, quiz results, feedback)</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 actions (e.g., navigation, quiz attempts, feedback submissions)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Outputs: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Personalized learning paths (for learners)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Learning progress dashboard (for learners, mentors, and administrators)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Notifications (e.g., quiz reminders, new content, feedback)</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Visual feedback on learner’s achievements and milestones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 interactions (e.g., selecting resources, taking quizzes)</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FDCC1D4-A1FE-023E-AADC-794473AB6CF4}"/>
              </a:ext>
            </a:extLst>
          </p:cNvPr>
          <p:cNvSpPr>
            <a:spLocks noGrp="1"/>
          </p:cNvSpPr>
          <p:nvPr>
            <p:ph type="sldNum" sz="quarter" idx="12"/>
          </p:nvPr>
        </p:nvSpPr>
        <p:spPr/>
        <p:txBody>
          <a:bodyPr/>
          <a:lstStyle/>
          <a:p>
            <a:fld id="{24452D1D-E356-4CF8-AD8C-AA5CE27C80DC}" type="slidenum">
              <a:rPr lang="en-US" smtClean="0"/>
              <a:t>12</a:t>
            </a:fld>
            <a:endParaRPr lang="en-US"/>
          </a:p>
        </p:txBody>
      </p:sp>
    </p:spTree>
    <p:extLst>
      <p:ext uri="{BB962C8B-B14F-4D97-AF65-F5344CB8AC3E}">
        <p14:creationId xmlns:p14="http://schemas.microsoft.com/office/powerpoint/2010/main" val="3211051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F0ADF-FCE2-4968-0E9D-F176A43AD3C3}"/>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2. User Profile Management Module</a:t>
            </a:r>
          </a:p>
        </p:txBody>
      </p:sp>
      <p:sp>
        <p:nvSpPr>
          <p:cNvPr id="3" name="Content Placeholder 2">
            <a:extLst>
              <a:ext uri="{FF2B5EF4-FFF2-40B4-BE49-F238E27FC236}">
                <a16:creationId xmlns:a16="http://schemas.microsoft.com/office/drawing/2014/main" id="{35D5AA65-903E-F68A-D5CA-30CB2159C91E}"/>
              </a:ext>
            </a:extLst>
          </p:cNvPr>
          <p:cNvSpPr>
            <a:spLocks noGrp="1"/>
          </p:cNvSpPr>
          <p:nvPr>
            <p:ph idx="1"/>
          </p:nvPr>
        </p:nvSpPr>
        <p:spPr>
          <a:xfrm>
            <a:off x="677334" y="2160589"/>
            <a:ext cx="8596668" cy="4245898"/>
          </a:xfrm>
        </p:spPr>
        <p:txBody>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Inputs: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 registration data (skills, interests, goals)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Learner's interactions (quiz performance, content views, preferences)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 progress (learning history, quiz attempts, feedback)</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Outputs: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Dynamic user profiles (updated based on performance and interactions)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Learner's skill level and learning goals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for the Recommendation Engine (e.g., user interests, gaps in knowledge)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Personalized learning path parameters (e.g., skills, interests, goals)</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DEB66A7-8C65-B9A3-A0D1-053E1167EB57}"/>
              </a:ext>
            </a:extLst>
          </p:cNvPr>
          <p:cNvSpPr>
            <a:spLocks noGrp="1"/>
          </p:cNvSpPr>
          <p:nvPr>
            <p:ph type="sldNum" sz="quarter" idx="12"/>
          </p:nvPr>
        </p:nvSpPr>
        <p:spPr/>
        <p:txBody>
          <a:bodyPr/>
          <a:lstStyle/>
          <a:p>
            <a:fld id="{24452D1D-E356-4CF8-AD8C-AA5CE27C80DC}" type="slidenum">
              <a:rPr lang="en-US" smtClean="0"/>
              <a:t>13</a:t>
            </a:fld>
            <a:endParaRPr lang="en-US"/>
          </a:p>
        </p:txBody>
      </p:sp>
    </p:spTree>
    <p:extLst>
      <p:ext uri="{BB962C8B-B14F-4D97-AF65-F5344CB8AC3E}">
        <p14:creationId xmlns:p14="http://schemas.microsoft.com/office/powerpoint/2010/main" val="3267492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220D9-4148-BD09-B05D-4C4008CFC32C}"/>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3. Learning Resource Database Module</a:t>
            </a:r>
          </a:p>
        </p:txBody>
      </p:sp>
      <p:sp>
        <p:nvSpPr>
          <p:cNvPr id="3" name="Content Placeholder 2">
            <a:extLst>
              <a:ext uri="{FF2B5EF4-FFF2-40B4-BE49-F238E27FC236}">
                <a16:creationId xmlns:a16="http://schemas.microsoft.com/office/drawing/2014/main" id="{CB6DE834-0ADF-6FDF-D035-8E40C7A46CBC}"/>
              </a:ext>
            </a:extLst>
          </p:cNvPr>
          <p:cNvSpPr>
            <a:spLocks noGrp="1"/>
          </p:cNvSpPr>
          <p:nvPr>
            <p:ph idx="1"/>
          </p:nvPr>
        </p:nvSpPr>
        <p:spPr/>
        <p:txBody>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Inputs: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New learning materials (articles, videos, quizzes, etc.)</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Categorization tags (e.g., subject, difficulty level, skill type)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Updates from the Recommendation Engine (suggested resources for specific users)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Outputs: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Categorized and tagged resources available for recommendation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Resource metadata (e.g., difficulty level, length, content type)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Learning resources for the Recommendation Engine to suggest based on user profiles</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F3F7EB4-F7AC-F375-1125-D05F5F8D0E25}"/>
              </a:ext>
            </a:extLst>
          </p:cNvPr>
          <p:cNvSpPr>
            <a:spLocks noGrp="1"/>
          </p:cNvSpPr>
          <p:nvPr>
            <p:ph type="sldNum" sz="quarter" idx="12"/>
          </p:nvPr>
        </p:nvSpPr>
        <p:spPr/>
        <p:txBody>
          <a:bodyPr/>
          <a:lstStyle/>
          <a:p>
            <a:fld id="{24452D1D-E356-4CF8-AD8C-AA5CE27C80DC}" type="slidenum">
              <a:rPr lang="en-US" smtClean="0"/>
              <a:t>14</a:t>
            </a:fld>
            <a:endParaRPr lang="en-US"/>
          </a:p>
        </p:txBody>
      </p:sp>
    </p:spTree>
    <p:extLst>
      <p:ext uri="{BB962C8B-B14F-4D97-AF65-F5344CB8AC3E}">
        <p14:creationId xmlns:p14="http://schemas.microsoft.com/office/powerpoint/2010/main" val="2154989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0ECC1-23B2-5DFE-8947-2C341A7FCAC2}"/>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4. Recommendation Engine Module</a:t>
            </a:r>
          </a:p>
        </p:txBody>
      </p:sp>
      <p:sp>
        <p:nvSpPr>
          <p:cNvPr id="3" name="Content Placeholder 2">
            <a:extLst>
              <a:ext uri="{FF2B5EF4-FFF2-40B4-BE49-F238E27FC236}">
                <a16:creationId xmlns:a16="http://schemas.microsoft.com/office/drawing/2014/main" id="{AAAC022E-D9CC-1271-8FF9-0BA65FF612F0}"/>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Inputs: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 profile data (from User Profile Management)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Learner’s learning history and progress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Learning resource data (from Learning Resource Database)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Content-based and collaborative filtering algorithms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Learner’s feedback on suggested resources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Outputs: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Personalized learning paths (sequence of learning resources tailored to the learner)</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Recommended learning resources (based on content and collaborative filtering)</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Adaptive learning path updates (based on learner's progress and changing goals)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Recommended skill maintenance quizzes for learners (from Skill Maintenance Module)</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3478765-74AD-DDF4-9F71-76D6557F0C56}"/>
              </a:ext>
            </a:extLst>
          </p:cNvPr>
          <p:cNvSpPr>
            <a:spLocks noGrp="1"/>
          </p:cNvSpPr>
          <p:nvPr>
            <p:ph type="sldNum" sz="quarter" idx="12"/>
          </p:nvPr>
        </p:nvSpPr>
        <p:spPr/>
        <p:txBody>
          <a:bodyPr/>
          <a:lstStyle/>
          <a:p>
            <a:fld id="{24452D1D-E356-4CF8-AD8C-AA5CE27C80DC}" type="slidenum">
              <a:rPr lang="en-US" smtClean="0"/>
              <a:t>15</a:t>
            </a:fld>
            <a:endParaRPr lang="en-US"/>
          </a:p>
        </p:txBody>
      </p:sp>
    </p:spTree>
    <p:extLst>
      <p:ext uri="{BB962C8B-B14F-4D97-AF65-F5344CB8AC3E}">
        <p14:creationId xmlns:p14="http://schemas.microsoft.com/office/powerpoint/2010/main" val="1160144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9AC21-E9F3-0E56-782C-2E03FF1C61D9}"/>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5. Skill Maintenance Module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8E0926-5887-94F1-C6F3-3FC6EC7EBC75}"/>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Inputs: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Learner’s progress data (from User Profile Management)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Learning history and performance data (from User Profile Management and Recommendation Engine)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Spaced repetition algorithm parameters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 preferences for quiz frequency</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Learning content data (for quiz generation)</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Outputs: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Adaptive quizzes (tailored to learner's skill gaps and performance history)</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Difficulty-adjusted quizzes (based on the learner’s previous answers)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Suggested quiz schedules (daily, weekly, etc.)</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Quiz results and progress updates (to be reflected in User Profile Management)</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5B63B69-6FA1-41C4-7632-20F490F75827}"/>
              </a:ext>
            </a:extLst>
          </p:cNvPr>
          <p:cNvSpPr>
            <a:spLocks noGrp="1"/>
          </p:cNvSpPr>
          <p:nvPr>
            <p:ph type="sldNum" sz="quarter" idx="12"/>
          </p:nvPr>
        </p:nvSpPr>
        <p:spPr/>
        <p:txBody>
          <a:bodyPr/>
          <a:lstStyle/>
          <a:p>
            <a:fld id="{24452D1D-E356-4CF8-AD8C-AA5CE27C80DC}" type="slidenum">
              <a:rPr lang="en-US" smtClean="0"/>
              <a:t>16</a:t>
            </a:fld>
            <a:endParaRPr lang="en-US"/>
          </a:p>
        </p:txBody>
      </p:sp>
    </p:spTree>
    <p:extLst>
      <p:ext uri="{BB962C8B-B14F-4D97-AF65-F5344CB8AC3E}">
        <p14:creationId xmlns:p14="http://schemas.microsoft.com/office/powerpoint/2010/main" val="1994677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76DF4-4B18-0FE0-8E17-52D47C97C16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6. Real-time Assistance Module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DDB546-D3A0-EC54-05A6-DD751ECBFDC4}"/>
              </a:ext>
            </a:extLst>
          </p:cNvPr>
          <p:cNvSpPr>
            <a:spLocks noGrp="1"/>
          </p:cNvSpPr>
          <p:nvPr>
            <p:ph idx="1"/>
          </p:nvPr>
        </p:nvSpPr>
        <p:spPr/>
        <p:txBody>
          <a:bodyPr>
            <a:normAutofit/>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Inputs: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User’s written content (e.g., essays, reports)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User’s spoken input (e.g., pronunciation samples)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Learner’s context (e.g., language level, goals)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Outputs: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Grammar and spelling corrections (for written content)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Pronunciation feedback (for speech input)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Essay scores and feedback (automated grading with detailed suggestions)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Real-time feedback on essay quality (e.g., coherence, organization)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Detailed error reports and suggestions for improvement (for learners)</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9298DA5-49D8-D6C9-69E8-C0D8C1338537}"/>
              </a:ext>
            </a:extLst>
          </p:cNvPr>
          <p:cNvSpPr>
            <a:spLocks noGrp="1"/>
          </p:cNvSpPr>
          <p:nvPr>
            <p:ph type="sldNum" sz="quarter" idx="12"/>
          </p:nvPr>
        </p:nvSpPr>
        <p:spPr/>
        <p:txBody>
          <a:bodyPr/>
          <a:lstStyle/>
          <a:p>
            <a:fld id="{24452D1D-E356-4CF8-AD8C-AA5CE27C80DC}" type="slidenum">
              <a:rPr lang="en-US" smtClean="0"/>
              <a:t>17</a:t>
            </a:fld>
            <a:endParaRPr lang="en-US"/>
          </a:p>
        </p:txBody>
      </p:sp>
    </p:spTree>
    <p:extLst>
      <p:ext uri="{BB962C8B-B14F-4D97-AF65-F5344CB8AC3E}">
        <p14:creationId xmlns:p14="http://schemas.microsoft.com/office/powerpoint/2010/main" val="1622994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9D2E-3455-9279-9F10-FE5015571CF0}"/>
              </a:ext>
            </a:extLst>
          </p:cNvPr>
          <p:cNvSpPr>
            <a:spLocks noGrp="1"/>
          </p:cNvSpPr>
          <p:nvPr>
            <p:ph type="title"/>
          </p:nvPr>
        </p:nvSpPr>
        <p:spPr>
          <a:xfrm>
            <a:off x="677334" y="609600"/>
            <a:ext cx="8795850" cy="1320800"/>
          </a:xfrm>
        </p:spPr>
        <p:txBody>
          <a:bodyPr>
            <a:normAutofit/>
          </a:bodyPr>
          <a:lstStyle/>
          <a:p>
            <a:pPr algn="ctr"/>
            <a:r>
              <a:rPr lang="en-US" dirty="0">
                <a:latin typeface="Times New Roman" panose="02020603050405020304" pitchFamily="18" charset="0"/>
                <a:cs typeface="Times New Roman" panose="02020603050405020304" pitchFamily="18" charset="0"/>
              </a:rPr>
              <a:t>7. Mentor/Organization Management Module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10DB08-7374-B725-74EC-7CCF155DCBA3}"/>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b="1" dirty="0"/>
              <a:t>Inputs:</a:t>
            </a:r>
            <a:endParaRPr lang="en-US" dirty="0"/>
          </a:p>
          <a:p>
            <a:pPr marL="742950" lvl="1" indent="-285750">
              <a:buFont typeface="Arial" panose="020B0604020202020204" pitchFamily="34" charset="0"/>
              <a:buChar char="•"/>
            </a:pPr>
            <a:r>
              <a:rPr lang="en-US" dirty="0"/>
              <a:t>Mentor's actions (e.g., assigning groups, tracking learner progress)</a:t>
            </a:r>
          </a:p>
          <a:p>
            <a:pPr marL="742950" lvl="1" indent="-285750">
              <a:buFont typeface="Arial" panose="020B0604020202020204" pitchFamily="34" charset="0"/>
              <a:buChar char="•"/>
            </a:pPr>
            <a:r>
              <a:rPr lang="en-US" dirty="0"/>
              <a:t>Learner's progress and performance data (from User Profile Management)</a:t>
            </a:r>
          </a:p>
          <a:p>
            <a:pPr marL="742950" lvl="1" indent="-285750">
              <a:buFont typeface="Arial" panose="020B0604020202020204" pitchFamily="34" charset="0"/>
              <a:buChar char="•"/>
            </a:pPr>
            <a:r>
              <a:rPr lang="en-US" dirty="0"/>
              <a:t>Feedback from learners and mentors (e.g., course feedback, progress reports)</a:t>
            </a:r>
          </a:p>
          <a:p>
            <a:pPr marL="742950" lvl="1" indent="-285750">
              <a:buFont typeface="Arial" panose="020B0604020202020204" pitchFamily="34" charset="0"/>
              <a:buChar char="•"/>
            </a:pPr>
            <a:r>
              <a:rPr lang="en-US" dirty="0"/>
              <a:t>Group creation and management details</a:t>
            </a:r>
          </a:p>
          <a:p>
            <a:pPr>
              <a:buFont typeface="Arial" panose="020B0604020202020204" pitchFamily="34" charset="0"/>
              <a:buChar char="•"/>
            </a:pPr>
            <a:r>
              <a:rPr lang="en-US" b="1" dirty="0"/>
              <a:t>Outputs:</a:t>
            </a:r>
            <a:endParaRPr lang="en-US" dirty="0"/>
          </a:p>
          <a:p>
            <a:pPr marL="742950" lvl="1" indent="-285750">
              <a:buFont typeface="Arial" panose="020B0604020202020204" pitchFamily="34" charset="0"/>
              <a:buChar char="•"/>
            </a:pPr>
            <a:r>
              <a:rPr lang="en-US" dirty="0"/>
              <a:t>Group assignments (for learners under a mentor’s guidance)</a:t>
            </a:r>
          </a:p>
          <a:p>
            <a:pPr marL="742950" lvl="1" indent="-285750">
              <a:buFont typeface="Arial" panose="020B0604020202020204" pitchFamily="34" charset="0"/>
              <a:buChar char="•"/>
            </a:pPr>
            <a:r>
              <a:rPr lang="en-US" dirty="0"/>
              <a:t>Learning progress reports (for mentors and administrators)</a:t>
            </a:r>
          </a:p>
          <a:p>
            <a:pPr marL="742950" lvl="1" indent="-285750">
              <a:buFont typeface="Arial" panose="020B0604020202020204" pitchFamily="34" charset="0"/>
              <a:buChar char="•"/>
            </a:pPr>
            <a:r>
              <a:rPr lang="en-US" dirty="0"/>
              <a:t>Communication tools for mentors and learners (e.g., messaging, feedback)</a:t>
            </a:r>
          </a:p>
          <a:p>
            <a:pPr marL="742950" lvl="1" indent="-285750">
              <a:buFont typeface="Arial" panose="020B0604020202020204" pitchFamily="34" charset="0"/>
              <a:buChar char="•"/>
            </a:pPr>
            <a:r>
              <a:rPr lang="en-US" dirty="0"/>
              <a:t>Adjusted learning paths (based on mentor feedback)</a:t>
            </a:r>
          </a:p>
          <a:p>
            <a:pPr marL="742950" lvl="1" indent="-285750">
              <a:buFont typeface="Arial" panose="020B0604020202020204" pitchFamily="34" charset="0"/>
              <a:buChar char="•"/>
            </a:pPr>
            <a:r>
              <a:rPr lang="en-US" dirty="0"/>
              <a:t>Notifications to mentors (about learner activities, feedback requests)</a:t>
            </a:r>
          </a:p>
          <a:p>
            <a:endParaRPr lang="en-US" dirty="0"/>
          </a:p>
        </p:txBody>
      </p:sp>
      <p:sp>
        <p:nvSpPr>
          <p:cNvPr id="4" name="Slide Number Placeholder 3">
            <a:extLst>
              <a:ext uri="{FF2B5EF4-FFF2-40B4-BE49-F238E27FC236}">
                <a16:creationId xmlns:a16="http://schemas.microsoft.com/office/drawing/2014/main" id="{51D3DA40-FBCC-16B6-B8F9-A6EF978DE053}"/>
              </a:ext>
            </a:extLst>
          </p:cNvPr>
          <p:cNvSpPr>
            <a:spLocks noGrp="1"/>
          </p:cNvSpPr>
          <p:nvPr>
            <p:ph type="sldNum" sz="quarter" idx="12"/>
          </p:nvPr>
        </p:nvSpPr>
        <p:spPr/>
        <p:txBody>
          <a:bodyPr/>
          <a:lstStyle/>
          <a:p>
            <a:fld id="{24452D1D-E356-4CF8-AD8C-AA5CE27C80DC}" type="slidenum">
              <a:rPr lang="en-US" smtClean="0"/>
              <a:t>18</a:t>
            </a:fld>
            <a:endParaRPr lang="en-US"/>
          </a:p>
        </p:txBody>
      </p:sp>
    </p:spTree>
    <p:extLst>
      <p:ext uri="{BB962C8B-B14F-4D97-AF65-F5344CB8AC3E}">
        <p14:creationId xmlns:p14="http://schemas.microsoft.com/office/powerpoint/2010/main" val="2647681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50D0B-27D9-8668-8071-B4C28FB9FF89}"/>
              </a:ext>
            </a:extLst>
          </p:cNvPr>
          <p:cNvSpPr>
            <a:spLocks noGrp="1"/>
          </p:cNvSpPr>
          <p:nvPr>
            <p:ph type="title"/>
          </p:nvPr>
        </p:nvSpPr>
        <p:spPr>
          <a:xfrm>
            <a:off x="777918" y="2457704"/>
            <a:ext cx="8596668" cy="1117600"/>
          </a:xfrm>
        </p:spPr>
        <p:txBody>
          <a:bodyPr>
            <a:normAutofit/>
          </a:bodyPr>
          <a:lstStyle/>
          <a:p>
            <a:pPr algn="ctr"/>
            <a:r>
              <a:rPr lang="en-US" sz="6600" dirty="0">
                <a:ln>
                  <a:solidFill>
                    <a:schemeClr val="bg2">
                      <a:lumMod val="90000"/>
                    </a:schemeClr>
                  </a:solidFill>
                </a:ln>
                <a:effectLst>
                  <a:outerShdw blurRad="50800" dist="38100" dir="8100000" algn="tr" rotWithShape="0">
                    <a:prstClr val="black">
                      <a:alpha val="40000"/>
                    </a:prstClr>
                  </a:outerShdw>
                  <a:reflection blurRad="6350" stA="55000" endA="300" endPos="45500" dir="5400000" sy="-100000" algn="bl" rotWithShape="0"/>
                </a:effectLst>
              </a:rPr>
              <a:t>THANK</a:t>
            </a:r>
            <a:r>
              <a:rPr lang="en-US" sz="6600" dirty="0">
                <a:ln>
                  <a:solidFill>
                    <a:schemeClr val="bg2">
                      <a:lumMod val="90000"/>
                    </a:schemeClr>
                  </a:solidFill>
                </a:ln>
                <a:effectLst>
                  <a:outerShdw blurRad="50800" dist="38100" dir="8100000" algn="tr" rotWithShape="0">
                    <a:prstClr val="black">
                      <a:alpha val="40000"/>
                    </a:prstClr>
                  </a:outerShdw>
                  <a:reflection blurRad="6350" stA="60000" endA="900" endPos="58000" dir="5400000" sy="-100000" algn="bl" rotWithShape="0"/>
                </a:effectLst>
              </a:rPr>
              <a:t> YOU</a:t>
            </a:r>
          </a:p>
        </p:txBody>
      </p:sp>
      <p:sp>
        <p:nvSpPr>
          <p:cNvPr id="3" name="Slide Number Placeholder 2">
            <a:extLst>
              <a:ext uri="{FF2B5EF4-FFF2-40B4-BE49-F238E27FC236}">
                <a16:creationId xmlns:a16="http://schemas.microsoft.com/office/drawing/2014/main" id="{AD4CD7DE-45E6-B133-BCA7-ACC2FB1FB405}"/>
              </a:ext>
            </a:extLst>
          </p:cNvPr>
          <p:cNvSpPr>
            <a:spLocks noGrp="1"/>
          </p:cNvSpPr>
          <p:nvPr>
            <p:ph type="sldNum" sz="quarter" idx="12"/>
          </p:nvPr>
        </p:nvSpPr>
        <p:spPr/>
        <p:txBody>
          <a:bodyPr/>
          <a:lstStyle/>
          <a:p>
            <a:fld id="{24452D1D-E356-4CF8-AD8C-AA5CE27C80DC}" type="slidenum">
              <a:rPr lang="en-US" smtClean="0"/>
              <a:t>19</a:t>
            </a:fld>
            <a:endParaRPr lang="en-US"/>
          </a:p>
        </p:txBody>
      </p:sp>
    </p:spTree>
    <p:extLst>
      <p:ext uri="{BB962C8B-B14F-4D97-AF65-F5344CB8AC3E}">
        <p14:creationId xmlns:p14="http://schemas.microsoft.com/office/powerpoint/2010/main" val="2713697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C5C28-CBED-FFBA-5F6D-C59FF30C5B9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45AAF79F-61BA-EB4F-D346-BD943B2BBA46}"/>
              </a:ext>
            </a:extLst>
          </p:cNvPr>
          <p:cNvSpPr>
            <a:spLocks noGrp="1"/>
          </p:cNvSpPr>
          <p:nvPr>
            <p:ph idx="1"/>
          </p:nvPr>
        </p:nvSpPr>
        <p:spPr/>
        <p:txBody>
          <a:bodyPr>
            <a:normAutofit/>
          </a:bodyPr>
          <a:lstStyle/>
          <a:p>
            <a:pPr marL="0" marR="0" algn="just">
              <a:lnSpc>
                <a:spcPct val="115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The AI-powered Personalized Learning Platform tailors learning pathways to each student's strengths, interests, and goals. It provides adaptive quizzes, personalized improvement recommendations, and real-time support for grammar, pronunciation, and essay grading. Teachers can track progress, assign quizzes, and engage in a community forum. Administrators manage users and system settings while overseeing interactions. Key features include AI-driven quizzes, skill tracking, real-time feedback, and a collaborative community space. The platform evolves based on student performance, promoting personalized growth and enabling teachers and administrators to enhance learning outcomes.</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EE10F86-7D46-0399-4F9C-DD7B772FC7F8}"/>
              </a:ext>
            </a:extLst>
          </p:cNvPr>
          <p:cNvSpPr>
            <a:spLocks noGrp="1"/>
          </p:cNvSpPr>
          <p:nvPr>
            <p:ph type="sldNum" sz="quarter" idx="12"/>
          </p:nvPr>
        </p:nvSpPr>
        <p:spPr/>
        <p:txBody>
          <a:bodyPr/>
          <a:lstStyle/>
          <a:p>
            <a:fld id="{24452D1D-E356-4CF8-AD8C-AA5CE27C80DC}" type="slidenum">
              <a:rPr lang="en-US" smtClean="0"/>
              <a:t>2</a:t>
            </a:fld>
            <a:endParaRPr lang="en-US" dirty="0"/>
          </a:p>
        </p:txBody>
      </p:sp>
    </p:spTree>
    <p:extLst>
      <p:ext uri="{BB962C8B-B14F-4D97-AF65-F5344CB8AC3E}">
        <p14:creationId xmlns:p14="http://schemas.microsoft.com/office/powerpoint/2010/main" val="3881285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EXISTING SYSTEM</a:t>
            </a:r>
          </a:p>
          <a:p>
            <a:r>
              <a:rPr lang="en-US" dirty="0">
                <a:latin typeface="Times New Roman" panose="02020603050405020304" pitchFamily="18" charset="0"/>
                <a:cs typeface="Times New Roman" panose="02020603050405020304" pitchFamily="18" charset="0"/>
              </a:rPr>
              <a:t>DRAWBACKS OF EXISTING SYSTEM</a:t>
            </a:r>
          </a:p>
          <a:p>
            <a:r>
              <a:rPr lang="en-US" dirty="0">
                <a:latin typeface="Times New Roman" panose="02020603050405020304" pitchFamily="18" charset="0"/>
                <a:cs typeface="Times New Roman" panose="02020603050405020304" pitchFamily="18" charset="0"/>
              </a:rPr>
              <a:t>PROPOSED SYSTEM</a:t>
            </a:r>
          </a:p>
          <a:p>
            <a:r>
              <a:rPr lang="en-US" dirty="0">
                <a:latin typeface="Times New Roman" panose="02020603050405020304" pitchFamily="18" charset="0"/>
                <a:cs typeface="Times New Roman" panose="02020603050405020304" pitchFamily="18" charset="0"/>
              </a:rPr>
              <a:t>ADVANTAGES OF PROPOSED SYSTEM</a:t>
            </a:r>
          </a:p>
          <a:p>
            <a:r>
              <a:rPr lang="en-US" dirty="0">
                <a:latin typeface="Times New Roman" panose="02020603050405020304" pitchFamily="18" charset="0"/>
                <a:cs typeface="Times New Roman" panose="02020603050405020304" pitchFamily="18" charset="0"/>
              </a:rPr>
              <a:t>ARCHITECTURE</a:t>
            </a:r>
          </a:p>
          <a:p>
            <a:r>
              <a:rPr lang="en-US" dirty="0">
                <a:latin typeface="Times New Roman" panose="02020603050405020304" pitchFamily="18" charset="0"/>
                <a:cs typeface="Times New Roman" panose="02020603050405020304" pitchFamily="18" charset="0"/>
              </a:rPr>
              <a:t>MODULE EXPLANATION</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ACA8769-77C7-C391-6231-AE672A6E81F4}"/>
              </a:ext>
            </a:extLst>
          </p:cNvPr>
          <p:cNvSpPr>
            <a:spLocks noGrp="1"/>
          </p:cNvSpPr>
          <p:nvPr>
            <p:ph type="sldNum" sz="quarter" idx="12"/>
          </p:nvPr>
        </p:nvSpPr>
        <p:spPr/>
        <p:txBody>
          <a:bodyPr/>
          <a:lstStyle/>
          <a:p>
            <a:fld id="{24452D1D-E356-4CF8-AD8C-AA5CE27C80DC}"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763EF-BFFD-3C7A-F224-EC22D0721A27}"/>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1B46A1C-7DC9-9C85-D3C1-BB27A8A6FE4A}"/>
              </a:ext>
            </a:extLst>
          </p:cNvPr>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Every student learns the same way, even though each one has different strengths and needs. Sarah, for example, struggles with grammar but is good at math, while James finds the lessons too easy. The current system doesn’t adapt to their unique needs, making it hard for them to succeed.</a:t>
            </a:r>
          </a:p>
          <a:p>
            <a:pPr algn="just"/>
            <a:r>
              <a:rPr lang="en-US" dirty="0">
                <a:latin typeface="Times New Roman" panose="02020603050405020304" pitchFamily="18" charset="0"/>
                <a:cs typeface="Times New Roman" panose="02020603050405020304" pitchFamily="18" charset="0"/>
              </a:rPr>
              <a:t>What if there was a way to help Sarah improve her grammar while challenging James with harder material? What if learning could be tailored to each student’s abilities and interests?</a:t>
            </a:r>
          </a:p>
          <a:p>
            <a:pPr algn="just"/>
            <a:r>
              <a:rPr lang="en-US" dirty="0">
                <a:latin typeface="Times New Roman" panose="02020603050405020304" pitchFamily="18" charset="0"/>
                <a:cs typeface="Times New Roman" panose="02020603050405020304" pitchFamily="18" charset="0"/>
              </a:rPr>
              <a:t>Our AI-powered platform does just that. It creates personalized learning paths based on each student’s strengths, weaknesses, and goals. It provides adaptive quizzes, instant feedback, and real-time support to guide students through their learning journey.</a:t>
            </a:r>
          </a:p>
          <a:p>
            <a:pPr algn="just"/>
            <a:r>
              <a:rPr lang="en-US" dirty="0">
                <a:latin typeface="Times New Roman" panose="02020603050405020304" pitchFamily="18" charset="0"/>
                <a:cs typeface="Times New Roman" panose="02020603050405020304" pitchFamily="18" charset="0"/>
              </a:rPr>
              <a:t>With this platform, every student gets the support they need, when they need it, and can learn at their own pace. Teachers can easily track progress and offer tailored guidance, making education more effective for everyone.</a:t>
            </a:r>
          </a:p>
        </p:txBody>
      </p:sp>
      <p:sp>
        <p:nvSpPr>
          <p:cNvPr id="4" name="Slide Number Placeholder 3">
            <a:extLst>
              <a:ext uri="{FF2B5EF4-FFF2-40B4-BE49-F238E27FC236}">
                <a16:creationId xmlns:a16="http://schemas.microsoft.com/office/drawing/2014/main" id="{4429EA71-BB76-4BE5-5D75-9979B4DF5AC0}"/>
              </a:ext>
            </a:extLst>
          </p:cNvPr>
          <p:cNvSpPr>
            <a:spLocks noGrp="1"/>
          </p:cNvSpPr>
          <p:nvPr>
            <p:ph type="sldNum" sz="quarter" idx="12"/>
          </p:nvPr>
        </p:nvSpPr>
        <p:spPr/>
        <p:txBody>
          <a:bodyPr/>
          <a:lstStyle/>
          <a:p>
            <a:fld id="{24452D1D-E356-4CF8-AD8C-AA5CE27C80DC}" type="slidenum">
              <a:rPr lang="en-US" smtClean="0"/>
              <a:t>4</a:t>
            </a:fld>
            <a:endParaRPr lang="en-US"/>
          </a:p>
        </p:txBody>
      </p:sp>
    </p:spTree>
    <p:extLst>
      <p:ext uri="{BB962C8B-B14F-4D97-AF65-F5344CB8AC3E}">
        <p14:creationId xmlns:p14="http://schemas.microsoft.com/office/powerpoint/2010/main" val="2741238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1B9FF-72D5-CCB2-66D7-B0810520C03B}"/>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E5EAB35B-2E24-ADC6-9663-38434C193BAB}"/>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In the current educational system, personalized learning is limited. Students follow a fixed curriculum with predefined assessments, lacking customization based on individual progress. Existing platforms offer standard content but don’t adapt to students’ changing needs or skill levels. Teachers often rely on manual tracking tools, making personalized support difficult. Additionally, most systems lack real-time AI support for grammar, pronunciation, or essay feedback, and collaboration is restricted to basic forums or messaging systems.</a:t>
            </a:r>
          </a:p>
        </p:txBody>
      </p:sp>
      <p:sp>
        <p:nvSpPr>
          <p:cNvPr id="4" name="Slide Number Placeholder 3">
            <a:extLst>
              <a:ext uri="{FF2B5EF4-FFF2-40B4-BE49-F238E27FC236}">
                <a16:creationId xmlns:a16="http://schemas.microsoft.com/office/drawing/2014/main" id="{1C5D9471-CCB3-F277-6B99-43C5F55AEE88}"/>
              </a:ext>
            </a:extLst>
          </p:cNvPr>
          <p:cNvSpPr>
            <a:spLocks noGrp="1"/>
          </p:cNvSpPr>
          <p:nvPr>
            <p:ph type="sldNum" sz="quarter" idx="12"/>
          </p:nvPr>
        </p:nvSpPr>
        <p:spPr/>
        <p:txBody>
          <a:bodyPr/>
          <a:lstStyle/>
          <a:p>
            <a:fld id="{24452D1D-E356-4CF8-AD8C-AA5CE27C80DC}" type="slidenum">
              <a:rPr lang="en-US" smtClean="0"/>
              <a:t>5</a:t>
            </a:fld>
            <a:endParaRPr lang="en-US"/>
          </a:p>
        </p:txBody>
      </p:sp>
    </p:spTree>
    <p:extLst>
      <p:ext uri="{BB962C8B-B14F-4D97-AF65-F5344CB8AC3E}">
        <p14:creationId xmlns:p14="http://schemas.microsoft.com/office/powerpoint/2010/main" val="3232854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70A03-A9BD-C491-47EB-601423AE4172}"/>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DRAWBACKS OF EXISTING SYSTEM</a:t>
            </a:r>
          </a:p>
        </p:txBody>
      </p:sp>
      <p:sp>
        <p:nvSpPr>
          <p:cNvPr id="3" name="Content Placeholder 2">
            <a:extLst>
              <a:ext uri="{FF2B5EF4-FFF2-40B4-BE49-F238E27FC236}">
                <a16:creationId xmlns:a16="http://schemas.microsoft.com/office/drawing/2014/main" id="{5F3EF7CD-D331-A475-4DAF-4F4F7C8E71CC}"/>
              </a:ext>
            </a:extLst>
          </p:cNvPr>
          <p:cNvSpPr>
            <a:spLocks noGrp="1"/>
          </p:cNvSpPr>
          <p:nvPr>
            <p:ph idx="1"/>
          </p:nvPr>
        </p:nvSpPr>
        <p:spPr/>
        <p:txBody>
          <a:bodyPr>
            <a:normAutofit lnSpcReduction="10000"/>
          </a:bodyPr>
          <a:lstStyle/>
          <a:p>
            <a:pPr algn="just"/>
            <a:r>
              <a:rPr lang="en-US" b="1" dirty="0">
                <a:latin typeface="Times New Roman" panose="02020603050405020304" pitchFamily="18" charset="0"/>
                <a:cs typeface="Times New Roman" panose="02020603050405020304" pitchFamily="18" charset="0"/>
              </a:rPr>
              <a:t>Lack of Personalization: </a:t>
            </a:r>
            <a:r>
              <a:rPr lang="en-US" dirty="0">
                <a:latin typeface="Times New Roman" panose="02020603050405020304" pitchFamily="18" charset="0"/>
                <a:cs typeface="Times New Roman" panose="02020603050405020304" pitchFamily="18" charset="0"/>
              </a:rPr>
              <a:t>Students receive the same content, even though they learn at different paces.</a:t>
            </a:r>
          </a:p>
          <a:p>
            <a:pPr algn="just"/>
            <a:r>
              <a:rPr lang="en-US" b="1" dirty="0">
                <a:latin typeface="Times New Roman" panose="02020603050405020304" pitchFamily="18" charset="0"/>
                <a:cs typeface="Times New Roman" panose="02020603050405020304" pitchFamily="18" charset="0"/>
              </a:rPr>
              <a:t>Fixed Assessments: </a:t>
            </a:r>
            <a:r>
              <a:rPr lang="en-US" dirty="0">
                <a:latin typeface="Times New Roman" panose="02020603050405020304" pitchFamily="18" charset="0"/>
                <a:cs typeface="Times New Roman" panose="02020603050405020304" pitchFamily="18" charset="0"/>
              </a:rPr>
              <a:t>Quizzes and tests don’t adjust to a student’s performance or abilities.</a:t>
            </a:r>
          </a:p>
          <a:p>
            <a:pPr algn="just"/>
            <a:r>
              <a:rPr lang="en-US" b="1" dirty="0">
                <a:latin typeface="Times New Roman" panose="02020603050405020304" pitchFamily="18" charset="0"/>
                <a:cs typeface="Times New Roman" panose="02020603050405020304" pitchFamily="18" charset="0"/>
              </a:rPr>
              <a:t>Manual Progress Tracking:</a:t>
            </a:r>
            <a:r>
              <a:rPr lang="en-US" dirty="0">
                <a:latin typeface="Times New Roman" panose="02020603050405020304" pitchFamily="18" charset="0"/>
                <a:cs typeface="Times New Roman" panose="02020603050405020304" pitchFamily="18" charset="0"/>
              </a:rPr>
              <a:t> Teachers struggle with time-consuming manual tracking of student progress.</a:t>
            </a:r>
          </a:p>
          <a:p>
            <a:pPr algn="just"/>
            <a:r>
              <a:rPr lang="en-US" b="1" dirty="0">
                <a:latin typeface="Times New Roman" panose="02020603050405020304" pitchFamily="18" charset="0"/>
                <a:cs typeface="Times New Roman" panose="02020603050405020304" pitchFamily="18" charset="0"/>
              </a:rPr>
              <a:t>Limited Feedback:</a:t>
            </a:r>
            <a:r>
              <a:rPr lang="en-US" dirty="0">
                <a:latin typeface="Times New Roman" panose="02020603050405020304" pitchFamily="18" charset="0"/>
                <a:cs typeface="Times New Roman" panose="02020603050405020304" pitchFamily="18" charset="0"/>
              </a:rPr>
              <a:t> Feedback isn’t real-time or detailed enough to help students improve.</a:t>
            </a:r>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No Intelligent Support:</a:t>
            </a:r>
            <a:r>
              <a:rPr lang="en-US" dirty="0">
                <a:latin typeface="Times New Roman" panose="02020603050405020304" pitchFamily="18" charset="0"/>
                <a:cs typeface="Times New Roman" panose="02020603050405020304" pitchFamily="18" charset="0"/>
              </a:rPr>
              <a:t> No real-time, AI-powered help for things like grammar or essay grading.</a:t>
            </a:r>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Limited Collaboration:</a:t>
            </a:r>
            <a:r>
              <a:rPr lang="en-US" dirty="0">
                <a:latin typeface="Times New Roman" panose="02020603050405020304" pitchFamily="18" charset="0"/>
                <a:cs typeface="Times New Roman" panose="02020603050405020304" pitchFamily="18" charset="0"/>
              </a:rPr>
              <a:t> Basic forums that don’t allow for real-time interaction or peer-to-peer support.</a:t>
            </a:r>
          </a:p>
        </p:txBody>
      </p:sp>
      <p:sp>
        <p:nvSpPr>
          <p:cNvPr id="4" name="Slide Number Placeholder 3">
            <a:extLst>
              <a:ext uri="{FF2B5EF4-FFF2-40B4-BE49-F238E27FC236}">
                <a16:creationId xmlns:a16="http://schemas.microsoft.com/office/drawing/2014/main" id="{55BCABE8-8E87-9EE7-743B-2EE4F9EF691C}"/>
              </a:ext>
            </a:extLst>
          </p:cNvPr>
          <p:cNvSpPr>
            <a:spLocks noGrp="1"/>
          </p:cNvSpPr>
          <p:nvPr>
            <p:ph type="sldNum" sz="quarter" idx="12"/>
          </p:nvPr>
        </p:nvSpPr>
        <p:spPr/>
        <p:txBody>
          <a:bodyPr/>
          <a:lstStyle/>
          <a:p>
            <a:fld id="{24452D1D-E356-4CF8-AD8C-AA5CE27C80DC}" type="slidenum">
              <a:rPr lang="en-US" smtClean="0"/>
              <a:t>6</a:t>
            </a:fld>
            <a:endParaRPr lang="en-US"/>
          </a:p>
        </p:txBody>
      </p:sp>
    </p:spTree>
    <p:extLst>
      <p:ext uri="{BB962C8B-B14F-4D97-AF65-F5344CB8AC3E}">
        <p14:creationId xmlns:p14="http://schemas.microsoft.com/office/powerpoint/2010/main" val="506424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0369A-B19A-0035-D533-801CBD2FADE5}"/>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0DD263FD-D6F0-41AD-3DB0-A232E4DF1EAC}"/>
              </a:ext>
            </a:extLst>
          </p:cNvPr>
          <p:cNvSpPr>
            <a:spLocks noGrp="1"/>
          </p:cNvSpPr>
          <p:nvPr>
            <p:ph idx="1"/>
          </p:nvPr>
        </p:nvSpPr>
        <p:spPr/>
        <p:txBody>
          <a:bodyPr>
            <a:normAutofit lnSpcReduction="10000"/>
          </a:bodyPr>
          <a:lstStyle/>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proposed AI-driven Personalized Learning Platform offers a dynamic, adaptive approach to learning. It creates personalized learning paths based on each student's strengths, interests, and skills. AI-generated quizzes adapt to performance, with continuous progress tracking adjusting skill ratings and content recommendations. If a student struggles, the system adjusts their learning path and provides feedback for improvement.</a:t>
            </a:r>
          </a:p>
          <a:p>
            <a:pPr algn="just"/>
            <a:r>
              <a:rPr lang="en-US" dirty="0">
                <a:latin typeface="Times New Roman" panose="02020603050405020304" pitchFamily="18" charset="0"/>
                <a:cs typeface="Times New Roman" panose="02020603050405020304" pitchFamily="18" charset="0"/>
              </a:rPr>
              <a:t>An intelligent support system offers real-time help for grammar, pronunciation, and essay evaluation. Students receive tailored feedback after each test, and the system tracks progress daily. Teachers can monitor progress, assign quizzes, and engage in community discussions, while administrators manage users and system performance. This platform ensures a personalized, evolving learning experience, enhancing education for both students and educators.</a:t>
            </a: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3DBC481-04FF-16F4-B79D-ECA080F3AB7B}"/>
              </a:ext>
            </a:extLst>
          </p:cNvPr>
          <p:cNvSpPr>
            <a:spLocks noGrp="1"/>
          </p:cNvSpPr>
          <p:nvPr>
            <p:ph type="sldNum" sz="quarter" idx="12"/>
          </p:nvPr>
        </p:nvSpPr>
        <p:spPr/>
        <p:txBody>
          <a:bodyPr/>
          <a:lstStyle/>
          <a:p>
            <a:fld id="{24452D1D-E356-4CF8-AD8C-AA5CE27C80DC}" type="slidenum">
              <a:rPr lang="en-US" smtClean="0"/>
              <a:t>7</a:t>
            </a:fld>
            <a:endParaRPr lang="en-US"/>
          </a:p>
        </p:txBody>
      </p:sp>
    </p:spTree>
    <p:extLst>
      <p:ext uri="{BB962C8B-B14F-4D97-AF65-F5344CB8AC3E}">
        <p14:creationId xmlns:p14="http://schemas.microsoft.com/office/powerpoint/2010/main" val="1574701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8E07-E954-A109-DE48-FD459EEA100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ADVANTAGES OF PROPOSED SYSTEM</a:t>
            </a:r>
          </a:p>
        </p:txBody>
      </p:sp>
      <p:sp>
        <p:nvSpPr>
          <p:cNvPr id="3" name="Content Placeholder 2">
            <a:extLst>
              <a:ext uri="{FF2B5EF4-FFF2-40B4-BE49-F238E27FC236}">
                <a16:creationId xmlns:a16="http://schemas.microsoft.com/office/drawing/2014/main" id="{12E84CAF-9B3C-812D-44B7-136822610FFB}"/>
              </a:ext>
            </a:extLst>
          </p:cNvPr>
          <p:cNvSpPr>
            <a:spLocks noGrp="1"/>
          </p:cNvSpPr>
          <p:nvPr>
            <p:ph idx="1"/>
          </p:nvPr>
        </p:nvSpPr>
        <p:spPr/>
        <p:txBody>
          <a:bodyPr>
            <a:normAutofit/>
          </a:bodyPr>
          <a:lstStyle/>
          <a:p>
            <a:pPr algn="just"/>
            <a:r>
              <a:rPr lang="en-US" b="1" dirty="0">
                <a:latin typeface="Times New Roman" panose="02020603050405020304" pitchFamily="18" charset="0"/>
                <a:cs typeface="Times New Roman" panose="02020603050405020304" pitchFamily="18" charset="0"/>
              </a:rPr>
              <a:t>Personalized Learning: </a:t>
            </a:r>
            <a:r>
              <a:rPr lang="en-US" dirty="0">
                <a:latin typeface="Times New Roman" panose="02020603050405020304" pitchFamily="18" charset="0"/>
                <a:cs typeface="Times New Roman" panose="02020603050405020304" pitchFamily="18" charset="0"/>
              </a:rPr>
              <a:t>The platform adapts learning paths to fit each student's unique needs, ensuring they get the right content at the right time.</a:t>
            </a:r>
          </a:p>
          <a:p>
            <a:pPr algn="just"/>
            <a:r>
              <a:rPr lang="en-US" b="1" dirty="0">
                <a:latin typeface="Times New Roman" panose="02020603050405020304" pitchFamily="18" charset="0"/>
                <a:cs typeface="Times New Roman" panose="02020603050405020304" pitchFamily="18" charset="0"/>
              </a:rPr>
              <a:t>Dynamic Assessments: </a:t>
            </a:r>
            <a:r>
              <a:rPr lang="en-US" dirty="0">
                <a:latin typeface="Times New Roman" panose="02020603050405020304" pitchFamily="18" charset="0"/>
                <a:cs typeface="Times New Roman" panose="02020603050405020304" pitchFamily="18" charset="0"/>
              </a:rPr>
              <a:t>AI-generated quizzes that change based on a student’s abilities, making assessments more relevant.</a:t>
            </a:r>
          </a:p>
          <a:p>
            <a:pPr algn="just"/>
            <a:r>
              <a:rPr lang="en-US" b="1" dirty="0">
                <a:latin typeface="Times New Roman" panose="02020603050405020304" pitchFamily="18" charset="0"/>
                <a:cs typeface="Times New Roman" panose="02020603050405020304" pitchFamily="18" charset="0"/>
              </a:rPr>
              <a:t>Instant Feedback: </a:t>
            </a:r>
            <a:r>
              <a:rPr lang="en-US" dirty="0">
                <a:latin typeface="Times New Roman" panose="02020603050405020304" pitchFamily="18" charset="0"/>
                <a:cs typeface="Times New Roman" panose="02020603050405020304" pitchFamily="18" charset="0"/>
              </a:rPr>
              <a:t>Students receive immediate feedback, helping them to improve quickly and stay motivated.</a:t>
            </a:r>
          </a:p>
          <a:p>
            <a:pPr algn="just"/>
            <a:r>
              <a:rPr lang="en-US" b="1" dirty="0">
                <a:latin typeface="Times New Roman" panose="02020603050405020304" pitchFamily="18" charset="0"/>
                <a:cs typeface="Times New Roman" panose="02020603050405020304" pitchFamily="18" charset="0"/>
              </a:rPr>
              <a:t>Automated Tracking: </a:t>
            </a:r>
            <a:r>
              <a:rPr lang="en-US" dirty="0">
                <a:latin typeface="Times New Roman" panose="02020603050405020304" pitchFamily="18" charset="0"/>
                <a:cs typeface="Times New Roman" panose="02020603050405020304" pitchFamily="18" charset="0"/>
              </a:rPr>
              <a:t>Teachers can monitor student progress in real-time, freeing up time for more focused support.</a:t>
            </a:r>
          </a:p>
          <a:p>
            <a:pPr algn="just"/>
            <a:r>
              <a:rPr lang="en-US" b="1" dirty="0">
                <a:latin typeface="Times New Roman" panose="02020603050405020304" pitchFamily="18" charset="0"/>
                <a:cs typeface="Times New Roman" panose="02020603050405020304" pitchFamily="18" charset="0"/>
              </a:rPr>
              <a:t>AI Support: </a:t>
            </a:r>
            <a:r>
              <a:rPr lang="en-US" dirty="0">
                <a:latin typeface="Times New Roman" panose="02020603050405020304" pitchFamily="18" charset="0"/>
                <a:cs typeface="Times New Roman" panose="02020603050405020304" pitchFamily="18" charset="0"/>
              </a:rPr>
              <a:t>Real-time, AI-driven help for grammar, pronunciation, and essay grading.</a:t>
            </a:r>
          </a:p>
          <a:p>
            <a:pPr algn="just"/>
            <a:r>
              <a:rPr lang="en-US" b="1" dirty="0">
                <a:latin typeface="Times New Roman" panose="02020603050405020304" pitchFamily="18" charset="0"/>
                <a:cs typeface="Times New Roman" panose="02020603050405020304" pitchFamily="18" charset="0"/>
              </a:rPr>
              <a:t>Enhanced Collaboration: </a:t>
            </a:r>
            <a:r>
              <a:rPr lang="en-US" dirty="0">
                <a:latin typeface="Times New Roman" panose="02020603050405020304" pitchFamily="18" charset="0"/>
                <a:cs typeface="Times New Roman" panose="02020603050405020304" pitchFamily="18" charset="0"/>
              </a:rPr>
              <a:t>A community space for students and teachers to interact, ask questions, and collaborate in real time.</a:t>
            </a:r>
          </a:p>
        </p:txBody>
      </p:sp>
      <p:sp>
        <p:nvSpPr>
          <p:cNvPr id="4" name="Slide Number Placeholder 3">
            <a:extLst>
              <a:ext uri="{FF2B5EF4-FFF2-40B4-BE49-F238E27FC236}">
                <a16:creationId xmlns:a16="http://schemas.microsoft.com/office/drawing/2014/main" id="{A600CA21-D6A8-290D-6677-7AC53B2A8E75}"/>
              </a:ext>
            </a:extLst>
          </p:cNvPr>
          <p:cNvSpPr>
            <a:spLocks noGrp="1"/>
          </p:cNvSpPr>
          <p:nvPr>
            <p:ph type="sldNum" sz="quarter" idx="12"/>
          </p:nvPr>
        </p:nvSpPr>
        <p:spPr/>
        <p:txBody>
          <a:bodyPr/>
          <a:lstStyle/>
          <a:p>
            <a:fld id="{24452D1D-E356-4CF8-AD8C-AA5CE27C80DC}" type="slidenum">
              <a:rPr lang="en-US" smtClean="0"/>
              <a:t>8</a:t>
            </a:fld>
            <a:endParaRPr lang="en-US"/>
          </a:p>
        </p:txBody>
      </p:sp>
    </p:spTree>
    <p:extLst>
      <p:ext uri="{BB962C8B-B14F-4D97-AF65-F5344CB8AC3E}">
        <p14:creationId xmlns:p14="http://schemas.microsoft.com/office/powerpoint/2010/main" val="1551848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041BA-4399-B8A7-5AA2-D9D774B22EC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ARCHITECTURE</a:t>
            </a:r>
          </a:p>
        </p:txBody>
      </p:sp>
      <p:sp>
        <p:nvSpPr>
          <p:cNvPr id="3" name="Content Placeholder 2">
            <a:extLst>
              <a:ext uri="{FF2B5EF4-FFF2-40B4-BE49-F238E27FC236}">
                <a16:creationId xmlns:a16="http://schemas.microsoft.com/office/drawing/2014/main" id="{7EAC2CF0-1F2A-F461-0111-3D6CDC3E6E69}"/>
              </a:ext>
            </a:extLst>
          </p:cNvPr>
          <p:cNvSpPr>
            <a:spLocks noGrp="1"/>
          </p:cNvSpPr>
          <p:nvPr>
            <p:ph idx="1"/>
          </p:nvPr>
        </p:nvSpPr>
        <p:spPr/>
        <p:txBody>
          <a:bodyPr/>
          <a:lstStyle/>
          <a:p>
            <a:pPr algn="just"/>
            <a:r>
              <a:rPr lang="en-US" b="1" dirty="0">
                <a:latin typeface="Times New Roman" panose="02020603050405020304" pitchFamily="18" charset="0"/>
                <a:cs typeface="Times New Roman" panose="02020603050405020304" pitchFamily="18" charset="0"/>
              </a:rPr>
              <a:t>Frontend (React): </a:t>
            </a:r>
            <a:r>
              <a:rPr lang="en-US" dirty="0">
                <a:latin typeface="Times New Roman" panose="02020603050405020304" pitchFamily="18" charset="0"/>
                <a:cs typeface="Times New Roman" panose="02020603050405020304" pitchFamily="18" charset="0"/>
              </a:rPr>
              <a:t>User interface for students, teachers, and administrators.</a:t>
            </a:r>
          </a:p>
          <a:p>
            <a:pPr algn="just"/>
            <a:r>
              <a:rPr lang="en-US" b="1" dirty="0">
                <a:latin typeface="Times New Roman" panose="02020603050405020304" pitchFamily="18" charset="0"/>
                <a:cs typeface="Times New Roman" panose="02020603050405020304" pitchFamily="18" charset="0"/>
              </a:rPr>
              <a:t>Backend (Express.js): </a:t>
            </a:r>
            <a:r>
              <a:rPr lang="en-US" dirty="0">
                <a:latin typeface="Times New Roman" panose="02020603050405020304" pitchFamily="18" charset="0"/>
                <a:cs typeface="Times New Roman" panose="02020603050405020304" pitchFamily="18" charset="0"/>
              </a:rPr>
              <a:t>Manages API calls, database interactions, and system logic.</a:t>
            </a:r>
          </a:p>
          <a:p>
            <a:pPr algn="just"/>
            <a:r>
              <a:rPr lang="en-US" b="1" dirty="0">
                <a:latin typeface="Times New Roman" panose="02020603050405020304" pitchFamily="18" charset="0"/>
                <a:cs typeface="Times New Roman" panose="02020603050405020304" pitchFamily="18" charset="0"/>
              </a:rPr>
              <a:t>AI/ML Models: </a:t>
            </a:r>
            <a:r>
              <a:rPr lang="en-US" dirty="0">
                <a:latin typeface="Times New Roman" panose="02020603050405020304" pitchFamily="18" charset="0"/>
                <a:cs typeface="Times New Roman" panose="02020603050405020304" pitchFamily="18" charset="0"/>
              </a:rPr>
              <a:t>Personalized quiz generation, performance tracking, and real-time feedback.</a:t>
            </a:r>
          </a:p>
          <a:p>
            <a:pPr algn="just"/>
            <a:r>
              <a:rPr lang="en-US" b="1" dirty="0">
                <a:latin typeface="Times New Roman" panose="02020603050405020304" pitchFamily="18" charset="0"/>
                <a:cs typeface="Times New Roman" panose="02020603050405020304" pitchFamily="18" charset="0"/>
              </a:rPr>
              <a:t>Database: </a:t>
            </a:r>
            <a:r>
              <a:rPr lang="en-US" dirty="0">
                <a:latin typeface="Times New Roman" panose="02020603050405020304" pitchFamily="18" charset="0"/>
                <a:cs typeface="Times New Roman" panose="02020603050405020304" pitchFamily="18" charset="0"/>
              </a:rPr>
              <a:t>Stores student profiles, quiz results, progress data, and community interactions.</a:t>
            </a:r>
          </a:p>
          <a:p>
            <a:pPr algn="just"/>
            <a:r>
              <a:rPr lang="en-US" b="1" dirty="0">
                <a:latin typeface="Times New Roman" panose="02020603050405020304" pitchFamily="18" charset="0"/>
                <a:cs typeface="Times New Roman" panose="02020603050405020304" pitchFamily="18" charset="0"/>
              </a:rPr>
              <a:t>Support System: </a:t>
            </a:r>
            <a:r>
              <a:rPr lang="en-US" dirty="0">
                <a:latin typeface="Times New Roman" panose="02020603050405020304" pitchFamily="18" charset="0"/>
                <a:cs typeface="Times New Roman" panose="02020603050405020304" pitchFamily="18" charset="0"/>
              </a:rPr>
              <a:t>Provides real-time feedback for grammar, pronunciation, and essay grading.</a:t>
            </a:r>
          </a:p>
          <a:p>
            <a:pPr algn="just"/>
            <a:r>
              <a:rPr lang="en-US" b="1" dirty="0">
                <a:latin typeface="Times New Roman" panose="02020603050405020304" pitchFamily="18" charset="0"/>
                <a:cs typeface="Times New Roman" panose="02020603050405020304" pitchFamily="18" charset="0"/>
              </a:rPr>
              <a:t>Admin Control Panel: </a:t>
            </a:r>
            <a:r>
              <a:rPr lang="en-US" dirty="0">
                <a:latin typeface="Times New Roman" panose="02020603050405020304" pitchFamily="18" charset="0"/>
                <a:cs typeface="Times New Roman" panose="02020603050405020304" pitchFamily="18" charset="0"/>
              </a:rPr>
              <a:t>For user management, system configuration, and performance tracking.</a:t>
            </a:r>
          </a:p>
        </p:txBody>
      </p:sp>
      <p:sp>
        <p:nvSpPr>
          <p:cNvPr id="4" name="Slide Number Placeholder 3">
            <a:extLst>
              <a:ext uri="{FF2B5EF4-FFF2-40B4-BE49-F238E27FC236}">
                <a16:creationId xmlns:a16="http://schemas.microsoft.com/office/drawing/2014/main" id="{A89CA985-A3EF-7AEA-064D-2696182D0F0A}"/>
              </a:ext>
            </a:extLst>
          </p:cNvPr>
          <p:cNvSpPr>
            <a:spLocks noGrp="1"/>
          </p:cNvSpPr>
          <p:nvPr>
            <p:ph type="sldNum" sz="quarter" idx="12"/>
          </p:nvPr>
        </p:nvSpPr>
        <p:spPr/>
        <p:txBody>
          <a:bodyPr/>
          <a:lstStyle/>
          <a:p>
            <a:fld id="{24452D1D-E356-4CF8-AD8C-AA5CE27C80DC}" type="slidenum">
              <a:rPr lang="en-US" smtClean="0"/>
              <a:t>9</a:t>
            </a:fld>
            <a:endParaRPr lang="en-US"/>
          </a:p>
        </p:txBody>
      </p:sp>
    </p:spTree>
    <p:extLst>
      <p:ext uri="{BB962C8B-B14F-4D97-AF65-F5344CB8AC3E}">
        <p14:creationId xmlns:p14="http://schemas.microsoft.com/office/powerpoint/2010/main" val="7666168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361</TotalTime>
  <Words>1738</Words>
  <Application>Microsoft Office PowerPoint</Application>
  <PresentationFormat>Widescreen</PresentationFormat>
  <Paragraphs>162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Aptos</vt:lpstr>
      <vt:lpstr>Arial</vt:lpstr>
      <vt:lpstr>Times New Roman</vt:lpstr>
      <vt:lpstr>Trebuchet MS</vt:lpstr>
      <vt:lpstr>Wingdings 3</vt:lpstr>
      <vt:lpstr>Facet</vt:lpstr>
      <vt:lpstr>20CS821 – PROJECT WORK</vt:lpstr>
      <vt:lpstr>ABSTRACT</vt:lpstr>
      <vt:lpstr>Content</vt:lpstr>
      <vt:lpstr>INTRODUCTION</vt:lpstr>
      <vt:lpstr>EXISTING SYSTEM</vt:lpstr>
      <vt:lpstr>DRAWBACKS OF EXISTING SYSTEM</vt:lpstr>
      <vt:lpstr>PROPOSED SYSTEM</vt:lpstr>
      <vt:lpstr>ADVANTAGES OF PROPOSED SYSTEM</vt:lpstr>
      <vt:lpstr>ARCHITECTURE</vt:lpstr>
      <vt:lpstr>MODULES</vt:lpstr>
      <vt:lpstr>Architecture Diagram</vt:lpstr>
      <vt:lpstr>1. User Interface (UI) Module </vt:lpstr>
      <vt:lpstr>2. User Profile Management Module</vt:lpstr>
      <vt:lpstr>3. Learning Resource Database Module</vt:lpstr>
      <vt:lpstr>4. Recommendation Engine Module</vt:lpstr>
      <vt:lpstr>5. Skill Maintenance Module </vt:lpstr>
      <vt:lpstr>6. Real-time Assistance Module </vt:lpstr>
      <vt:lpstr>7. Mentor/Organization Management Module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Surendhar N D</dc:creator>
  <cp:lastModifiedBy>Surendhar N D</cp:lastModifiedBy>
  <cp:revision>11</cp:revision>
  <dcterms:created xsi:type="dcterms:W3CDTF">2024-10-23T06:05:52Z</dcterms:created>
  <dcterms:modified xsi:type="dcterms:W3CDTF">2024-12-22T17:04:54Z</dcterms:modified>
</cp:coreProperties>
</file>