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13"/>
  </p:notesMasterIdLst>
  <p:sldIdLst>
    <p:sldId id="257" r:id="rId2"/>
    <p:sldId id="258" r:id="rId3"/>
    <p:sldId id="268" r:id="rId4"/>
    <p:sldId id="277" r:id="rId5"/>
    <p:sldId id="278" r:id="rId6"/>
    <p:sldId id="279" r:id="rId7"/>
    <p:sldId id="280" r:id="rId8"/>
    <p:sldId id="281" r:id="rId9"/>
    <p:sldId id="282" r:id="rId10"/>
    <p:sldId id="283" r:id="rId11"/>
    <p:sldId id="2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B8C8E8-3B22-4073-A7CA-8ADAEDB75A92}" type="datetimeFigureOut">
              <a:rPr lang="en-US" smtClean="0"/>
              <a:t>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D9830A-81F2-4582-943E-B42D592992FE}" type="slidenum">
              <a:rPr lang="en-US" smtClean="0"/>
              <a:t>‹#›</a:t>
            </a:fld>
            <a:endParaRPr lang="en-US"/>
          </a:p>
        </p:txBody>
      </p:sp>
    </p:spTree>
    <p:extLst>
      <p:ext uri="{BB962C8B-B14F-4D97-AF65-F5344CB8AC3E}">
        <p14:creationId xmlns:p14="http://schemas.microsoft.com/office/powerpoint/2010/main" val="2356855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83A164-1100-418B-A124-C92F290E5C90}" type="datetime1">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2D1D-E356-4CF8-AD8C-AA5CE27C80DC}" type="slidenum">
              <a:rPr lang="en-US" smtClean="0"/>
              <a:t>‹#›</a:t>
            </a:fld>
            <a:endParaRPr lang="en-US"/>
          </a:p>
        </p:txBody>
      </p:sp>
    </p:spTree>
    <p:extLst>
      <p:ext uri="{BB962C8B-B14F-4D97-AF65-F5344CB8AC3E}">
        <p14:creationId xmlns:p14="http://schemas.microsoft.com/office/powerpoint/2010/main" val="2754491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DB313A-B346-4906-BC58-44E95A8E5DA8}" type="datetime1">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2D1D-E356-4CF8-AD8C-AA5CE27C80DC}" type="slidenum">
              <a:rPr lang="en-US" smtClean="0"/>
              <a:t>‹#›</a:t>
            </a:fld>
            <a:endParaRPr lang="en-US"/>
          </a:p>
        </p:txBody>
      </p:sp>
    </p:spTree>
    <p:extLst>
      <p:ext uri="{BB962C8B-B14F-4D97-AF65-F5344CB8AC3E}">
        <p14:creationId xmlns:p14="http://schemas.microsoft.com/office/powerpoint/2010/main" val="1592443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2BF514-6AB0-4A68-98AB-428F98ECB9C7}" type="datetime1">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2D1D-E356-4CF8-AD8C-AA5CE27C80D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64446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19CA4B-2F3E-45A9-AE82-C0BA6398B736}" type="datetime1">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2D1D-E356-4CF8-AD8C-AA5CE27C80DC}" type="slidenum">
              <a:rPr lang="en-US" smtClean="0"/>
              <a:t>‹#›</a:t>
            </a:fld>
            <a:endParaRPr lang="en-US"/>
          </a:p>
        </p:txBody>
      </p:sp>
    </p:spTree>
    <p:extLst>
      <p:ext uri="{BB962C8B-B14F-4D97-AF65-F5344CB8AC3E}">
        <p14:creationId xmlns:p14="http://schemas.microsoft.com/office/powerpoint/2010/main" val="3736635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83CBF-2995-4BDE-A656-3D40D6C87C2B}" type="datetime1">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2D1D-E356-4CF8-AD8C-AA5CE27C80D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51341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FF7351-6EC5-4D42-8B23-6086BB9251F0}" type="datetime1">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2D1D-E356-4CF8-AD8C-AA5CE27C80DC}" type="slidenum">
              <a:rPr lang="en-US" smtClean="0"/>
              <a:t>‹#›</a:t>
            </a:fld>
            <a:endParaRPr lang="en-US"/>
          </a:p>
        </p:txBody>
      </p:sp>
    </p:spTree>
    <p:extLst>
      <p:ext uri="{BB962C8B-B14F-4D97-AF65-F5344CB8AC3E}">
        <p14:creationId xmlns:p14="http://schemas.microsoft.com/office/powerpoint/2010/main" val="6673174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8EF6E8-EBC0-443D-958E-0DD412F12CAA}" type="datetime1">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2D1D-E356-4CF8-AD8C-AA5CE27C80DC}" type="slidenum">
              <a:rPr lang="en-US" smtClean="0"/>
              <a:t>‹#›</a:t>
            </a:fld>
            <a:endParaRPr lang="en-US"/>
          </a:p>
        </p:txBody>
      </p:sp>
    </p:spTree>
    <p:extLst>
      <p:ext uri="{BB962C8B-B14F-4D97-AF65-F5344CB8AC3E}">
        <p14:creationId xmlns:p14="http://schemas.microsoft.com/office/powerpoint/2010/main" val="426743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EB143E-EFC1-4BF6-9606-B5946233B855}" type="datetime1">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2D1D-E356-4CF8-AD8C-AA5CE27C80DC}" type="slidenum">
              <a:rPr lang="en-US" smtClean="0"/>
              <a:t>‹#›</a:t>
            </a:fld>
            <a:endParaRPr lang="en-US"/>
          </a:p>
        </p:txBody>
      </p:sp>
    </p:spTree>
    <p:extLst>
      <p:ext uri="{BB962C8B-B14F-4D97-AF65-F5344CB8AC3E}">
        <p14:creationId xmlns:p14="http://schemas.microsoft.com/office/powerpoint/2010/main" val="2025413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71E62C-30FA-4840-87DB-F196C2D9C1F2}" type="datetime1">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2D1D-E356-4CF8-AD8C-AA5CE27C80DC}" type="slidenum">
              <a:rPr lang="en-US" smtClean="0"/>
              <a:t>‹#›</a:t>
            </a:fld>
            <a:endParaRPr lang="en-US"/>
          </a:p>
        </p:txBody>
      </p:sp>
    </p:spTree>
    <p:extLst>
      <p:ext uri="{BB962C8B-B14F-4D97-AF65-F5344CB8AC3E}">
        <p14:creationId xmlns:p14="http://schemas.microsoft.com/office/powerpoint/2010/main" val="357707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7429BC-550E-4224-B09E-5E27C477F0C7}" type="datetime1">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2D1D-E356-4CF8-AD8C-AA5CE27C80DC}" type="slidenum">
              <a:rPr lang="en-US" smtClean="0"/>
              <a:t>‹#›</a:t>
            </a:fld>
            <a:endParaRPr lang="en-US"/>
          </a:p>
        </p:txBody>
      </p:sp>
    </p:spTree>
    <p:extLst>
      <p:ext uri="{BB962C8B-B14F-4D97-AF65-F5344CB8AC3E}">
        <p14:creationId xmlns:p14="http://schemas.microsoft.com/office/powerpoint/2010/main" val="2746664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E9E884-D108-4BAE-841F-B9B820AFF854}" type="datetime1">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52D1D-E356-4CF8-AD8C-AA5CE27C80DC}" type="slidenum">
              <a:rPr lang="en-US" smtClean="0"/>
              <a:t>‹#›</a:t>
            </a:fld>
            <a:endParaRPr lang="en-US"/>
          </a:p>
        </p:txBody>
      </p:sp>
    </p:spTree>
    <p:extLst>
      <p:ext uri="{BB962C8B-B14F-4D97-AF65-F5344CB8AC3E}">
        <p14:creationId xmlns:p14="http://schemas.microsoft.com/office/powerpoint/2010/main" val="2724333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799F25-E949-40BE-AF4E-078F3853158C}" type="datetime1">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52D1D-E356-4CF8-AD8C-AA5CE27C80DC}" type="slidenum">
              <a:rPr lang="en-US" smtClean="0"/>
              <a:t>‹#›</a:t>
            </a:fld>
            <a:endParaRPr lang="en-US"/>
          </a:p>
        </p:txBody>
      </p:sp>
    </p:spTree>
    <p:extLst>
      <p:ext uri="{BB962C8B-B14F-4D97-AF65-F5344CB8AC3E}">
        <p14:creationId xmlns:p14="http://schemas.microsoft.com/office/powerpoint/2010/main" val="3379068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5E85F8-4771-45AB-9384-FFA9E84647A5}" type="datetime1">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52D1D-E356-4CF8-AD8C-AA5CE27C80DC}" type="slidenum">
              <a:rPr lang="en-US" smtClean="0"/>
              <a:t>‹#›</a:t>
            </a:fld>
            <a:endParaRPr lang="en-US"/>
          </a:p>
        </p:txBody>
      </p:sp>
    </p:spTree>
    <p:extLst>
      <p:ext uri="{BB962C8B-B14F-4D97-AF65-F5344CB8AC3E}">
        <p14:creationId xmlns:p14="http://schemas.microsoft.com/office/powerpoint/2010/main" val="216716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A0832A-8B87-4339-98F6-8B2B388934C1}" type="datetime1">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452D1D-E356-4CF8-AD8C-AA5CE27C80DC}" type="slidenum">
              <a:rPr lang="en-US" smtClean="0"/>
              <a:t>‹#›</a:t>
            </a:fld>
            <a:endParaRPr lang="en-US"/>
          </a:p>
        </p:txBody>
      </p:sp>
    </p:spTree>
    <p:extLst>
      <p:ext uri="{BB962C8B-B14F-4D97-AF65-F5344CB8AC3E}">
        <p14:creationId xmlns:p14="http://schemas.microsoft.com/office/powerpoint/2010/main" val="3069098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686ABC-A348-4475-A307-05DD7B5926E4}" type="datetime1">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52D1D-E356-4CF8-AD8C-AA5CE27C80DC}" type="slidenum">
              <a:rPr lang="en-US" smtClean="0"/>
              <a:t>‹#›</a:t>
            </a:fld>
            <a:endParaRPr lang="en-US"/>
          </a:p>
        </p:txBody>
      </p:sp>
    </p:spTree>
    <p:extLst>
      <p:ext uri="{BB962C8B-B14F-4D97-AF65-F5344CB8AC3E}">
        <p14:creationId xmlns:p14="http://schemas.microsoft.com/office/powerpoint/2010/main" val="287907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837811-B67E-401E-A44F-DFE97EF953E2}" type="datetime1">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52D1D-E356-4CF8-AD8C-AA5CE27C80DC}" type="slidenum">
              <a:rPr lang="en-US" smtClean="0"/>
              <a:t>‹#›</a:t>
            </a:fld>
            <a:endParaRPr lang="en-US"/>
          </a:p>
        </p:txBody>
      </p:sp>
    </p:spTree>
    <p:extLst>
      <p:ext uri="{BB962C8B-B14F-4D97-AF65-F5344CB8AC3E}">
        <p14:creationId xmlns:p14="http://schemas.microsoft.com/office/powerpoint/2010/main" val="916828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E824C0-EC97-4DB5-8E83-4EC903D23FDA}" type="datetime1">
              <a:rPr lang="en-US" smtClean="0"/>
              <a:t>12/8/2024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452D1D-E356-4CF8-AD8C-AA5CE27C80DC}" type="slidenum">
              <a:rPr lang="en-US" smtClean="0"/>
              <a:t>‹#›</a:t>
            </a:fld>
            <a:endParaRPr lang="en-US"/>
          </a:p>
        </p:txBody>
      </p:sp>
    </p:spTree>
    <p:extLst>
      <p:ext uri="{BB962C8B-B14F-4D97-AF65-F5344CB8AC3E}">
        <p14:creationId xmlns:p14="http://schemas.microsoft.com/office/powerpoint/2010/main" val="46210383"/>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21E8B-074F-BCF4-A607-A9E7AC392CFD}"/>
              </a:ext>
            </a:extLst>
          </p:cNvPr>
          <p:cNvSpPr>
            <a:spLocks noGrp="1"/>
          </p:cNvSpPr>
          <p:nvPr>
            <p:ph type="ctrTitle"/>
          </p:nvPr>
        </p:nvSpPr>
        <p:spPr>
          <a:xfrm>
            <a:off x="1819368" y="1782505"/>
            <a:ext cx="7766936" cy="636574"/>
          </a:xfrm>
        </p:spPr>
        <p:txBody>
          <a:bodyPr>
            <a:normAutofit/>
          </a:bodyPr>
          <a:lstStyle/>
          <a:p>
            <a:pPr algn="ctr"/>
            <a:r>
              <a:rPr lang="en-US" sz="3200" b="1" dirty="0">
                <a:latin typeface="Times New Roman" panose="02020603050405020304" pitchFamily="18" charset="0"/>
                <a:cs typeface="Times New Roman" panose="02020603050405020304" pitchFamily="18" charset="0"/>
              </a:rPr>
              <a:t>20CS821 – PROJECT WORK</a:t>
            </a:r>
            <a:endParaRPr lang="en-IN" sz="3200" b="1"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CAB5B362-C95B-C2A2-10A7-87DA3E022F22}"/>
              </a:ext>
            </a:extLst>
          </p:cNvPr>
          <p:cNvSpPr txBox="1">
            <a:spLocks/>
          </p:cNvSpPr>
          <p:nvPr/>
        </p:nvSpPr>
        <p:spPr>
          <a:xfrm>
            <a:off x="260541" y="216827"/>
            <a:ext cx="10353761" cy="1326321"/>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a:latin typeface="Times New Roman" panose="02020603050405020304" pitchFamily="18" charset="0"/>
                <a:cs typeface="Times New Roman" panose="02020603050405020304" pitchFamily="18" charset="0"/>
              </a:rPr>
              <a:t>        K.S.R.COLLEGE OF ENGINEERING </a:t>
            </a:r>
            <a:br>
              <a:rPr lang="en-US" sz="2400" dirty="0">
                <a:latin typeface="Times New Roman" panose="02020603050405020304" pitchFamily="18" charset="0"/>
                <a:cs typeface="Times New Roman" panose="02020603050405020304" pitchFamily="18" charset="0"/>
              </a:rPr>
            </a:br>
            <a:r>
              <a:rPr lang="en-US" sz="2000" b="1" dirty="0">
                <a:solidFill>
                  <a:schemeClr val="tx1"/>
                </a:solidFill>
                <a:latin typeface="Times New Roman" panose="02020603050405020304" pitchFamily="18" charset="0"/>
                <a:cs typeface="Times New Roman" panose="02020603050405020304" pitchFamily="18" charset="0"/>
              </a:rPr>
              <a:t>(Autonomous)</a:t>
            </a:r>
            <a:br>
              <a:rPr lang="en-US" sz="2000" b="1"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Tiruchengode -637215</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C37424A-46BA-E8E0-7A07-6E94BF422C64}"/>
              </a:ext>
            </a:extLst>
          </p:cNvPr>
          <p:cNvSpPr txBox="1"/>
          <p:nvPr/>
        </p:nvSpPr>
        <p:spPr>
          <a:xfrm>
            <a:off x="186432" y="4730573"/>
            <a:ext cx="5836444" cy="135421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SUPERVISOR:</a:t>
            </a:r>
          </a:p>
          <a:p>
            <a:pPr lvl="1"/>
            <a:r>
              <a:rPr lang="en-US" sz="1600" dirty="0">
                <a:latin typeface="Times New Roman" panose="02020603050405020304" pitchFamily="18" charset="0"/>
                <a:cs typeface="Times New Roman" panose="02020603050405020304" pitchFamily="18" charset="0"/>
              </a:rPr>
              <a:t>Name	   : Dr. S. VADIVEL</a:t>
            </a:r>
          </a:p>
          <a:p>
            <a:pPr lvl="1"/>
            <a:r>
              <a:rPr lang="en-US" sz="1600" dirty="0">
                <a:latin typeface="Times New Roman" panose="02020603050405020304" pitchFamily="18" charset="0"/>
                <a:cs typeface="Times New Roman" panose="02020603050405020304" pitchFamily="18" charset="0"/>
              </a:rPr>
              <a:t>Designation  : ASSISTANT PROFESSOR </a:t>
            </a:r>
          </a:p>
          <a:p>
            <a:pPr lvl="1"/>
            <a:r>
              <a:rPr lang="en-US" sz="1600" dirty="0">
                <a:latin typeface="Times New Roman" panose="02020603050405020304" pitchFamily="18" charset="0"/>
                <a:cs typeface="Times New Roman" panose="02020603050405020304" pitchFamily="18" charset="0"/>
              </a:rPr>
              <a:t>Department  : COMPUTER SCIENCE AND ENGINEERING</a:t>
            </a:r>
          </a:p>
          <a:p>
            <a:endParaRPr lang="en-US"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566059C-26ED-6E26-A6D0-6F80D2861DCA}"/>
              </a:ext>
            </a:extLst>
          </p:cNvPr>
          <p:cNvSpPr txBox="1"/>
          <p:nvPr/>
        </p:nvSpPr>
        <p:spPr>
          <a:xfrm>
            <a:off x="6379425" y="4730573"/>
            <a:ext cx="4234877" cy="1477328"/>
          </a:xfrm>
          <a:prstGeom prst="rect">
            <a:avLst/>
          </a:prstGeom>
          <a:noFill/>
        </p:spPr>
        <p:txBody>
          <a:bodyPr wrap="none" rtlCol="0">
            <a:spAutoFit/>
          </a:bodyPr>
          <a:lstStyle/>
          <a:p>
            <a:pPr algn="just"/>
            <a:r>
              <a:rPr lang="en-US" b="1" dirty="0">
                <a:latin typeface="Times New Roman" panose="02020603050405020304" pitchFamily="18" charset="0"/>
                <a:cs typeface="Times New Roman" panose="02020603050405020304" pitchFamily="18" charset="0"/>
              </a:rPr>
              <a:t>DONE BY:</a:t>
            </a:r>
          </a:p>
          <a:p>
            <a:pPr algn="just"/>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SUBASHREE N (73152113105)</a:t>
            </a:r>
          </a:p>
          <a:p>
            <a:pPr algn="just"/>
            <a:r>
              <a:rPr lang="en-US" dirty="0">
                <a:latin typeface="Times New Roman" panose="02020603050405020304" pitchFamily="18" charset="0"/>
                <a:cs typeface="Times New Roman" panose="02020603050405020304" pitchFamily="18" charset="0"/>
              </a:rPr>
              <a:t>	SURENDHAR N D (73152113109)</a:t>
            </a:r>
          </a:p>
          <a:p>
            <a:pPr algn="just"/>
            <a:r>
              <a:rPr lang="en-US" dirty="0">
                <a:latin typeface="Times New Roman" panose="02020603050405020304" pitchFamily="18" charset="0"/>
                <a:cs typeface="Times New Roman" panose="02020603050405020304" pitchFamily="18" charset="0"/>
              </a:rPr>
              <a:t>	SABESH MURALI M (73152113089)</a:t>
            </a:r>
          </a:p>
          <a:p>
            <a:pPr algn="just"/>
            <a:r>
              <a:rPr lang="en-US" dirty="0">
                <a:latin typeface="Times New Roman" panose="02020603050405020304" pitchFamily="18" charset="0"/>
                <a:cs typeface="Times New Roman" panose="02020603050405020304" pitchFamily="18" charset="0"/>
              </a:rPr>
              <a:t>	</a:t>
            </a:r>
          </a:p>
        </p:txBody>
      </p:sp>
      <p:sp>
        <p:nvSpPr>
          <p:cNvPr id="3" name="Title 1">
            <a:extLst>
              <a:ext uri="{FF2B5EF4-FFF2-40B4-BE49-F238E27FC236}">
                <a16:creationId xmlns:a16="http://schemas.microsoft.com/office/drawing/2014/main" id="{BAFDD09B-BDAD-9A77-7B00-CDBB6C973B6D}"/>
              </a:ext>
            </a:extLst>
          </p:cNvPr>
          <p:cNvSpPr txBox="1">
            <a:spLocks/>
          </p:cNvSpPr>
          <p:nvPr/>
        </p:nvSpPr>
        <p:spPr>
          <a:xfrm>
            <a:off x="1892281" y="2646824"/>
            <a:ext cx="7766936" cy="1054028"/>
          </a:xfrm>
          <a:prstGeom prst="rect">
            <a:avLst/>
          </a:prstGeom>
        </p:spPr>
        <p:txBody>
          <a:bodyPr vert="horz" lIns="91440" tIns="45720" rIns="91440" bIns="45720" rtlCol="0" anchor="b">
            <a:normAutofit lnSpcReduction="100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a:effectLst>
                  <a:outerShdw blurRad="50800" dist="38100" dir="2700000" algn="tl" rotWithShape="0">
                    <a:prstClr val="black">
                      <a:alpha val="40000"/>
                    </a:prstClr>
                  </a:outerShdw>
                </a:effectLst>
              </a:rPr>
              <a:t>AI-Enhanced Personalized Learning </a:t>
            </a:r>
          </a:p>
          <a:p>
            <a:pPr algn="ctr"/>
            <a:r>
              <a:rPr lang="en-US" sz="3200" b="1" dirty="0">
                <a:effectLst>
                  <a:outerShdw blurRad="50800" dist="38100" dir="2700000" algn="tl" rotWithShape="0">
                    <a:prstClr val="black">
                      <a:alpha val="40000"/>
                    </a:prstClr>
                  </a:outerShdw>
                </a:effectLst>
              </a:rPr>
              <a:t>Support System</a:t>
            </a:r>
            <a:endParaRPr lang="en-IN" sz="4800" b="1"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45EE5368-D479-4104-7333-4D627A32B7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75" y="174697"/>
            <a:ext cx="1645393" cy="1048176"/>
          </a:xfrm>
          <a:prstGeom prst="rect">
            <a:avLst/>
          </a:prstGeom>
        </p:spPr>
      </p:pic>
      <p:sp>
        <p:nvSpPr>
          <p:cNvPr id="4" name="Slide Number Placeholder 3">
            <a:extLst>
              <a:ext uri="{FF2B5EF4-FFF2-40B4-BE49-F238E27FC236}">
                <a16:creationId xmlns:a16="http://schemas.microsoft.com/office/drawing/2014/main" id="{2D0474A0-F050-1E64-5E1C-C0B9F798F11E}"/>
              </a:ext>
            </a:extLst>
          </p:cNvPr>
          <p:cNvSpPr>
            <a:spLocks noGrp="1"/>
          </p:cNvSpPr>
          <p:nvPr>
            <p:ph type="sldNum" sz="quarter" idx="12"/>
          </p:nvPr>
        </p:nvSpPr>
        <p:spPr/>
        <p:txBody>
          <a:bodyPr/>
          <a:lstStyle/>
          <a:p>
            <a:fld id="{24452D1D-E356-4CF8-AD8C-AA5CE27C80DC}" type="slidenum">
              <a:rPr lang="en-US" smtClean="0"/>
              <a:t>1</a:t>
            </a:fld>
            <a:endParaRPr lang="en-US"/>
          </a:p>
        </p:txBody>
      </p:sp>
    </p:spTree>
    <p:extLst>
      <p:ext uri="{BB962C8B-B14F-4D97-AF65-F5344CB8AC3E}">
        <p14:creationId xmlns:p14="http://schemas.microsoft.com/office/powerpoint/2010/main" val="3837253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80C00-A7C1-554A-EFE8-A986B6F0C25D}"/>
              </a:ext>
            </a:extLst>
          </p:cNvPr>
          <p:cNvSpPr>
            <a:spLocks noGrp="1"/>
          </p:cNvSpPr>
          <p:nvPr>
            <p:ph type="title"/>
          </p:nvPr>
        </p:nvSpPr>
        <p:spPr/>
        <p:txBody>
          <a:bodyPr/>
          <a:lstStyle/>
          <a:p>
            <a:pPr algn="ctr"/>
            <a:r>
              <a:rPr lang="en-US" dirty="0"/>
              <a:t>MODULES</a:t>
            </a:r>
          </a:p>
        </p:txBody>
      </p:sp>
      <p:sp>
        <p:nvSpPr>
          <p:cNvPr id="3" name="Content Placeholder 2">
            <a:extLst>
              <a:ext uri="{FF2B5EF4-FFF2-40B4-BE49-F238E27FC236}">
                <a16:creationId xmlns:a16="http://schemas.microsoft.com/office/drawing/2014/main" id="{B6333ADB-151E-474C-9B69-334672B3884B}"/>
              </a:ext>
            </a:extLst>
          </p:cNvPr>
          <p:cNvSpPr>
            <a:spLocks noGrp="1"/>
          </p:cNvSpPr>
          <p:nvPr>
            <p:ph idx="1"/>
          </p:nvPr>
        </p:nvSpPr>
        <p:spPr/>
        <p:txBody>
          <a:bodyPr>
            <a:normAutofit fontScale="92500" lnSpcReduction="20000"/>
          </a:bodyPr>
          <a:lstStyle/>
          <a:p>
            <a:pPr algn="just"/>
            <a:r>
              <a:rPr lang="en-US" b="1" dirty="0"/>
              <a:t>Student Profile Module: </a:t>
            </a:r>
            <a:r>
              <a:rPr lang="en-US" dirty="0"/>
              <a:t>Stores student data such as strengths, interests, goals, and progress.</a:t>
            </a:r>
          </a:p>
          <a:p>
            <a:pPr algn="just"/>
            <a:r>
              <a:rPr lang="en-US" b="1" dirty="0"/>
              <a:t>Quiz Generation Module: </a:t>
            </a:r>
            <a:r>
              <a:rPr lang="en-US" dirty="0"/>
              <a:t>AI-driven quizzes tailored to individual student profiles, adjusting based on performance.</a:t>
            </a:r>
          </a:p>
          <a:p>
            <a:pPr algn="just"/>
            <a:r>
              <a:rPr lang="en-US" b="1" dirty="0"/>
              <a:t>Skill Assessment &amp; Feedback Module: </a:t>
            </a:r>
            <a:r>
              <a:rPr lang="en-US" dirty="0"/>
              <a:t>Provides personalized feedback on quizzes, essays, grammar, and pronunciation.</a:t>
            </a:r>
          </a:p>
          <a:p>
            <a:pPr algn="just"/>
            <a:r>
              <a:rPr lang="en-US" b="1" dirty="0"/>
              <a:t>Progress Tracking Module: </a:t>
            </a:r>
            <a:r>
              <a:rPr lang="en-US" dirty="0"/>
              <a:t>Monitors student performance and adjusts learning paths accordingly.</a:t>
            </a:r>
          </a:p>
          <a:p>
            <a:pPr algn="just"/>
            <a:r>
              <a:rPr lang="en-US" b="1" dirty="0"/>
              <a:t>Teacher Dashboard: </a:t>
            </a:r>
            <a:r>
              <a:rPr lang="en-US" dirty="0"/>
              <a:t>Allows teachers to track student progress, assign quizzes, and provide feedback.</a:t>
            </a:r>
          </a:p>
          <a:p>
            <a:pPr algn="just"/>
            <a:r>
              <a:rPr lang="en-US" b="1" dirty="0"/>
              <a:t>Admin Panel: </a:t>
            </a:r>
            <a:r>
              <a:rPr lang="en-US" dirty="0"/>
              <a:t>Manages users, community interactions, and system settings.</a:t>
            </a:r>
          </a:p>
          <a:p>
            <a:pPr algn="just"/>
            <a:r>
              <a:rPr lang="en-US" b="1" dirty="0"/>
              <a:t>Community Forum: </a:t>
            </a:r>
            <a:r>
              <a:rPr lang="en-US" dirty="0"/>
              <a:t>A collaborative platform for students, teachers, and administrators to interact and share knowledge.</a:t>
            </a:r>
          </a:p>
        </p:txBody>
      </p:sp>
      <p:sp>
        <p:nvSpPr>
          <p:cNvPr id="4" name="Slide Number Placeholder 3">
            <a:extLst>
              <a:ext uri="{FF2B5EF4-FFF2-40B4-BE49-F238E27FC236}">
                <a16:creationId xmlns:a16="http://schemas.microsoft.com/office/drawing/2014/main" id="{9F00F06C-4732-0E5F-8D0E-A1B959260A28}"/>
              </a:ext>
            </a:extLst>
          </p:cNvPr>
          <p:cNvSpPr>
            <a:spLocks noGrp="1"/>
          </p:cNvSpPr>
          <p:nvPr>
            <p:ph type="sldNum" sz="quarter" idx="12"/>
          </p:nvPr>
        </p:nvSpPr>
        <p:spPr/>
        <p:txBody>
          <a:bodyPr/>
          <a:lstStyle/>
          <a:p>
            <a:fld id="{24452D1D-E356-4CF8-AD8C-AA5CE27C80DC}" type="slidenum">
              <a:rPr lang="en-US" smtClean="0"/>
              <a:t>10</a:t>
            </a:fld>
            <a:endParaRPr lang="en-US"/>
          </a:p>
        </p:txBody>
      </p:sp>
    </p:spTree>
    <p:extLst>
      <p:ext uri="{BB962C8B-B14F-4D97-AF65-F5344CB8AC3E}">
        <p14:creationId xmlns:p14="http://schemas.microsoft.com/office/powerpoint/2010/main" val="1523934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50D0B-27D9-8668-8071-B4C28FB9FF89}"/>
              </a:ext>
            </a:extLst>
          </p:cNvPr>
          <p:cNvSpPr>
            <a:spLocks noGrp="1"/>
          </p:cNvSpPr>
          <p:nvPr>
            <p:ph type="title"/>
          </p:nvPr>
        </p:nvSpPr>
        <p:spPr>
          <a:xfrm>
            <a:off x="777918" y="2457704"/>
            <a:ext cx="8596668" cy="1117600"/>
          </a:xfrm>
        </p:spPr>
        <p:txBody>
          <a:bodyPr>
            <a:normAutofit/>
          </a:bodyPr>
          <a:lstStyle/>
          <a:p>
            <a:pPr algn="ctr"/>
            <a:r>
              <a:rPr lang="en-US" sz="6600" dirty="0">
                <a:ln>
                  <a:solidFill>
                    <a:schemeClr val="bg2">
                      <a:lumMod val="90000"/>
                    </a:schemeClr>
                  </a:solidFill>
                </a:ln>
                <a:effectLst>
                  <a:outerShdw blurRad="50800" dist="38100" dir="8100000" algn="tr" rotWithShape="0">
                    <a:prstClr val="black">
                      <a:alpha val="40000"/>
                    </a:prstClr>
                  </a:outerShdw>
                  <a:reflection blurRad="6350" stA="55000" endA="300" endPos="45500" dir="5400000" sy="-100000" algn="bl" rotWithShape="0"/>
                </a:effectLst>
              </a:rPr>
              <a:t>THANK</a:t>
            </a:r>
            <a:r>
              <a:rPr lang="en-US" sz="6600" dirty="0">
                <a:ln>
                  <a:solidFill>
                    <a:schemeClr val="bg2">
                      <a:lumMod val="90000"/>
                    </a:schemeClr>
                  </a:solidFill>
                </a:ln>
                <a:effectLst>
                  <a:outerShdw blurRad="50800" dist="38100" dir="8100000" algn="tr" rotWithShape="0">
                    <a:prstClr val="black">
                      <a:alpha val="40000"/>
                    </a:prstClr>
                  </a:outerShdw>
                  <a:reflection blurRad="6350" stA="60000" endA="900" endPos="58000" dir="5400000" sy="-100000" algn="bl" rotWithShape="0"/>
                </a:effectLst>
              </a:rPr>
              <a:t> YOU</a:t>
            </a:r>
          </a:p>
        </p:txBody>
      </p:sp>
      <p:sp>
        <p:nvSpPr>
          <p:cNvPr id="3" name="Slide Number Placeholder 2">
            <a:extLst>
              <a:ext uri="{FF2B5EF4-FFF2-40B4-BE49-F238E27FC236}">
                <a16:creationId xmlns:a16="http://schemas.microsoft.com/office/drawing/2014/main" id="{AD4CD7DE-45E6-B133-BCA7-ACC2FB1FB405}"/>
              </a:ext>
            </a:extLst>
          </p:cNvPr>
          <p:cNvSpPr>
            <a:spLocks noGrp="1"/>
          </p:cNvSpPr>
          <p:nvPr>
            <p:ph type="sldNum" sz="quarter" idx="12"/>
          </p:nvPr>
        </p:nvSpPr>
        <p:spPr/>
        <p:txBody>
          <a:bodyPr/>
          <a:lstStyle/>
          <a:p>
            <a:fld id="{24452D1D-E356-4CF8-AD8C-AA5CE27C80DC}" type="slidenum">
              <a:rPr lang="en-US" smtClean="0"/>
              <a:t>11</a:t>
            </a:fld>
            <a:endParaRPr lang="en-US"/>
          </a:p>
        </p:txBody>
      </p:sp>
    </p:spTree>
    <p:extLst>
      <p:ext uri="{BB962C8B-B14F-4D97-AF65-F5344CB8AC3E}">
        <p14:creationId xmlns:p14="http://schemas.microsoft.com/office/powerpoint/2010/main" val="2713697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C5C28-CBED-FFBA-5F6D-C59FF30C5B9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45AAF79F-61BA-EB4F-D346-BD943B2BBA46}"/>
              </a:ext>
            </a:extLst>
          </p:cNvPr>
          <p:cNvSpPr>
            <a:spLocks noGrp="1"/>
          </p:cNvSpPr>
          <p:nvPr>
            <p:ph idx="1"/>
          </p:nvPr>
        </p:nvSpPr>
        <p:spPr/>
        <p:txBody>
          <a:bodyPr>
            <a:normAutofit/>
          </a:bodyPr>
          <a:lstStyle/>
          <a:p>
            <a:pPr marL="0" marR="0" algn="just">
              <a:lnSpc>
                <a:spcPct val="115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The AI-powered Personalized Learning Platform tailors learning pathways to each student's strengths, interests, and goals. It provides adaptive quizzes, personalized improvement recommendations, and real-time support for grammar, pronunciation, and essay grading. Teachers can track progress, assign quizzes, and engage in a community forum. Administrators manage users and system settings while overseeing interactions. Key features include AI-driven quizzes, skill tracking, real-time feedback, and a collaborative community space. The platform evolves based on student performance, promoting personalized growth and enabling teachers and administrators to enhance learning outcomes.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EE10F86-7D46-0399-4F9C-DD7B772FC7F8}"/>
              </a:ext>
            </a:extLst>
          </p:cNvPr>
          <p:cNvSpPr>
            <a:spLocks noGrp="1"/>
          </p:cNvSpPr>
          <p:nvPr>
            <p:ph type="sldNum" sz="quarter" idx="12"/>
          </p:nvPr>
        </p:nvSpPr>
        <p:spPr/>
        <p:txBody>
          <a:bodyPr/>
          <a:lstStyle/>
          <a:p>
            <a:fld id="{24452D1D-E356-4CF8-AD8C-AA5CE27C80DC}" type="slidenum">
              <a:rPr lang="en-US" smtClean="0"/>
              <a:t>2</a:t>
            </a:fld>
            <a:endParaRPr lang="en-US" dirty="0"/>
          </a:p>
        </p:txBody>
      </p:sp>
    </p:spTree>
    <p:extLst>
      <p:ext uri="{BB962C8B-B14F-4D97-AF65-F5344CB8AC3E}">
        <p14:creationId xmlns:p14="http://schemas.microsoft.com/office/powerpoint/2010/main" val="3881285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EXISTING SYSTEM</a:t>
            </a:r>
          </a:p>
          <a:p>
            <a:r>
              <a:rPr lang="en-US" dirty="0">
                <a:latin typeface="Times New Roman" panose="02020603050405020304" pitchFamily="18" charset="0"/>
                <a:cs typeface="Times New Roman" panose="02020603050405020304" pitchFamily="18" charset="0"/>
              </a:rPr>
              <a:t>DRAWBACKS OF EXISTING SYSTEM</a:t>
            </a:r>
          </a:p>
          <a:p>
            <a:r>
              <a:rPr lang="en-US" dirty="0">
                <a:latin typeface="Times New Roman" panose="02020603050405020304" pitchFamily="18" charset="0"/>
                <a:cs typeface="Times New Roman" panose="02020603050405020304" pitchFamily="18" charset="0"/>
              </a:rPr>
              <a:t>PROPOSED SYSTEM</a:t>
            </a:r>
          </a:p>
          <a:p>
            <a:r>
              <a:rPr lang="en-US" dirty="0">
                <a:latin typeface="Times New Roman" panose="02020603050405020304" pitchFamily="18" charset="0"/>
                <a:cs typeface="Times New Roman" panose="02020603050405020304" pitchFamily="18" charset="0"/>
              </a:rPr>
              <a:t>ADVANTAGES OF PROPOSED SYSTEM</a:t>
            </a:r>
          </a:p>
          <a:p>
            <a:r>
              <a:rPr lang="en-US" dirty="0">
                <a:latin typeface="Times New Roman" panose="02020603050405020304" pitchFamily="18" charset="0"/>
                <a:cs typeface="Times New Roman" panose="02020603050405020304" pitchFamily="18" charset="0"/>
              </a:rPr>
              <a:t>ARCHITECTURE</a:t>
            </a:r>
          </a:p>
          <a:p>
            <a:r>
              <a:rPr lang="en-US" dirty="0">
                <a:latin typeface="Times New Roman" panose="02020603050405020304" pitchFamily="18" charset="0"/>
                <a:cs typeface="Times New Roman" panose="02020603050405020304" pitchFamily="18" charset="0"/>
              </a:rPr>
              <a:t>MODULE EXPLANATION</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ACA8769-77C7-C391-6231-AE672A6E81F4}"/>
              </a:ext>
            </a:extLst>
          </p:cNvPr>
          <p:cNvSpPr>
            <a:spLocks noGrp="1"/>
          </p:cNvSpPr>
          <p:nvPr>
            <p:ph type="sldNum" sz="quarter" idx="12"/>
          </p:nvPr>
        </p:nvSpPr>
        <p:spPr/>
        <p:txBody>
          <a:bodyPr/>
          <a:lstStyle/>
          <a:p>
            <a:fld id="{24452D1D-E356-4CF8-AD8C-AA5CE27C80DC}"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763EF-BFFD-3C7A-F224-EC22D0721A27}"/>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31B46A1C-7DC9-9C85-D3C1-BB27A8A6FE4A}"/>
              </a:ext>
            </a:extLst>
          </p:cNvPr>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Every student learns the same way, even though each one has different strengths and needs. Sarah, for example, struggles with grammar but is good at math, while James finds the lessons too easy. The current system doesn’t adapt to their unique needs, making it hard for them to succeed.</a:t>
            </a:r>
          </a:p>
          <a:p>
            <a:pPr algn="just"/>
            <a:r>
              <a:rPr lang="en-US" dirty="0">
                <a:latin typeface="Times New Roman" panose="02020603050405020304" pitchFamily="18" charset="0"/>
                <a:cs typeface="Times New Roman" panose="02020603050405020304" pitchFamily="18" charset="0"/>
              </a:rPr>
              <a:t>What if there was a way to help Sarah improve her grammar while challenging James with harder material? What if learning could be tailored to each student’s abilities and interests?</a:t>
            </a:r>
          </a:p>
          <a:p>
            <a:pPr algn="just"/>
            <a:r>
              <a:rPr lang="en-US" dirty="0">
                <a:latin typeface="Times New Roman" panose="02020603050405020304" pitchFamily="18" charset="0"/>
                <a:cs typeface="Times New Roman" panose="02020603050405020304" pitchFamily="18" charset="0"/>
              </a:rPr>
              <a:t>Our AI-powered platform does just that. It creates personalized learning paths based on each student’s strengths, weaknesses, and goals. It provides adaptive quizzes, instant feedback, and real-time support to guide students through their learning journey.</a:t>
            </a:r>
          </a:p>
          <a:p>
            <a:pPr algn="just"/>
            <a:r>
              <a:rPr lang="en-US" dirty="0">
                <a:latin typeface="Times New Roman" panose="02020603050405020304" pitchFamily="18" charset="0"/>
                <a:cs typeface="Times New Roman" panose="02020603050405020304" pitchFamily="18" charset="0"/>
              </a:rPr>
              <a:t>With this platform, every student gets the support they need, when they need it, and can learn at their own pace. Teachers can easily track progress and offer tailored guidance, making education more effective for everyone.</a:t>
            </a:r>
          </a:p>
        </p:txBody>
      </p:sp>
      <p:sp>
        <p:nvSpPr>
          <p:cNvPr id="4" name="Slide Number Placeholder 3">
            <a:extLst>
              <a:ext uri="{FF2B5EF4-FFF2-40B4-BE49-F238E27FC236}">
                <a16:creationId xmlns:a16="http://schemas.microsoft.com/office/drawing/2014/main" id="{4429EA71-BB76-4BE5-5D75-9979B4DF5AC0}"/>
              </a:ext>
            </a:extLst>
          </p:cNvPr>
          <p:cNvSpPr>
            <a:spLocks noGrp="1"/>
          </p:cNvSpPr>
          <p:nvPr>
            <p:ph type="sldNum" sz="quarter" idx="12"/>
          </p:nvPr>
        </p:nvSpPr>
        <p:spPr/>
        <p:txBody>
          <a:bodyPr/>
          <a:lstStyle/>
          <a:p>
            <a:fld id="{24452D1D-E356-4CF8-AD8C-AA5CE27C80DC}" type="slidenum">
              <a:rPr lang="en-US" smtClean="0"/>
              <a:t>4</a:t>
            </a:fld>
            <a:endParaRPr lang="en-US"/>
          </a:p>
        </p:txBody>
      </p:sp>
    </p:spTree>
    <p:extLst>
      <p:ext uri="{BB962C8B-B14F-4D97-AF65-F5344CB8AC3E}">
        <p14:creationId xmlns:p14="http://schemas.microsoft.com/office/powerpoint/2010/main" val="2741238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1B9FF-72D5-CCB2-66D7-B0810520C03B}"/>
              </a:ext>
            </a:extLst>
          </p:cNvPr>
          <p:cNvSpPr>
            <a:spLocks noGrp="1"/>
          </p:cNvSpPr>
          <p:nvPr>
            <p:ph type="title"/>
          </p:nvPr>
        </p:nvSpPr>
        <p:spPr/>
        <p:txBody>
          <a:bodyPr/>
          <a:lstStyle/>
          <a:p>
            <a:pPr algn="ctr"/>
            <a:r>
              <a:rPr lang="en-US" dirty="0"/>
              <a:t>EXISTING SYSTEM</a:t>
            </a:r>
          </a:p>
        </p:txBody>
      </p:sp>
      <p:sp>
        <p:nvSpPr>
          <p:cNvPr id="3" name="Content Placeholder 2">
            <a:extLst>
              <a:ext uri="{FF2B5EF4-FFF2-40B4-BE49-F238E27FC236}">
                <a16:creationId xmlns:a16="http://schemas.microsoft.com/office/drawing/2014/main" id="{E5EAB35B-2E24-ADC6-9663-38434C193BAB}"/>
              </a:ext>
            </a:extLst>
          </p:cNvPr>
          <p:cNvSpPr>
            <a:spLocks noGrp="1"/>
          </p:cNvSpPr>
          <p:nvPr>
            <p:ph idx="1"/>
          </p:nvPr>
        </p:nvSpPr>
        <p:spPr/>
        <p:txBody>
          <a:bodyPr/>
          <a:lstStyle/>
          <a:p>
            <a:pPr algn="just"/>
            <a:r>
              <a:rPr lang="en-US" dirty="0"/>
              <a:t>In the current educational system, personalized learning is limited. Students follow a fixed curriculum with predefined assessments, lacking customization based on individual progress. Existing platforms offer standard content but don’t adapt to students’ changing needs or skill levels. Teachers often rely on manual tracking tools, making personalized support difficult. Additionally, most systems lack real-time AI support for grammar, pronunciation, or essay feedback, and collaboration is restricted to basic forums or messaging systems.</a:t>
            </a:r>
          </a:p>
        </p:txBody>
      </p:sp>
      <p:sp>
        <p:nvSpPr>
          <p:cNvPr id="4" name="Slide Number Placeholder 3">
            <a:extLst>
              <a:ext uri="{FF2B5EF4-FFF2-40B4-BE49-F238E27FC236}">
                <a16:creationId xmlns:a16="http://schemas.microsoft.com/office/drawing/2014/main" id="{1C5D9471-CCB3-F277-6B99-43C5F55AEE88}"/>
              </a:ext>
            </a:extLst>
          </p:cNvPr>
          <p:cNvSpPr>
            <a:spLocks noGrp="1"/>
          </p:cNvSpPr>
          <p:nvPr>
            <p:ph type="sldNum" sz="quarter" idx="12"/>
          </p:nvPr>
        </p:nvSpPr>
        <p:spPr/>
        <p:txBody>
          <a:bodyPr/>
          <a:lstStyle/>
          <a:p>
            <a:fld id="{24452D1D-E356-4CF8-AD8C-AA5CE27C80DC}" type="slidenum">
              <a:rPr lang="en-US" smtClean="0"/>
              <a:t>5</a:t>
            </a:fld>
            <a:endParaRPr lang="en-US"/>
          </a:p>
        </p:txBody>
      </p:sp>
    </p:spTree>
    <p:extLst>
      <p:ext uri="{BB962C8B-B14F-4D97-AF65-F5344CB8AC3E}">
        <p14:creationId xmlns:p14="http://schemas.microsoft.com/office/powerpoint/2010/main" val="3232854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70A03-A9BD-C491-47EB-601423AE4172}"/>
              </a:ext>
            </a:extLst>
          </p:cNvPr>
          <p:cNvSpPr>
            <a:spLocks noGrp="1"/>
          </p:cNvSpPr>
          <p:nvPr>
            <p:ph type="title"/>
          </p:nvPr>
        </p:nvSpPr>
        <p:spPr/>
        <p:txBody>
          <a:bodyPr/>
          <a:lstStyle/>
          <a:p>
            <a:pPr algn="ctr"/>
            <a:r>
              <a:rPr lang="en-US" dirty="0"/>
              <a:t>DRAWBACKS OF EXISTING SYSTEM</a:t>
            </a:r>
          </a:p>
        </p:txBody>
      </p:sp>
      <p:sp>
        <p:nvSpPr>
          <p:cNvPr id="3" name="Content Placeholder 2">
            <a:extLst>
              <a:ext uri="{FF2B5EF4-FFF2-40B4-BE49-F238E27FC236}">
                <a16:creationId xmlns:a16="http://schemas.microsoft.com/office/drawing/2014/main" id="{5F3EF7CD-D331-A475-4DAF-4F4F7C8E71CC}"/>
              </a:ext>
            </a:extLst>
          </p:cNvPr>
          <p:cNvSpPr>
            <a:spLocks noGrp="1"/>
          </p:cNvSpPr>
          <p:nvPr>
            <p:ph idx="1"/>
          </p:nvPr>
        </p:nvSpPr>
        <p:spPr/>
        <p:txBody>
          <a:bodyPr>
            <a:normAutofit lnSpcReduction="10000"/>
          </a:bodyPr>
          <a:lstStyle/>
          <a:p>
            <a:pPr algn="just"/>
            <a:r>
              <a:rPr lang="en-US" b="1" dirty="0"/>
              <a:t>Lack of Personalization: </a:t>
            </a:r>
            <a:r>
              <a:rPr lang="en-US" dirty="0"/>
              <a:t>Students receive the same content, even though they learn at different paces.</a:t>
            </a:r>
          </a:p>
          <a:p>
            <a:pPr algn="just"/>
            <a:r>
              <a:rPr lang="en-US" b="1" dirty="0"/>
              <a:t>Fixed Assessments: </a:t>
            </a:r>
            <a:r>
              <a:rPr lang="en-US" dirty="0"/>
              <a:t>Quizzes and tests don’t adjust to a student’s performance or abilities.</a:t>
            </a:r>
          </a:p>
          <a:p>
            <a:pPr algn="just"/>
            <a:r>
              <a:rPr lang="en-US" b="1" dirty="0"/>
              <a:t>Manual Progress Tracking:</a:t>
            </a:r>
            <a:r>
              <a:rPr lang="en-US" dirty="0"/>
              <a:t> Teachers struggle with time-consuming manual tracking of student progress.</a:t>
            </a:r>
          </a:p>
          <a:p>
            <a:pPr algn="just"/>
            <a:r>
              <a:rPr lang="en-US" b="1" dirty="0"/>
              <a:t>Limited Feedback:</a:t>
            </a:r>
            <a:r>
              <a:rPr lang="en-US" dirty="0"/>
              <a:t> Feedback isn’t real-time or detailed enough to help students improve.</a:t>
            </a:r>
            <a:endParaRPr lang="en-US" b="1" dirty="0"/>
          </a:p>
          <a:p>
            <a:pPr algn="just"/>
            <a:r>
              <a:rPr lang="en-US" b="1" dirty="0"/>
              <a:t>No Intelligent Support:</a:t>
            </a:r>
            <a:r>
              <a:rPr lang="en-US" dirty="0"/>
              <a:t> No real-time, AI-powered help for things like grammar or essay grading.</a:t>
            </a:r>
            <a:endParaRPr lang="en-US" b="1" dirty="0"/>
          </a:p>
          <a:p>
            <a:pPr algn="just"/>
            <a:r>
              <a:rPr lang="en-US" b="1" dirty="0"/>
              <a:t>Limited Collaboration:</a:t>
            </a:r>
            <a:r>
              <a:rPr lang="en-US" dirty="0"/>
              <a:t> Basic forums that don’t allow for real-time interaction or peer-to-peer support.</a:t>
            </a:r>
          </a:p>
        </p:txBody>
      </p:sp>
      <p:sp>
        <p:nvSpPr>
          <p:cNvPr id="4" name="Slide Number Placeholder 3">
            <a:extLst>
              <a:ext uri="{FF2B5EF4-FFF2-40B4-BE49-F238E27FC236}">
                <a16:creationId xmlns:a16="http://schemas.microsoft.com/office/drawing/2014/main" id="{55BCABE8-8E87-9EE7-743B-2EE4F9EF691C}"/>
              </a:ext>
            </a:extLst>
          </p:cNvPr>
          <p:cNvSpPr>
            <a:spLocks noGrp="1"/>
          </p:cNvSpPr>
          <p:nvPr>
            <p:ph type="sldNum" sz="quarter" idx="12"/>
          </p:nvPr>
        </p:nvSpPr>
        <p:spPr/>
        <p:txBody>
          <a:bodyPr/>
          <a:lstStyle/>
          <a:p>
            <a:fld id="{24452D1D-E356-4CF8-AD8C-AA5CE27C80DC}" type="slidenum">
              <a:rPr lang="en-US" smtClean="0"/>
              <a:t>6</a:t>
            </a:fld>
            <a:endParaRPr lang="en-US"/>
          </a:p>
        </p:txBody>
      </p:sp>
    </p:spTree>
    <p:extLst>
      <p:ext uri="{BB962C8B-B14F-4D97-AF65-F5344CB8AC3E}">
        <p14:creationId xmlns:p14="http://schemas.microsoft.com/office/powerpoint/2010/main" val="506424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0369A-B19A-0035-D533-801CBD2FADE5}"/>
              </a:ext>
            </a:extLst>
          </p:cNvPr>
          <p:cNvSpPr>
            <a:spLocks noGrp="1"/>
          </p:cNvSpPr>
          <p:nvPr>
            <p:ph type="title"/>
          </p:nvPr>
        </p:nvSpPr>
        <p:spPr/>
        <p:txBody>
          <a:bodyPr/>
          <a:lstStyle/>
          <a:p>
            <a:pPr algn="ctr"/>
            <a:r>
              <a:rPr lang="en-US" dirty="0"/>
              <a:t>PROPOSED SYSTEM</a:t>
            </a:r>
          </a:p>
        </p:txBody>
      </p:sp>
      <p:sp>
        <p:nvSpPr>
          <p:cNvPr id="3" name="Content Placeholder 2">
            <a:extLst>
              <a:ext uri="{FF2B5EF4-FFF2-40B4-BE49-F238E27FC236}">
                <a16:creationId xmlns:a16="http://schemas.microsoft.com/office/drawing/2014/main" id="{0DD263FD-D6F0-41AD-3DB0-A232E4DF1EAC}"/>
              </a:ext>
            </a:extLst>
          </p:cNvPr>
          <p:cNvSpPr>
            <a:spLocks noGrp="1"/>
          </p:cNvSpPr>
          <p:nvPr>
            <p:ph idx="1"/>
          </p:nvPr>
        </p:nvSpPr>
        <p:spPr/>
        <p:txBody>
          <a:bodyPr>
            <a:normAutofit lnSpcReduction="10000"/>
          </a:bodyPr>
          <a:lstStyle/>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proposed AI-driven Personalized Learning Platform offers a dynamic, adaptive approach to learning. It creates personalized learning paths based on each student's strengths, interests, and skills. AI-generated quizzes adapt to performance, with continuous progress tracking adjusting skill ratings and content recommendations. If a student struggles, the system adjusts their learning path and provides feedback for improvement.</a:t>
            </a:r>
          </a:p>
          <a:p>
            <a:pPr algn="just"/>
            <a:r>
              <a:rPr lang="en-US" dirty="0">
                <a:latin typeface="Times New Roman" panose="02020603050405020304" pitchFamily="18" charset="0"/>
                <a:cs typeface="Times New Roman" panose="02020603050405020304" pitchFamily="18" charset="0"/>
              </a:rPr>
              <a:t>An intelligent support system offers real-time help for grammar, pronunciation, and essay evaluation. Students receive tailored feedback after each test, and the system tracks progress daily. Teachers can monitor progress, assign quizzes, and engage in community discussions, while administrators manage users and system performance. This platform ensures a personalized, evolving learning experience, enhancing education for both students and educators.</a:t>
            </a: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3DBC481-04FF-16F4-B79D-ECA080F3AB7B}"/>
              </a:ext>
            </a:extLst>
          </p:cNvPr>
          <p:cNvSpPr>
            <a:spLocks noGrp="1"/>
          </p:cNvSpPr>
          <p:nvPr>
            <p:ph type="sldNum" sz="quarter" idx="12"/>
          </p:nvPr>
        </p:nvSpPr>
        <p:spPr/>
        <p:txBody>
          <a:bodyPr/>
          <a:lstStyle/>
          <a:p>
            <a:fld id="{24452D1D-E356-4CF8-AD8C-AA5CE27C80DC}" type="slidenum">
              <a:rPr lang="en-US" smtClean="0"/>
              <a:t>7</a:t>
            </a:fld>
            <a:endParaRPr lang="en-US"/>
          </a:p>
        </p:txBody>
      </p:sp>
    </p:spTree>
    <p:extLst>
      <p:ext uri="{BB962C8B-B14F-4D97-AF65-F5344CB8AC3E}">
        <p14:creationId xmlns:p14="http://schemas.microsoft.com/office/powerpoint/2010/main" val="1574701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8E07-E954-A109-DE48-FD459EEA100F}"/>
              </a:ext>
            </a:extLst>
          </p:cNvPr>
          <p:cNvSpPr>
            <a:spLocks noGrp="1"/>
          </p:cNvSpPr>
          <p:nvPr>
            <p:ph type="title"/>
          </p:nvPr>
        </p:nvSpPr>
        <p:spPr/>
        <p:txBody>
          <a:bodyPr/>
          <a:lstStyle/>
          <a:p>
            <a:pPr algn="ctr"/>
            <a:r>
              <a:rPr lang="en-US" dirty="0"/>
              <a:t>ADVANTAGES OF PROPOSED SYSTEM</a:t>
            </a:r>
          </a:p>
        </p:txBody>
      </p:sp>
      <p:sp>
        <p:nvSpPr>
          <p:cNvPr id="3" name="Content Placeholder 2">
            <a:extLst>
              <a:ext uri="{FF2B5EF4-FFF2-40B4-BE49-F238E27FC236}">
                <a16:creationId xmlns:a16="http://schemas.microsoft.com/office/drawing/2014/main" id="{12E84CAF-9B3C-812D-44B7-136822610FFB}"/>
              </a:ext>
            </a:extLst>
          </p:cNvPr>
          <p:cNvSpPr>
            <a:spLocks noGrp="1"/>
          </p:cNvSpPr>
          <p:nvPr>
            <p:ph idx="1"/>
          </p:nvPr>
        </p:nvSpPr>
        <p:spPr/>
        <p:txBody>
          <a:bodyPr>
            <a:normAutofit lnSpcReduction="10000"/>
          </a:bodyPr>
          <a:lstStyle/>
          <a:p>
            <a:pPr algn="just"/>
            <a:r>
              <a:rPr lang="en-US" b="1" dirty="0"/>
              <a:t>Personalized Learning: </a:t>
            </a:r>
            <a:r>
              <a:rPr lang="en-US" dirty="0"/>
              <a:t>The platform adapts learning paths to fit each student's unique needs, ensuring they get the right content at the right time.</a:t>
            </a:r>
          </a:p>
          <a:p>
            <a:pPr algn="just"/>
            <a:r>
              <a:rPr lang="en-US" b="1" dirty="0"/>
              <a:t>Dynamic Assessments: </a:t>
            </a:r>
            <a:r>
              <a:rPr lang="en-US" dirty="0"/>
              <a:t>AI-generated quizzes that change based on a student’s abilities, making assessments more relevant.</a:t>
            </a:r>
          </a:p>
          <a:p>
            <a:pPr algn="just"/>
            <a:r>
              <a:rPr lang="en-US" b="1" dirty="0"/>
              <a:t>Instant Feedback: </a:t>
            </a:r>
            <a:r>
              <a:rPr lang="en-US" dirty="0"/>
              <a:t>Students receive immediate feedback, helping them to improve quickly and stay motivated.</a:t>
            </a:r>
          </a:p>
          <a:p>
            <a:pPr algn="just"/>
            <a:r>
              <a:rPr lang="en-US" b="1" dirty="0"/>
              <a:t>Automated Tracking: </a:t>
            </a:r>
            <a:r>
              <a:rPr lang="en-US" dirty="0"/>
              <a:t>Teachers can monitor student progress in real-time, freeing up time for more focused support.</a:t>
            </a:r>
          </a:p>
          <a:p>
            <a:pPr algn="just"/>
            <a:r>
              <a:rPr lang="en-US" b="1" dirty="0"/>
              <a:t>AI Support: </a:t>
            </a:r>
            <a:r>
              <a:rPr lang="en-US" dirty="0"/>
              <a:t>Real-time, AI-driven help for grammar, pronunciation, and essay grading.</a:t>
            </a:r>
          </a:p>
          <a:p>
            <a:pPr algn="just"/>
            <a:r>
              <a:rPr lang="en-US" b="1" dirty="0"/>
              <a:t>Enhanced Collaboration: </a:t>
            </a:r>
            <a:r>
              <a:rPr lang="en-US" dirty="0"/>
              <a:t>A community space for students and teachers to interact, ask questions, and collaborate in real time.</a:t>
            </a:r>
          </a:p>
        </p:txBody>
      </p:sp>
      <p:sp>
        <p:nvSpPr>
          <p:cNvPr id="4" name="Slide Number Placeholder 3">
            <a:extLst>
              <a:ext uri="{FF2B5EF4-FFF2-40B4-BE49-F238E27FC236}">
                <a16:creationId xmlns:a16="http://schemas.microsoft.com/office/drawing/2014/main" id="{A600CA21-D6A8-290D-6677-7AC53B2A8E75}"/>
              </a:ext>
            </a:extLst>
          </p:cNvPr>
          <p:cNvSpPr>
            <a:spLocks noGrp="1"/>
          </p:cNvSpPr>
          <p:nvPr>
            <p:ph type="sldNum" sz="quarter" idx="12"/>
          </p:nvPr>
        </p:nvSpPr>
        <p:spPr/>
        <p:txBody>
          <a:bodyPr/>
          <a:lstStyle/>
          <a:p>
            <a:fld id="{24452D1D-E356-4CF8-AD8C-AA5CE27C80DC}" type="slidenum">
              <a:rPr lang="en-US" smtClean="0"/>
              <a:t>8</a:t>
            </a:fld>
            <a:endParaRPr lang="en-US"/>
          </a:p>
        </p:txBody>
      </p:sp>
    </p:spTree>
    <p:extLst>
      <p:ext uri="{BB962C8B-B14F-4D97-AF65-F5344CB8AC3E}">
        <p14:creationId xmlns:p14="http://schemas.microsoft.com/office/powerpoint/2010/main" val="1551848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041BA-4399-B8A7-5AA2-D9D774B22ECF}"/>
              </a:ext>
            </a:extLst>
          </p:cNvPr>
          <p:cNvSpPr>
            <a:spLocks noGrp="1"/>
          </p:cNvSpPr>
          <p:nvPr>
            <p:ph type="title"/>
          </p:nvPr>
        </p:nvSpPr>
        <p:spPr/>
        <p:txBody>
          <a:bodyPr/>
          <a:lstStyle/>
          <a:p>
            <a:pPr algn="ctr"/>
            <a:r>
              <a:rPr lang="en-US" dirty="0"/>
              <a:t>ARCHITECTURE</a:t>
            </a:r>
          </a:p>
        </p:txBody>
      </p:sp>
      <p:sp>
        <p:nvSpPr>
          <p:cNvPr id="3" name="Content Placeholder 2">
            <a:extLst>
              <a:ext uri="{FF2B5EF4-FFF2-40B4-BE49-F238E27FC236}">
                <a16:creationId xmlns:a16="http://schemas.microsoft.com/office/drawing/2014/main" id="{7EAC2CF0-1F2A-F461-0111-3D6CDC3E6E69}"/>
              </a:ext>
            </a:extLst>
          </p:cNvPr>
          <p:cNvSpPr>
            <a:spLocks noGrp="1"/>
          </p:cNvSpPr>
          <p:nvPr>
            <p:ph idx="1"/>
          </p:nvPr>
        </p:nvSpPr>
        <p:spPr/>
        <p:txBody>
          <a:bodyPr/>
          <a:lstStyle/>
          <a:p>
            <a:pPr algn="just"/>
            <a:r>
              <a:rPr lang="en-US" b="1" dirty="0"/>
              <a:t>Frontend (React): </a:t>
            </a:r>
            <a:r>
              <a:rPr lang="en-US" dirty="0"/>
              <a:t>User interface for students, teachers, and administrators.</a:t>
            </a:r>
          </a:p>
          <a:p>
            <a:pPr algn="just"/>
            <a:r>
              <a:rPr lang="en-US" b="1" dirty="0"/>
              <a:t>Backend (Express.js): </a:t>
            </a:r>
            <a:r>
              <a:rPr lang="en-US" dirty="0"/>
              <a:t>Manages API calls, database interactions, and system logic.</a:t>
            </a:r>
          </a:p>
          <a:p>
            <a:pPr algn="just"/>
            <a:r>
              <a:rPr lang="en-US" b="1" dirty="0"/>
              <a:t>AI/ML Models: </a:t>
            </a:r>
            <a:r>
              <a:rPr lang="en-US" dirty="0"/>
              <a:t>Personalized quiz generation, performance tracking, and real-time feedback.</a:t>
            </a:r>
          </a:p>
          <a:p>
            <a:pPr algn="just"/>
            <a:r>
              <a:rPr lang="en-US" b="1" dirty="0"/>
              <a:t>Database: </a:t>
            </a:r>
            <a:r>
              <a:rPr lang="en-US" dirty="0"/>
              <a:t>Stores student profiles, quiz results, progress data, and community interactions.</a:t>
            </a:r>
          </a:p>
          <a:p>
            <a:pPr algn="just"/>
            <a:r>
              <a:rPr lang="en-US" b="1" dirty="0"/>
              <a:t>Support System: </a:t>
            </a:r>
            <a:r>
              <a:rPr lang="en-US" dirty="0"/>
              <a:t>Provides real-time feedback for grammar, pronunciation, and essay grading.</a:t>
            </a:r>
          </a:p>
          <a:p>
            <a:pPr algn="just"/>
            <a:r>
              <a:rPr lang="en-US" b="1" dirty="0"/>
              <a:t>Admin Control Panel: </a:t>
            </a:r>
            <a:r>
              <a:rPr lang="en-US" dirty="0"/>
              <a:t>For user management, system configuration, and performance tracking.</a:t>
            </a:r>
          </a:p>
        </p:txBody>
      </p:sp>
      <p:sp>
        <p:nvSpPr>
          <p:cNvPr id="4" name="Slide Number Placeholder 3">
            <a:extLst>
              <a:ext uri="{FF2B5EF4-FFF2-40B4-BE49-F238E27FC236}">
                <a16:creationId xmlns:a16="http://schemas.microsoft.com/office/drawing/2014/main" id="{A89CA985-A3EF-7AEA-064D-2696182D0F0A}"/>
              </a:ext>
            </a:extLst>
          </p:cNvPr>
          <p:cNvSpPr>
            <a:spLocks noGrp="1"/>
          </p:cNvSpPr>
          <p:nvPr>
            <p:ph type="sldNum" sz="quarter" idx="12"/>
          </p:nvPr>
        </p:nvSpPr>
        <p:spPr/>
        <p:txBody>
          <a:bodyPr/>
          <a:lstStyle/>
          <a:p>
            <a:fld id="{24452D1D-E356-4CF8-AD8C-AA5CE27C80DC}" type="slidenum">
              <a:rPr lang="en-US" smtClean="0"/>
              <a:t>9</a:t>
            </a:fld>
            <a:endParaRPr lang="en-US"/>
          </a:p>
        </p:txBody>
      </p:sp>
    </p:spTree>
    <p:extLst>
      <p:ext uri="{BB962C8B-B14F-4D97-AF65-F5344CB8AC3E}">
        <p14:creationId xmlns:p14="http://schemas.microsoft.com/office/powerpoint/2010/main" val="7666168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347</TotalTime>
  <Words>1035</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Times New Roman</vt:lpstr>
      <vt:lpstr>Trebuchet MS</vt:lpstr>
      <vt:lpstr>Wingdings 3</vt:lpstr>
      <vt:lpstr>Facet</vt:lpstr>
      <vt:lpstr>20CS821 – PROJECT WORK</vt:lpstr>
      <vt:lpstr>ABSTRACT</vt:lpstr>
      <vt:lpstr>Content</vt:lpstr>
      <vt:lpstr>INTRODUCTION</vt:lpstr>
      <vt:lpstr>EXISTING SYSTEM</vt:lpstr>
      <vt:lpstr>DRAWBACKS OF EXISTING SYSTEM</vt:lpstr>
      <vt:lpstr>PROPOSED SYSTEM</vt:lpstr>
      <vt:lpstr>ADVANTAGES OF PROPOSED SYSTEM</vt:lpstr>
      <vt:lpstr>ARCHITECTURE</vt:lpstr>
      <vt:lpstr>MODULES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Surendhar N D</dc:creator>
  <cp:lastModifiedBy>Surendhar N D</cp:lastModifiedBy>
  <cp:revision>8</cp:revision>
  <dcterms:created xsi:type="dcterms:W3CDTF">2024-10-23T06:05:52Z</dcterms:created>
  <dcterms:modified xsi:type="dcterms:W3CDTF">2024-12-08T17:38:06Z</dcterms:modified>
</cp:coreProperties>
</file>