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3" r:id="rId2"/>
    <p:sldId id="285" r:id="rId3"/>
    <p:sldId id="259" r:id="rId4"/>
    <p:sldId id="284" r:id="rId5"/>
    <p:sldId id="261" r:id="rId6"/>
    <p:sldId id="286"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7"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3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E995CA-4D87-40C0-9742-8EDA3812F356}" type="datetimeFigureOut">
              <a:rPr lang="en-IN" smtClean="0"/>
              <a:t>08-01-2020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86EF52-5910-4421-8A98-170F8C0FDA2C}" type="slidenum">
              <a:rPr lang="en-IN" smtClean="0"/>
              <a:t>‹#›</a:t>
            </a:fld>
            <a:endParaRPr lang="en-IN"/>
          </a:p>
        </p:txBody>
      </p:sp>
    </p:spTree>
    <p:extLst>
      <p:ext uri="{BB962C8B-B14F-4D97-AF65-F5344CB8AC3E}">
        <p14:creationId xmlns:p14="http://schemas.microsoft.com/office/powerpoint/2010/main" val="3653268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aseline="30000" dirty="0"/>
          </a:p>
        </p:txBody>
      </p:sp>
      <p:sp>
        <p:nvSpPr>
          <p:cNvPr id="4" name="Footer Placeholder 3"/>
          <p:cNvSpPr>
            <a:spLocks noGrp="1"/>
          </p:cNvSpPr>
          <p:nvPr>
            <p:ph type="ftr" sz="quarter" idx="10"/>
          </p:nvPr>
        </p:nvSpPr>
        <p:spPr/>
        <p:txBody>
          <a:bodyPr/>
          <a:lstStyle/>
          <a:p>
            <a:r>
              <a:rPr lang="en-US"/>
              <a:t>Speaker Name - Version ##</a:t>
            </a:r>
          </a:p>
        </p:txBody>
      </p:sp>
      <p:sp>
        <p:nvSpPr>
          <p:cNvPr id="5" name="Slide Number Placeholder 4"/>
          <p:cNvSpPr>
            <a:spLocks noGrp="1"/>
          </p:cNvSpPr>
          <p:nvPr>
            <p:ph type="sldNum" sz="quarter" idx="11"/>
          </p:nvPr>
        </p:nvSpPr>
        <p:spPr/>
        <p:txBody>
          <a:bodyPr/>
          <a:lstStyle/>
          <a:p>
            <a:fld id="{AA177954-F820-4125-B6DD-F07DB14523EB}" type="slidenum">
              <a:rPr lang="en-US" smtClean="0"/>
              <a:pPr/>
              <a:t>2</a:t>
            </a:fld>
            <a:endParaRPr lang="en-US"/>
          </a:p>
        </p:txBody>
      </p:sp>
    </p:spTree>
    <p:extLst>
      <p:ext uri="{BB962C8B-B14F-4D97-AF65-F5344CB8AC3E}">
        <p14:creationId xmlns:p14="http://schemas.microsoft.com/office/powerpoint/2010/main" val="3182207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aseline="30000" dirty="0"/>
          </a:p>
        </p:txBody>
      </p:sp>
      <p:sp>
        <p:nvSpPr>
          <p:cNvPr id="4" name="Footer Placeholder 3"/>
          <p:cNvSpPr>
            <a:spLocks noGrp="1"/>
          </p:cNvSpPr>
          <p:nvPr>
            <p:ph type="ftr" sz="quarter" idx="10"/>
          </p:nvPr>
        </p:nvSpPr>
        <p:spPr/>
        <p:txBody>
          <a:bodyPr/>
          <a:lstStyle/>
          <a:p>
            <a:r>
              <a:rPr lang="en-US"/>
              <a:t>Speaker Name - Version ##</a:t>
            </a:r>
          </a:p>
        </p:txBody>
      </p:sp>
      <p:sp>
        <p:nvSpPr>
          <p:cNvPr id="5" name="Slide Number Placeholder 4"/>
          <p:cNvSpPr>
            <a:spLocks noGrp="1"/>
          </p:cNvSpPr>
          <p:nvPr>
            <p:ph type="sldNum" sz="quarter" idx="11"/>
          </p:nvPr>
        </p:nvSpPr>
        <p:spPr/>
        <p:txBody>
          <a:bodyPr/>
          <a:lstStyle/>
          <a:p>
            <a:fld id="{AA177954-F820-4125-B6DD-F07DB14523EB}" type="slidenum">
              <a:rPr lang="en-US" smtClean="0"/>
              <a:pPr/>
              <a:t>4</a:t>
            </a:fld>
            <a:endParaRPr lang="en-US"/>
          </a:p>
        </p:txBody>
      </p:sp>
    </p:spTree>
    <p:extLst>
      <p:ext uri="{BB962C8B-B14F-4D97-AF65-F5344CB8AC3E}">
        <p14:creationId xmlns:p14="http://schemas.microsoft.com/office/powerpoint/2010/main" val="3182207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C341AAF-B72A-44C2-A9B2-99065B2A05E6}" type="datetimeFigureOut">
              <a:rPr lang="en-IN" smtClean="0"/>
              <a:t>06-01-2020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2C3E2B-C9C2-45C2-B1EB-B9D24C8955AB}" type="slidenum">
              <a:rPr lang="en-IN" smtClean="0"/>
              <a:t>‹#›</a:t>
            </a:fld>
            <a:endParaRPr lang="en-IN"/>
          </a:p>
        </p:txBody>
      </p:sp>
    </p:spTree>
    <p:extLst>
      <p:ext uri="{BB962C8B-B14F-4D97-AF65-F5344CB8AC3E}">
        <p14:creationId xmlns:p14="http://schemas.microsoft.com/office/powerpoint/2010/main" val="2593347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341AAF-B72A-44C2-A9B2-99065B2A05E6}" type="datetimeFigureOut">
              <a:rPr lang="en-IN" smtClean="0"/>
              <a:t>06-01-2020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2C3E2B-C9C2-45C2-B1EB-B9D24C8955AB}" type="slidenum">
              <a:rPr lang="en-IN" smtClean="0"/>
              <a:t>‹#›</a:t>
            </a:fld>
            <a:endParaRPr lang="en-IN"/>
          </a:p>
        </p:txBody>
      </p:sp>
    </p:spTree>
    <p:extLst>
      <p:ext uri="{BB962C8B-B14F-4D97-AF65-F5344CB8AC3E}">
        <p14:creationId xmlns:p14="http://schemas.microsoft.com/office/powerpoint/2010/main" val="2675845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341AAF-B72A-44C2-A9B2-99065B2A05E6}" type="datetimeFigureOut">
              <a:rPr lang="en-IN" smtClean="0"/>
              <a:t>06-01-2020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2C3E2B-C9C2-45C2-B1EB-B9D24C8955AB}" type="slidenum">
              <a:rPr lang="en-IN" smtClean="0"/>
              <a:t>‹#›</a:t>
            </a:fld>
            <a:endParaRPr lang="en-IN"/>
          </a:p>
        </p:txBody>
      </p:sp>
    </p:spTree>
    <p:extLst>
      <p:ext uri="{BB962C8B-B14F-4D97-AF65-F5344CB8AC3E}">
        <p14:creationId xmlns:p14="http://schemas.microsoft.com/office/powerpoint/2010/main" val="1189546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341AAF-B72A-44C2-A9B2-99065B2A05E6}" type="datetimeFigureOut">
              <a:rPr lang="en-IN" smtClean="0"/>
              <a:t>06-01-2020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2C3E2B-C9C2-45C2-B1EB-B9D24C8955AB}" type="slidenum">
              <a:rPr lang="en-IN" smtClean="0"/>
              <a:t>‹#›</a:t>
            </a:fld>
            <a:endParaRPr lang="en-IN"/>
          </a:p>
        </p:txBody>
      </p:sp>
    </p:spTree>
    <p:extLst>
      <p:ext uri="{BB962C8B-B14F-4D97-AF65-F5344CB8AC3E}">
        <p14:creationId xmlns:p14="http://schemas.microsoft.com/office/powerpoint/2010/main" val="1928490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341AAF-B72A-44C2-A9B2-99065B2A05E6}" type="datetimeFigureOut">
              <a:rPr lang="en-IN" smtClean="0"/>
              <a:t>06-01-2020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2C3E2B-C9C2-45C2-B1EB-B9D24C8955AB}" type="slidenum">
              <a:rPr lang="en-IN" smtClean="0"/>
              <a:t>‹#›</a:t>
            </a:fld>
            <a:endParaRPr lang="en-IN"/>
          </a:p>
        </p:txBody>
      </p:sp>
    </p:spTree>
    <p:extLst>
      <p:ext uri="{BB962C8B-B14F-4D97-AF65-F5344CB8AC3E}">
        <p14:creationId xmlns:p14="http://schemas.microsoft.com/office/powerpoint/2010/main" val="2383640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C341AAF-B72A-44C2-A9B2-99065B2A05E6}" type="datetimeFigureOut">
              <a:rPr lang="en-IN" smtClean="0"/>
              <a:t>06-01-2020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2C3E2B-C9C2-45C2-B1EB-B9D24C8955AB}" type="slidenum">
              <a:rPr lang="en-IN" smtClean="0"/>
              <a:t>‹#›</a:t>
            </a:fld>
            <a:endParaRPr lang="en-IN"/>
          </a:p>
        </p:txBody>
      </p:sp>
    </p:spTree>
    <p:extLst>
      <p:ext uri="{BB962C8B-B14F-4D97-AF65-F5344CB8AC3E}">
        <p14:creationId xmlns:p14="http://schemas.microsoft.com/office/powerpoint/2010/main" val="3086025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C341AAF-B72A-44C2-A9B2-99065B2A05E6}" type="datetimeFigureOut">
              <a:rPr lang="en-IN" smtClean="0"/>
              <a:t>06-01-2020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2C3E2B-C9C2-45C2-B1EB-B9D24C8955AB}" type="slidenum">
              <a:rPr lang="en-IN" smtClean="0"/>
              <a:t>‹#›</a:t>
            </a:fld>
            <a:endParaRPr lang="en-IN"/>
          </a:p>
        </p:txBody>
      </p:sp>
    </p:spTree>
    <p:extLst>
      <p:ext uri="{BB962C8B-B14F-4D97-AF65-F5344CB8AC3E}">
        <p14:creationId xmlns:p14="http://schemas.microsoft.com/office/powerpoint/2010/main" val="117710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C341AAF-B72A-44C2-A9B2-99065B2A05E6}" type="datetimeFigureOut">
              <a:rPr lang="en-IN" smtClean="0"/>
              <a:t>06-01-2020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2C3E2B-C9C2-45C2-B1EB-B9D24C8955AB}" type="slidenum">
              <a:rPr lang="en-IN" smtClean="0"/>
              <a:t>‹#›</a:t>
            </a:fld>
            <a:endParaRPr lang="en-IN"/>
          </a:p>
        </p:txBody>
      </p:sp>
    </p:spTree>
    <p:extLst>
      <p:ext uri="{BB962C8B-B14F-4D97-AF65-F5344CB8AC3E}">
        <p14:creationId xmlns:p14="http://schemas.microsoft.com/office/powerpoint/2010/main" val="1106854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341AAF-B72A-44C2-A9B2-99065B2A05E6}" type="datetimeFigureOut">
              <a:rPr lang="en-IN" smtClean="0"/>
              <a:t>06-01-2020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2C3E2B-C9C2-45C2-B1EB-B9D24C8955AB}" type="slidenum">
              <a:rPr lang="en-IN" smtClean="0"/>
              <a:t>‹#›</a:t>
            </a:fld>
            <a:endParaRPr lang="en-IN"/>
          </a:p>
        </p:txBody>
      </p:sp>
    </p:spTree>
    <p:extLst>
      <p:ext uri="{BB962C8B-B14F-4D97-AF65-F5344CB8AC3E}">
        <p14:creationId xmlns:p14="http://schemas.microsoft.com/office/powerpoint/2010/main" val="474661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341AAF-B72A-44C2-A9B2-99065B2A05E6}" type="datetimeFigureOut">
              <a:rPr lang="en-IN" smtClean="0"/>
              <a:t>06-01-2020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2C3E2B-C9C2-45C2-B1EB-B9D24C8955AB}" type="slidenum">
              <a:rPr lang="en-IN" smtClean="0"/>
              <a:t>‹#›</a:t>
            </a:fld>
            <a:endParaRPr lang="en-IN"/>
          </a:p>
        </p:txBody>
      </p:sp>
    </p:spTree>
    <p:extLst>
      <p:ext uri="{BB962C8B-B14F-4D97-AF65-F5344CB8AC3E}">
        <p14:creationId xmlns:p14="http://schemas.microsoft.com/office/powerpoint/2010/main" val="2078850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341AAF-B72A-44C2-A9B2-99065B2A05E6}" type="datetimeFigureOut">
              <a:rPr lang="en-IN" smtClean="0"/>
              <a:t>06-01-2020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2C3E2B-C9C2-45C2-B1EB-B9D24C8955AB}" type="slidenum">
              <a:rPr lang="en-IN" smtClean="0"/>
              <a:t>‹#›</a:t>
            </a:fld>
            <a:endParaRPr lang="en-IN"/>
          </a:p>
        </p:txBody>
      </p:sp>
    </p:spTree>
    <p:extLst>
      <p:ext uri="{BB962C8B-B14F-4D97-AF65-F5344CB8AC3E}">
        <p14:creationId xmlns:p14="http://schemas.microsoft.com/office/powerpoint/2010/main" val="2558063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41AAF-B72A-44C2-A9B2-99065B2A05E6}" type="datetimeFigureOut">
              <a:rPr lang="en-IN" smtClean="0"/>
              <a:t>06-01-2020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C3E2B-C9C2-45C2-B1EB-B9D24C8955AB}" type="slidenum">
              <a:rPr lang="en-IN" smtClean="0"/>
              <a:t>‹#›</a:t>
            </a:fld>
            <a:endParaRPr lang="en-IN"/>
          </a:p>
        </p:txBody>
      </p:sp>
    </p:spTree>
    <p:extLst>
      <p:ext uri="{BB962C8B-B14F-4D97-AF65-F5344CB8AC3E}">
        <p14:creationId xmlns:p14="http://schemas.microsoft.com/office/powerpoint/2010/main" val="4247655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t>TABLE OF CONTENTS:</a:t>
            </a:r>
            <a:endParaRPr lang="en-IN" sz="2000" dirty="0"/>
          </a:p>
        </p:txBody>
      </p:sp>
      <p:sp>
        <p:nvSpPr>
          <p:cNvPr id="3" name="Content Placeholder 2"/>
          <p:cNvSpPr>
            <a:spLocks noGrp="1"/>
          </p:cNvSpPr>
          <p:nvPr>
            <p:ph idx="1"/>
          </p:nvPr>
        </p:nvSpPr>
        <p:spPr/>
        <p:txBody>
          <a:bodyPr>
            <a:normAutofit lnSpcReduction="10000"/>
          </a:bodyPr>
          <a:lstStyle/>
          <a:p>
            <a:pPr marL="0" indent="0">
              <a:buNone/>
            </a:pPr>
            <a:r>
              <a:rPr lang="en-US" sz="1800" dirty="0" smtClean="0"/>
              <a:t>I.    INTRODUCTION</a:t>
            </a:r>
          </a:p>
          <a:p>
            <a:pPr marL="0" indent="0">
              <a:buNone/>
            </a:pPr>
            <a:r>
              <a:rPr lang="en-US" sz="1800" dirty="0" smtClean="0"/>
              <a:t>    A. Pricing</a:t>
            </a:r>
          </a:p>
          <a:p>
            <a:pPr>
              <a:buAutoNum type="arabicPeriod" startAt="2"/>
            </a:pPr>
            <a:r>
              <a:rPr lang="en-US" sz="1800" dirty="0" smtClean="0"/>
              <a:t>FTS</a:t>
            </a:r>
          </a:p>
          <a:p>
            <a:pPr>
              <a:buAutoNum type="arabicPeriod" startAt="2"/>
            </a:pPr>
            <a:r>
              <a:rPr lang="en-US" sz="1800" dirty="0" smtClean="0"/>
              <a:t>DETAILS</a:t>
            </a:r>
          </a:p>
          <a:p>
            <a:pPr marL="0" indent="0">
              <a:buNone/>
            </a:pPr>
            <a:r>
              <a:rPr lang="en-US" sz="1800" dirty="0" smtClean="0"/>
              <a:t>     A. </a:t>
            </a:r>
            <a:r>
              <a:rPr lang="en-US" sz="1800" dirty="0"/>
              <a:t>Detail Processing </a:t>
            </a:r>
            <a:r>
              <a:rPr lang="en-US" sz="1800" dirty="0" smtClean="0"/>
              <a:t>Logic</a:t>
            </a:r>
          </a:p>
          <a:p>
            <a:pPr marL="0" indent="0">
              <a:buNone/>
            </a:pPr>
            <a:r>
              <a:rPr lang="en-US" sz="1800" dirty="0"/>
              <a:t> </a:t>
            </a:r>
            <a:r>
              <a:rPr lang="en-US" sz="1800" dirty="0" smtClean="0"/>
              <a:t>    B. </a:t>
            </a:r>
            <a:r>
              <a:rPr lang="en-US" sz="1800" dirty="0"/>
              <a:t>Selection </a:t>
            </a:r>
            <a:r>
              <a:rPr lang="en-US" sz="1800" dirty="0" smtClean="0"/>
              <a:t>Screen</a:t>
            </a:r>
          </a:p>
          <a:p>
            <a:pPr marL="0" indent="0">
              <a:buNone/>
            </a:pPr>
            <a:r>
              <a:rPr lang="en-US" sz="1800" dirty="0"/>
              <a:t> </a:t>
            </a:r>
            <a:r>
              <a:rPr lang="en-US" sz="1800" dirty="0" smtClean="0"/>
              <a:t>    C. </a:t>
            </a:r>
            <a:r>
              <a:rPr lang="en-US" sz="1800" dirty="0"/>
              <a:t>Data Mapping </a:t>
            </a:r>
            <a:r>
              <a:rPr lang="en-US" sz="1800" dirty="0" smtClean="0"/>
              <a:t>Requirements</a:t>
            </a:r>
          </a:p>
          <a:p>
            <a:pPr marL="0" indent="0">
              <a:buNone/>
            </a:pPr>
            <a:r>
              <a:rPr lang="en-US" sz="1800" dirty="0"/>
              <a:t> </a:t>
            </a:r>
            <a:r>
              <a:rPr lang="en-US" sz="1800" dirty="0" smtClean="0"/>
              <a:t>    D. Dependencies</a:t>
            </a:r>
          </a:p>
          <a:p>
            <a:pPr marL="0" indent="0">
              <a:buNone/>
            </a:pPr>
            <a:r>
              <a:rPr lang="en-US" sz="1800" dirty="0"/>
              <a:t> </a:t>
            </a:r>
            <a:r>
              <a:rPr lang="en-US" sz="1800" dirty="0" smtClean="0"/>
              <a:t>    E. Constraints</a:t>
            </a:r>
          </a:p>
          <a:p>
            <a:pPr marL="0" indent="0">
              <a:buNone/>
            </a:pPr>
            <a:r>
              <a:rPr lang="en-US" sz="1800" dirty="0" smtClean="0"/>
              <a:t>     F. </a:t>
            </a:r>
            <a:r>
              <a:rPr lang="en-US" sz="1800" dirty="0"/>
              <a:t>Test </a:t>
            </a:r>
            <a:r>
              <a:rPr lang="en-US" sz="1800" dirty="0" smtClean="0"/>
              <a:t>Specification</a:t>
            </a:r>
          </a:p>
          <a:p>
            <a:pPr marL="0" indent="0">
              <a:buNone/>
            </a:pPr>
            <a:r>
              <a:rPr lang="en-US" sz="1800" dirty="0" smtClean="0"/>
              <a:t>4. Final Price</a:t>
            </a:r>
          </a:p>
          <a:p>
            <a:pPr marL="0" indent="0">
              <a:buNone/>
            </a:pPr>
            <a:endParaRPr lang="en-US" sz="1800" dirty="0" smtClean="0"/>
          </a:p>
          <a:p>
            <a:pPr>
              <a:buAutoNum type="arabicPeriod" startAt="2"/>
            </a:pPr>
            <a:endParaRPr lang="en-US" sz="1800" dirty="0" smtClean="0"/>
          </a:p>
          <a:p>
            <a:pPr marL="0" indent="0">
              <a:buNone/>
            </a:pPr>
            <a:r>
              <a:rPr lang="en-US" sz="1800" dirty="0" smtClean="0"/>
              <a:t>     </a:t>
            </a:r>
            <a:endParaRPr lang="en-IN" sz="1800" dirty="0"/>
          </a:p>
        </p:txBody>
      </p:sp>
    </p:spTree>
    <p:extLst>
      <p:ext uri="{BB962C8B-B14F-4D97-AF65-F5344CB8AC3E}">
        <p14:creationId xmlns:p14="http://schemas.microsoft.com/office/powerpoint/2010/main" val="1010515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a:bodyPr>
          <a:lstStyle/>
          <a:p>
            <a:pPr marL="0" lvl="0" indent="0">
              <a:buNone/>
            </a:pPr>
            <a:endParaRPr lang="en-US" sz="2000" b="1" dirty="0" smtClean="0"/>
          </a:p>
          <a:p>
            <a:pPr marL="0" lvl="0" indent="0">
              <a:buNone/>
            </a:pPr>
            <a:endParaRPr lang="en-US" sz="2000" b="1" dirty="0"/>
          </a:p>
          <a:p>
            <a:pPr marL="0" lvl="0" indent="0">
              <a:buNone/>
            </a:pPr>
            <a:r>
              <a:rPr lang="en-US" sz="2000" b="1" dirty="0" smtClean="0"/>
              <a:t>2) </a:t>
            </a:r>
            <a:r>
              <a:rPr lang="en-US" sz="2000" b="1" dirty="0" err="1" smtClean="0"/>
              <a:t>Pricebook</a:t>
            </a:r>
            <a:r>
              <a:rPr lang="en-US" sz="2000" b="1" dirty="0" smtClean="0"/>
              <a:t> </a:t>
            </a:r>
            <a:r>
              <a:rPr lang="en-US" sz="2000" b="1" dirty="0"/>
              <a:t>for AME – </a:t>
            </a:r>
            <a:r>
              <a:rPr lang="en-US" sz="1800" dirty="0"/>
              <a:t>Create below custom table. For the ROW (rest of the world) we need to go into below </a:t>
            </a:r>
            <a:r>
              <a:rPr lang="en-US" sz="1800" dirty="0" err="1"/>
              <a:t>pricebook</a:t>
            </a:r>
            <a:r>
              <a:rPr lang="en-US" sz="1800" dirty="0"/>
              <a:t> and apply the decommission or installation price on the quote.</a:t>
            </a:r>
            <a:endParaRPr lang="en-IN" sz="1800" dirty="0"/>
          </a:p>
          <a:p>
            <a:pPr marL="0" indent="0">
              <a:buNone/>
            </a:pPr>
            <a:r>
              <a:rPr lang="en-US" sz="1800" dirty="0"/>
              <a:t> </a:t>
            </a:r>
            <a:endParaRPr lang="en-IN" sz="1800" dirty="0"/>
          </a:p>
          <a:p>
            <a:r>
              <a:rPr lang="en-US" sz="1800" dirty="0"/>
              <a:t>Logic:  This table will be read only in below conditions.</a:t>
            </a:r>
            <a:endParaRPr lang="en-IN" sz="1800" dirty="0"/>
          </a:p>
          <a:p>
            <a:pPr lvl="0"/>
            <a:r>
              <a:rPr lang="en-US" sz="1800" dirty="0"/>
              <a:t>If the customer is other than TSMC  (will come from C4C)</a:t>
            </a:r>
            <a:endParaRPr lang="en-IN" sz="1800" dirty="0"/>
          </a:p>
          <a:p>
            <a:pPr lvl="0"/>
            <a:r>
              <a:rPr lang="en-US" sz="1800" dirty="0"/>
              <a:t>If the Region is AME (Will come from C4C customer)</a:t>
            </a:r>
            <a:endParaRPr lang="en-IN" sz="1800" dirty="0"/>
          </a:p>
          <a:p>
            <a:pPr lvl="0"/>
            <a:r>
              <a:rPr lang="en-US" sz="1800" dirty="0"/>
              <a:t>Pass the Tool type to </a:t>
            </a:r>
            <a:r>
              <a:rPr lang="en-US" sz="1800" dirty="0" smtClean="0"/>
              <a:t>the </a:t>
            </a:r>
            <a:r>
              <a:rPr lang="en-US" sz="1800" dirty="0"/>
              <a:t>relevant installation/de-installation price</a:t>
            </a:r>
            <a:endParaRPr lang="en-IN" sz="1800" dirty="0"/>
          </a:p>
          <a:p>
            <a:r>
              <a:rPr lang="en-US" sz="1800" dirty="0"/>
              <a:t>If number of hours changes and the difference between reference hours and the changed hours is &lt;20% then always go to the price </a:t>
            </a:r>
            <a:r>
              <a:rPr lang="en-US" sz="1800" dirty="0" smtClean="0"/>
              <a:t>book</a:t>
            </a:r>
          </a:p>
          <a:p>
            <a:endParaRPr lang="en-US" sz="1800" dirty="0"/>
          </a:p>
          <a:p>
            <a:pPr marL="0" indent="0">
              <a:buNone/>
            </a:pPr>
            <a:r>
              <a:rPr lang="en-US" sz="1800" dirty="0" smtClean="0"/>
              <a:t>Table name in CPQ : </a:t>
            </a:r>
            <a:r>
              <a:rPr lang="en-IN" sz="1800" b="1" dirty="0" smtClean="0"/>
              <a:t>TBL_FTS_PRICEBOOK</a:t>
            </a:r>
          </a:p>
          <a:p>
            <a:pPr marL="0" indent="0">
              <a:buNone/>
            </a:pPr>
            <a:endParaRPr lang="en-IN" sz="1800" dirty="0"/>
          </a:p>
        </p:txBody>
      </p:sp>
    </p:spTree>
    <p:extLst>
      <p:ext uri="{BB962C8B-B14F-4D97-AF65-F5344CB8AC3E}">
        <p14:creationId xmlns:p14="http://schemas.microsoft.com/office/powerpoint/2010/main" val="747662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pPr marL="0" lvl="0" indent="0">
              <a:buNone/>
            </a:pPr>
            <a:endParaRPr lang="en-US" sz="2000" b="1" dirty="0" smtClean="0"/>
          </a:p>
          <a:p>
            <a:pPr marL="0" lvl="0" indent="0">
              <a:buNone/>
            </a:pPr>
            <a:endParaRPr lang="en-US" sz="2000" b="1" dirty="0"/>
          </a:p>
          <a:p>
            <a:pPr marL="0" lvl="0" indent="0">
              <a:buNone/>
            </a:pPr>
            <a:r>
              <a:rPr lang="en-US" sz="2000" b="1" dirty="0" smtClean="0"/>
              <a:t>3) </a:t>
            </a:r>
            <a:r>
              <a:rPr lang="en-US" sz="2000" b="1" dirty="0" err="1" smtClean="0"/>
              <a:t>Pricebook</a:t>
            </a:r>
            <a:r>
              <a:rPr lang="en-US" sz="2000" b="1" dirty="0" smtClean="0"/>
              <a:t> </a:t>
            </a:r>
            <a:r>
              <a:rPr lang="en-US" sz="2000" b="1" dirty="0"/>
              <a:t>for AMSEA – </a:t>
            </a:r>
            <a:r>
              <a:rPr lang="en-US" sz="1800" dirty="0"/>
              <a:t>Create below custom table. For the ROW (rest of the world) we need to go into below </a:t>
            </a:r>
            <a:r>
              <a:rPr lang="en-US" sz="1800" dirty="0" err="1"/>
              <a:t>pricebook</a:t>
            </a:r>
            <a:r>
              <a:rPr lang="en-US" sz="1800" dirty="0"/>
              <a:t> and apply the decommission or installation price on the quote</a:t>
            </a:r>
            <a:r>
              <a:rPr lang="en-US" sz="1800" dirty="0" smtClean="0"/>
              <a:t>.</a:t>
            </a:r>
          </a:p>
          <a:p>
            <a:pPr marL="0" lvl="0" indent="0">
              <a:buNone/>
            </a:pPr>
            <a:endParaRPr lang="en-IN" sz="1800" dirty="0"/>
          </a:p>
          <a:p>
            <a:r>
              <a:rPr lang="en-US" sz="1800" dirty="0"/>
              <a:t>Logic:  This table will be read only in below conditions.</a:t>
            </a:r>
            <a:endParaRPr lang="en-IN" sz="1800" dirty="0"/>
          </a:p>
          <a:p>
            <a:pPr lvl="0"/>
            <a:r>
              <a:rPr lang="en-US" sz="1800" dirty="0"/>
              <a:t>If the customer is other than TSMC  (will come from C4C)</a:t>
            </a:r>
            <a:endParaRPr lang="en-IN" sz="1800" dirty="0"/>
          </a:p>
          <a:p>
            <a:pPr lvl="0"/>
            <a:r>
              <a:rPr lang="en-US" sz="1800" dirty="0"/>
              <a:t>If the Region is AMSEA (Will come from C4C customer)</a:t>
            </a:r>
            <a:endParaRPr lang="en-IN" sz="1800" dirty="0"/>
          </a:p>
          <a:p>
            <a:pPr lvl="0"/>
            <a:r>
              <a:rPr lang="en-US" sz="1800" dirty="0"/>
              <a:t>Pass the Tool type to  the relevant installation/de-installation price</a:t>
            </a:r>
            <a:endParaRPr lang="en-IN" sz="1800" dirty="0"/>
          </a:p>
          <a:p>
            <a:r>
              <a:rPr lang="en-US" sz="1800" dirty="0"/>
              <a:t>If number of hours changes and the difference between reference hours and the changed hours is &lt;20% then always go to the price </a:t>
            </a:r>
            <a:r>
              <a:rPr lang="en-US" sz="1800" dirty="0" smtClean="0"/>
              <a:t>book</a:t>
            </a:r>
          </a:p>
          <a:p>
            <a:pPr marL="0" indent="0">
              <a:buNone/>
            </a:pPr>
            <a:endParaRPr lang="en-US" sz="1800" dirty="0"/>
          </a:p>
          <a:p>
            <a:pPr marL="0" indent="0">
              <a:buNone/>
            </a:pPr>
            <a:r>
              <a:rPr lang="en-US" sz="1800" dirty="0" smtClean="0"/>
              <a:t>Table name in CPQ : </a:t>
            </a:r>
            <a:r>
              <a:rPr lang="en-IN" sz="1800" b="1" dirty="0" smtClean="0"/>
              <a:t>TBL_FTS_PRICEBOOK</a:t>
            </a:r>
          </a:p>
          <a:p>
            <a:pPr marL="0" indent="0">
              <a:buNone/>
            </a:pPr>
            <a:endParaRPr lang="en-IN" sz="1800" dirty="0"/>
          </a:p>
        </p:txBody>
      </p:sp>
    </p:spTree>
    <p:extLst>
      <p:ext uri="{BB962C8B-B14F-4D97-AF65-F5344CB8AC3E}">
        <p14:creationId xmlns:p14="http://schemas.microsoft.com/office/powerpoint/2010/main" val="2186274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buNone/>
            </a:pPr>
            <a:r>
              <a:rPr lang="en-US" sz="2000" b="1" dirty="0" smtClean="0"/>
              <a:t>4) </a:t>
            </a:r>
            <a:r>
              <a:rPr lang="en-US" sz="2000" b="1" dirty="0" err="1" smtClean="0"/>
              <a:t>Pricebook</a:t>
            </a:r>
            <a:r>
              <a:rPr lang="en-US" sz="2000" b="1" dirty="0" smtClean="0"/>
              <a:t> </a:t>
            </a:r>
            <a:r>
              <a:rPr lang="en-US" sz="2000" b="1" dirty="0"/>
              <a:t>for AMC</a:t>
            </a:r>
            <a:r>
              <a:rPr lang="en-US" sz="2000" dirty="0"/>
              <a:t>– </a:t>
            </a:r>
            <a:r>
              <a:rPr lang="en-US" sz="1800" dirty="0"/>
              <a:t>Create below custom table. For the ROW (rest of the world) we need to go into below </a:t>
            </a:r>
            <a:r>
              <a:rPr lang="en-US" sz="1800" dirty="0" err="1"/>
              <a:t>pricebook</a:t>
            </a:r>
            <a:r>
              <a:rPr lang="en-US" sz="1800" dirty="0"/>
              <a:t> and apply the decommission or installation price on the quote</a:t>
            </a:r>
            <a:r>
              <a:rPr lang="en-US" sz="1800" dirty="0" smtClean="0"/>
              <a:t>.</a:t>
            </a:r>
          </a:p>
          <a:p>
            <a:pPr marL="0" lvl="0" indent="0">
              <a:buNone/>
            </a:pPr>
            <a:endParaRPr lang="en-IN" sz="1800" dirty="0"/>
          </a:p>
          <a:p>
            <a:r>
              <a:rPr lang="en-US" sz="1800" dirty="0"/>
              <a:t>Logic:  This table will be read only in below conditions.</a:t>
            </a:r>
            <a:endParaRPr lang="en-IN" sz="1800" dirty="0"/>
          </a:p>
          <a:p>
            <a:pPr lvl="0"/>
            <a:r>
              <a:rPr lang="en-US" sz="1800" dirty="0"/>
              <a:t>If the customer is other than TSMC  (will come from C4C)</a:t>
            </a:r>
            <a:endParaRPr lang="en-IN" sz="1800" dirty="0"/>
          </a:p>
          <a:p>
            <a:pPr lvl="0"/>
            <a:r>
              <a:rPr lang="en-US" sz="1800" dirty="0"/>
              <a:t>If the Region is AMC (Will come from C4C customer)</a:t>
            </a:r>
            <a:endParaRPr lang="en-IN" sz="1800" dirty="0"/>
          </a:p>
          <a:p>
            <a:pPr lvl="0"/>
            <a:r>
              <a:rPr lang="en-US" sz="1800" dirty="0"/>
              <a:t>Pass the Tool type to  the relevant installation/de-installation price</a:t>
            </a:r>
            <a:endParaRPr lang="en-IN" sz="1800" dirty="0"/>
          </a:p>
          <a:p>
            <a:r>
              <a:rPr lang="en-US" sz="1800" dirty="0"/>
              <a:t>If number of hours changes and the difference between reference hours and the changed hours is &lt;20% then always go to </a:t>
            </a:r>
            <a:r>
              <a:rPr lang="en-US" sz="1800" dirty="0" smtClean="0"/>
              <a:t>the </a:t>
            </a:r>
            <a:r>
              <a:rPr lang="en-US" sz="1800" dirty="0"/>
              <a:t>price </a:t>
            </a:r>
            <a:r>
              <a:rPr lang="en-US" sz="1800" dirty="0" smtClean="0"/>
              <a:t>book</a:t>
            </a:r>
          </a:p>
          <a:p>
            <a:endParaRPr lang="en-US" sz="1800" dirty="0"/>
          </a:p>
          <a:p>
            <a:pPr marL="0" indent="0">
              <a:buNone/>
            </a:pPr>
            <a:r>
              <a:rPr lang="en-US" sz="1800" dirty="0" smtClean="0"/>
              <a:t>Table name in CPQ : </a:t>
            </a:r>
            <a:r>
              <a:rPr lang="en-IN" sz="1800" b="1" dirty="0" smtClean="0"/>
              <a:t>TBL_FTS_PRICEBOOK</a:t>
            </a:r>
          </a:p>
          <a:p>
            <a:pPr marL="0" indent="0">
              <a:buNone/>
            </a:pPr>
            <a:endParaRPr lang="en-IN" sz="1800" dirty="0"/>
          </a:p>
        </p:txBody>
      </p:sp>
    </p:spTree>
    <p:extLst>
      <p:ext uri="{BB962C8B-B14F-4D97-AF65-F5344CB8AC3E}">
        <p14:creationId xmlns:p14="http://schemas.microsoft.com/office/powerpoint/2010/main" val="25442605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buNone/>
            </a:pPr>
            <a:r>
              <a:rPr lang="en-US" sz="2000" b="1" dirty="0" smtClean="0"/>
              <a:t>5) </a:t>
            </a:r>
            <a:r>
              <a:rPr lang="en-US" sz="2000" b="1" dirty="0" err="1" smtClean="0"/>
              <a:t>Pricebook</a:t>
            </a:r>
            <a:r>
              <a:rPr lang="en-US" sz="2000" b="1" dirty="0" smtClean="0"/>
              <a:t> </a:t>
            </a:r>
            <a:r>
              <a:rPr lang="en-US" sz="2000" b="1" dirty="0"/>
              <a:t>for AMT– </a:t>
            </a:r>
            <a:r>
              <a:rPr lang="en-US" sz="1800" dirty="0"/>
              <a:t>Create below custom table. For the ROW (rest of the world) we need to go into below </a:t>
            </a:r>
            <a:r>
              <a:rPr lang="en-US" sz="1800" dirty="0" err="1"/>
              <a:t>pricebook</a:t>
            </a:r>
            <a:r>
              <a:rPr lang="en-US" sz="1800" dirty="0"/>
              <a:t> and apply the decommission or installation price on the quote</a:t>
            </a:r>
            <a:r>
              <a:rPr lang="en-US" sz="1800" dirty="0" smtClean="0"/>
              <a:t>.</a:t>
            </a:r>
            <a:endParaRPr lang="en-IN" sz="1800" dirty="0" smtClean="0"/>
          </a:p>
          <a:p>
            <a:pPr marL="0" lvl="0" indent="0">
              <a:buNone/>
            </a:pPr>
            <a:endParaRPr lang="en-IN" sz="1800" dirty="0"/>
          </a:p>
          <a:p>
            <a:r>
              <a:rPr lang="en-US" sz="1800" dirty="0"/>
              <a:t>Logic:  This table will be read only in below conditions.</a:t>
            </a:r>
            <a:endParaRPr lang="en-IN" sz="1800" dirty="0"/>
          </a:p>
          <a:p>
            <a:pPr lvl="0"/>
            <a:r>
              <a:rPr lang="en-US" sz="1800" dirty="0"/>
              <a:t>If the customer is other than TSMC  (will come from C4C)</a:t>
            </a:r>
            <a:endParaRPr lang="en-IN" sz="1800" dirty="0"/>
          </a:p>
          <a:p>
            <a:pPr lvl="0"/>
            <a:r>
              <a:rPr lang="en-US" sz="1800" dirty="0"/>
              <a:t>If the Region is AMT (Will come from C4C customer)</a:t>
            </a:r>
            <a:endParaRPr lang="en-IN" sz="1800" dirty="0"/>
          </a:p>
          <a:p>
            <a:r>
              <a:rPr lang="en-US" sz="1800" dirty="0"/>
              <a:t>Pass the Tool type to  the relevant installation/de-installation </a:t>
            </a:r>
            <a:r>
              <a:rPr lang="en-US" sz="1800" dirty="0" smtClean="0"/>
              <a:t>price</a:t>
            </a:r>
          </a:p>
          <a:p>
            <a:pPr lvl="0"/>
            <a:r>
              <a:rPr lang="en-US" sz="1800" dirty="0"/>
              <a:t>If number of hours changes and the difference between reference hours and the changed hours is &lt;20% then always go to the price </a:t>
            </a:r>
            <a:r>
              <a:rPr lang="en-US" sz="1800" dirty="0" smtClean="0"/>
              <a:t>book</a:t>
            </a:r>
          </a:p>
          <a:p>
            <a:pPr lvl="0"/>
            <a:endParaRPr lang="en-US" sz="1800" dirty="0"/>
          </a:p>
          <a:p>
            <a:pPr marL="0" indent="0">
              <a:buNone/>
            </a:pPr>
            <a:r>
              <a:rPr lang="en-US" sz="1800" dirty="0" smtClean="0"/>
              <a:t>Table name in CPQ : </a:t>
            </a:r>
            <a:r>
              <a:rPr lang="en-IN" sz="1800" b="1" dirty="0" smtClean="0"/>
              <a:t>TBL_FTS_PRICEBOOK</a:t>
            </a:r>
          </a:p>
          <a:p>
            <a:pPr marL="0" lvl="0" indent="0">
              <a:buNone/>
            </a:pPr>
            <a:endParaRPr lang="en-IN" sz="1800" dirty="0"/>
          </a:p>
          <a:p>
            <a:endParaRPr lang="en-IN" dirty="0"/>
          </a:p>
        </p:txBody>
      </p:sp>
    </p:spTree>
    <p:extLst>
      <p:ext uri="{BB962C8B-B14F-4D97-AF65-F5344CB8AC3E}">
        <p14:creationId xmlns:p14="http://schemas.microsoft.com/office/powerpoint/2010/main" val="2589662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buNone/>
            </a:pPr>
            <a:r>
              <a:rPr lang="en-US" sz="2000" b="1" dirty="0" smtClean="0"/>
              <a:t>6) </a:t>
            </a:r>
            <a:r>
              <a:rPr lang="en-US" sz="2000" b="1" dirty="0" err="1" smtClean="0"/>
              <a:t>Pricebook</a:t>
            </a:r>
            <a:r>
              <a:rPr lang="en-US" sz="2000" b="1" dirty="0" smtClean="0"/>
              <a:t> </a:t>
            </a:r>
            <a:r>
              <a:rPr lang="en-US" sz="2000" b="1" dirty="0"/>
              <a:t>for AMJ– </a:t>
            </a:r>
            <a:r>
              <a:rPr lang="en-US" sz="1800" dirty="0"/>
              <a:t>Create below custom table. For the ROW (rest of the world) we need to go into below </a:t>
            </a:r>
            <a:r>
              <a:rPr lang="en-US" sz="1800" dirty="0" err="1"/>
              <a:t>pricebook</a:t>
            </a:r>
            <a:r>
              <a:rPr lang="en-US" sz="1800" dirty="0"/>
              <a:t> and apply the decommission or installation price on the quote.</a:t>
            </a:r>
            <a:endParaRPr lang="en-IN" sz="1800" dirty="0"/>
          </a:p>
          <a:p>
            <a:pPr marL="0" indent="0">
              <a:buNone/>
            </a:pPr>
            <a:endParaRPr lang="en-IN" sz="1800" dirty="0"/>
          </a:p>
          <a:p>
            <a:r>
              <a:rPr lang="en-US" sz="1800" dirty="0"/>
              <a:t>Logic:  This table will be read only in below conditions.</a:t>
            </a:r>
            <a:endParaRPr lang="en-IN" sz="1800" dirty="0"/>
          </a:p>
          <a:p>
            <a:r>
              <a:rPr lang="en-US" sz="1800" dirty="0"/>
              <a:t>If the customer is other than TSMC  (will come from C4C</a:t>
            </a:r>
            <a:r>
              <a:rPr lang="en-US" sz="1800" dirty="0" smtClean="0"/>
              <a:t>)</a:t>
            </a:r>
          </a:p>
          <a:p>
            <a:pPr lvl="0"/>
            <a:r>
              <a:rPr lang="en-US" sz="1800" dirty="0"/>
              <a:t>If the Region is AMJ (Will come from C4C customer)</a:t>
            </a:r>
            <a:endParaRPr lang="en-IN" sz="1800" dirty="0"/>
          </a:p>
          <a:p>
            <a:pPr lvl="0"/>
            <a:r>
              <a:rPr lang="en-US" sz="1800" dirty="0"/>
              <a:t>Pass the Tool type to  the relevant installation/de-installation price</a:t>
            </a:r>
            <a:endParaRPr lang="en-IN" sz="1800" dirty="0"/>
          </a:p>
          <a:p>
            <a:pPr lvl="0"/>
            <a:r>
              <a:rPr lang="en-US" sz="1800" dirty="0"/>
              <a:t>If number of hours changes and the difference between reference hours and the changed hours is &lt;20% then always go to the price </a:t>
            </a:r>
            <a:r>
              <a:rPr lang="en-US" sz="1800" dirty="0" smtClean="0"/>
              <a:t>book</a:t>
            </a:r>
          </a:p>
          <a:p>
            <a:pPr lvl="0"/>
            <a:endParaRPr lang="en-US" sz="1800" dirty="0"/>
          </a:p>
          <a:p>
            <a:pPr marL="0" indent="0">
              <a:buNone/>
            </a:pPr>
            <a:r>
              <a:rPr lang="en-US" sz="1800" dirty="0" smtClean="0"/>
              <a:t>Table name in CPQ : </a:t>
            </a:r>
            <a:r>
              <a:rPr lang="en-IN" sz="1800" b="1" dirty="0" smtClean="0"/>
              <a:t>TBL_FTS_PRICEBOOK</a:t>
            </a:r>
          </a:p>
          <a:p>
            <a:pPr marL="0" lvl="0" indent="0">
              <a:buNone/>
            </a:pPr>
            <a:endParaRPr lang="en-IN" sz="1800" dirty="0"/>
          </a:p>
          <a:p>
            <a:endParaRPr lang="en-IN" dirty="0"/>
          </a:p>
        </p:txBody>
      </p:sp>
    </p:spTree>
    <p:extLst>
      <p:ext uri="{BB962C8B-B14F-4D97-AF65-F5344CB8AC3E}">
        <p14:creationId xmlns:p14="http://schemas.microsoft.com/office/powerpoint/2010/main" val="18958834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buNone/>
            </a:pPr>
            <a:r>
              <a:rPr lang="en-US" sz="2000" b="1" dirty="0" smtClean="0"/>
              <a:t>7) </a:t>
            </a:r>
            <a:r>
              <a:rPr lang="en-US" sz="2000" b="1" dirty="0" err="1" smtClean="0"/>
              <a:t>Pricebook</a:t>
            </a:r>
            <a:r>
              <a:rPr lang="en-US" sz="2000" b="1" dirty="0" smtClean="0"/>
              <a:t> </a:t>
            </a:r>
            <a:r>
              <a:rPr lang="en-US" sz="2000" b="1" dirty="0"/>
              <a:t>for AMK– </a:t>
            </a:r>
            <a:r>
              <a:rPr lang="en-US" sz="1800" dirty="0"/>
              <a:t>Create below custom table. For the ROW (rest of the world) we need to go into below </a:t>
            </a:r>
            <a:r>
              <a:rPr lang="en-US" sz="1800" dirty="0" err="1"/>
              <a:t>pricebook</a:t>
            </a:r>
            <a:r>
              <a:rPr lang="en-US" sz="1800" dirty="0"/>
              <a:t> and apply the decommission or installation price on the quote.</a:t>
            </a:r>
            <a:endParaRPr lang="en-IN" sz="1800" dirty="0"/>
          </a:p>
          <a:p>
            <a:pPr marL="0" indent="0">
              <a:buNone/>
            </a:pPr>
            <a:endParaRPr lang="en-IN" sz="1800" dirty="0"/>
          </a:p>
          <a:p>
            <a:r>
              <a:rPr lang="en-US" sz="1800" dirty="0"/>
              <a:t>Logic:  This table will be read only in below conditions.</a:t>
            </a:r>
            <a:endParaRPr lang="en-IN" sz="1800" dirty="0"/>
          </a:p>
          <a:p>
            <a:pPr lvl="0"/>
            <a:r>
              <a:rPr lang="en-US" sz="1800" dirty="0"/>
              <a:t>If the customer is other than TSMC  (will come from C4C)</a:t>
            </a:r>
            <a:endParaRPr lang="en-IN" sz="1800" dirty="0"/>
          </a:p>
          <a:p>
            <a:pPr lvl="0"/>
            <a:r>
              <a:rPr lang="en-US" sz="1800" dirty="0"/>
              <a:t>If the Region is AMK (Will come from C4C customer)</a:t>
            </a:r>
            <a:endParaRPr lang="en-IN" sz="1800" dirty="0"/>
          </a:p>
          <a:p>
            <a:pPr lvl="0"/>
            <a:r>
              <a:rPr lang="en-US" sz="1800" dirty="0"/>
              <a:t>Pass the Tool type to  the relevant installation/de-installation price</a:t>
            </a:r>
            <a:endParaRPr lang="en-IN" sz="1800" dirty="0"/>
          </a:p>
          <a:p>
            <a:r>
              <a:rPr lang="en-US" sz="1800" dirty="0"/>
              <a:t>If number of hours changes and the difference between reference hours and the changed hours is &lt;20% then always go to the price </a:t>
            </a:r>
            <a:r>
              <a:rPr lang="en-US" sz="1800" dirty="0" smtClean="0"/>
              <a:t>book</a:t>
            </a:r>
          </a:p>
          <a:p>
            <a:endParaRPr lang="en-US" sz="1800" dirty="0"/>
          </a:p>
          <a:p>
            <a:pPr marL="0" indent="0">
              <a:buNone/>
            </a:pPr>
            <a:r>
              <a:rPr lang="en-US" sz="1800" dirty="0" smtClean="0"/>
              <a:t>Table name in CPQ : </a:t>
            </a:r>
            <a:r>
              <a:rPr lang="en-IN" sz="1800" b="1" dirty="0" smtClean="0"/>
              <a:t>TBL_FTS_PRICEBOOK</a:t>
            </a:r>
          </a:p>
          <a:p>
            <a:pPr marL="0" indent="0">
              <a:buNone/>
            </a:pPr>
            <a:endParaRPr lang="en-IN" sz="1800" dirty="0"/>
          </a:p>
        </p:txBody>
      </p:sp>
    </p:spTree>
    <p:extLst>
      <p:ext uri="{BB962C8B-B14F-4D97-AF65-F5344CB8AC3E}">
        <p14:creationId xmlns:p14="http://schemas.microsoft.com/office/powerpoint/2010/main" val="2379125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pPr marL="0" indent="0">
              <a:buNone/>
            </a:pPr>
            <a:r>
              <a:rPr lang="en-US" sz="3600" b="1" dirty="0"/>
              <a:t>For ROW Customer, we will always read above price book except</a:t>
            </a:r>
            <a:r>
              <a:rPr lang="en-US" sz="3600" b="1" dirty="0" smtClean="0"/>
              <a:t>:- </a:t>
            </a:r>
            <a:r>
              <a:rPr lang="en-US" dirty="0" smtClean="0"/>
              <a:t> </a:t>
            </a:r>
          </a:p>
          <a:p>
            <a:pPr marL="0" indent="0">
              <a:buNone/>
            </a:pPr>
            <a:endParaRPr lang="en-IN" dirty="0"/>
          </a:p>
          <a:p>
            <a:pPr marL="0" lvl="0" indent="0">
              <a:buNone/>
            </a:pPr>
            <a:r>
              <a:rPr lang="en-US" sz="3300" dirty="0"/>
              <a:t>If the reference hours are changed by the sales rep and if the difference between reference hours and changed hours are &gt;20% then we need to apply the below logic.</a:t>
            </a:r>
            <a:endParaRPr lang="en-IN" sz="3300" dirty="0"/>
          </a:p>
          <a:p>
            <a:pPr marL="0" lvl="0" indent="0">
              <a:buNone/>
            </a:pPr>
            <a:r>
              <a:rPr lang="en-US" sz="3300" dirty="0"/>
              <a:t>Pick the reference hours changed on the configuration/quote</a:t>
            </a:r>
            <a:endParaRPr lang="en-IN" sz="3300" dirty="0"/>
          </a:p>
          <a:p>
            <a:pPr lvl="0"/>
            <a:r>
              <a:rPr lang="en-US" sz="3300" dirty="0"/>
              <a:t>De-Installation Hours</a:t>
            </a:r>
            <a:endParaRPr lang="en-IN" sz="3300" dirty="0"/>
          </a:p>
          <a:p>
            <a:pPr lvl="1"/>
            <a:r>
              <a:rPr lang="en-US" sz="3300" dirty="0"/>
              <a:t>CE Hours </a:t>
            </a:r>
            <a:endParaRPr lang="en-IN" sz="3300" dirty="0"/>
          </a:p>
          <a:p>
            <a:pPr lvl="1"/>
            <a:r>
              <a:rPr lang="en-US" sz="3300" dirty="0"/>
              <a:t>Tech. Hours</a:t>
            </a:r>
            <a:endParaRPr lang="en-IN" sz="3300" dirty="0"/>
          </a:p>
          <a:p>
            <a:pPr lvl="0"/>
            <a:r>
              <a:rPr lang="en-US" sz="3300" dirty="0"/>
              <a:t>Installation </a:t>
            </a:r>
            <a:r>
              <a:rPr lang="en-US" sz="3300" dirty="0" smtClean="0"/>
              <a:t>Hours</a:t>
            </a:r>
            <a:endParaRPr lang="en-IN" sz="3300" dirty="0" smtClean="0"/>
          </a:p>
          <a:p>
            <a:pPr lvl="1"/>
            <a:r>
              <a:rPr lang="en-US" sz="3300" dirty="0" smtClean="0"/>
              <a:t>CE Hours </a:t>
            </a:r>
            <a:endParaRPr lang="en-IN" sz="3300" dirty="0" smtClean="0"/>
          </a:p>
          <a:p>
            <a:pPr lvl="1"/>
            <a:r>
              <a:rPr lang="en-US" sz="3300" dirty="0" smtClean="0"/>
              <a:t>Tech</a:t>
            </a:r>
            <a:r>
              <a:rPr lang="en-US" sz="3300" dirty="0"/>
              <a:t>. Hours</a:t>
            </a:r>
            <a:endParaRPr lang="en-IN" sz="3300" dirty="0"/>
          </a:p>
          <a:p>
            <a:pPr marL="0" indent="0">
              <a:buNone/>
            </a:pPr>
            <a:endParaRPr lang="en-IN" sz="3300" dirty="0"/>
          </a:p>
          <a:p>
            <a:pPr lvl="0"/>
            <a:r>
              <a:rPr lang="en-US" sz="3300" dirty="0"/>
              <a:t>Read the FTS Labor price table by passing the region e.g. AMNA and take the CE price and Tech Price.</a:t>
            </a:r>
            <a:endParaRPr lang="en-IN" sz="3300" dirty="0"/>
          </a:p>
          <a:p>
            <a:pPr lvl="0"/>
            <a:r>
              <a:rPr lang="en-US" sz="3300" dirty="0"/>
              <a:t>Multiply the CE price *CE Hours ( $100*50 = $5000) is the DE installation price</a:t>
            </a:r>
            <a:endParaRPr lang="en-IN" sz="3300" dirty="0"/>
          </a:p>
          <a:p>
            <a:pPr lvl="0"/>
            <a:r>
              <a:rPr lang="en-US" sz="3300" dirty="0"/>
              <a:t>Multiply the Tech price *tech Hours ( $100*50 = $5000) is the installation price</a:t>
            </a:r>
            <a:endParaRPr lang="en-IN" sz="3300" dirty="0"/>
          </a:p>
          <a:p>
            <a:r>
              <a:rPr lang="en-US" sz="3300" dirty="0" smtClean="0"/>
              <a:t>Below </a:t>
            </a:r>
            <a:r>
              <a:rPr lang="en-US" sz="3300" dirty="0"/>
              <a:t>hours will be populated for ROW Hours table and user will be able to change them manually. If changed then apply the above logic.</a:t>
            </a:r>
            <a:endParaRPr lang="en-IN" sz="3300" dirty="0"/>
          </a:p>
          <a:p>
            <a:endParaRPr lang="en-IN" dirty="0"/>
          </a:p>
        </p:txBody>
      </p:sp>
    </p:spTree>
    <p:extLst>
      <p:ext uri="{BB962C8B-B14F-4D97-AF65-F5344CB8AC3E}">
        <p14:creationId xmlns:p14="http://schemas.microsoft.com/office/powerpoint/2010/main" val="34805265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9578" y="1970784"/>
            <a:ext cx="7664844" cy="3784795"/>
          </a:xfrm>
        </p:spPr>
      </p:pic>
    </p:spTree>
    <p:extLst>
      <p:ext uri="{BB962C8B-B14F-4D97-AF65-F5344CB8AC3E}">
        <p14:creationId xmlns:p14="http://schemas.microsoft.com/office/powerpoint/2010/main" val="38818189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buNone/>
            </a:pPr>
            <a:r>
              <a:rPr lang="en-US" sz="2000" b="1" dirty="0"/>
              <a:t>FTS Labor price by Region</a:t>
            </a:r>
            <a:endParaRPr lang="en-IN" sz="2000" dirty="0"/>
          </a:p>
          <a:p>
            <a:pPr marL="0" indent="0">
              <a:buNone/>
            </a:pPr>
            <a:endParaRPr lang="en-IN" sz="1800" dirty="0"/>
          </a:p>
          <a:p>
            <a:r>
              <a:rPr lang="en-US" sz="1800" dirty="0"/>
              <a:t>Create below custom table to store the CE Labor price. CPQ quote will have customer region from C4C. Pass the region + Attribute selection e.g. Labor with attribute value “CE Labor” or “Tech Labor” system should read the below table to calculate the Labor Price. </a:t>
            </a:r>
            <a:endParaRPr lang="en-US" sz="1800" dirty="0" smtClean="0"/>
          </a:p>
          <a:p>
            <a:pPr marL="0" indent="0">
              <a:buNone/>
            </a:pPr>
            <a:endParaRPr lang="en-IN" sz="1800" dirty="0"/>
          </a:p>
          <a:p>
            <a:pPr marL="0" indent="0">
              <a:buNone/>
            </a:pPr>
            <a:r>
              <a:rPr lang="en-US" sz="1800" b="1" dirty="0" smtClean="0"/>
              <a:t>Note</a:t>
            </a:r>
            <a:r>
              <a:rPr lang="en-US" sz="1800" dirty="0"/>
              <a:t>: This table will only be read if reference hours are changed by the sales rep and the difference/variation from reference hours and changed hours are &gt;20</a:t>
            </a:r>
            <a:r>
              <a:rPr lang="en-US" sz="1800" dirty="0" smtClean="0"/>
              <a:t>%</a:t>
            </a:r>
          </a:p>
          <a:p>
            <a:r>
              <a:rPr lang="en-US" sz="1800" dirty="0"/>
              <a:t>To calculate the labor price apply the below </a:t>
            </a:r>
            <a:r>
              <a:rPr lang="en-US" sz="1800" dirty="0" smtClean="0"/>
              <a:t>formula</a:t>
            </a:r>
            <a:r>
              <a:rPr lang="en-US" sz="1800" dirty="0"/>
              <a:t> </a:t>
            </a:r>
            <a:endParaRPr lang="en-IN" sz="1800" dirty="0"/>
          </a:p>
          <a:p>
            <a:pPr marL="0" indent="0">
              <a:buNone/>
            </a:pPr>
            <a:r>
              <a:rPr lang="en-US" sz="1800" dirty="0"/>
              <a:t>Labor price = (FTS labor price* hours)*</a:t>
            </a:r>
            <a:r>
              <a:rPr lang="en-US" sz="1800" dirty="0" smtClean="0"/>
              <a:t>1.05</a:t>
            </a:r>
          </a:p>
          <a:p>
            <a:pPr marL="0" indent="0">
              <a:buNone/>
            </a:pPr>
            <a:endParaRPr lang="en-US" sz="1800" dirty="0"/>
          </a:p>
          <a:p>
            <a:pPr marL="0" indent="0">
              <a:buNone/>
            </a:pPr>
            <a:r>
              <a:rPr lang="en-US" sz="1800" dirty="0" smtClean="0"/>
              <a:t>Table name in CPQ : </a:t>
            </a:r>
            <a:r>
              <a:rPr lang="en-IN" sz="1800" b="1" dirty="0" err="1"/>
              <a:t>Tbl_FTS_LaborPrice</a:t>
            </a:r>
            <a:endParaRPr lang="en-IN" sz="1800" b="1" dirty="0"/>
          </a:p>
          <a:p>
            <a:pPr marL="0" indent="0">
              <a:buNone/>
            </a:pPr>
            <a:endParaRPr lang="en-IN" sz="1800" dirty="0"/>
          </a:p>
        </p:txBody>
      </p:sp>
    </p:spTree>
    <p:extLst>
      <p:ext uri="{BB962C8B-B14F-4D97-AF65-F5344CB8AC3E}">
        <p14:creationId xmlns:p14="http://schemas.microsoft.com/office/powerpoint/2010/main" val="36903946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buNone/>
            </a:pPr>
            <a:r>
              <a:rPr lang="en-US" sz="2000" b="1" dirty="0"/>
              <a:t>Custom table to store the ref. hours for TSMC Customer.</a:t>
            </a:r>
            <a:endParaRPr lang="en-IN" sz="2000" dirty="0"/>
          </a:p>
          <a:p>
            <a:pPr marL="0" indent="0">
              <a:buNone/>
            </a:pPr>
            <a:endParaRPr lang="en-IN" sz="1800" dirty="0"/>
          </a:p>
          <a:p>
            <a:pPr marL="0" indent="0">
              <a:buNone/>
            </a:pPr>
            <a:r>
              <a:rPr lang="en-US" sz="1800" dirty="0"/>
              <a:t>Below table need to be created in CPQ to store the reference hours and need to be read during configuration and populate the number of hours from this table on the configuration</a:t>
            </a:r>
            <a:r>
              <a:rPr lang="en-US" sz="1800" dirty="0" smtClean="0"/>
              <a:t>.</a:t>
            </a:r>
            <a:endParaRPr lang="en-IN" sz="1800" dirty="0"/>
          </a:p>
          <a:p>
            <a:pPr marL="0" indent="0">
              <a:buNone/>
            </a:pPr>
            <a:r>
              <a:rPr lang="en-US" sz="1800" dirty="0"/>
              <a:t>Pass the tool type and tool </a:t>
            </a:r>
            <a:r>
              <a:rPr lang="en-US" sz="1800" dirty="0" err="1"/>
              <a:t>config</a:t>
            </a:r>
            <a:r>
              <a:rPr lang="en-US" sz="1800" dirty="0"/>
              <a:t>. and Node info in this table to retrieve the reference hours from below table.</a:t>
            </a:r>
            <a:endParaRPr lang="en-IN" sz="1800" dirty="0"/>
          </a:p>
          <a:p>
            <a:pPr marL="0" indent="0">
              <a:buNone/>
            </a:pPr>
            <a:endParaRPr lang="en-IN" sz="1800" dirty="0"/>
          </a:p>
          <a:p>
            <a:pPr lvl="0"/>
            <a:r>
              <a:rPr lang="en-US" sz="1800" dirty="0"/>
              <a:t>De-commission  CE Hours</a:t>
            </a:r>
            <a:endParaRPr lang="en-IN" sz="1800" dirty="0"/>
          </a:p>
          <a:p>
            <a:pPr lvl="0"/>
            <a:r>
              <a:rPr lang="en-US" sz="1800" dirty="0"/>
              <a:t>3</a:t>
            </a:r>
            <a:r>
              <a:rPr lang="en-US" sz="1800" baseline="30000" dirty="0"/>
              <a:t>rd</a:t>
            </a:r>
            <a:r>
              <a:rPr lang="en-US" sz="1800" dirty="0"/>
              <a:t> party support price</a:t>
            </a:r>
            <a:endParaRPr lang="en-IN" sz="1800" dirty="0"/>
          </a:p>
          <a:p>
            <a:pPr lvl="0"/>
            <a:r>
              <a:rPr lang="en-US" sz="1800" dirty="0"/>
              <a:t>Installation CE Hours</a:t>
            </a:r>
            <a:endParaRPr lang="en-IN" sz="1800" dirty="0"/>
          </a:p>
          <a:p>
            <a:pPr lvl="0"/>
            <a:r>
              <a:rPr lang="en-US" sz="1800" dirty="0"/>
              <a:t>3</a:t>
            </a:r>
            <a:r>
              <a:rPr lang="en-US" sz="1800" baseline="30000" dirty="0"/>
              <a:t>rd</a:t>
            </a:r>
            <a:r>
              <a:rPr lang="en-US" sz="1800" dirty="0"/>
              <a:t> party support price</a:t>
            </a:r>
            <a:r>
              <a:rPr lang="en-US" sz="1800" dirty="0" smtClean="0"/>
              <a:t>.</a:t>
            </a:r>
          </a:p>
          <a:p>
            <a:pPr lvl="0"/>
            <a:endParaRPr lang="en-US" sz="1800" dirty="0" smtClean="0"/>
          </a:p>
          <a:p>
            <a:pPr marL="0" lvl="0" indent="0">
              <a:buNone/>
            </a:pPr>
            <a:r>
              <a:rPr lang="en-IN" sz="1800" dirty="0" smtClean="0"/>
              <a:t>Table Name in CPQ : </a:t>
            </a:r>
            <a:r>
              <a:rPr lang="en-IN" sz="1800" b="1" dirty="0" err="1"/>
              <a:t>Tbl_FTS_TSMC_Ref_Hours</a:t>
            </a:r>
            <a:endParaRPr lang="en-IN" sz="1800" b="1" dirty="0"/>
          </a:p>
          <a:p>
            <a:endParaRPr lang="en-IN" dirty="0"/>
          </a:p>
        </p:txBody>
      </p:sp>
    </p:spTree>
    <p:extLst>
      <p:ext uri="{BB962C8B-B14F-4D97-AF65-F5344CB8AC3E}">
        <p14:creationId xmlns:p14="http://schemas.microsoft.com/office/powerpoint/2010/main" val="105156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94" y="41994"/>
            <a:ext cx="8595312" cy="584775"/>
          </a:xfrm>
        </p:spPr>
        <p:txBody>
          <a:bodyPr/>
          <a:lstStyle/>
          <a:p>
            <a:r>
              <a:rPr lang="en-IN" sz="2800" b="1" dirty="0" smtClean="0"/>
              <a:t>Pricing FTS</a:t>
            </a:r>
            <a:endParaRPr lang="en-US" sz="2800" dirty="0"/>
          </a:p>
        </p:txBody>
      </p:sp>
      <p:sp>
        <p:nvSpPr>
          <p:cNvPr id="12" name="Slide Number Placeholder 11"/>
          <p:cNvSpPr>
            <a:spLocks noGrp="1"/>
          </p:cNvSpPr>
          <p:nvPr>
            <p:ph type="sldNum" sz="quarter" idx="12"/>
          </p:nvPr>
        </p:nvSpPr>
        <p:spPr/>
        <p:txBody>
          <a:bodyPr/>
          <a:lstStyle/>
          <a:p>
            <a:fld id="{D92B6165-2E63-41A3-8905-D7634EBC6D44}" type="slidenum">
              <a:rPr lang="en-US" smtClean="0"/>
              <a:pPr/>
              <a:t>2</a:t>
            </a:fld>
            <a:endParaRPr lang="en-US"/>
          </a:p>
        </p:txBody>
      </p:sp>
      <p:sp>
        <p:nvSpPr>
          <p:cNvPr id="7" name="Content Placeholder 2">
            <a:extLst>
              <a:ext uri="{FF2B5EF4-FFF2-40B4-BE49-F238E27FC236}">
                <a16:creationId xmlns:a16="http://schemas.microsoft.com/office/drawing/2014/main" xmlns="" id="{9566105A-4DEB-41E1-BB4F-996DE2406131}"/>
              </a:ext>
            </a:extLst>
          </p:cNvPr>
          <p:cNvSpPr>
            <a:spLocks noGrp="1"/>
          </p:cNvSpPr>
          <p:nvPr>
            <p:ph idx="1"/>
          </p:nvPr>
        </p:nvSpPr>
        <p:spPr>
          <a:xfrm>
            <a:off x="141483" y="626769"/>
            <a:ext cx="8595312" cy="5682017"/>
          </a:xfrm>
        </p:spPr>
        <p:txBody>
          <a:bodyPr>
            <a:normAutofit/>
          </a:bodyPr>
          <a:lstStyle/>
          <a:p>
            <a:pPr marL="0" indent="0">
              <a:buNone/>
            </a:pPr>
            <a:r>
              <a:rPr lang="en-IN" sz="2000" b="1" dirty="0" smtClean="0"/>
              <a:t>Pricing</a:t>
            </a:r>
          </a:p>
          <a:p>
            <a:pPr marL="0" indent="0">
              <a:buNone/>
            </a:pPr>
            <a:endParaRPr lang="en-US" sz="2000" dirty="0" smtClean="0"/>
          </a:p>
          <a:p>
            <a:r>
              <a:rPr lang="en-IN" sz="1800" dirty="0" smtClean="0"/>
              <a:t>A Price book contains prices for products in SAP CPQ</a:t>
            </a:r>
          </a:p>
          <a:p>
            <a:endParaRPr lang="en-US" sz="1800" dirty="0"/>
          </a:p>
          <a:p>
            <a:r>
              <a:rPr lang="en-IN" sz="1800" dirty="0" smtClean="0"/>
              <a:t>Multiple prices for one product (discounts, special offerings, loyalty discounts, etc.)</a:t>
            </a:r>
          </a:p>
          <a:p>
            <a:endParaRPr lang="en-US" sz="1800" dirty="0"/>
          </a:p>
          <a:p>
            <a:r>
              <a:rPr lang="en-IN" sz="1800" dirty="0" smtClean="0"/>
              <a:t>Multiple Price books are grouped under a Market.</a:t>
            </a:r>
          </a:p>
          <a:p>
            <a:pPr marL="457200" lvl="1" indent="0">
              <a:buNone/>
            </a:pPr>
            <a:endParaRPr lang="en-US" sz="1600" dirty="0"/>
          </a:p>
          <a:p>
            <a:pPr lvl="1"/>
            <a:endParaRPr lang="en-US" sz="1600" dirty="0"/>
          </a:p>
        </p:txBody>
      </p:sp>
    </p:spTree>
    <p:extLst>
      <p:ext uri="{BB962C8B-B14F-4D97-AF65-F5344CB8AC3E}">
        <p14:creationId xmlns:p14="http://schemas.microsoft.com/office/powerpoint/2010/main" val="101443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lvl="0" indent="0">
              <a:buNone/>
            </a:pPr>
            <a:r>
              <a:rPr lang="en-US" sz="2000" b="1" dirty="0"/>
              <a:t>CPQ </a:t>
            </a:r>
            <a:r>
              <a:rPr lang="en-US" sz="2000" b="1" dirty="0" err="1"/>
              <a:t>Pricebooks</a:t>
            </a:r>
            <a:r>
              <a:rPr lang="en-US" sz="2000" b="1" dirty="0"/>
              <a:t> – Custom price book for TSMC</a:t>
            </a:r>
            <a:endParaRPr lang="en-IN" sz="2000" dirty="0"/>
          </a:p>
          <a:p>
            <a:pPr marL="0" lvl="0" indent="0">
              <a:buNone/>
            </a:pPr>
            <a:r>
              <a:rPr lang="en-US" sz="1800" dirty="0"/>
              <a:t>Create below custom table. For the TSMC (Taiwan Semiconductor </a:t>
            </a:r>
            <a:r>
              <a:rPr lang="en-US" sz="1800" dirty="0" err="1"/>
              <a:t>Mfg</a:t>
            </a:r>
            <a:r>
              <a:rPr lang="en-US" sz="1800" dirty="0"/>
              <a:t> ) we need to go into below </a:t>
            </a:r>
            <a:r>
              <a:rPr lang="en-US" sz="1800" dirty="0" err="1"/>
              <a:t>pricebook</a:t>
            </a:r>
            <a:r>
              <a:rPr lang="en-US" sz="1800" dirty="0"/>
              <a:t> and apply the decommission or installation price on the quote.</a:t>
            </a:r>
            <a:endParaRPr lang="en-IN" sz="1800" dirty="0"/>
          </a:p>
          <a:p>
            <a:pPr marL="0" indent="0">
              <a:buNone/>
            </a:pPr>
            <a:endParaRPr lang="en-IN" sz="1800" dirty="0"/>
          </a:p>
          <a:p>
            <a:r>
              <a:rPr lang="en-US" sz="1800" dirty="0"/>
              <a:t>Logic:  This table will be read only in below conditions.</a:t>
            </a:r>
            <a:endParaRPr lang="en-IN" sz="1800" dirty="0"/>
          </a:p>
          <a:p>
            <a:pPr lvl="0"/>
            <a:r>
              <a:rPr lang="en-US" sz="1800" dirty="0"/>
              <a:t>If the customer is TSMC  (will come from C4C)</a:t>
            </a:r>
            <a:endParaRPr lang="en-IN" sz="1800" dirty="0"/>
          </a:p>
          <a:p>
            <a:pPr lvl="0"/>
            <a:r>
              <a:rPr lang="en-US" sz="1800" dirty="0"/>
              <a:t>Pass the Tool type , Tool </a:t>
            </a:r>
            <a:r>
              <a:rPr lang="en-US" sz="1800" dirty="0" err="1"/>
              <a:t>Config</a:t>
            </a:r>
            <a:r>
              <a:rPr lang="en-US" sz="1800" dirty="0"/>
              <a:t>, Node information to get the relevant installation/de-installation price</a:t>
            </a:r>
            <a:endParaRPr lang="en-IN" sz="1800" dirty="0"/>
          </a:p>
          <a:p>
            <a:pPr lvl="0"/>
            <a:r>
              <a:rPr lang="en-US" sz="1800" dirty="0"/>
              <a:t>If number of hours changes and the difference between reference hours and the changed hours is &lt;20% then always go to the price </a:t>
            </a:r>
            <a:r>
              <a:rPr lang="en-US" sz="1800" dirty="0" smtClean="0"/>
              <a:t>book</a:t>
            </a:r>
          </a:p>
          <a:p>
            <a:pPr marL="0" lvl="0" indent="0">
              <a:buNone/>
            </a:pPr>
            <a:endParaRPr lang="en-IN" sz="1800" dirty="0"/>
          </a:p>
          <a:p>
            <a:pPr marL="0" indent="0">
              <a:buNone/>
            </a:pPr>
            <a:r>
              <a:rPr lang="en-IN" sz="1800" dirty="0" smtClean="0"/>
              <a:t>Table Name In CPQ : </a:t>
            </a:r>
            <a:r>
              <a:rPr lang="en-IN" sz="1800" b="1" dirty="0" err="1"/>
              <a:t>Tbl_FTS_TSMC_Pricebook</a:t>
            </a:r>
            <a:endParaRPr lang="en-IN" sz="1800" b="1" dirty="0"/>
          </a:p>
        </p:txBody>
      </p:sp>
    </p:spTree>
    <p:extLst>
      <p:ext uri="{BB962C8B-B14F-4D97-AF65-F5344CB8AC3E}">
        <p14:creationId xmlns:p14="http://schemas.microsoft.com/office/powerpoint/2010/main" val="42728723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800" b="1" dirty="0"/>
              <a:t>For TSMC Customer, we will always read above price book except:-  </a:t>
            </a:r>
            <a:endParaRPr lang="en-IN" sz="1800" b="1" dirty="0"/>
          </a:p>
          <a:p>
            <a:pPr lvl="0"/>
            <a:r>
              <a:rPr lang="en-US" sz="1800" dirty="0"/>
              <a:t>If the reference hours are changed by the sales rep and if the difference between reference hours and changed hours are &gt;20% then we need to apply the below logic.</a:t>
            </a:r>
            <a:endParaRPr lang="en-IN" sz="1800" dirty="0"/>
          </a:p>
          <a:p>
            <a:pPr lvl="0"/>
            <a:r>
              <a:rPr lang="en-US" sz="1800" dirty="0"/>
              <a:t>Pick the reference hours changed on the configuration/quote</a:t>
            </a:r>
            <a:endParaRPr lang="en-IN" sz="1800" dirty="0"/>
          </a:p>
          <a:p>
            <a:pPr lvl="0"/>
            <a:r>
              <a:rPr lang="en-US" sz="1800" dirty="0"/>
              <a:t>Installation CE Hours </a:t>
            </a:r>
            <a:endParaRPr lang="en-IN" sz="1800" dirty="0"/>
          </a:p>
          <a:p>
            <a:pPr lvl="0"/>
            <a:r>
              <a:rPr lang="en-US" sz="1800" dirty="0"/>
              <a:t>De-Installation CE Hours</a:t>
            </a:r>
            <a:endParaRPr lang="en-IN" sz="1800" dirty="0"/>
          </a:p>
          <a:p>
            <a:pPr lvl="0"/>
            <a:r>
              <a:rPr lang="en-US" sz="1800" dirty="0"/>
              <a:t>Read the FTS Labor price table by passing the region e.g. AMNA and take the CE price </a:t>
            </a:r>
            <a:endParaRPr lang="en-IN" sz="1800" dirty="0"/>
          </a:p>
          <a:p>
            <a:pPr lvl="0"/>
            <a:r>
              <a:rPr lang="en-US" sz="1800" dirty="0"/>
              <a:t>Multiply the CE price *CE Hours ( $100*50 = $5000) is the DE installation price</a:t>
            </a:r>
            <a:endParaRPr lang="en-IN" sz="1800" dirty="0"/>
          </a:p>
          <a:p>
            <a:pPr lvl="0"/>
            <a:r>
              <a:rPr lang="en-US" sz="1800" dirty="0"/>
              <a:t>Multiply the CE Price *CE Hours ( $100*50 = $5000) is the installation (T0/T1) price</a:t>
            </a:r>
            <a:endParaRPr lang="en-IN" sz="1800" dirty="0"/>
          </a:p>
          <a:p>
            <a:endParaRPr lang="en-IN" sz="1800" dirty="0"/>
          </a:p>
        </p:txBody>
      </p:sp>
    </p:spTree>
    <p:extLst>
      <p:ext uri="{BB962C8B-B14F-4D97-AF65-F5344CB8AC3E}">
        <p14:creationId xmlns:p14="http://schemas.microsoft.com/office/powerpoint/2010/main" val="10230897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lang="en-US" sz="1800" b="1" dirty="0"/>
              <a:t>Foreseen Material price in CPQ (From ECC</a:t>
            </a:r>
            <a:r>
              <a:rPr lang="en-US" sz="1800" dirty="0"/>
              <a:t> </a:t>
            </a:r>
            <a:r>
              <a:rPr lang="en-US" sz="1800" b="1" dirty="0" smtClean="0"/>
              <a:t>)</a:t>
            </a:r>
            <a:r>
              <a:rPr lang="en-US" sz="1800" b="1" dirty="0"/>
              <a:t> </a:t>
            </a:r>
            <a:endParaRPr lang="en-IN" sz="1800" dirty="0"/>
          </a:p>
          <a:p>
            <a:pPr lvl="0"/>
            <a:r>
              <a:rPr lang="en-US" sz="1800" dirty="0"/>
              <a:t>If materials price is not available, trigger error and ask for removal to continue “Material price does not exists. Please remove the material from the quote.</a:t>
            </a:r>
            <a:endParaRPr lang="en-IN" sz="1800" dirty="0"/>
          </a:p>
          <a:p>
            <a:r>
              <a:rPr lang="en-US" sz="1800" dirty="0"/>
              <a:t>To calculate the material price apply the below formula</a:t>
            </a:r>
            <a:r>
              <a:rPr lang="en-US" sz="1800" dirty="0" smtClean="0"/>
              <a:t>:</a:t>
            </a:r>
            <a:endParaRPr lang="en-IN" sz="1800" dirty="0"/>
          </a:p>
          <a:p>
            <a:pPr marL="0" indent="0">
              <a:buNone/>
            </a:pPr>
            <a:endParaRPr lang="en-US" sz="1800" dirty="0" smtClean="0"/>
          </a:p>
          <a:p>
            <a:pPr marL="0" indent="0">
              <a:buNone/>
            </a:pPr>
            <a:r>
              <a:rPr lang="en-US" sz="1800" b="1" dirty="0" smtClean="0"/>
              <a:t>Material </a:t>
            </a:r>
            <a:r>
              <a:rPr lang="en-US" sz="1800" b="1" dirty="0"/>
              <a:t>price = Spare customer net price * </a:t>
            </a:r>
            <a:r>
              <a:rPr lang="en-US" sz="1800" b="1" dirty="0" err="1" smtClean="0"/>
              <a:t>Qty</a:t>
            </a:r>
            <a:endParaRPr lang="en-US" sz="1800" b="1" dirty="0" smtClean="0"/>
          </a:p>
          <a:p>
            <a:pPr marL="0" indent="0">
              <a:buNone/>
            </a:pPr>
            <a:endParaRPr lang="en-US" sz="1800" b="1" dirty="0"/>
          </a:p>
          <a:p>
            <a:pPr marL="0" indent="0">
              <a:buNone/>
            </a:pPr>
            <a:r>
              <a:rPr lang="en-US" sz="1800" b="1" dirty="0" smtClean="0"/>
              <a:t>Note</a:t>
            </a:r>
            <a:r>
              <a:rPr lang="en-US" sz="1800" dirty="0" smtClean="0"/>
              <a:t>: If no price is available then show the error message “Price does not exist. Please remove the material from the quote”</a:t>
            </a:r>
            <a:endParaRPr lang="en-IN" sz="1800" dirty="0" smtClean="0"/>
          </a:p>
          <a:p>
            <a:pPr marL="0" indent="0">
              <a:buNone/>
            </a:pPr>
            <a:endParaRPr lang="en-IN" sz="1800" b="1" dirty="0"/>
          </a:p>
          <a:p>
            <a:pPr marL="0" indent="0">
              <a:buNone/>
            </a:pPr>
            <a:endParaRPr lang="en-IN" dirty="0"/>
          </a:p>
        </p:txBody>
      </p:sp>
    </p:spTree>
    <p:extLst>
      <p:ext uri="{BB962C8B-B14F-4D97-AF65-F5344CB8AC3E}">
        <p14:creationId xmlns:p14="http://schemas.microsoft.com/office/powerpoint/2010/main" val="10243915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buNone/>
            </a:pPr>
            <a:r>
              <a:rPr lang="en-US" sz="2000" b="1" dirty="0"/>
              <a:t>3rd Party support margin % by black-book</a:t>
            </a:r>
            <a:endParaRPr lang="en-IN" sz="2000" dirty="0"/>
          </a:p>
          <a:p>
            <a:pPr marL="0" indent="0">
              <a:buNone/>
            </a:pPr>
            <a:endParaRPr lang="en-IN" sz="1800" dirty="0"/>
          </a:p>
          <a:p>
            <a:r>
              <a:rPr lang="en-US" sz="1800" dirty="0"/>
              <a:t>Below custom table will be created in CPQ system and will be read if user select the 3</a:t>
            </a:r>
            <a:r>
              <a:rPr lang="en-US" sz="1800" baseline="30000" dirty="0"/>
              <a:t>rd</a:t>
            </a:r>
            <a:r>
              <a:rPr lang="en-US" sz="1800" dirty="0"/>
              <a:t> part support as an attribute value to calculate the margin %.</a:t>
            </a:r>
            <a:endParaRPr lang="en-IN" sz="1800" dirty="0"/>
          </a:p>
          <a:p>
            <a:r>
              <a:rPr lang="en-US" sz="1800" dirty="0"/>
              <a:t>For 3rd party support, FSO gets the quote ($ amount) from local vendor and sales team update the same to the system.  Calculation (3rd party quote $ value/(1-margin)) will be  applied to get 3rd party support </a:t>
            </a:r>
            <a:r>
              <a:rPr lang="en-US" sz="1800" dirty="0" smtClean="0"/>
              <a:t>price</a:t>
            </a:r>
            <a:endParaRPr lang="en-IN" sz="1800" dirty="0"/>
          </a:p>
          <a:p>
            <a:pPr lvl="0"/>
            <a:r>
              <a:rPr lang="en-US" sz="1800" dirty="0"/>
              <a:t>Region “AMNA” etc. will be passed over from C4C to CPQ Quote. Region need to be read from CPQ quote and pass in the below table to calculate the 3</a:t>
            </a:r>
            <a:r>
              <a:rPr lang="en-US" sz="1800" baseline="30000" dirty="0"/>
              <a:t>rd</a:t>
            </a:r>
            <a:r>
              <a:rPr lang="en-US" sz="1800" dirty="0"/>
              <a:t> party support price by applying margin</a:t>
            </a:r>
            <a:r>
              <a:rPr lang="en-US" sz="1800" dirty="0" smtClean="0"/>
              <a:t>.</a:t>
            </a:r>
            <a:endParaRPr lang="en-IN" sz="1800" dirty="0"/>
          </a:p>
          <a:p>
            <a:r>
              <a:rPr lang="en-US" sz="1800" dirty="0"/>
              <a:t>3</a:t>
            </a:r>
            <a:r>
              <a:rPr lang="en-US" sz="1800" baseline="30000" dirty="0"/>
              <a:t>rd</a:t>
            </a:r>
            <a:r>
              <a:rPr lang="en-US" sz="1800" dirty="0"/>
              <a:t> party support price = (3</a:t>
            </a:r>
            <a:r>
              <a:rPr lang="en-US" sz="1800" baseline="30000" dirty="0"/>
              <a:t>rd</a:t>
            </a:r>
            <a:r>
              <a:rPr lang="en-US" sz="1800" dirty="0"/>
              <a:t> party support $ amount /1-margin %)</a:t>
            </a:r>
            <a:endParaRPr lang="en-IN" sz="1800" dirty="0"/>
          </a:p>
          <a:p>
            <a:endParaRPr lang="en-IN" sz="1800" dirty="0" smtClean="0"/>
          </a:p>
          <a:p>
            <a:pPr marL="0" indent="0">
              <a:buNone/>
            </a:pPr>
            <a:r>
              <a:rPr lang="en-IN" sz="1800" dirty="0" smtClean="0"/>
              <a:t>Table Name in CPQ : </a:t>
            </a:r>
            <a:r>
              <a:rPr lang="en-IN" sz="1800" b="1" dirty="0" err="1"/>
              <a:t>Tbl_FTS_SupportMargin</a:t>
            </a:r>
            <a:endParaRPr lang="en-IN" sz="1800" b="1" dirty="0"/>
          </a:p>
        </p:txBody>
      </p:sp>
    </p:spTree>
    <p:extLst>
      <p:ext uri="{BB962C8B-B14F-4D97-AF65-F5344CB8AC3E}">
        <p14:creationId xmlns:p14="http://schemas.microsoft.com/office/powerpoint/2010/main" val="9595516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buNone/>
            </a:pPr>
            <a:r>
              <a:rPr lang="en-US" sz="2000" b="1" dirty="0"/>
              <a:t>Shipping KIT Usage </a:t>
            </a:r>
            <a:r>
              <a:rPr lang="en-US" sz="2000" b="1" dirty="0" smtClean="0"/>
              <a:t>fee</a:t>
            </a:r>
            <a:endParaRPr lang="en-IN" sz="2000" dirty="0"/>
          </a:p>
          <a:p>
            <a:pPr marL="0" indent="0">
              <a:buNone/>
            </a:pPr>
            <a:endParaRPr lang="en-IN" sz="1800" dirty="0"/>
          </a:p>
          <a:p>
            <a:pPr marL="0" indent="0">
              <a:buNone/>
            </a:pPr>
            <a:r>
              <a:rPr lang="en-US" sz="1800" dirty="0"/>
              <a:t>Below custom table in CPQ to store the tool type / platform and the fixed use fee for the kit. Will be read from below table by passing the tool type and platform and add to the total value of the quote.</a:t>
            </a:r>
            <a:endParaRPr lang="en-IN" sz="1800" dirty="0"/>
          </a:p>
          <a:p>
            <a:pPr lvl="0"/>
            <a:r>
              <a:rPr lang="en-US" sz="1800" dirty="0"/>
              <a:t>Shipping kit will be yes/no question; if yes (needed), one time fixed use fee will be added. Shipping kit fixed use fee table (see table 6) needs to be configured in CPQ.</a:t>
            </a:r>
            <a:endParaRPr lang="en-IN" sz="1800" dirty="0"/>
          </a:p>
          <a:p>
            <a:r>
              <a:rPr lang="en-US" sz="1800" dirty="0"/>
              <a:t>Pass the tool type / Platform type to retrieve the usage fee.</a:t>
            </a:r>
            <a:endParaRPr lang="en-IN" sz="1800" dirty="0"/>
          </a:p>
        </p:txBody>
      </p:sp>
    </p:spTree>
    <p:extLst>
      <p:ext uri="{BB962C8B-B14F-4D97-AF65-F5344CB8AC3E}">
        <p14:creationId xmlns:p14="http://schemas.microsoft.com/office/powerpoint/2010/main" val="34264006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9793" y="201852"/>
            <a:ext cx="4248472" cy="5924312"/>
          </a:xfrm>
        </p:spPr>
      </p:pic>
    </p:spTree>
    <p:extLst>
      <p:ext uri="{BB962C8B-B14F-4D97-AF65-F5344CB8AC3E}">
        <p14:creationId xmlns:p14="http://schemas.microsoft.com/office/powerpoint/2010/main" val="38115201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2200" b="1" dirty="0" smtClean="0"/>
              <a:t/>
            </a:r>
            <a:br>
              <a:rPr lang="en-US" sz="2200" b="1" dirty="0" smtClean="0"/>
            </a:br>
            <a:r>
              <a:rPr lang="en-US" sz="2200" b="1" dirty="0" smtClean="0"/>
              <a:t>Final Price</a:t>
            </a:r>
            <a:r>
              <a:rPr lang="en-IN" dirty="0" smtClean="0"/>
              <a:t/>
            </a:r>
            <a:br>
              <a:rPr lang="en-IN" dirty="0" smtClean="0"/>
            </a:br>
            <a:endParaRPr lang="en-IN" dirty="0"/>
          </a:p>
        </p:txBody>
      </p:sp>
      <p:sp>
        <p:nvSpPr>
          <p:cNvPr id="3" name="Content Placeholder 2"/>
          <p:cNvSpPr>
            <a:spLocks noGrp="1"/>
          </p:cNvSpPr>
          <p:nvPr>
            <p:ph idx="1"/>
          </p:nvPr>
        </p:nvSpPr>
        <p:spPr/>
        <p:txBody>
          <a:bodyPr>
            <a:normAutofit/>
          </a:bodyPr>
          <a:lstStyle/>
          <a:p>
            <a:pPr marL="0" indent="0">
              <a:buNone/>
            </a:pPr>
            <a:r>
              <a:rPr lang="en-US" sz="1800" dirty="0" smtClean="0"/>
              <a:t>Sum up the below to achieve the final price. </a:t>
            </a:r>
          </a:p>
          <a:p>
            <a:pPr marL="0" indent="0">
              <a:buNone/>
            </a:pPr>
            <a:endParaRPr lang="en-IN" sz="1800" dirty="0" smtClean="0"/>
          </a:p>
          <a:p>
            <a:pPr marL="0" indent="0">
              <a:buNone/>
            </a:pPr>
            <a:r>
              <a:rPr lang="en-US" sz="1800" b="1" dirty="0" smtClean="0"/>
              <a:t>If the Reference hour changed then:</a:t>
            </a:r>
          </a:p>
          <a:p>
            <a:pPr marL="0" indent="0">
              <a:buNone/>
            </a:pPr>
            <a:endParaRPr lang="en-US" sz="1800" b="1" dirty="0" smtClean="0"/>
          </a:p>
          <a:p>
            <a:pPr marL="0" indent="0">
              <a:buNone/>
            </a:pPr>
            <a:r>
              <a:rPr lang="en-US" sz="1800" b="1" dirty="0" smtClean="0"/>
              <a:t>Final price</a:t>
            </a:r>
            <a:r>
              <a:rPr lang="en-US" sz="1800" dirty="0" smtClean="0"/>
              <a:t> = (FTS labor price* hours)*1.05 + 3</a:t>
            </a:r>
            <a:r>
              <a:rPr lang="en-US" sz="1800" baseline="30000" dirty="0" smtClean="0"/>
              <a:t>rd</a:t>
            </a:r>
            <a:r>
              <a:rPr lang="en-US" sz="1800" dirty="0" smtClean="0"/>
              <a:t> party support price ($value /1-margin) + spare customer net price *</a:t>
            </a:r>
            <a:r>
              <a:rPr lang="en-US" sz="1800" dirty="0" err="1" smtClean="0"/>
              <a:t>qty</a:t>
            </a:r>
            <a:r>
              <a:rPr lang="en-US" sz="1800" dirty="0" smtClean="0"/>
              <a:t> + shipping kit fixed use fee</a:t>
            </a:r>
            <a:endParaRPr lang="en-IN" sz="1800" dirty="0" smtClean="0"/>
          </a:p>
          <a:p>
            <a:pPr marL="0" indent="0">
              <a:buNone/>
            </a:pPr>
            <a:r>
              <a:rPr lang="en-US" sz="1800" dirty="0" smtClean="0"/>
              <a:t> </a:t>
            </a:r>
            <a:endParaRPr lang="en-IN" sz="1800" dirty="0" smtClean="0"/>
          </a:p>
          <a:p>
            <a:pPr marL="0" indent="0">
              <a:buNone/>
            </a:pPr>
            <a:r>
              <a:rPr lang="en-US" sz="1800" b="1" dirty="0" smtClean="0"/>
              <a:t>E.g. </a:t>
            </a:r>
            <a:r>
              <a:rPr lang="en-US" sz="1800" dirty="0" smtClean="0"/>
              <a:t>Final price = ($250*100)*1.05+ $100 *20 + $100 .</a:t>
            </a:r>
            <a:endParaRPr lang="en-IN" sz="1800" dirty="0" smtClean="0"/>
          </a:p>
          <a:p>
            <a:pPr marL="0" indent="0">
              <a:buNone/>
            </a:pPr>
            <a:r>
              <a:rPr lang="en-US" sz="1800" dirty="0" smtClean="0"/>
              <a:t> </a:t>
            </a:r>
            <a:endParaRPr lang="en-IN" sz="1800" dirty="0" smtClean="0"/>
          </a:p>
          <a:p>
            <a:pPr marL="0" indent="0">
              <a:buNone/>
            </a:pPr>
            <a:r>
              <a:rPr lang="en-US" sz="1800" b="1" dirty="0" smtClean="0"/>
              <a:t>If the Reference hour are not changed then: </a:t>
            </a:r>
          </a:p>
          <a:p>
            <a:pPr marL="0" indent="0">
              <a:buNone/>
            </a:pPr>
            <a:r>
              <a:rPr lang="en-US" sz="1800" dirty="0" smtClean="0"/>
              <a:t>read from standard </a:t>
            </a:r>
            <a:r>
              <a:rPr lang="en-US" sz="1800" dirty="0" err="1" smtClean="0"/>
              <a:t>pricebook</a:t>
            </a:r>
            <a:r>
              <a:rPr lang="en-US" sz="1800" dirty="0" smtClean="0"/>
              <a:t> i.e.</a:t>
            </a:r>
            <a:endParaRPr lang="en-IN" sz="1800" dirty="0" smtClean="0"/>
          </a:p>
          <a:p>
            <a:pPr marL="0" indent="0">
              <a:buNone/>
            </a:pPr>
            <a:r>
              <a:rPr lang="en-US" sz="1800" b="1" dirty="0" smtClean="0"/>
              <a:t>Final price</a:t>
            </a:r>
            <a:r>
              <a:rPr lang="en-US" sz="1800" dirty="0" smtClean="0"/>
              <a:t>  = De-installation price + Installation price (t0/t1) + T2 installation price (If any) + + spare customer net price *</a:t>
            </a:r>
            <a:r>
              <a:rPr lang="en-US" sz="1800" dirty="0" err="1" smtClean="0"/>
              <a:t>qty</a:t>
            </a:r>
            <a:r>
              <a:rPr lang="en-US" sz="1800" dirty="0" smtClean="0"/>
              <a:t> + shipping kit fixed use fee</a:t>
            </a:r>
            <a:endParaRPr lang="en-IN" sz="1800" dirty="0" smtClean="0"/>
          </a:p>
          <a:p>
            <a:endParaRPr lang="en-IN" sz="1800" dirty="0"/>
          </a:p>
        </p:txBody>
      </p:sp>
    </p:spTree>
    <p:extLst>
      <p:ext uri="{BB962C8B-B14F-4D97-AF65-F5344CB8AC3E}">
        <p14:creationId xmlns:p14="http://schemas.microsoft.com/office/powerpoint/2010/main" val="16788774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a:t> </a:t>
            </a:r>
            <a:r>
              <a:rPr lang="en-IN" dirty="0" smtClean="0"/>
              <a:t>   			</a:t>
            </a:r>
          </a:p>
          <a:p>
            <a:pPr marL="0" indent="0">
              <a:buNone/>
            </a:pPr>
            <a:endParaRPr lang="en-IN" dirty="0"/>
          </a:p>
          <a:p>
            <a:pPr marL="0" indent="0">
              <a:buNone/>
            </a:pPr>
            <a:r>
              <a:rPr lang="en-IN" dirty="0" smtClean="0"/>
              <a:t>			The End </a:t>
            </a:r>
          </a:p>
          <a:p>
            <a:pPr marL="0" indent="0">
              <a:buNone/>
            </a:pPr>
            <a:r>
              <a:rPr lang="en-IN" dirty="0" smtClean="0"/>
              <a:t>			Thank you…</a:t>
            </a:r>
            <a:endParaRPr lang="en-IN" dirty="0"/>
          </a:p>
        </p:txBody>
      </p:sp>
    </p:spTree>
    <p:extLst>
      <p:ext uri="{BB962C8B-B14F-4D97-AF65-F5344CB8AC3E}">
        <p14:creationId xmlns:p14="http://schemas.microsoft.com/office/powerpoint/2010/main" val="3119613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t>Pricing FTS</a:t>
            </a:r>
            <a:endParaRPr lang="en-IN" sz="2400" b="1" dirty="0"/>
          </a:p>
        </p:txBody>
      </p:sp>
      <p:sp>
        <p:nvSpPr>
          <p:cNvPr id="3" name="Content Placeholder 2"/>
          <p:cNvSpPr>
            <a:spLocks noGrp="1"/>
          </p:cNvSpPr>
          <p:nvPr>
            <p:ph idx="1"/>
          </p:nvPr>
        </p:nvSpPr>
        <p:spPr/>
        <p:txBody>
          <a:bodyPr>
            <a:normAutofit/>
          </a:bodyPr>
          <a:lstStyle/>
          <a:p>
            <a:pPr marL="0" indent="0">
              <a:buNone/>
            </a:pPr>
            <a:r>
              <a:rPr lang="en-IN" sz="2600" dirty="0"/>
              <a:t> </a:t>
            </a:r>
            <a:r>
              <a:rPr lang="en-IN" sz="2600" dirty="0" smtClean="0"/>
              <a:t>                                    </a:t>
            </a:r>
          </a:p>
          <a:p>
            <a:pPr marL="0" indent="0">
              <a:buNone/>
            </a:pPr>
            <a:r>
              <a:rPr lang="en-IN" sz="2600" dirty="0" smtClean="0"/>
              <a:t>                                           </a:t>
            </a:r>
          </a:p>
          <a:p>
            <a:pPr marL="0" indent="0">
              <a:buNone/>
            </a:pPr>
            <a:r>
              <a:rPr lang="en-IN" dirty="0" smtClean="0"/>
              <a:t>                                </a:t>
            </a:r>
            <a:endParaRPr lang="en-IN" dirty="0"/>
          </a:p>
          <a:p>
            <a:pPr marL="0" lvl="0" indent="0">
              <a:buNone/>
            </a:pPr>
            <a:endParaRPr lang="en-IN" sz="2200" b="1" dirty="0" smtClean="0"/>
          </a:p>
          <a:p>
            <a:pPr marL="0" lvl="0" indent="0">
              <a:buNone/>
            </a:pPr>
            <a:endParaRPr lang="en-IN" sz="2200" b="1" dirty="0"/>
          </a:p>
          <a:p>
            <a:pPr marL="0" lvl="0" indent="0">
              <a:buNone/>
            </a:pPr>
            <a:endParaRPr lang="en-IN" sz="2200" b="1" dirty="0" smtClean="0"/>
          </a:p>
          <a:p>
            <a:pPr marL="0" indent="0">
              <a:buNone/>
            </a:pPr>
            <a:endParaRPr lang="en-IN" dirty="0"/>
          </a:p>
        </p:txBody>
      </p:sp>
      <p:sp>
        <p:nvSpPr>
          <p:cNvPr id="11" name="Rectangle 10"/>
          <p:cNvSpPr/>
          <p:nvPr/>
        </p:nvSpPr>
        <p:spPr>
          <a:xfrm>
            <a:off x="3023828" y="2708920"/>
            <a:ext cx="2196244"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           Product</a:t>
            </a:r>
            <a:endParaRPr lang="en-IN" dirty="0" smtClean="0"/>
          </a:p>
        </p:txBody>
      </p:sp>
      <p:sp>
        <p:nvSpPr>
          <p:cNvPr id="13" name="Rectangle 12"/>
          <p:cNvSpPr/>
          <p:nvPr/>
        </p:nvSpPr>
        <p:spPr>
          <a:xfrm>
            <a:off x="611560" y="4005064"/>
            <a:ext cx="187220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Discounts</a:t>
            </a:r>
            <a:endParaRPr lang="en-IN" dirty="0"/>
          </a:p>
        </p:txBody>
      </p:sp>
      <p:sp>
        <p:nvSpPr>
          <p:cNvPr id="14" name="Rectangle 13"/>
          <p:cNvSpPr/>
          <p:nvPr/>
        </p:nvSpPr>
        <p:spPr>
          <a:xfrm>
            <a:off x="2699792" y="4005064"/>
            <a:ext cx="216024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Special </a:t>
            </a:r>
            <a:r>
              <a:rPr lang="en-IN" dirty="0"/>
              <a:t>offerings</a:t>
            </a:r>
          </a:p>
        </p:txBody>
      </p:sp>
      <p:sp>
        <p:nvSpPr>
          <p:cNvPr id="15" name="Rectangle 14"/>
          <p:cNvSpPr/>
          <p:nvPr/>
        </p:nvSpPr>
        <p:spPr>
          <a:xfrm>
            <a:off x="5292080" y="4005064"/>
            <a:ext cx="23042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Loyalty </a:t>
            </a:r>
            <a:r>
              <a:rPr lang="en-IN" dirty="0"/>
              <a:t>discounts</a:t>
            </a:r>
          </a:p>
        </p:txBody>
      </p:sp>
      <p:cxnSp>
        <p:nvCxnSpPr>
          <p:cNvPr id="19" name="Straight Connector 18"/>
          <p:cNvCxnSpPr>
            <a:endCxn id="14" idx="0"/>
          </p:cNvCxnSpPr>
          <p:nvPr/>
        </p:nvCxnSpPr>
        <p:spPr>
          <a:xfrm>
            <a:off x="3779912" y="3717032"/>
            <a:ext cx="0"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779912" y="3861048"/>
            <a:ext cx="25922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372200" y="3861048"/>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1439652" y="3861048"/>
            <a:ext cx="23402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439652" y="3861048"/>
            <a:ext cx="0" cy="14401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631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94" y="41994"/>
            <a:ext cx="8595312" cy="584775"/>
          </a:xfrm>
        </p:spPr>
        <p:txBody>
          <a:bodyPr/>
          <a:lstStyle/>
          <a:p>
            <a:r>
              <a:rPr lang="en-IN" sz="2800" b="1" dirty="0" smtClean="0"/>
              <a:t>Pricing FTS</a:t>
            </a:r>
            <a:endParaRPr lang="en-US" sz="2800" dirty="0"/>
          </a:p>
        </p:txBody>
      </p:sp>
      <p:sp>
        <p:nvSpPr>
          <p:cNvPr id="12" name="Slide Number Placeholder 11"/>
          <p:cNvSpPr>
            <a:spLocks noGrp="1"/>
          </p:cNvSpPr>
          <p:nvPr>
            <p:ph type="sldNum" sz="quarter" idx="12"/>
          </p:nvPr>
        </p:nvSpPr>
        <p:spPr/>
        <p:txBody>
          <a:bodyPr/>
          <a:lstStyle/>
          <a:p>
            <a:fld id="{D92B6165-2E63-41A3-8905-D7634EBC6D44}" type="slidenum">
              <a:rPr lang="en-US" smtClean="0"/>
              <a:pPr/>
              <a:t>4</a:t>
            </a:fld>
            <a:endParaRPr lang="en-US"/>
          </a:p>
        </p:txBody>
      </p:sp>
      <p:sp>
        <p:nvSpPr>
          <p:cNvPr id="7" name="Content Placeholder 2">
            <a:extLst>
              <a:ext uri="{FF2B5EF4-FFF2-40B4-BE49-F238E27FC236}">
                <a16:creationId xmlns:a16="http://schemas.microsoft.com/office/drawing/2014/main" xmlns="" id="{9566105A-4DEB-41E1-BB4F-996DE2406131}"/>
              </a:ext>
            </a:extLst>
          </p:cNvPr>
          <p:cNvSpPr>
            <a:spLocks noGrp="1"/>
          </p:cNvSpPr>
          <p:nvPr>
            <p:ph idx="1"/>
          </p:nvPr>
        </p:nvSpPr>
        <p:spPr>
          <a:xfrm>
            <a:off x="141483" y="626769"/>
            <a:ext cx="8595312" cy="5682017"/>
          </a:xfrm>
        </p:spPr>
        <p:txBody>
          <a:bodyPr>
            <a:normAutofit/>
          </a:bodyPr>
          <a:lstStyle/>
          <a:p>
            <a:pPr marL="0" indent="0">
              <a:buNone/>
            </a:pPr>
            <a:endParaRPr lang="en-US" sz="2000" dirty="0" smtClean="0"/>
          </a:p>
          <a:p>
            <a:pPr marL="0" lvl="0" indent="0">
              <a:buNone/>
            </a:pPr>
            <a:r>
              <a:rPr lang="en-IN" sz="1800" b="1" dirty="0" smtClean="0"/>
              <a:t>Why we don’t use price books?</a:t>
            </a:r>
            <a:endParaRPr lang="en-IN" sz="1800" dirty="0" smtClean="0"/>
          </a:p>
          <a:p>
            <a:pPr marL="0" indent="0">
              <a:buNone/>
            </a:pPr>
            <a:endParaRPr lang="en-US" sz="1800" dirty="0"/>
          </a:p>
          <a:p>
            <a:r>
              <a:rPr lang="en-IN" sz="1800" dirty="0" smtClean="0"/>
              <a:t>Part number, </a:t>
            </a:r>
            <a:r>
              <a:rPr lang="en-US" sz="1800" dirty="0" smtClean="0"/>
              <a:t>extra details.</a:t>
            </a:r>
            <a:endParaRPr lang="en-IN" sz="1800" dirty="0" smtClean="0"/>
          </a:p>
          <a:p>
            <a:pPr marL="0" lvl="0" indent="0">
              <a:buNone/>
            </a:pPr>
            <a:endParaRPr lang="en-US" sz="1800" dirty="0"/>
          </a:p>
          <a:p>
            <a:pPr marL="0" lvl="0" indent="0">
              <a:buNone/>
            </a:pPr>
            <a:endParaRPr lang="en-US" sz="1800" b="1" dirty="0"/>
          </a:p>
          <a:p>
            <a:pPr marL="0" lvl="0" indent="0">
              <a:buNone/>
            </a:pPr>
            <a:r>
              <a:rPr lang="en-IN" sz="1800" b="1" dirty="0" smtClean="0"/>
              <a:t>Why we are using Custom tables instead of Price books?</a:t>
            </a:r>
            <a:endParaRPr lang="en-IN" sz="1800" dirty="0" smtClean="0"/>
          </a:p>
          <a:p>
            <a:pPr marL="457200" lvl="1" indent="0">
              <a:buNone/>
            </a:pPr>
            <a:endParaRPr lang="en-US" sz="1600" dirty="0"/>
          </a:p>
          <a:p>
            <a:pPr lvl="1"/>
            <a:endParaRPr lang="en-US" sz="1600" dirty="0"/>
          </a:p>
        </p:txBody>
      </p:sp>
    </p:spTree>
    <p:extLst>
      <p:ext uri="{BB962C8B-B14F-4D97-AF65-F5344CB8AC3E}">
        <p14:creationId xmlns:p14="http://schemas.microsoft.com/office/powerpoint/2010/main" val="3403384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t>FTS</a:t>
            </a:r>
            <a:endParaRPr lang="en-IN" sz="2000" b="1" dirty="0"/>
          </a:p>
        </p:txBody>
      </p:sp>
      <p:sp>
        <p:nvSpPr>
          <p:cNvPr id="3" name="Content Placeholder 2"/>
          <p:cNvSpPr>
            <a:spLocks noGrp="1"/>
          </p:cNvSpPr>
          <p:nvPr>
            <p:ph idx="1"/>
          </p:nvPr>
        </p:nvSpPr>
        <p:spPr/>
        <p:txBody>
          <a:bodyPr>
            <a:normAutofit/>
          </a:bodyPr>
          <a:lstStyle/>
          <a:p>
            <a:pPr marL="285750" indent="-285750"/>
            <a:r>
              <a:rPr lang="en-US" sz="1800" dirty="0" smtClean="0"/>
              <a:t>Where the opportunities will be created in C4C and based on the opportunity stages, the sales reps configure the products in the CPQ system with the services being offered.</a:t>
            </a:r>
          </a:p>
          <a:p>
            <a:pPr marL="285750" indent="-285750"/>
            <a:r>
              <a:rPr lang="en-US" sz="1800" dirty="0" smtClean="0"/>
              <a:t>CPQ calculates the pricing based on the configuration.</a:t>
            </a:r>
          </a:p>
          <a:p>
            <a:pPr marL="285750" indent="-285750"/>
            <a:r>
              <a:rPr lang="en-US" sz="1800" dirty="0" smtClean="0"/>
              <a:t>send it to the customer for acceptance along with the terms and conditions</a:t>
            </a:r>
          </a:p>
          <a:p>
            <a:pPr marL="285750" indent="-285750"/>
            <a:r>
              <a:rPr lang="en-US" sz="1800" dirty="0" smtClean="0"/>
              <a:t>Once the quote is internally approved and accepted by the customer, it is replicated to CRM to create contract.</a:t>
            </a:r>
          </a:p>
          <a:p>
            <a:pPr marL="0" indent="0">
              <a:buNone/>
            </a:pPr>
            <a:endParaRPr lang="en-US" sz="1800" dirty="0" smtClean="0"/>
          </a:p>
          <a:p>
            <a:pPr marL="0" indent="0">
              <a:buNone/>
            </a:pPr>
            <a:r>
              <a:rPr lang="en-US" sz="1800" b="1" dirty="0" smtClean="0"/>
              <a:t>What </a:t>
            </a:r>
            <a:r>
              <a:rPr lang="en-US" sz="1800" b="1" smtClean="0"/>
              <a:t>is FTS  </a:t>
            </a:r>
            <a:r>
              <a:rPr lang="en-US" sz="1800" b="1" dirty="0" smtClean="0"/>
              <a:t>/ Use of this product?</a:t>
            </a:r>
          </a:p>
          <a:p>
            <a:pPr>
              <a:buFontTx/>
              <a:buChar char="-"/>
            </a:pPr>
            <a:r>
              <a:rPr lang="en-IN" sz="1800" dirty="0" smtClean="0"/>
              <a:t>Factory </a:t>
            </a:r>
            <a:r>
              <a:rPr lang="en-IN" sz="1800" dirty="0"/>
              <a:t>Transition Service (Z0007</a:t>
            </a:r>
            <a:r>
              <a:rPr lang="en-IN" sz="1800" dirty="0" smtClean="0"/>
              <a:t>)</a:t>
            </a:r>
          </a:p>
          <a:p>
            <a:pPr>
              <a:buFontTx/>
              <a:buChar char="-"/>
            </a:pPr>
            <a:r>
              <a:rPr lang="en-IN" sz="1800" dirty="0" smtClean="0"/>
              <a:t>Example:</a:t>
            </a:r>
          </a:p>
          <a:p>
            <a:pPr>
              <a:buFontTx/>
              <a:buChar char="-"/>
            </a:pPr>
            <a:r>
              <a:rPr lang="en-US" sz="1800" dirty="0" smtClean="0"/>
              <a:t>FTS Product code – Z0007</a:t>
            </a:r>
          </a:p>
          <a:p>
            <a:pPr>
              <a:buFontTx/>
              <a:buChar char="-"/>
            </a:pPr>
            <a:endParaRPr lang="en-US" sz="1800" dirty="0" smtClean="0"/>
          </a:p>
          <a:p>
            <a:endParaRPr lang="en-IN" dirty="0"/>
          </a:p>
        </p:txBody>
      </p:sp>
    </p:spTree>
    <p:extLst>
      <p:ext uri="{BB962C8B-B14F-4D97-AF65-F5344CB8AC3E}">
        <p14:creationId xmlns:p14="http://schemas.microsoft.com/office/powerpoint/2010/main" val="1158543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smtClean="0"/>
              <a:t>       </a:t>
            </a:r>
          </a:p>
          <a:p>
            <a:pPr marL="0" indent="0">
              <a:buNone/>
            </a:pPr>
            <a:endParaRPr lang="en-IN" sz="1800" dirty="0"/>
          </a:p>
          <a:p>
            <a:pPr marL="0" indent="0">
              <a:buNone/>
            </a:pPr>
            <a:endParaRPr lang="en-IN" sz="1800" dirty="0" smtClean="0"/>
          </a:p>
          <a:p>
            <a:pPr marL="0" indent="0">
              <a:buNone/>
            </a:pPr>
            <a:r>
              <a:rPr lang="en-IN" sz="1800" dirty="0" smtClean="0"/>
              <a:t>De- Installation </a:t>
            </a:r>
            <a:endParaRPr lang="en-IN" sz="1800" dirty="0"/>
          </a:p>
          <a:p>
            <a:pPr marL="0" indent="0">
              <a:buNone/>
            </a:pPr>
            <a:endParaRPr lang="en-IN" sz="1800" dirty="0" smtClean="0"/>
          </a:p>
          <a:p>
            <a:pPr marL="0" indent="0">
              <a:buNone/>
            </a:pPr>
            <a:endParaRPr lang="en-IN" sz="1800" dirty="0"/>
          </a:p>
          <a:p>
            <a:pPr marL="0" indent="0">
              <a:buNone/>
            </a:pPr>
            <a:endParaRPr lang="en-IN" sz="1800" dirty="0" smtClean="0"/>
          </a:p>
          <a:p>
            <a:pPr marL="0" indent="0">
              <a:buNone/>
            </a:pPr>
            <a:r>
              <a:rPr lang="en-IN" sz="1800" dirty="0" smtClean="0"/>
              <a:t>Installation</a:t>
            </a:r>
            <a:endParaRPr lang="en-IN" sz="1800" dirty="0"/>
          </a:p>
        </p:txBody>
      </p:sp>
      <p:sp>
        <p:nvSpPr>
          <p:cNvPr id="4" name="Rectangle 3"/>
          <p:cNvSpPr/>
          <p:nvPr/>
        </p:nvSpPr>
        <p:spPr>
          <a:xfrm>
            <a:off x="3275856" y="1772816"/>
            <a:ext cx="194421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Origin</a:t>
            </a:r>
            <a:endParaRPr lang="en-IN" dirty="0"/>
          </a:p>
        </p:txBody>
      </p:sp>
      <p:sp>
        <p:nvSpPr>
          <p:cNvPr id="6" name="Rectangle 5"/>
          <p:cNvSpPr/>
          <p:nvPr/>
        </p:nvSpPr>
        <p:spPr>
          <a:xfrm>
            <a:off x="755576" y="3212976"/>
            <a:ext cx="10801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IN" dirty="0"/>
          </a:p>
        </p:txBody>
      </p:sp>
      <p:sp>
        <p:nvSpPr>
          <p:cNvPr id="7" name="Rectangle 6"/>
          <p:cNvSpPr/>
          <p:nvPr/>
        </p:nvSpPr>
        <p:spPr>
          <a:xfrm>
            <a:off x="2483768" y="3212976"/>
            <a:ext cx="100811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IN" dirty="0"/>
          </a:p>
        </p:txBody>
      </p:sp>
      <p:sp>
        <p:nvSpPr>
          <p:cNvPr id="8" name="Rectangle 7"/>
          <p:cNvSpPr/>
          <p:nvPr/>
        </p:nvSpPr>
        <p:spPr>
          <a:xfrm>
            <a:off x="3995936" y="3212976"/>
            <a:ext cx="10801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IN" dirty="0"/>
          </a:p>
        </p:txBody>
      </p:sp>
      <p:sp>
        <p:nvSpPr>
          <p:cNvPr id="9" name="Rectangle 8"/>
          <p:cNvSpPr/>
          <p:nvPr/>
        </p:nvSpPr>
        <p:spPr>
          <a:xfrm>
            <a:off x="5796136" y="3212976"/>
            <a:ext cx="100811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IN" dirty="0"/>
          </a:p>
        </p:txBody>
      </p:sp>
      <p:sp>
        <p:nvSpPr>
          <p:cNvPr id="10" name="Rectangle 9"/>
          <p:cNvSpPr/>
          <p:nvPr/>
        </p:nvSpPr>
        <p:spPr>
          <a:xfrm>
            <a:off x="7452320" y="3212976"/>
            <a:ext cx="93610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a:t>
            </a:r>
            <a:endParaRPr lang="en-IN" dirty="0"/>
          </a:p>
        </p:txBody>
      </p:sp>
      <p:sp>
        <p:nvSpPr>
          <p:cNvPr id="11" name="Rectangle 10"/>
          <p:cNvSpPr/>
          <p:nvPr/>
        </p:nvSpPr>
        <p:spPr>
          <a:xfrm>
            <a:off x="3347864" y="4293096"/>
            <a:ext cx="187220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Destination</a:t>
            </a:r>
            <a:endParaRPr lang="en-IN" dirty="0"/>
          </a:p>
        </p:txBody>
      </p:sp>
      <p:cxnSp>
        <p:nvCxnSpPr>
          <p:cNvPr id="13" name="Straight Arrow Connector 12"/>
          <p:cNvCxnSpPr>
            <a:stCxn id="4" idx="2"/>
          </p:cNvCxnSpPr>
          <p:nvPr/>
        </p:nvCxnSpPr>
        <p:spPr>
          <a:xfrm flipH="1">
            <a:off x="1295636" y="2276872"/>
            <a:ext cx="2952328"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2"/>
            <a:endCxn id="7" idx="0"/>
          </p:cNvCxnSpPr>
          <p:nvPr/>
        </p:nvCxnSpPr>
        <p:spPr>
          <a:xfrm flipH="1">
            <a:off x="2987824" y="2276872"/>
            <a:ext cx="1260140"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2"/>
          </p:cNvCxnSpPr>
          <p:nvPr/>
        </p:nvCxnSpPr>
        <p:spPr>
          <a:xfrm>
            <a:off x="4247964" y="2276872"/>
            <a:ext cx="36004"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2"/>
            <a:endCxn id="9" idx="0"/>
          </p:cNvCxnSpPr>
          <p:nvPr/>
        </p:nvCxnSpPr>
        <p:spPr>
          <a:xfrm>
            <a:off x="4247964" y="2276872"/>
            <a:ext cx="205222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2"/>
          </p:cNvCxnSpPr>
          <p:nvPr/>
        </p:nvCxnSpPr>
        <p:spPr>
          <a:xfrm>
            <a:off x="4247964" y="2276872"/>
            <a:ext cx="3672408"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1" idx="0"/>
          </p:cNvCxnSpPr>
          <p:nvPr/>
        </p:nvCxnSpPr>
        <p:spPr>
          <a:xfrm>
            <a:off x="1295636" y="3573016"/>
            <a:ext cx="2988332"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2"/>
            <a:endCxn id="11" idx="0"/>
          </p:cNvCxnSpPr>
          <p:nvPr/>
        </p:nvCxnSpPr>
        <p:spPr>
          <a:xfrm>
            <a:off x="2987824" y="3573016"/>
            <a:ext cx="1296144"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1" idx="0"/>
          </p:cNvCxnSpPr>
          <p:nvPr/>
        </p:nvCxnSpPr>
        <p:spPr>
          <a:xfrm>
            <a:off x="4283968" y="3573016"/>
            <a:ext cx="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2"/>
            <a:endCxn id="11" idx="0"/>
          </p:cNvCxnSpPr>
          <p:nvPr/>
        </p:nvCxnSpPr>
        <p:spPr>
          <a:xfrm flipH="1">
            <a:off x="4283968" y="3573016"/>
            <a:ext cx="2016224"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4427984" y="3645024"/>
            <a:ext cx="3492388"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544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marL="0" indent="0">
              <a:buNone/>
            </a:pPr>
            <a:endParaRPr lang="en-US" sz="1800" dirty="0" smtClean="0"/>
          </a:p>
          <a:p>
            <a:pPr marL="0" indent="0">
              <a:buNone/>
            </a:pPr>
            <a:r>
              <a:rPr lang="en-US" sz="1800" b="1" dirty="0" smtClean="0"/>
              <a:t>FTS </a:t>
            </a:r>
            <a:r>
              <a:rPr lang="en-US" sz="1800" b="1" dirty="0"/>
              <a:t>price calculation Logic</a:t>
            </a:r>
            <a:r>
              <a:rPr lang="en-US" sz="1800" b="1" dirty="0" smtClean="0"/>
              <a:t>:</a:t>
            </a:r>
          </a:p>
          <a:p>
            <a:pPr marL="0" lvl="0" indent="0">
              <a:buNone/>
            </a:pPr>
            <a:r>
              <a:rPr lang="en-US" sz="1800" dirty="0"/>
              <a:t> </a:t>
            </a:r>
            <a:r>
              <a:rPr lang="en-US" sz="1800" dirty="0" smtClean="0"/>
              <a:t>     System </a:t>
            </a:r>
            <a:r>
              <a:rPr lang="en-US" sz="1800" dirty="0"/>
              <a:t>first check the Historical price (</a:t>
            </a:r>
            <a:r>
              <a:rPr lang="en-US" sz="1800" dirty="0" err="1" smtClean="0"/>
              <a:t>pricebook</a:t>
            </a:r>
            <a:r>
              <a:rPr lang="en-US" sz="1800" dirty="0"/>
              <a:t>) and if available then apply this </a:t>
            </a:r>
            <a:r>
              <a:rPr lang="en-US" sz="1800" dirty="0" smtClean="0"/>
              <a:t> price </a:t>
            </a:r>
            <a:r>
              <a:rPr lang="en-US" sz="1800" dirty="0"/>
              <a:t>which will be sources from ECC</a:t>
            </a:r>
            <a:r>
              <a:rPr lang="en-US" sz="1800" dirty="0" smtClean="0"/>
              <a:t>.</a:t>
            </a:r>
          </a:p>
          <a:p>
            <a:pPr marL="0" lvl="0" indent="0">
              <a:buNone/>
            </a:pPr>
            <a:endParaRPr lang="en-US" sz="1800" dirty="0"/>
          </a:p>
          <a:p>
            <a:pPr marL="0" indent="0">
              <a:buNone/>
            </a:pPr>
            <a:r>
              <a:rPr lang="en-US" sz="1800" dirty="0"/>
              <a:t>If system does not find the price book then below logic will apply</a:t>
            </a:r>
            <a:endParaRPr lang="en-IN" sz="1800" dirty="0"/>
          </a:p>
          <a:p>
            <a:pPr lvl="0"/>
            <a:r>
              <a:rPr lang="en-US" sz="1800" b="1" dirty="0"/>
              <a:t>Labor price</a:t>
            </a:r>
            <a:r>
              <a:rPr lang="en-US" sz="1800" dirty="0"/>
              <a:t>: (FTS labor price* hours)*1.05 (Note: Labor prices will be sourced from within CPQ)</a:t>
            </a:r>
            <a:endParaRPr lang="en-IN" sz="1800" dirty="0"/>
          </a:p>
          <a:p>
            <a:pPr lvl="0"/>
            <a:r>
              <a:rPr lang="en-US" sz="1800" b="1" dirty="0"/>
              <a:t>Foreseen Material price</a:t>
            </a:r>
            <a:r>
              <a:rPr lang="en-US" sz="1800" dirty="0"/>
              <a:t>: customer spare net (sourced from ECC </a:t>
            </a:r>
            <a:r>
              <a:rPr lang="en-US" sz="1800" dirty="0" err="1"/>
              <a:t>pricebook</a:t>
            </a:r>
            <a:r>
              <a:rPr lang="en-US" sz="1800" dirty="0"/>
              <a:t> in CPQ)</a:t>
            </a:r>
            <a:endParaRPr lang="en-IN" sz="1800" dirty="0"/>
          </a:p>
          <a:p>
            <a:pPr lvl="0"/>
            <a:r>
              <a:rPr lang="en-US" sz="1800" b="1" dirty="0" smtClean="0"/>
              <a:t>Shipping kit use fee</a:t>
            </a:r>
            <a:r>
              <a:rPr lang="en-US" sz="1800" dirty="0" smtClean="0"/>
              <a:t>: </a:t>
            </a:r>
            <a:r>
              <a:rPr lang="en-US" sz="1800" dirty="0" smtClean="0"/>
              <a:t>System </a:t>
            </a:r>
            <a:r>
              <a:rPr lang="en-US" sz="1800" dirty="0"/>
              <a:t>will apply Shipping kit use fee as fixed value from CPQ price book table. Table will be created in CPQ which will contain the Shipping KIT fixed fee by tool type</a:t>
            </a:r>
            <a:r>
              <a:rPr lang="en-US" sz="1800" dirty="0" smtClean="0"/>
              <a:t>.</a:t>
            </a:r>
            <a:endParaRPr lang="en-IN" sz="1800" dirty="0"/>
          </a:p>
          <a:p>
            <a:r>
              <a:rPr lang="en-US" sz="1800" b="1" dirty="0" smtClean="0"/>
              <a:t>3rd Party support margin % </a:t>
            </a:r>
            <a:r>
              <a:rPr lang="en-US" sz="1800" dirty="0" smtClean="0"/>
              <a:t>by black-book</a:t>
            </a:r>
            <a:endParaRPr lang="en-IN" sz="1800" dirty="0" smtClean="0"/>
          </a:p>
          <a:p>
            <a:pPr marL="0" lvl="0" indent="0">
              <a:buNone/>
            </a:pPr>
            <a:endParaRPr lang="en-IN" sz="1800" dirty="0"/>
          </a:p>
          <a:p>
            <a:pPr marL="0" indent="0">
              <a:buNone/>
            </a:pPr>
            <a:endParaRPr lang="en-US" sz="1800" dirty="0" smtClean="0"/>
          </a:p>
          <a:p>
            <a:endParaRPr lang="en-IN" sz="1800" dirty="0" smtClean="0"/>
          </a:p>
          <a:p>
            <a:endParaRPr lang="en-IN" sz="1800" dirty="0"/>
          </a:p>
          <a:p>
            <a:endParaRPr lang="en-IN" sz="1800" dirty="0" smtClean="0"/>
          </a:p>
          <a:p>
            <a:endParaRPr lang="en-IN" sz="1800" dirty="0"/>
          </a:p>
          <a:p>
            <a:endParaRPr lang="en-IN" sz="1800" dirty="0" smtClean="0"/>
          </a:p>
          <a:p>
            <a:pPr marL="0" indent="0">
              <a:buNone/>
            </a:pPr>
            <a:endParaRPr lang="en-IN" sz="1800" dirty="0"/>
          </a:p>
        </p:txBody>
      </p:sp>
    </p:spTree>
    <p:extLst>
      <p:ext uri="{BB962C8B-B14F-4D97-AF65-F5344CB8AC3E}">
        <p14:creationId xmlns:p14="http://schemas.microsoft.com/office/powerpoint/2010/main" val="393392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a:bodyPr>
          <a:lstStyle/>
          <a:p>
            <a:pPr marL="0" indent="0">
              <a:buNone/>
            </a:pPr>
            <a:r>
              <a:rPr lang="en-US" sz="2000" b="1" dirty="0"/>
              <a:t>Custom table to store the ref. hours for </a:t>
            </a:r>
            <a:r>
              <a:rPr lang="en-US" sz="2000" b="1" dirty="0" smtClean="0"/>
              <a:t>ROW:</a:t>
            </a:r>
          </a:p>
          <a:p>
            <a:r>
              <a:rPr lang="en-US" sz="1800" dirty="0"/>
              <a:t>Below table need to be created in CPQ to store the reference hours and need to be read during configuration and populate the number of hours from this table on the configuration</a:t>
            </a:r>
            <a:r>
              <a:rPr lang="en-US" sz="1800" dirty="0" smtClean="0"/>
              <a:t>.</a:t>
            </a:r>
            <a:r>
              <a:rPr lang="en-US" sz="1800" dirty="0"/>
              <a:t> </a:t>
            </a:r>
            <a:endParaRPr lang="en-IN" sz="1800" dirty="0"/>
          </a:p>
          <a:p>
            <a:r>
              <a:rPr lang="en-US" sz="1800" dirty="0"/>
              <a:t>Pass the tool type and tool </a:t>
            </a:r>
            <a:r>
              <a:rPr lang="en-US" sz="1800" dirty="0" err="1"/>
              <a:t>config</a:t>
            </a:r>
            <a:r>
              <a:rPr lang="en-US" sz="1800" dirty="0"/>
              <a:t>. in this table to retrieve the reference hours from below table and populate on the configurator</a:t>
            </a:r>
            <a:r>
              <a:rPr lang="en-US" sz="1800" dirty="0" smtClean="0"/>
              <a:t>.</a:t>
            </a:r>
          </a:p>
          <a:p>
            <a:pPr marL="0" indent="0">
              <a:buNone/>
            </a:pPr>
            <a:endParaRPr lang="en-IN" sz="1800" dirty="0"/>
          </a:p>
          <a:p>
            <a:pPr marL="0" lvl="0" indent="0">
              <a:buNone/>
            </a:pPr>
            <a:r>
              <a:rPr lang="en-US" sz="1800" dirty="0" smtClean="0"/>
              <a:t>1.  De-commission  </a:t>
            </a:r>
            <a:r>
              <a:rPr lang="en-US" sz="1800" dirty="0"/>
              <a:t>CE Hours</a:t>
            </a:r>
            <a:endParaRPr lang="en-IN" sz="1800" dirty="0"/>
          </a:p>
          <a:p>
            <a:pPr marL="0" lvl="0" indent="0">
              <a:buNone/>
            </a:pPr>
            <a:r>
              <a:rPr lang="en-US" sz="1800" dirty="0" smtClean="0"/>
              <a:t>2.  De-commission </a:t>
            </a:r>
            <a:r>
              <a:rPr lang="en-US" sz="1800" dirty="0"/>
              <a:t>tech. hours</a:t>
            </a:r>
            <a:endParaRPr lang="en-IN" sz="1800" dirty="0"/>
          </a:p>
          <a:p>
            <a:pPr marL="0" lvl="0" indent="0">
              <a:buNone/>
            </a:pPr>
            <a:r>
              <a:rPr lang="en-US" sz="1800" dirty="0" smtClean="0"/>
              <a:t>3.  Installation </a:t>
            </a:r>
            <a:r>
              <a:rPr lang="en-US" sz="1800" dirty="0"/>
              <a:t>CE Hours</a:t>
            </a:r>
            <a:endParaRPr lang="en-IN" sz="1800" dirty="0"/>
          </a:p>
          <a:p>
            <a:pPr>
              <a:buAutoNum type="arabicPeriod" startAt="4"/>
            </a:pPr>
            <a:r>
              <a:rPr lang="en-US" sz="1800" dirty="0" smtClean="0"/>
              <a:t>Installation </a:t>
            </a:r>
            <a:r>
              <a:rPr lang="en-US" sz="1800" dirty="0"/>
              <a:t>Tech. hours</a:t>
            </a:r>
            <a:r>
              <a:rPr lang="en-US" sz="1800" dirty="0" smtClean="0"/>
              <a:t>. </a:t>
            </a:r>
          </a:p>
          <a:p>
            <a:pPr marL="0" indent="0">
              <a:buNone/>
            </a:pPr>
            <a:endParaRPr lang="en-US" sz="1800" dirty="0"/>
          </a:p>
          <a:p>
            <a:pPr marL="0" indent="0">
              <a:buNone/>
            </a:pPr>
            <a:r>
              <a:rPr lang="en-US" sz="1800" dirty="0" smtClean="0"/>
              <a:t>Table name in CPQ : </a:t>
            </a:r>
            <a:r>
              <a:rPr lang="en-IN" sz="1800" b="1" dirty="0"/>
              <a:t>TBL_FTS_ROW_HRS</a:t>
            </a:r>
          </a:p>
          <a:p>
            <a:pPr marL="0" indent="0">
              <a:buNone/>
            </a:pPr>
            <a:endParaRPr lang="en-IN" sz="1800" dirty="0" smtClean="0"/>
          </a:p>
          <a:p>
            <a:pPr marL="0" indent="0">
              <a:buNone/>
            </a:pPr>
            <a:endParaRPr lang="en-IN" sz="1800" dirty="0"/>
          </a:p>
          <a:p>
            <a:pPr marL="0" indent="0">
              <a:buNone/>
            </a:pPr>
            <a:endParaRPr lang="en-IN" sz="1800" dirty="0"/>
          </a:p>
        </p:txBody>
      </p:sp>
    </p:spTree>
    <p:extLst>
      <p:ext uri="{BB962C8B-B14F-4D97-AF65-F5344CB8AC3E}">
        <p14:creationId xmlns:p14="http://schemas.microsoft.com/office/powerpoint/2010/main" val="1633920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lstStyle/>
          <a:p>
            <a:pPr marL="0" lvl="0" indent="0">
              <a:buNone/>
            </a:pPr>
            <a:r>
              <a:rPr lang="en-US" sz="2000" b="1" dirty="0"/>
              <a:t>CPQ </a:t>
            </a:r>
            <a:r>
              <a:rPr lang="en-US" sz="2000" b="1" dirty="0" smtClean="0"/>
              <a:t>Price books </a:t>
            </a:r>
            <a:r>
              <a:rPr lang="en-US" sz="2000" b="1" dirty="0"/>
              <a:t>– Custom price book for </a:t>
            </a:r>
            <a:r>
              <a:rPr lang="en-US" sz="2000" b="1" dirty="0" smtClean="0"/>
              <a:t>ROW: </a:t>
            </a:r>
          </a:p>
          <a:p>
            <a:pPr marL="0" lvl="0" indent="0">
              <a:buNone/>
            </a:pPr>
            <a:endParaRPr lang="en-US" sz="2000" b="1" dirty="0" smtClean="0"/>
          </a:p>
          <a:p>
            <a:pPr marL="0" lvl="0" indent="0">
              <a:buNone/>
            </a:pPr>
            <a:r>
              <a:rPr lang="en-US" sz="1800" b="1" dirty="0" smtClean="0"/>
              <a:t>1) Price book </a:t>
            </a:r>
            <a:r>
              <a:rPr lang="en-US" sz="1800" b="1" dirty="0"/>
              <a:t>for AMNA </a:t>
            </a:r>
            <a:r>
              <a:rPr lang="en-US" sz="1800" dirty="0"/>
              <a:t>– Create below custom table. For the ROW (rest of the world) we need to go into below </a:t>
            </a:r>
            <a:r>
              <a:rPr lang="en-US" sz="1800" dirty="0" smtClean="0"/>
              <a:t>price book </a:t>
            </a:r>
            <a:r>
              <a:rPr lang="en-US" sz="1800" dirty="0"/>
              <a:t>and apply the decommission or installation price on the quote</a:t>
            </a:r>
            <a:r>
              <a:rPr lang="en-US" sz="1800" dirty="0" smtClean="0"/>
              <a:t>.</a:t>
            </a:r>
            <a:r>
              <a:rPr lang="en-US" sz="1800" dirty="0"/>
              <a:t> </a:t>
            </a:r>
            <a:endParaRPr lang="en-IN" sz="1800" dirty="0"/>
          </a:p>
          <a:p>
            <a:r>
              <a:rPr lang="en-US" sz="1800" dirty="0"/>
              <a:t>Logic:  This table will be read only in below conditions.</a:t>
            </a:r>
            <a:endParaRPr lang="en-IN" sz="1800" dirty="0"/>
          </a:p>
          <a:p>
            <a:pPr lvl="0"/>
            <a:r>
              <a:rPr lang="en-US" sz="1800" dirty="0"/>
              <a:t>If the customer is other than TSMC  (will come from C4C)</a:t>
            </a:r>
            <a:endParaRPr lang="en-IN" sz="1800" dirty="0"/>
          </a:p>
          <a:p>
            <a:pPr lvl="0"/>
            <a:r>
              <a:rPr lang="en-US" sz="1800" dirty="0"/>
              <a:t>If the Region is AMNA (Will come from C4C customer)</a:t>
            </a:r>
            <a:endParaRPr lang="en-IN" sz="1800" dirty="0"/>
          </a:p>
          <a:p>
            <a:pPr lvl="0"/>
            <a:r>
              <a:rPr lang="en-US" sz="1800" dirty="0"/>
              <a:t>Pass the Tool type to </a:t>
            </a:r>
            <a:r>
              <a:rPr lang="en-US" sz="1800" dirty="0" smtClean="0"/>
              <a:t>the </a:t>
            </a:r>
            <a:r>
              <a:rPr lang="en-US" sz="1800" dirty="0"/>
              <a:t>relevant installation/de-installation price</a:t>
            </a:r>
            <a:endParaRPr lang="en-IN" sz="1800" dirty="0"/>
          </a:p>
          <a:p>
            <a:pPr lvl="0"/>
            <a:r>
              <a:rPr lang="en-US" sz="1800" dirty="0"/>
              <a:t>If number of hours changes and the difference between reference hours and the changed hours is &lt;20% then always go to the price </a:t>
            </a:r>
            <a:r>
              <a:rPr lang="en-US" sz="1800" dirty="0" smtClean="0"/>
              <a:t>book</a:t>
            </a:r>
          </a:p>
          <a:p>
            <a:pPr lvl="0"/>
            <a:endParaRPr lang="en-US" sz="1800" dirty="0"/>
          </a:p>
          <a:p>
            <a:pPr marL="0" indent="0">
              <a:buNone/>
            </a:pPr>
            <a:r>
              <a:rPr lang="en-US" sz="1800" dirty="0" smtClean="0"/>
              <a:t>Table name in CPQ : </a:t>
            </a:r>
            <a:r>
              <a:rPr lang="en-IN" sz="1800" b="1" dirty="0"/>
              <a:t>TBL_FTS_PRICEBOOK</a:t>
            </a:r>
          </a:p>
          <a:p>
            <a:pPr marL="0" lvl="0" indent="0">
              <a:buNone/>
            </a:pPr>
            <a:endParaRPr lang="en-IN" sz="1800" dirty="0"/>
          </a:p>
          <a:p>
            <a:pPr lvl="0"/>
            <a:endParaRPr lang="en-IN" sz="2000" dirty="0"/>
          </a:p>
        </p:txBody>
      </p:sp>
    </p:spTree>
    <p:extLst>
      <p:ext uri="{BB962C8B-B14F-4D97-AF65-F5344CB8AC3E}">
        <p14:creationId xmlns:p14="http://schemas.microsoft.com/office/powerpoint/2010/main" val="2045832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4441</TotalTime>
  <Words>1704</Words>
  <Application>Microsoft Office PowerPoint</Application>
  <PresentationFormat>On-screen Show (4:3)</PresentationFormat>
  <Paragraphs>254</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TABLE OF CONTENTS:</vt:lpstr>
      <vt:lpstr>Pricing FTS</vt:lpstr>
      <vt:lpstr>Pricing FTS</vt:lpstr>
      <vt:lpstr>Pricing FTS</vt:lpstr>
      <vt:lpstr>FTS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Final Price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FTS</dc:title>
  <dc:creator>Surendra Kumar</dc:creator>
  <cp:lastModifiedBy>Surendra Kumar</cp:lastModifiedBy>
  <cp:revision>69</cp:revision>
  <dcterms:created xsi:type="dcterms:W3CDTF">2020-01-06T10:21:14Z</dcterms:created>
  <dcterms:modified xsi:type="dcterms:W3CDTF">2020-01-09T12:23:10Z</dcterms:modified>
</cp:coreProperties>
</file>