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67" r:id="rId5"/>
    <p:sldId id="259" r:id="rId6"/>
    <p:sldId id="261" r:id="rId7"/>
    <p:sldId id="260" r:id="rId8"/>
    <p:sldId id="266" r:id="rId9"/>
    <p:sldId id="26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796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6725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7556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10/24/2022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6589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518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5415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1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081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404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0935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10/24/2022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8382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10/24/2022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78690856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gpurtoday.in/man-duped-of-rs-1-20-lakh-in-credit-card-fraud/10151015"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436FF-5DF1-037A-1BC2-2EAB4C92B804}"/>
              </a:ext>
            </a:extLst>
          </p:cNvPr>
          <p:cNvSpPr>
            <a:spLocks noGrp="1"/>
          </p:cNvSpPr>
          <p:nvPr>
            <p:ph type="ctrTitle"/>
          </p:nvPr>
        </p:nvSpPr>
        <p:spPr>
          <a:xfrm>
            <a:off x="1015488" y="533400"/>
            <a:ext cx="4493885" cy="3614271"/>
          </a:xfrm>
        </p:spPr>
        <p:txBody>
          <a:bodyPr>
            <a:normAutofit/>
          </a:bodyPr>
          <a:lstStyle/>
          <a:p>
            <a:pPr algn="l"/>
            <a:r>
              <a:rPr lang="en-US" sz="5400" dirty="0">
                <a:latin typeface="Times New Roman" panose="02020603050405020304" pitchFamily="18" charset="0"/>
                <a:cs typeface="Times New Roman" panose="02020603050405020304" pitchFamily="18" charset="0"/>
              </a:rPr>
              <a:t>Credit Card Fraud Detection</a:t>
            </a:r>
          </a:p>
        </p:txBody>
      </p:sp>
      <p:sp>
        <p:nvSpPr>
          <p:cNvPr id="3" name="Subtitle 2">
            <a:extLst>
              <a:ext uri="{FF2B5EF4-FFF2-40B4-BE49-F238E27FC236}">
                <a16:creationId xmlns:a16="http://schemas.microsoft.com/office/drawing/2014/main" id="{E595E8D6-2F88-A549-9713-342C966F2A83}"/>
              </a:ext>
            </a:extLst>
          </p:cNvPr>
          <p:cNvSpPr>
            <a:spLocks noGrp="1"/>
          </p:cNvSpPr>
          <p:nvPr>
            <p:ph type="subTitle" idx="1"/>
          </p:nvPr>
        </p:nvSpPr>
        <p:spPr>
          <a:xfrm>
            <a:off x="1015489" y="4386729"/>
            <a:ext cx="4194222" cy="1937871"/>
          </a:xfrm>
        </p:spPr>
        <p:txBody>
          <a:bodyPr>
            <a:normAutofit/>
          </a:bodyPr>
          <a:lstStyle/>
          <a:p>
            <a:pPr algn="l"/>
            <a:r>
              <a:rPr lang="en-US" cap="none" dirty="0"/>
              <a:t>Predicting the fraudulent transactions of European bank</a:t>
            </a:r>
          </a:p>
        </p:txBody>
      </p:sp>
      <p:cxnSp>
        <p:nvCxnSpPr>
          <p:cNvPr id="134" name="Straight Connector 133">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5" name="Picture 3">
            <a:extLst>
              <a:ext uri="{FF2B5EF4-FFF2-40B4-BE49-F238E27FC236}">
                <a16:creationId xmlns:a16="http://schemas.microsoft.com/office/drawing/2014/main" id="{8FCFA5D2-E9FD-EC6C-9FE0-5B8E608F9F7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692" r="31973"/>
          <a:stretch/>
        </p:blipFill>
        <p:spPr>
          <a:xfrm>
            <a:off x="6036521" y="533400"/>
            <a:ext cx="5442073" cy="5791200"/>
          </a:xfrm>
          <a:prstGeom prst="rect">
            <a:avLst/>
          </a:prstGeom>
        </p:spPr>
      </p:pic>
      <p:sp>
        <p:nvSpPr>
          <p:cNvPr id="5" name="TextBox 4">
            <a:extLst>
              <a:ext uri="{FF2B5EF4-FFF2-40B4-BE49-F238E27FC236}">
                <a16:creationId xmlns:a16="http://schemas.microsoft.com/office/drawing/2014/main" id="{ADB67F2F-4D61-A20A-5926-5F20B74FB489}"/>
              </a:ext>
            </a:extLst>
          </p:cNvPr>
          <p:cNvSpPr txBox="1"/>
          <p:nvPr/>
        </p:nvSpPr>
        <p:spPr>
          <a:xfrm>
            <a:off x="9264526" y="6124545"/>
            <a:ext cx="221406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nagpurtoday.in/man-duped-of-rs-1-20-lakh-in-credit-card-fraud/1015101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92673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CEA5-DE31-540E-A86E-7BA95852EB64}"/>
              </a:ext>
            </a:extLst>
          </p:cNvPr>
          <p:cNvSpPr>
            <a:spLocks noGrp="1"/>
          </p:cNvSpPr>
          <p:nvPr>
            <p:ph type="title"/>
          </p:nvPr>
        </p:nvSpPr>
        <p:spPr/>
        <p:txBody>
          <a:bodyPr/>
          <a:lstStyle/>
          <a:p>
            <a:r>
              <a:rPr lang="en-US" dirty="0"/>
              <a:t>Logical Plan</a:t>
            </a:r>
          </a:p>
        </p:txBody>
      </p:sp>
      <p:sp>
        <p:nvSpPr>
          <p:cNvPr id="3" name="Content Placeholder 2">
            <a:extLst>
              <a:ext uri="{FF2B5EF4-FFF2-40B4-BE49-F238E27FC236}">
                <a16:creationId xmlns:a16="http://schemas.microsoft.com/office/drawing/2014/main" id="{7BFD818E-D577-6DB1-BDD6-59BEE1B35F64}"/>
              </a:ext>
            </a:extLst>
          </p:cNvPr>
          <p:cNvSpPr>
            <a:spLocks noGrp="1"/>
          </p:cNvSpPr>
          <p:nvPr>
            <p:ph idx="1"/>
          </p:nvPr>
        </p:nvSpPr>
        <p:spPr/>
        <p:txBody>
          <a:bodyPr>
            <a:normAutofit lnSpcReduction="10000"/>
          </a:bodyPr>
          <a:lstStyle/>
          <a:p>
            <a:r>
              <a:rPr lang="en-US" dirty="0"/>
              <a:t>Coming to the data modeling part we want to implement the following algorithms and see which works best for our data.</a:t>
            </a:r>
          </a:p>
          <a:p>
            <a:pPr marL="457200" indent="-457200">
              <a:buFont typeface="+mj-lt"/>
              <a:buAutoNum type="arabicPeriod"/>
            </a:pPr>
            <a:r>
              <a:rPr lang="en-US" dirty="0"/>
              <a:t>Logistic Regression</a:t>
            </a:r>
          </a:p>
          <a:p>
            <a:pPr marL="457200" indent="-457200">
              <a:buFont typeface="+mj-lt"/>
              <a:buAutoNum type="arabicPeriod"/>
            </a:pPr>
            <a:r>
              <a:rPr lang="en-US" dirty="0"/>
              <a:t>KNN</a:t>
            </a:r>
          </a:p>
          <a:p>
            <a:pPr marL="457200" indent="-457200">
              <a:buFont typeface="+mj-lt"/>
              <a:buAutoNum type="arabicPeriod"/>
            </a:pPr>
            <a:r>
              <a:rPr lang="en-US" dirty="0"/>
              <a:t>Decision Tree</a:t>
            </a:r>
          </a:p>
          <a:p>
            <a:pPr marL="457200" indent="-457200">
              <a:buFont typeface="+mj-lt"/>
              <a:buAutoNum type="arabicPeriod"/>
            </a:pPr>
            <a:r>
              <a:rPr lang="en-US" dirty="0"/>
              <a:t>Random Forest</a:t>
            </a:r>
          </a:p>
          <a:p>
            <a:pPr marL="457200" indent="-457200">
              <a:buFont typeface="+mj-lt"/>
              <a:buAutoNum type="arabicPeriod"/>
            </a:pPr>
            <a:r>
              <a:rPr lang="en-US" dirty="0"/>
              <a:t>ADABOOST</a:t>
            </a:r>
          </a:p>
          <a:p>
            <a:pPr marL="457200" indent="-457200">
              <a:buFont typeface="+mj-lt"/>
              <a:buAutoNum type="arabicPeriod"/>
            </a:pPr>
            <a:r>
              <a:rPr lang="en-US" dirty="0"/>
              <a:t>Gradient Boosting</a:t>
            </a:r>
          </a:p>
          <a:p>
            <a:pPr marL="457200" indent="-457200">
              <a:buFont typeface="+mj-lt"/>
              <a:buAutoNum type="arabicPeriod"/>
            </a:pPr>
            <a:r>
              <a:rPr lang="en-US"/>
              <a:t>XG BOOST</a:t>
            </a:r>
            <a:endParaRPr lang="en-US" dirty="0"/>
          </a:p>
        </p:txBody>
      </p:sp>
    </p:spTree>
    <p:extLst>
      <p:ext uri="{BB962C8B-B14F-4D97-AF65-F5344CB8AC3E}">
        <p14:creationId xmlns:p14="http://schemas.microsoft.com/office/powerpoint/2010/main" val="34091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3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3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3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4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4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4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FA69C-B43C-FD9D-1637-DE44146013DD}"/>
              </a:ext>
            </a:extLst>
          </p:cNvPr>
          <p:cNvSpPr>
            <a:spLocks noGrp="1"/>
          </p:cNvSpPr>
          <p:nvPr>
            <p:ph type="title"/>
          </p:nvPr>
        </p:nvSpPr>
        <p:spPr>
          <a:xfrm>
            <a:off x="1104899" y="1841500"/>
            <a:ext cx="6933112" cy="3352800"/>
          </a:xfrm>
        </p:spPr>
        <p:txBody>
          <a:bodyPr vert="horz" lIns="91440" tIns="45720" rIns="91440" bIns="45720" rtlCol="0" anchor="b">
            <a:noAutofit/>
          </a:bodyPr>
          <a:lstStyle/>
          <a:p>
            <a:r>
              <a:rPr lang="en-US" i="1" kern="1200" cap="all" baseline="0" dirty="0">
                <a:solidFill>
                  <a:schemeClr val="tx2"/>
                </a:solidFill>
                <a:latin typeface="+mj-lt"/>
                <a:ea typeface="+mj-ea"/>
                <a:cs typeface="+mj-cs"/>
              </a:rPr>
              <a:t>TEAM PINNACLE</a:t>
            </a:r>
            <a:br>
              <a:rPr lang="en-US" i="1" kern="1200" cap="all" baseline="0" dirty="0">
                <a:solidFill>
                  <a:schemeClr val="tx2"/>
                </a:solidFill>
                <a:latin typeface="+mj-lt"/>
                <a:ea typeface="+mj-ea"/>
                <a:cs typeface="+mj-cs"/>
              </a:rPr>
            </a:br>
            <a:br>
              <a:rPr lang="en-US" i="1" kern="1200" cap="all" baseline="0" dirty="0">
                <a:solidFill>
                  <a:schemeClr val="tx2"/>
                </a:solidFill>
                <a:latin typeface="+mj-lt"/>
                <a:ea typeface="+mj-ea"/>
                <a:cs typeface="+mj-cs"/>
              </a:rPr>
            </a:br>
            <a:br>
              <a:rPr lang="en-US" sz="2400" i="1" kern="1200" cap="none" baseline="0" dirty="0">
                <a:solidFill>
                  <a:schemeClr val="tx2"/>
                </a:solidFill>
                <a:latin typeface="Times New Roman" panose="02020603050405020304" pitchFamily="18" charset="0"/>
                <a:cs typeface="Times New Roman" panose="02020603050405020304" pitchFamily="18" charset="0"/>
              </a:rPr>
            </a:br>
            <a:br>
              <a:rPr lang="en-US" sz="2400" i="1" kern="1200" cap="none" baseline="0" dirty="0">
                <a:solidFill>
                  <a:schemeClr val="tx2"/>
                </a:solidFill>
                <a:latin typeface="Times New Roman" panose="02020603050405020304" pitchFamily="18" charset="0"/>
                <a:cs typeface="Times New Roman" panose="02020603050405020304" pitchFamily="18" charset="0"/>
              </a:rPr>
            </a:br>
            <a:br>
              <a:rPr lang="en-US" sz="2400" i="1" kern="1200" cap="none" baseline="0" dirty="0">
                <a:solidFill>
                  <a:schemeClr val="tx2"/>
                </a:solidFill>
                <a:latin typeface="Times New Roman" panose="02020603050405020304" pitchFamily="18" charset="0"/>
                <a:cs typeface="Times New Roman" panose="02020603050405020304" pitchFamily="18" charset="0"/>
              </a:rPr>
            </a:b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a:t>
            </a:r>
            <a:r>
              <a:rPr lang="en-US" sz="2400" i="1" kern="1200" cap="none" baseline="0" dirty="0">
                <a:solidFill>
                  <a:schemeClr val="tx2"/>
                </a:solidFill>
                <a:latin typeface="Times New Roman" panose="02020603050405020304" pitchFamily="18" charset="0"/>
                <a:cs typeface="Times New Roman" panose="02020603050405020304" pitchFamily="18" charset="0"/>
              </a:rPr>
              <a:t>urendra </a:t>
            </a:r>
            <a:r>
              <a:rPr lang="en-US" sz="2400" cap="none" dirty="0">
                <a:latin typeface="Times New Roman" panose="02020603050405020304" pitchFamily="18" charset="0"/>
                <a:cs typeface="Times New Roman" panose="02020603050405020304" pitchFamily="18" charset="0"/>
              </a:rPr>
              <a:t>M</a:t>
            </a:r>
            <a:r>
              <a:rPr lang="en-US" sz="2400" i="1" kern="1200" cap="none" baseline="0" dirty="0">
                <a:solidFill>
                  <a:schemeClr val="tx2"/>
                </a:solidFill>
                <a:latin typeface="Times New Roman" panose="02020603050405020304" pitchFamily="18" charset="0"/>
                <a:cs typeface="Times New Roman" panose="02020603050405020304" pitchFamily="18" charset="0"/>
              </a:rPr>
              <a:t>addipati</a:t>
            </a: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a:t>
            </a:r>
            <a:r>
              <a:rPr lang="en-US" sz="2400" i="1" kern="1200" cap="none" baseline="0" dirty="0">
                <a:solidFill>
                  <a:schemeClr val="tx2"/>
                </a:solidFill>
                <a:latin typeface="Times New Roman" panose="02020603050405020304" pitchFamily="18" charset="0"/>
                <a:cs typeface="Times New Roman" panose="02020603050405020304" pitchFamily="18" charset="0"/>
              </a:rPr>
              <a:t>andeep </a:t>
            </a:r>
            <a:r>
              <a:rPr lang="en-US" sz="2400" cap="none" dirty="0">
                <a:latin typeface="Times New Roman" panose="02020603050405020304" pitchFamily="18" charset="0"/>
                <a:cs typeface="Times New Roman" panose="02020603050405020304" pitchFamily="18" charset="0"/>
              </a:rPr>
              <a:t>Y</a:t>
            </a:r>
            <a:r>
              <a:rPr lang="en-US" sz="2400" i="1" kern="1200" cap="none" baseline="0" dirty="0">
                <a:solidFill>
                  <a:schemeClr val="tx2"/>
                </a:solidFill>
                <a:latin typeface="Times New Roman" panose="02020603050405020304" pitchFamily="18" charset="0"/>
                <a:cs typeface="Times New Roman" panose="02020603050405020304" pitchFamily="18" charset="0"/>
              </a:rPr>
              <a:t>elisetty</a:t>
            </a: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a:t>
            </a:r>
            <a:r>
              <a:rPr lang="en-US" sz="2400" i="1" kern="1200" cap="none" baseline="0" dirty="0">
                <a:solidFill>
                  <a:schemeClr val="tx2"/>
                </a:solidFill>
                <a:latin typeface="Times New Roman" panose="02020603050405020304" pitchFamily="18" charset="0"/>
                <a:cs typeface="Times New Roman" panose="02020603050405020304" pitchFamily="18" charset="0"/>
              </a:rPr>
              <a:t>ai Prakash </a:t>
            </a:r>
            <a:r>
              <a:rPr lang="en-US" sz="2400" cap="none" dirty="0">
                <a:latin typeface="Times New Roman" panose="02020603050405020304" pitchFamily="18" charset="0"/>
                <a:cs typeface="Times New Roman" panose="02020603050405020304" pitchFamily="18" charset="0"/>
              </a:rPr>
              <a:t>M</a:t>
            </a:r>
            <a:r>
              <a:rPr lang="en-US" sz="2400" i="1" kern="1200" cap="none" baseline="0" dirty="0">
                <a:solidFill>
                  <a:schemeClr val="tx2"/>
                </a:solidFill>
                <a:latin typeface="Times New Roman" panose="02020603050405020304" pitchFamily="18" charset="0"/>
                <a:cs typeface="Times New Roman" panose="02020603050405020304" pitchFamily="18" charset="0"/>
              </a:rPr>
              <a:t>adderla</a:t>
            </a: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ea typeface="+mj-ea"/>
                <a:cs typeface="Times New Roman" panose="02020603050405020304" pitchFamily="18" charset="0"/>
              </a:rPr>
              <a:t>L</a:t>
            </a:r>
            <a:r>
              <a:rPr lang="en-US" sz="2400" i="1" kern="1200" cap="none" baseline="0" dirty="0">
                <a:solidFill>
                  <a:schemeClr val="tx2"/>
                </a:solidFill>
                <a:latin typeface="Times New Roman" panose="02020603050405020304" pitchFamily="18" charset="0"/>
                <a:cs typeface="Times New Roman" panose="02020603050405020304" pitchFamily="18" charset="0"/>
              </a:rPr>
              <a:t>akshmi Tulasi </a:t>
            </a:r>
            <a:r>
              <a:rPr lang="en-US" sz="2400" cap="none" dirty="0">
                <a:latin typeface="Times New Roman" panose="02020603050405020304" pitchFamily="18" charset="0"/>
                <a:cs typeface="Times New Roman" panose="02020603050405020304" pitchFamily="18" charset="0"/>
              </a:rPr>
              <a:t>T</a:t>
            </a:r>
            <a:r>
              <a:rPr lang="en-US" sz="2400" i="1" kern="1200" cap="none" baseline="0" dirty="0">
                <a:solidFill>
                  <a:schemeClr val="tx2"/>
                </a:solidFill>
                <a:latin typeface="Times New Roman" panose="02020603050405020304" pitchFamily="18" charset="0"/>
                <a:cs typeface="Times New Roman" panose="02020603050405020304" pitchFamily="18" charset="0"/>
              </a:rPr>
              <a:t>humu</a:t>
            </a: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a:t>
            </a:r>
            <a:r>
              <a:rPr lang="en-US" sz="2400" i="1" kern="1200" cap="none" baseline="0" dirty="0">
                <a:solidFill>
                  <a:schemeClr val="tx2"/>
                </a:solidFill>
                <a:latin typeface="Times New Roman" panose="02020603050405020304" pitchFamily="18" charset="0"/>
                <a:cs typeface="Times New Roman" panose="02020603050405020304" pitchFamily="18" charset="0"/>
              </a:rPr>
              <a:t>aisruthi </a:t>
            </a:r>
            <a:r>
              <a:rPr lang="en-US" sz="2400" cap="none" dirty="0">
                <a:latin typeface="Times New Roman" panose="02020603050405020304" pitchFamily="18" charset="0"/>
                <a:cs typeface="Times New Roman" panose="02020603050405020304" pitchFamily="18" charset="0"/>
              </a:rPr>
              <a:t>A</a:t>
            </a:r>
            <a:r>
              <a:rPr lang="en-US" sz="2400" i="1" kern="1200" cap="none" baseline="0" dirty="0">
                <a:solidFill>
                  <a:schemeClr val="tx2"/>
                </a:solidFill>
                <a:latin typeface="Times New Roman" panose="02020603050405020304" pitchFamily="18" charset="0"/>
                <a:cs typeface="Times New Roman" panose="02020603050405020304" pitchFamily="18" charset="0"/>
              </a:rPr>
              <a:t>repalli</a:t>
            </a:r>
            <a:br>
              <a:rPr lang="en-US" sz="2400" i="1" kern="1200" cap="none" baseline="0" dirty="0">
                <a:solidFill>
                  <a:schemeClr val="tx2"/>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V</a:t>
            </a:r>
            <a:r>
              <a:rPr lang="en-US" sz="2400" i="1" kern="1200" cap="none" baseline="0" dirty="0">
                <a:solidFill>
                  <a:schemeClr val="tx2"/>
                </a:solidFill>
                <a:latin typeface="Times New Roman" panose="02020603050405020304" pitchFamily="18" charset="0"/>
                <a:cs typeface="Times New Roman" panose="02020603050405020304" pitchFamily="18" charset="0"/>
              </a:rPr>
              <a:t>inodh </a:t>
            </a:r>
            <a:r>
              <a:rPr lang="en-US" sz="2400" cap="none" dirty="0">
                <a:latin typeface="Times New Roman" panose="02020603050405020304" pitchFamily="18" charset="0"/>
                <a:cs typeface="Times New Roman" panose="02020603050405020304" pitchFamily="18" charset="0"/>
              </a:rPr>
              <a:t>K</a:t>
            </a:r>
            <a:r>
              <a:rPr lang="en-US" sz="2400" i="1" kern="1200" cap="none" baseline="0" dirty="0">
                <a:solidFill>
                  <a:schemeClr val="tx2"/>
                </a:solidFill>
                <a:latin typeface="Times New Roman" panose="02020603050405020304" pitchFamily="18" charset="0"/>
                <a:cs typeface="Times New Roman" panose="02020603050405020304" pitchFamily="18" charset="0"/>
              </a:rPr>
              <a:t>omati</a:t>
            </a:r>
            <a:br>
              <a:rPr lang="en-US" sz="2400" i="1" kern="1200" cap="all" baseline="0" dirty="0">
                <a:solidFill>
                  <a:schemeClr val="tx2"/>
                </a:solidFill>
                <a:latin typeface="Times New Roman" panose="02020603050405020304" pitchFamily="18" charset="0"/>
                <a:cs typeface="Times New Roman" panose="02020603050405020304" pitchFamily="18" charset="0"/>
              </a:rPr>
            </a:br>
            <a:endParaRPr lang="en-US" i="1" kern="1200" cap="all" baseline="0" dirty="0">
              <a:solidFill>
                <a:schemeClr val="tx2"/>
              </a:solidFill>
              <a:latin typeface="+mj-lt"/>
              <a:ea typeface="+mj-ea"/>
              <a:cs typeface="+mj-cs"/>
            </a:endParaRPr>
          </a:p>
        </p:txBody>
      </p:sp>
      <p:pic>
        <p:nvPicPr>
          <p:cNvPr id="5" name="Picture 4" descr="Colourful carved figures of humans">
            <a:extLst>
              <a:ext uri="{FF2B5EF4-FFF2-40B4-BE49-F238E27FC236}">
                <a16:creationId xmlns:a16="http://schemas.microsoft.com/office/drawing/2014/main" id="{3EBAA4BB-9EF1-117A-A7C8-9025F8DECF48}"/>
              </a:ext>
            </a:extLst>
          </p:cNvPr>
          <p:cNvPicPr>
            <a:picLocks noChangeAspect="1"/>
          </p:cNvPicPr>
          <p:nvPr/>
        </p:nvPicPr>
        <p:blipFill rotWithShape="1">
          <a:blip r:embed="rId2"/>
          <a:srcRect l="31921" r="31432"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81" name="Straight Connector 4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51">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9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DF00A-2975-5399-1672-91198E3892E0}"/>
              </a:ext>
            </a:extLst>
          </p:cNvPr>
          <p:cNvSpPr>
            <a:spLocks noGrp="1"/>
          </p:cNvSpPr>
          <p:nvPr>
            <p:ph type="title"/>
          </p:nvPr>
        </p:nvSpPr>
        <p:spPr>
          <a:xfrm>
            <a:off x="152400" y="536871"/>
            <a:ext cx="6091238" cy="1706600"/>
          </a:xfrm>
        </p:spPr>
        <p:txBody>
          <a:bodyPr vert="horz" lIns="91440" tIns="45720" rIns="91440" bIns="45720" rtlCol="0" anchor="t">
            <a:normAutofit fontScale="90000"/>
          </a:bodyPr>
          <a:lstStyle/>
          <a:p>
            <a:r>
              <a:rPr lang="en-US" sz="4900" i="1" kern="1200" cap="all" baseline="0" dirty="0">
                <a:solidFill>
                  <a:schemeClr val="tx2"/>
                </a:solidFill>
                <a:latin typeface="+mj-lt"/>
                <a:ea typeface="+mj-ea"/>
                <a:cs typeface="+mj-cs"/>
              </a:rPr>
              <a:t>BUSINESS PROBLEM</a:t>
            </a:r>
            <a:br>
              <a:rPr lang="en-US" sz="6600" i="1" kern="1200" cap="all" baseline="0" dirty="0">
                <a:solidFill>
                  <a:schemeClr val="tx2"/>
                </a:solidFill>
                <a:latin typeface="+mj-lt"/>
                <a:ea typeface="+mj-ea"/>
                <a:cs typeface="+mj-cs"/>
              </a:rPr>
            </a:br>
            <a:br>
              <a:rPr lang="en-US" sz="6600" i="1" kern="1200" cap="all" baseline="0" dirty="0">
                <a:solidFill>
                  <a:schemeClr val="tx2"/>
                </a:solidFill>
                <a:latin typeface="+mj-lt"/>
                <a:ea typeface="+mj-ea"/>
                <a:cs typeface="+mj-cs"/>
              </a:rPr>
            </a:br>
            <a:br>
              <a:rPr lang="en-US" sz="1800" i="1" kern="1200" cap="all" baseline="0" dirty="0">
                <a:solidFill>
                  <a:schemeClr val="tx2"/>
                </a:solidFill>
                <a:latin typeface="Times New Roman" panose="02020603050405020304" pitchFamily="18" charset="0"/>
                <a:cs typeface="Times New Roman" panose="02020603050405020304" pitchFamily="18" charset="0"/>
              </a:rPr>
            </a:br>
            <a:r>
              <a:rPr lang="en-US" sz="2200" cap="none" dirty="0">
                <a:latin typeface="Times New Roman" panose="02020603050405020304" pitchFamily="18" charset="0"/>
                <a:cs typeface="Times New Roman" panose="02020603050405020304" pitchFamily="18" charset="0"/>
              </a:rPr>
              <a:t>Enhancing</a:t>
            </a:r>
            <a:r>
              <a:rPr lang="en-US" sz="2200" i="1" kern="1200" cap="none" baseline="0" dirty="0">
                <a:solidFill>
                  <a:schemeClr val="tx2"/>
                </a:solidFill>
                <a:latin typeface="Times New Roman" panose="02020603050405020304" pitchFamily="18" charset="0"/>
                <a:cs typeface="Times New Roman" panose="02020603050405020304" pitchFamily="18" charset="0"/>
              </a:rPr>
              <a:t> the security features for online transactions and earning the trust of the consumer, to grow the bank's customer base.</a:t>
            </a:r>
            <a:br>
              <a:rPr lang="en-US" sz="6600" i="1" kern="1200" cap="all" baseline="0" dirty="0">
                <a:solidFill>
                  <a:schemeClr val="tx2"/>
                </a:solidFill>
                <a:latin typeface="+mj-lt"/>
                <a:ea typeface="+mj-ea"/>
                <a:cs typeface="+mj-cs"/>
              </a:rPr>
            </a:br>
            <a:br>
              <a:rPr lang="en-US" sz="6600" i="1" kern="1200" cap="all" baseline="0" dirty="0">
                <a:solidFill>
                  <a:schemeClr val="tx2"/>
                </a:solidFill>
                <a:latin typeface="+mj-lt"/>
                <a:ea typeface="+mj-ea"/>
                <a:cs typeface="+mj-cs"/>
              </a:rPr>
            </a:br>
            <a:br>
              <a:rPr lang="en-US" sz="6600" i="1" kern="1200" cap="all" baseline="0" dirty="0">
                <a:solidFill>
                  <a:schemeClr val="tx2"/>
                </a:solidFill>
                <a:latin typeface="+mj-lt"/>
                <a:ea typeface="+mj-ea"/>
                <a:cs typeface="+mj-cs"/>
              </a:rPr>
            </a:br>
            <a:endParaRPr lang="en-US" sz="6600" i="1" kern="1200" cap="all" baseline="0" dirty="0">
              <a:solidFill>
                <a:schemeClr val="tx2"/>
              </a:solidFill>
              <a:latin typeface="+mj-lt"/>
              <a:ea typeface="+mj-ea"/>
              <a:cs typeface="+mj-cs"/>
            </a:endParaRPr>
          </a:p>
        </p:txBody>
      </p:sp>
      <p:pic>
        <p:nvPicPr>
          <p:cNvPr id="5" name="Picture 4" descr="A grey room full of question marks with an opening going out">
            <a:extLst>
              <a:ext uri="{FF2B5EF4-FFF2-40B4-BE49-F238E27FC236}">
                <a16:creationId xmlns:a16="http://schemas.microsoft.com/office/drawing/2014/main" id="{A7190A48-59E8-F278-52A4-46FB3C4C7793}"/>
              </a:ext>
            </a:extLst>
          </p:cNvPr>
          <p:cNvPicPr>
            <a:picLocks noChangeAspect="1"/>
          </p:cNvPicPr>
          <p:nvPr/>
        </p:nvPicPr>
        <p:blipFill rotWithShape="1">
          <a:blip r:embed="rId2"/>
          <a:srcRect l="19354" r="19356"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58" name="Straight Connector 57">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60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4EB2-E11D-52B0-8EF5-DE4EBE008533}"/>
              </a:ext>
            </a:extLst>
          </p:cNvPr>
          <p:cNvSpPr>
            <a:spLocks noGrp="1"/>
          </p:cNvSpPr>
          <p:nvPr>
            <p:ph type="title"/>
          </p:nvPr>
        </p:nvSpPr>
        <p:spPr>
          <a:xfrm>
            <a:off x="1142999" y="1"/>
            <a:ext cx="5183155" cy="998376"/>
          </a:xfrm>
        </p:spPr>
        <p:txBody>
          <a:bodyPr>
            <a:normAutofit fontScale="90000"/>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A8C984BB-A9F0-6B99-8EAD-2EFB7A4ED0AE}"/>
              </a:ext>
            </a:extLst>
          </p:cNvPr>
          <p:cNvSpPr>
            <a:spLocks noGrp="1"/>
          </p:cNvSpPr>
          <p:nvPr>
            <p:ph idx="1"/>
          </p:nvPr>
        </p:nvSpPr>
        <p:spPr>
          <a:xfrm>
            <a:off x="1143000" y="998376"/>
            <a:ext cx="9906000" cy="5766318"/>
          </a:xfrm>
        </p:spPr>
        <p:txBody>
          <a:bodyPr>
            <a:normAutofit fontScale="85000" lnSpcReduction="20000"/>
          </a:bodyPr>
          <a:lstStyle/>
          <a:p>
            <a:r>
              <a:rPr lang="en-US" dirty="0"/>
              <a:t>This is the project that is related to Banking sector.</a:t>
            </a:r>
          </a:p>
          <a:p>
            <a:r>
              <a:rPr lang="en-US" dirty="0"/>
              <a:t>Banking is one of the industry where the role of data science is predominant.</a:t>
            </a:r>
          </a:p>
          <a:p>
            <a:r>
              <a:rPr lang="en-US" dirty="0"/>
              <a:t>How ever, in this project we will distinguish the fraud transactions from non fraud transactions.</a:t>
            </a:r>
          </a:p>
          <a:p>
            <a:r>
              <a:rPr lang="en-US" dirty="0"/>
              <a:t>In today world there is a lot of things going online. We are simply using the internet for making our things done.</a:t>
            </a:r>
          </a:p>
          <a:p>
            <a:r>
              <a:rPr lang="en-US" dirty="0"/>
              <a:t>Since as it is online there are some people called hackers intrude to our system and want to hack our credit cards and use them for their personal use.</a:t>
            </a:r>
          </a:p>
          <a:p>
            <a:r>
              <a:rPr lang="en-US" dirty="0"/>
              <a:t>So, the security of these transactions is very important.</a:t>
            </a:r>
          </a:p>
          <a:p>
            <a:r>
              <a:rPr lang="en-US" b="0" i="0" dirty="0">
                <a:effectLst/>
              </a:rPr>
              <a:t>It is important that credit card companies are able to recognize fraudulent credit card It is important that credit card companies are able to recognize fraudulent credit card transactions so that customers are not charged for items that they did not purchase.</a:t>
            </a:r>
            <a:endParaRPr lang="en-US" dirty="0"/>
          </a:p>
          <a:p>
            <a:r>
              <a:rPr lang="en-US" dirty="0"/>
              <a:t>How ever, as the project is already existing, we want to further improvise this by finding how many transactions are predicting as fraud based on time limit between transactions.</a:t>
            </a:r>
          </a:p>
          <a:p>
            <a:r>
              <a:rPr lang="en-US" dirty="0"/>
              <a:t>It means based on duration of transaction we will find whether there is an increase or decrease of fraud transactions.</a:t>
            </a:r>
          </a:p>
          <a:p>
            <a:r>
              <a:rPr lang="en-US" dirty="0"/>
              <a:t>So that we can give some solution  to banking sector of setting some time limit for a transactions. It can help them to avoid fraudulent card transactions.</a:t>
            </a:r>
          </a:p>
          <a:p>
            <a:endParaRPr lang="en-US" dirty="0"/>
          </a:p>
          <a:p>
            <a:pPr marL="0" indent="0">
              <a:buNone/>
            </a:pPr>
            <a:endParaRPr lang="en-US" dirty="0"/>
          </a:p>
        </p:txBody>
      </p:sp>
    </p:spTree>
    <p:extLst>
      <p:ext uri="{BB962C8B-B14F-4D97-AF65-F5344CB8AC3E}">
        <p14:creationId xmlns:p14="http://schemas.microsoft.com/office/powerpoint/2010/main" val="9219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9DF1-3A12-CB96-7893-0B95DDBF434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756F9E0-9222-7A6F-AE20-7EC237D26F6B}"/>
              </a:ext>
            </a:extLst>
          </p:cNvPr>
          <p:cNvSpPr>
            <a:spLocks noGrp="1"/>
          </p:cNvSpPr>
          <p:nvPr>
            <p:ph idx="1"/>
          </p:nvPr>
        </p:nvSpPr>
        <p:spPr>
          <a:xfrm>
            <a:off x="1143000" y="2009554"/>
            <a:ext cx="9906000" cy="3242930"/>
          </a:xfrm>
        </p:spPr>
        <p:txBody>
          <a:bodyPr>
            <a:normAutofit/>
          </a:bodyPr>
          <a:lstStyle/>
          <a:p>
            <a:pPr marL="0" indent="0" algn="just">
              <a:buNone/>
            </a:pPr>
            <a:endParaRPr lang="en-US" sz="2000" dirty="0"/>
          </a:p>
          <a:p>
            <a:pPr marL="0" indent="0" algn="just">
              <a:buNone/>
            </a:pPr>
            <a:endParaRPr lang="en-US" sz="2000" dirty="0"/>
          </a:p>
          <a:p>
            <a:pPr marL="0" indent="0" algn="just">
              <a:buNone/>
            </a:pPr>
            <a:r>
              <a:rPr lang="en-US" sz="2000" dirty="0"/>
              <a:t>There are numerous methods available to stop credit card fraud. The goal of the project is to develop sophisticated machine learning models for prediction and understanding of the data set by utilizing classification machine learning approaches to forecast fraud and fraud-free transactions with respect to the time and amount of the transaction.</a:t>
            </a:r>
          </a:p>
        </p:txBody>
      </p:sp>
    </p:spTree>
    <p:extLst>
      <p:ext uri="{BB962C8B-B14F-4D97-AF65-F5344CB8AC3E}">
        <p14:creationId xmlns:p14="http://schemas.microsoft.com/office/powerpoint/2010/main" val="387769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BC349-DF29-1AE3-B637-2B5202DDF9EB}"/>
              </a:ext>
            </a:extLst>
          </p:cNvPr>
          <p:cNvSpPr>
            <a:spLocks noGrp="1"/>
          </p:cNvSpPr>
          <p:nvPr>
            <p:ph type="title"/>
          </p:nvPr>
        </p:nvSpPr>
        <p:spPr>
          <a:xfrm>
            <a:off x="308344" y="139959"/>
            <a:ext cx="11317599" cy="737119"/>
          </a:xfrm>
        </p:spPr>
        <p:txBody>
          <a:bodyPr anchor="t">
            <a:normAutofit/>
          </a:bodyPr>
          <a:lstStyle/>
          <a:p>
            <a:r>
              <a:rPr lang="en-US" dirty="0"/>
              <a:t>Summary of the data</a:t>
            </a:r>
          </a:p>
        </p:txBody>
      </p:sp>
      <p:sp>
        <p:nvSpPr>
          <p:cNvPr id="3" name="Content Placeholder 2">
            <a:extLst>
              <a:ext uri="{FF2B5EF4-FFF2-40B4-BE49-F238E27FC236}">
                <a16:creationId xmlns:a16="http://schemas.microsoft.com/office/drawing/2014/main" id="{984A11D8-F58C-28F2-F6DA-5EEF8348558D}"/>
              </a:ext>
            </a:extLst>
          </p:cNvPr>
          <p:cNvSpPr>
            <a:spLocks noGrp="1"/>
          </p:cNvSpPr>
          <p:nvPr>
            <p:ph idx="1"/>
          </p:nvPr>
        </p:nvSpPr>
        <p:spPr>
          <a:xfrm>
            <a:off x="308343" y="1184988"/>
            <a:ext cx="11578857" cy="5822302"/>
          </a:xfrm>
        </p:spPr>
        <p:txBody>
          <a:bodyPr anchor="ctr">
            <a:normAutofit/>
          </a:bodyPr>
          <a:lstStyle/>
          <a:p>
            <a:pPr marL="0" indent="0" algn="just">
              <a:buNone/>
            </a:pPr>
            <a:r>
              <a:rPr lang="en-US" sz="2200" dirty="0"/>
              <a:t>The information comprises card transactions performed across all of Europe in September 2013. of the 2,84,807 transactions, 492 total are fake. The statistics are unreliable since there are fewer instances of fraud than there are transactions. The dataset has undergone PCA processing and solely includes numeric values. Out of respect for privacy and confidentiality, many background facts are withheld, and only PCA-transformed data is made available to the general audience. Except for time and quantity, all other given values including v1, v2,.. are PCA transformed numbers. A typical transaction value is 0, while a fraud feature class has a value of 1.</a:t>
            </a:r>
          </a:p>
          <a:p>
            <a:pPr marL="0" indent="0" algn="just">
              <a:buNone/>
            </a:pPr>
            <a:endParaRPr lang="en-US" sz="2200" dirty="0"/>
          </a:p>
          <a:p>
            <a:pPr marL="0" indent="0" algn="just">
              <a:buNone/>
            </a:pPr>
            <a:r>
              <a:rPr lang="en-US" sz="2200" dirty="0"/>
              <a:t>Data set :  The  survey data on overall  credit transactions of the banks across European. </a:t>
            </a:r>
          </a:p>
          <a:p>
            <a:pPr marL="0" indent="0" algn="just">
              <a:buNone/>
            </a:pPr>
            <a:r>
              <a:rPr lang="en-US" sz="2200" dirty="0"/>
              <a:t>The dataset has been collected and analyzed during a research collaboration of Worldline and the Machine Learning Group (http://mlg.ulb.ac.be) of ULB (Université Libre de Bruxelles) on big data mining and fraud detection.</a:t>
            </a:r>
          </a:p>
          <a:p>
            <a:pPr marL="0" indent="0" algn="just">
              <a:buNone/>
            </a:pPr>
            <a:r>
              <a:rPr lang="en-US" sz="2200" dirty="0"/>
              <a:t>Link:  </a:t>
            </a:r>
            <a:r>
              <a:rPr lang="en-US" sz="2200" dirty="0">
                <a:hlinkClick r:id="rId2"/>
              </a:rPr>
              <a:t>https://www.kaggle.com/datasets/mlg-ulb/creditcardfraud</a:t>
            </a:r>
            <a:endParaRPr lang="en-US" sz="2200" dirty="0"/>
          </a:p>
          <a:p>
            <a:pPr marL="0" indent="0" algn="just">
              <a:buNone/>
            </a:pPr>
            <a:r>
              <a:rPr lang="en-US" sz="2200" dirty="0"/>
              <a:t>Target: Binary classifier  class =0,1( not fraud, fraud)</a:t>
            </a:r>
          </a:p>
          <a:p>
            <a:pPr marL="0" indent="0" algn="just">
              <a:buNone/>
            </a:pPr>
            <a:endParaRPr lang="en-US" sz="2200" dirty="0"/>
          </a:p>
          <a:p>
            <a:pPr marL="0" indent="0" algn="just">
              <a:buNone/>
            </a:pPr>
            <a:endParaRPr lang="en-US" sz="2200" dirty="0"/>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6" name="Straight Connector 3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3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3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4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4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4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4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110E6-2A41-8229-43A0-BE1523474757}"/>
              </a:ext>
            </a:extLst>
          </p:cNvPr>
          <p:cNvSpPr>
            <a:spLocks noGrp="1"/>
          </p:cNvSpPr>
          <p:nvPr>
            <p:ph type="title"/>
          </p:nvPr>
        </p:nvSpPr>
        <p:spPr>
          <a:xfrm>
            <a:off x="5118279" y="584791"/>
            <a:ext cx="6164085" cy="606056"/>
          </a:xfrm>
        </p:spPr>
        <p:txBody>
          <a:bodyPr vert="horz" lIns="91440" tIns="45720" rIns="91440" bIns="45720" rtlCol="0" anchor="t">
            <a:normAutofit fontScale="90000"/>
          </a:bodyPr>
          <a:lstStyle/>
          <a:p>
            <a:r>
              <a:rPr lang="en-US" sz="4900" dirty="0"/>
              <a:t>Existing Solutions</a:t>
            </a:r>
            <a:br>
              <a:rPr lang="en-US" sz="3600" dirty="0"/>
            </a:br>
            <a:br>
              <a:rPr lang="en-US" sz="3600" dirty="0"/>
            </a:br>
            <a:br>
              <a:rPr lang="en-US" sz="3600" dirty="0"/>
            </a:br>
            <a:br>
              <a:rPr lang="en-US" sz="3600" dirty="0"/>
            </a:br>
            <a:r>
              <a:rPr lang="en-US" sz="2400" dirty="0">
                <a:latin typeface="Times New Roman" panose="02020603050405020304" pitchFamily="18" charset="0"/>
                <a:cs typeface="Times New Roman" panose="02020603050405020304" pitchFamily="18" charset="0"/>
              </a:rPr>
              <a:t>3-D Secure (3DS)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Address Verification Service (AVS)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CVV</a:t>
            </a:r>
            <a:br>
              <a:rPr lang="en-US" sz="3600" dirty="0"/>
            </a:br>
            <a:r>
              <a:rPr lang="en-US" sz="3600" dirty="0"/>
              <a:t>   </a:t>
            </a:r>
          </a:p>
        </p:txBody>
      </p:sp>
      <p:sp>
        <p:nvSpPr>
          <p:cNvPr id="64" name="Freeform: Shape 50">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5" name="Straight Connector 52">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heckmark">
            <a:extLst>
              <a:ext uri="{FF2B5EF4-FFF2-40B4-BE49-F238E27FC236}">
                <a16:creationId xmlns:a16="http://schemas.microsoft.com/office/drawing/2014/main" id="{31888886-F9FA-A809-83BD-B2252A7A68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1046697"/>
            <a:ext cx="4764606" cy="4764606"/>
          </a:xfrm>
          <a:prstGeom prst="rect">
            <a:avLst/>
          </a:prstGeom>
        </p:spPr>
      </p:pic>
    </p:spTree>
    <p:extLst>
      <p:ext uri="{BB962C8B-B14F-4D97-AF65-F5344CB8AC3E}">
        <p14:creationId xmlns:p14="http://schemas.microsoft.com/office/powerpoint/2010/main" val="201467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BC349-DF29-1AE3-B637-2B5202DDF9EB}"/>
              </a:ext>
            </a:extLst>
          </p:cNvPr>
          <p:cNvSpPr>
            <a:spLocks noGrp="1"/>
          </p:cNvSpPr>
          <p:nvPr>
            <p:ph type="title"/>
          </p:nvPr>
        </p:nvSpPr>
        <p:spPr>
          <a:xfrm>
            <a:off x="308345" y="616689"/>
            <a:ext cx="5787656" cy="1083103"/>
          </a:xfrm>
        </p:spPr>
        <p:txBody>
          <a:bodyPr anchor="t">
            <a:normAutofit/>
          </a:bodyPr>
          <a:lstStyle/>
          <a:p>
            <a:r>
              <a:rPr lang="en-US" dirty="0"/>
              <a:t>Findings</a:t>
            </a:r>
          </a:p>
        </p:txBody>
      </p:sp>
      <p:sp>
        <p:nvSpPr>
          <p:cNvPr id="3" name="Content Placeholder 2">
            <a:extLst>
              <a:ext uri="{FF2B5EF4-FFF2-40B4-BE49-F238E27FC236}">
                <a16:creationId xmlns:a16="http://schemas.microsoft.com/office/drawing/2014/main" id="{984A11D8-F58C-28F2-F6DA-5EEF8348558D}"/>
              </a:ext>
            </a:extLst>
          </p:cNvPr>
          <p:cNvSpPr>
            <a:spLocks noGrp="1"/>
          </p:cNvSpPr>
          <p:nvPr>
            <p:ph idx="1"/>
          </p:nvPr>
        </p:nvSpPr>
        <p:spPr>
          <a:xfrm>
            <a:off x="5257799" y="1998922"/>
            <a:ext cx="6756991" cy="2542598"/>
          </a:xfrm>
        </p:spPr>
        <p:txBody>
          <a:bodyPr anchor="ctr">
            <a:normAutofit/>
          </a:bodyPr>
          <a:lstStyle/>
          <a:p>
            <a:pPr marL="0" indent="0" algn="just">
              <a:buNone/>
            </a:pPr>
            <a:r>
              <a:rPr lang="en-US" sz="2200" dirty="0"/>
              <a:t>For this project, we want to further improvise and find out the fraudulent transactions by using the transaction time limit.</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96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5DC3-F2E8-60A3-3A19-DBA953D089F9}"/>
              </a:ext>
            </a:extLst>
          </p:cNvPr>
          <p:cNvSpPr>
            <a:spLocks noGrp="1"/>
          </p:cNvSpPr>
          <p:nvPr>
            <p:ph type="title"/>
          </p:nvPr>
        </p:nvSpPr>
        <p:spPr>
          <a:xfrm>
            <a:off x="1143000" y="195943"/>
            <a:ext cx="10193694" cy="933061"/>
          </a:xfrm>
        </p:spPr>
        <p:txBody>
          <a:bodyPr>
            <a:normAutofit/>
          </a:bodyPr>
          <a:lstStyle/>
          <a:p>
            <a:r>
              <a:rPr lang="en-US" dirty="0"/>
              <a:t>Logical Plan</a:t>
            </a:r>
          </a:p>
        </p:txBody>
      </p:sp>
      <p:sp>
        <p:nvSpPr>
          <p:cNvPr id="3" name="Content Placeholder 2">
            <a:extLst>
              <a:ext uri="{FF2B5EF4-FFF2-40B4-BE49-F238E27FC236}">
                <a16:creationId xmlns:a16="http://schemas.microsoft.com/office/drawing/2014/main" id="{A579799D-8CDE-97E2-9FB4-9248584ED53E}"/>
              </a:ext>
            </a:extLst>
          </p:cNvPr>
          <p:cNvSpPr>
            <a:spLocks noGrp="1"/>
          </p:cNvSpPr>
          <p:nvPr>
            <p:ph idx="1"/>
          </p:nvPr>
        </p:nvSpPr>
        <p:spPr>
          <a:xfrm>
            <a:off x="1143000" y="1045029"/>
            <a:ext cx="9906000" cy="5617028"/>
          </a:xfrm>
        </p:spPr>
        <p:txBody>
          <a:bodyPr>
            <a:normAutofit/>
          </a:bodyPr>
          <a:lstStyle/>
          <a:p>
            <a:r>
              <a:rPr lang="en-US" dirty="0"/>
              <a:t>The data we have contains time column and the transactions order v1,v2__etc.</a:t>
            </a:r>
          </a:p>
          <a:p>
            <a:r>
              <a:rPr lang="en-US" dirty="0"/>
              <a:t>First we want to do data cleaning , data transformation. In these steps we will explore different techniques like checking for null values, duplicates , missing values.</a:t>
            </a:r>
          </a:p>
          <a:p>
            <a:r>
              <a:rPr lang="en-US" dirty="0"/>
              <a:t>In the data we have values for v1,v2,v3.. .We want to first standardize the columns of transactions by using standard scalar to set on same </a:t>
            </a:r>
            <a:r>
              <a:rPr lang="en-US" dirty="0" err="1"/>
              <a:t>cale</a:t>
            </a:r>
            <a:r>
              <a:rPr lang="en-US" dirty="0"/>
              <a:t>.</a:t>
            </a:r>
          </a:p>
          <a:p>
            <a:r>
              <a:rPr lang="en-US" dirty="0"/>
              <a:t>How ever PCA is also best used for dimensionality reduction . How ever it is unsupervised technique for dimensionality reduction. We though of using supervised machine learning algorithm.</a:t>
            </a:r>
          </a:p>
          <a:p>
            <a:r>
              <a:rPr lang="en-US" dirty="0"/>
              <a:t>We will explore the possibilities and try to apply which technique suits best.</a:t>
            </a:r>
          </a:p>
          <a:p>
            <a:r>
              <a:rPr lang="en-US" dirty="0"/>
              <a:t>Coming to the data modeling part we have data imbalance in our data set.</a:t>
            </a:r>
          </a:p>
          <a:p>
            <a:r>
              <a:rPr lang="en-US" dirty="0"/>
              <a:t>We will address this by using random oversampling.</a:t>
            </a:r>
          </a:p>
          <a:p>
            <a:pPr marL="0" indent="0">
              <a:buNone/>
            </a:pPr>
            <a:endParaRPr lang="en-US" dirty="0"/>
          </a:p>
        </p:txBody>
      </p:sp>
    </p:spTree>
    <p:extLst>
      <p:ext uri="{BB962C8B-B14F-4D97-AF65-F5344CB8AC3E}">
        <p14:creationId xmlns:p14="http://schemas.microsoft.com/office/powerpoint/2010/main" val="330772442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
  <TotalTime>1852</TotalTime>
  <Words>811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Univers Condensed Light</vt:lpstr>
      <vt:lpstr>Walbaum Display Light</vt:lpstr>
      <vt:lpstr>AngleLinesVTI</vt:lpstr>
      <vt:lpstr>Credit Card Fraud Detection</vt:lpstr>
      <vt:lpstr>TEAM PINNACLE      Surendra Maddipati Sandeep Yelisetty Sai Prakash Madderla Lakshmi Tulasi Thumu Saisruthi Arepalli Vinodh Komati </vt:lpstr>
      <vt:lpstr>BUSINESS PROBLEM   Enhancing the security features for online transactions and earning the trust of the consumer, to grow the bank's customer base.   </vt:lpstr>
      <vt:lpstr>Introduction </vt:lpstr>
      <vt:lpstr>Abstract</vt:lpstr>
      <vt:lpstr>Summary of the data</vt:lpstr>
      <vt:lpstr>Existing Solutions    3-D Secure (3DS)  Address Verification Service (AVS)  CVV    </vt:lpstr>
      <vt:lpstr>Findings</vt:lpstr>
      <vt:lpstr>Logical Plan</vt:lpstr>
      <vt:lpstr>Logical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MADDIPATI</dc:creator>
  <cp:lastModifiedBy>Meghanjali Chennupati</cp:lastModifiedBy>
  <cp:revision>2</cp:revision>
  <dcterms:created xsi:type="dcterms:W3CDTF">2022-10-21T20:43:27Z</dcterms:created>
  <dcterms:modified xsi:type="dcterms:W3CDTF">2022-10-24T20:42:15Z</dcterms:modified>
</cp:coreProperties>
</file>